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3.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ink/ink1.xml" ContentType="application/inkml+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notesSlides/notesSlide4.xml" ContentType="application/vnd.openxmlformats-officedocument.presentationml.notesSlide+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5D_F542666A.xml" ContentType="application/vnd.ms-powerpoint.comments+xml"/>
  <Override PartName="/ppt/comments/modernComment_17A_70C81723.xml" ContentType="application/vnd.ms-powerpoint.comments+xml"/>
  <Override PartName="/ppt/comments/modernComment_1B6_F5AC1CB5.xml" ContentType="application/vnd.ms-powerpoint.comments+xml"/>
  <Override PartName="/ppt/comments/modernComment_10C_F9E1E464.xml" ContentType="application/vnd.ms-powerpoint.comments+xml"/>
  <Override PartName="/ppt/comments/modernComment_10F_4C3228F2.xml" ContentType="application/vnd.ms-powerpoint.comments+xml"/>
  <Override PartName="/ppt/comments/modernComment_10E_D4D122C8.xml" ContentType="application/vnd.ms-powerpoint.comments+xml"/>
  <Override PartName="/ppt/comments/modernComment_118_C138BE1C.xml" ContentType="application/vnd.ms-powerpoint.comments+xml"/>
  <Override PartName="/ppt/comments/modernComment_1BC_D47CF0B8.xml" ContentType="application/vnd.ms-powerpoint.comments+xml"/>
  <Override PartName="/ppt/comments/modernComment_11D_3740AC81.xml" ContentType="application/vnd.ms-powerpoint.comments+xml"/>
  <Override PartName="/ppt/comments/modernComment_124_1608337B.xml" ContentType="application/vnd.ms-powerpoint.comments+xml"/>
  <Override PartName="/ppt/comments/modernComment_1C7_6EE35B6D.xml" ContentType="application/vnd.ms-powerpoint.comments+xml"/>
  <Override PartName="/ppt/comments/modernComment_12C_B76C1421.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Lst>
  <p:notesMasterIdLst>
    <p:notesMasterId r:id="rId57"/>
  </p:notesMasterIdLst>
  <p:sldIdLst>
    <p:sldId id="349" r:id="rId8"/>
    <p:sldId id="378" r:id="rId9"/>
    <p:sldId id="431" r:id="rId10"/>
    <p:sldId id="438" r:id="rId11"/>
    <p:sldId id="453" r:id="rId12"/>
    <p:sldId id="268" r:id="rId13"/>
    <p:sldId id="271" r:id="rId14"/>
    <p:sldId id="272" r:id="rId15"/>
    <p:sldId id="445" r:id="rId16"/>
    <p:sldId id="270" r:id="rId17"/>
    <p:sldId id="282" r:id="rId18"/>
    <p:sldId id="280" r:id="rId19"/>
    <p:sldId id="281" r:id="rId20"/>
    <p:sldId id="306" r:id="rId21"/>
    <p:sldId id="287" r:id="rId22"/>
    <p:sldId id="283" r:id="rId23"/>
    <p:sldId id="444" r:id="rId24"/>
    <p:sldId id="284" r:id="rId25"/>
    <p:sldId id="285" r:id="rId26"/>
    <p:sldId id="288" r:id="rId27"/>
    <p:sldId id="289" r:id="rId28"/>
    <p:sldId id="290" r:id="rId29"/>
    <p:sldId id="451" r:id="rId30"/>
    <p:sldId id="269" r:id="rId31"/>
    <p:sldId id="291" r:id="rId32"/>
    <p:sldId id="446" r:id="rId33"/>
    <p:sldId id="292" r:id="rId34"/>
    <p:sldId id="455" r:id="rId35"/>
    <p:sldId id="293" r:id="rId36"/>
    <p:sldId id="303" r:id="rId37"/>
    <p:sldId id="449" r:id="rId38"/>
    <p:sldId id="294" r:id="rId39"/>
    <p:sldId id="296" r:id="rId40"/>
    <p:sldId id="457" r:id="rId41"/>
    <p:sldId id="295" r:id="rId42"/>
    <p:sldId id="297" r:id="rId43"/>
    <p:sldId id="300" r:id="rId44"/>
    <p:sldId id="299" r:id="rId45"/>
    <p:sldId id="301" r:id="rId46"/>
    <p:sldId id="302" r:id="rId47"/>
    <p:sldId id="452" r:id="rId48"/>
    <p:sldId id="439" r:id="rId49"/>
    <p:sldId id="414" r:id="rId50"/>
    <p:sldId id="264" r:id="rId51"/>
    <p:sldId id="305" r:id="rId52"/>
    <p:sldId id="442" r:id="rId53"/>
    <p:sldId id="447" r:id="rId54"/>
    <p:sldId id="267" r:id="rId55"/>
    <p:sldId id="266"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D6F524-6579-D294-C78C-E2B712076B65}" name="Jeremy Hartley" initials="JH" userId="S::jhartley@unicef.org::80911d75-b630-406e-9395-89736b6553d3" providerId="AD"/>
  <p188:author id="{41DF965D-C23B-8FB1-BCF2-AAB932DAB43D}" name="Sevara Hamzaeva" initials="SH" userId="S::shamzaeva@unicef.org::faaad01e-33a3-4186-88e3-2af8f54cbf48" providerId="AD"/>
  <p188:author id="{4E28966B-B13F-F600-B167-F4432E939421}" name="Usha Mishra" initials="UM" userId="S::umishra@unicef.org::d1b0f255-8b55-47c5-a4f2-3cd168b47b2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Tameez Ahmad" initials="TA" lastIdx="5" clrIdx="6">
    <p:extLst>
      <p:ext uri="{19B8F6BF-5375-455C-9EA6-DF929625EA0E}">
        <p15:presenceInfo xmlns:p15="http://schemas.microsoft.com/office/powerpoint/2012/main" userId="S::tahmad@unicef.org::4c9f8bfb-4641-40f8-b336-6cbfef129366" providerId="AD"/>
      </p:ext>
    </p:extLst>
  </p:cmAuthor>
  <p:cmAuthor id="1" name="James McQuen Patterson" initials="JMP" lastIdx="4" clrIdx="0">
    <p:extLst>
      <p:ext uri="{19B8F6BF-5375-455C-9EA6-DF929625EA0E}">
        <p15:presenceInfo xmlns:p15="http://schemas.microsoft.com/office/powerpoint/2012/main" userId="James McQuen Patterson" providerId="None"/>
      </p:ext>
    </p:extLst>
  </p:cmAuthor>
  <p:cmAuthor id="8" name="Budhi Setiawan" initials="BS" lastIdx="4" clrIdx="7">
    <p:extLst>
      <p:ext uri="{19B8F6BF-5375-455C-9EA6-DF929625EA0E}">
        <p15:presenceInfo xmlns:p15="http://schemas.microsoft.com/office/powerpoint/2012/main" userId="S::bsetiawan@unicef.org::2e656109-e35e-4d41-b0ff-d5d9177d1dba" providerId="AD"/>
      </p:ext>
    </p:extLst>
  </p:cmAuthor>
  <p:cmAuthor id="2" name="Sushma Bhusal" initials="SB" lastIdx="6" clrIdx="1">
    <p:extLst>
      <p:ext uri="{19B8F6BF-5375-455C-9EA6-DF929625EA0E}">
        <p15:presenceInfo xmlns:p15="http://schemas.microsoft.com/office/powerpoint/2012/main" userId="S::sbhusal@unicef.org::00bad908-87a5-4596-9798-e27a094bf53a" providerId="AD"/>
      </p:ext>
    </p:extLst>
  </p:cmAuthor>
  <p:cmAuthor id="9" name="Chahana Singh" initials="CS" lastIdx="1" clrIdx="8">
    <p:extLst>
      <p:ext uri="{19B8F6BF-5375-455C-9EA6-DF929625EA0E}">
        <p15:presenceInfo xmlns:p15="http://schemas.microsoft.com/office/powerpoint/2012/main" userId="S::csingh@unicef.org::e5774016-62f5-48a2-b5dd-e14aa4d950b8" providerId="AD"/>
      </p:ext>
    </p:extLst>
  </p:cmAuthor>
  <p:cmAuthor id="3" name="Aniruddha Bonnerjee" initials="AB" lastIdx="43" clrIdx="2">
    <p:extLst>
      <p:ext uri="{19B8F6BF-5375-455C-9EA6-DF929625EA0E}">
        <p15:presenceInfo xmlns:p15="http://schemas.microsoft.com/office/powerpoint/2012/main" userId="S::abonnerjee@unicef.org::8fa06945-bfab-4af1-9a06-534b3712dc38" providerId="AD"/>
      </p:ext>
    </p:extLst>
  </p:cmAuthor>
  <p:cmAuthor id="4" name="Karan Courtney Haag" initials="KH" lastIdx="9" clrIdx="3">
    <p:extLst>
      <p:ext uri="{19B8F6BF-5375-455C-9EA6-DF929625EA0E}">
        <p15:presenceInfo xmlns:p15="http://schemas.microsoft.com/office/powerpoint/2012/main" userId="S::kcourtneyhaag@unicef.org::d1fbef66-edd7-4c79-b436-beda15dce0e6" providerId="AD"/>
      </p:ext>
    </p:extLst>
  </p:cmAuthor>
  <p:cmAuthor id="5" name="Sevara Hamzaeva" initials="SH" lastIdx="16" clrIdx="4">
    <p:extLst>
      <p:ext uri="{19B8F6BF-5375-455C-9EA6-DF929625EA0E}">
        <p15:presenceInfo xmlns:p15="http://schemas.microsoft.com/office/powerpoint/2012/main" userId="S::shamzaeva@unicef.org::faaad01e-33a3-4186-88e3-2af8f54cbf48" providerId="AD"/>
      </p:ext>
    </p:extLst>
  </p:cmAuthor>
  <p:cmAuthor id="6" name="Usha Mishra" initials="UM" lastIdx="11" clrIdx="5">
    <p:extLst>
      <p:ext uri="{19B8F6BF-5375-455C-9EA6-DF929625EA0E}">
        <p15:presenceInfo xmlns:p15="http://schemas.microsoft.com/office/powerpoint/2012/main" userId="S::umishra@unicef.org::d1b0f255-8b55-47c5-a4f2-3cd168b47b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commentAuthors" Target="commentAuthors.xml"/><Relationship Id="rId5" Type="http://schemas.openxmlformats.org/officeDocument/2006/relationships/customXml" Target="../customXml/item5.xml"/><Relationship Id="rId61" Type="http://schemas.openxmlformats.org/officeDocument/2006/relationships/theme" Target="theme/theme1.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notesMaster" Target="notesMasters/notesMaster1.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viewProps" Target="viewProps.xml"/><Relationship Id="rId65" Type="http://schemas.microsoft.com/office/2018/10/relationships/authors" Target="authors.xml"/><Relationship Id="rId4" Type="http://schemas.openxmlformats.org/officeDocument/2006/relationships/customXml" Target="../customXml/item4.xml"/><Relationship Id="rId9"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Shamzaeva\Desktop\CFT\Analysis\Round%204\IVR\SPEEE_RESULTS_2.11.20.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Shamzaeva\Desktop\CFT\Analysis\Round%204\IVR\SPEEE_RESULTS_2.11.20.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oleObject" Target="file:///C:\Users\Shamzaeva\Desktop\CFT\Analysis\Round%204\IVR\SPEEE_RESULTS_2.11.20.xlsx" TargetMode="External"/><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oleObject" Target="file:///C:\Users\Shamzaeva\Desktop\CFT\Analysis\mask%20data.xlsx" TargetMode="External"/><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64.xml"/><Relationship Id="rId1" Type="http://schemas.microsoft.com/office/2011/relationships/chartStyle" Target="style64.xml"/></Relationships>
</file>

<file path=ppt/charts/_rels/chart7.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'earnings loss'!$V$7</c:f>
              <c:strCache>
                <c:ptCount val="1"/>
                <c:pt idx="0">
                  <c:v>No earning</c:v>
                </c:pt>
              </c:strCache>
            </c:strRef>
          </c:tx>
          <c:spPr>
            <a:solidFill>
              <a:schemeClr val="accent1"/>
            </a:solidFill>
            <a:ln>
              <a:noFill/>
            </a:ln>
            <a:effectLst/>
          </c:spPr>
          <c:invertIfNegative val="0"/>
          <c:dPt>
            <c:idx val="3"/>
            <c:invertIfNegative val="0"/>
            <c:bubble3D val="0"/>
            <c:spPr>
              <a:solidFill>
                <a:schemeClr val="accent1"/>
              </a:solidFill>
              <a:ln w="12700">
                <a:solidFill>
                  <a:schemeClr val="bg1"/>
                </a:solidFill>
              </a:ln>
              <a:effectLst/>
            </c:spPr>
            <c:extLst>
              <c:ext xmlns:c16="http://schemas.microsoft.com/office/drawing/2014/chart" uri="{C3380CC4-5D6E-409C-BE32-E72D297353CC}">
                <c16:uniqueId val="{00000001-DA43-423B-B57D-74C9514AE2DB}"/>
              </c:ext>
            </c:extLst>
          </c:dPt>
          <c:dLbls>
            <c:dLbl>
              <c:idx val="0"/>
              <c:delete val="1"/>
              <c:extLst>
                <c:ext xmlns:c15="http://schemas.microsoft.com/office/drawing/2012/chart" uri="{CE6537A1-D6FC-4f65-9D91-7224C49458BB}"/>
                <c:ext xmlns:c16="http://schemas.microsoft.com/office/drawing/2014/chart" uri="{C3380CC4-5D6E-409C-BE32-E72D297353CC}">
                  <c16:uniqueId val="{00000002-DA43-423B-B57D-74C9514AE2DB}"/>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'earnings loss'!$W$6:$Z$6</c:f>
              <c:strCache>
                <c:ptCount val="4"/>
                <c:pt idx="0">
                  <c:v>May</c:v>
                </c:pt>
                <c:pt idx="1">
                  <c:v>Jul</c:v>
                </c:pt>
                <c:pt idx="2">
                  <c:v>Aug</c:v>
                </c:pt>
                <c:pt idx="3">
                  <c:v>Oct</c:v>
                </c:pt>
              </c:strCache>
            </c:strRef>
          </c:cat>
          <c:val>
            <c:numRef>
              <c:f>'earnings loss'!$W$7:$Z$7</c:f>
              <c:numCache>
                <c:formatCode>0%</c:formatCode>
                <c:ptCount val="4"/>
                <c:pt idx="0">
                  <c:v>0</c:v>
                </c:pt>
                <c:pt idx="1">
                  <c:v>0.34617996604414264</c:v>
                </c:pt>
                <c:pt idx="2">
                  <c:v>0.45601814352826825</c:v>
                </c:pt>
                <c:pt idx="3">
                  <c:v>0.42148624155544573</c:v>
                </c:pt>
              </c:numCache>
            </c:numRef>
          </c:val>
          <c:extLst>
            <c:ext xmlns:c16="http://schemas.microsoft.com/office/drawing/2014/chart" uri="{C3380CC4-5D6E-409C-BE32-E72D297353CC}">
              <c16:uniqueId val="{00000003-DA43-423B-B57D-74C9514AE2DB}"/>
            </c:ext>
          </c:extLst>
        </c:ser>
        <c:ser>
          <c:idx val="1"/>
          <c:order val="1"/>
          <c:tx>
            <c:strRef>
              <c:f>'earnings loss'!$V$8</c:f>
              <c:strCache>
                <c:ptCount val="1"/>
                <c:pt idx="0">
                  <c:v>&lt;10K</c:v>
                </c:pt>
              </c:strCache>
            </c:strRef>
          </c:tx>
          <c:spPr>
            <a:solidFill>
              <a:schemeClr val="accent2"/>
            </a:solidFill>
            <a:ln w="12700">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'earnings loss'!$W$6:$Z$6</c:f>
              <c:strCache>
                <c:ptCount val="4"/>
                <c:pt idx="0">
                  <c:v>May</c:v>
                </c:pt>
                <c:pt idx="1">
                  <c:v>Jul</c:v>
                </c:pt>
                <c:pt idx="2">
                  <c:v>Aug</c:v>
                </c:pt>
                <c:pt idx="3">
                  <c:v>Oct</c:v>
                </c:pt>
              </c:strCache>
            </c:strRef>
          </c:cat>
          <c:val>
            <c:numRef>
              <c:f>'earnings loss'!$W$8:$Z$8</c:f>
              <c:numCache>
                <c:formatCode>0%</c:formatCode>
                <c:ptCount val="4"/>
                <c:pt idx="0">
                  <c:v>0.14550928248871048</c:v>
                </c:pt>
                <c:pt idx="1">
                  <c:v>0.1398981324278438</c:v>
                </c:pt>
                <c:pt idx="2">
                  <c:v>0.17592742588692695</c:v>
                </c:pt>
                <c:pt idx="3">
                  <c:v>0.1850387213709013</c:v>
                </c:pt>
              </c:numCache>
            </c:numRef>
          </c:val>
          <c:extLst>
            <c:ext xmlns:c16="http://schemas.microsoft.com/office/drawing/2014/chart" uri="{C3380CC4-5D6E-409C-BE32-E72D297353CC}">
              <c16:uniqueId val="{00000004-DA43-423B-B57D-74C9514AE2DB}"/>
            </c:ext>
          </c:extLst>
        </c:ser>
        <c:ser>
          <c:idx val="2"/>
          <c:order val="2"/>
          <c:tx>
            <c:strRef>
              <c:f>'earnings loss'!$V$9</c:f>
              <c:strCache>
                <c:ptCount val="1"/>
                <c:pt idx="0">
                  <c:v>10-20K</c:v>
                </c:pt>
              </c:strCache>
            </c:strRef>
          </c:tx>
          <c:spPr>
            <a:solidFill>
              <a:schemeClr val="accent3"/>
            </a:solidFill>
            <a:ln w="12700">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'earnings loss'!$W$6:$Z$6</c:f>
              <c:strCache>
                <c:ptCount val="4"/>
                <c:pt idx="0">
                  <c:v>May</c:v>
                </c:pt>
                <c:pt idx="1">
                  <c:v>Jul</c:v>
                </c:pt>
                <c:pt idx="2">
                  <c:v>Aug</c:v>
                </c:pt>
                <c:pt idx="3">
                  <c:v>Oct</c:v>
                </c:pt>
              </c:strCache>
            </c:strRef>
          </c:cat>
          <c:val>
            <c:numRef>
              <c:f>'earnings loss'!$W$9:$Z$9</c:f>
              <c:numCache>
                <c:formatCode>0%</c:formatCode>
                <c:ptCount val="4"/>
                <c:pt idx="0">
                  <c:v>0.29202207727044655</c:v>
                </c:pt>
                <c:pt idx="1">
                  <c:v>0.19151103565365024</c:v>
                </c:pt>
                <c:pt idx="2">
                  <c:v>0.17900534586100761</c:v>
                </c:pt>
                <c:pt idx="3">
                  <c:v>0.18965233152084363</c:v>
                </c:pt>
              </c:numCache>
            </c:numRef>
          </c:val>
          <c:extLst>
            <c:ext xmlns:c16="http://schemas.microsoft.com/office/drawing/2014/chart" uri="{C3380CC4-5D6E-409C-BE32-E72D297353CC}">
              <c16:uniqueId val="{00000005-DA43-423B-B57D-74C9514AE2DB}"/>
            </c:ext>
          </c:extLst>
        </c:ser>
        <c:ser>
          <c:idx val="3"/>
          <c:order val="3"/>
          <c:tx>
            <c:strRef>
              <c:f>'earnings loss'!$V$10</c:f>
              <c:strCache>
                <c:ptCount val="1"/>
                <c:pt idx="0">
                  <c:v>20-30K</c:v>
                </c:pt>
              </c:strCache>
            </c:strRef>
          </c:tx>
          <c:spPr>
            <a:solidFill>
              <a:schemeClr val="accent4"/>
            </a:solidFill>
            <a:ln w="12700">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'earnings loss'!$W$6:$Z$6</c:f>
              <c:strCache>
                <c:ptCount val="4"/>
                <c:pt idx="0">
                  <c:v>May</c:v>
                </c:pt>
                <c:pt idx="1">
                  <c:v>Jul</c:v>
                </c:pt>
                <c:pt idx="2">
                  <c:v>Aug</c:v>
                </c:pt>
                <c:pt idx="3">
                  <c:v>Oct</c:v>
                </c:pt>
              </c:strCache>
            </c:strRef>
          </c:cat>
          <c:val>
            <c:numRef>
              <c:f>'earnings loss'!$W$10:$Z$10</c:f>
              <c:numCache>
                <c:formatCode>0%</c:formatCode>
                <c:ptCount val="4"/>
                <c:pt idx="0">
                  <c:v>0.27730389697273794</c:v>
                </c:pt>
                <c:pt idx="1">
                  <c:v>0.17215619694397283</c:v>
                </c:pt>
                <c:pt idx="2">
                  <c:v>0.11129110643123279</c:v>
                </c:pt>
                <c:pt idx="3">
                  <c:v>0.11616411270390509</c:v>
                </c:pt>
              </c:numCache>
            </c:numRef>
          </c:val>
          <c:extLst>
            <c:ext xmlns:c16="http://schemas.microsoft.com/office/drawing/2014/chart" uri="{C3380CC4-5D6E-409C-BE32-E72D297353CC}">
              <c16:uniqueId val="{00000006-DA43-423B-B57D-74C9514AE2DB}"/>
            </c:ext>
          </c:extLst>
        </c:ser>
        <c:ser>
          <c:idx val="4"/>
          <c:order val="4"/>
          <c:tx>
            <c:strRef>
              <c:f>'earnings loss'!$V$11</c:f>
              <c:strCache>
                <c:ptCount val="1"/>
                <c:pt idx="0">
                  <c:v>30-50K</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'earnings loss'!$W$6:$Z$6</c:f>
              <c:strCache>
                <c:ptCount val="4"/>
                <c:pt idx="0">
                  <c:v>May</c:v>
                </c:pt>
                <c:pt idx="1">
                  <c:v>Jul</c:v>
                </c:pt>
                <c:pt idx="2">
                  <c:v>Aug</c:v>
                </c:pt>
                <c:pt idx="3">
                  <c:v>Oct</c:v>
                </c:pt>
              </c:strCache>
            </c:strRef>
          </c:cat>
          <c:val>
            <c:numRef>
              <c:f>'earnings loss'!$W$11:$Z$11</c:f>
              <c:numCache>
                <c:formatCode>0%</c:formatCode>
                <c:ptCount val="4"/>
                <c:pt idx="0">
                  <c:v>0.19819367787255393</c:v>
                </c:pt>
                <c:pt idx="1">
                  <c:v>0.10899830220713073</c:v>
                </c:pt>
                <c:pt idx="2">
                  <c:v>5.4106593228576055E-2</c:v>
                </c:pt>
                <c:pt idx="3">
                  <c:v>6.1624649859943981E-2</c:v>
                </c:pt>
              </c:numCache>
            </c:numRef>
          </c:val>
          <c:extLst>
            <c:ext xmlns:c16="http://schemas.microsoft.com/office/drawing/2014/chart" uri="{C3380CC4-5D6E-409C-BE32-E72D297353CC}">
              <c16:uniqueId val="{00000007-DA43-423B-B57D-74C9514AE2DB}"/>
            </c:ext>
          </c:extLst>
        </c:ser>
        <c:ser>
          <c:idx val="5"/>
          <c:order val="5"/>
          <c:tx>
            <c:strRef>
              <c:f>'earnings loss'!$V$12</c:f>
              <c:strCache>
                <c:ptCount val="1"/>
                <c:pt idx="0">
                  <c:v>50K+</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'earnings loss'!$W$6:$Z$6</c:f>
              <c:strCache>
                <c:ptCount val="4"/>
                <c:pt idx="0">
                  <c:v>May</c:v>
                </c:pt>
                <c:pt idx="1">
                  <c:v>Jul</c:v>
                </c:pt>
                <c:pt idx="2">
                  <c:v>Aug</c:v>
                </c:pt>
                <c:pt idx="3">
                  <c:v>Oct</c:v>
                </c:pt>
              </c:strCache>
            </c:strRef>
          </c:cat>
          <c:val>
            <c:numRef>
              <c:f>'earnings loss'!$W$12:$Z$12</c:f>
              <c:numCache>
                <c:formatCode>0%</c:formatCode>
                <c:ptCount val="4"/>
                <c:pt idx="0">
                  <c:v>8.6971065395551092E-2</c:v>
                </c:pt>
                <c:pt idx="1">
                  <c:v>4.125636672325976E-2</c:v>
                </c:pt>
                <c:pt idx="2">
                  <c:v>2.3651385063988336E-2</c:v>
                </c:pt>
                <c:pt idx="3">
                  <c:v>2.603394298896029E-2</c:v>
                </c:pt>
              </c:numCache>
            </c:numRef>
          </c:val>
          <c:extLst>
            <c:ext xmlns:c16="http://schemas.microsoft.com/office/drawing/2014/chart" uri="{C3380CC4-5D6E-409C-BE32-E72D297353CC}">
              <c16:uniqueId val="{00000008-DA43-423B-B57D-74C9514AE2DB}"/>
            </c:ext>
          </c:extLst>
        </c:ser>
        <c:dLbls>
          <c:dLblPos val="ctr"/>
          <c:showLegendKey val="0"/>
          <c:showVal val="1"/>
          <c:showCatName val="0"/>
          <c:showSerName val="0"/>
          <c:showPercent val="0"/>
          <c:showBubbleSize val="0"/>
        </c:dLbls>
        <c:gapWidth val="90"/>
        <c:overlap val="100"/>
        <c:axId val="586043535"/>
        <c:axId val="418826607"/>
      </c:barChart>
      <c:catAx>
        <c:axId val="586043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418826607"/>
        <c:crosses val="autoZero"/>
        <c:auto val="1"/>
        <c:lblAlgn val="ctr"/>
        <c:lblOffset val="100"/>
        <c:noMultiLvlLbl val="0"/>
      </c:catAx>
      <c:valAx>
        <c:axId val="418826607"/>
        <c:scaling>
          <c:orientation val="minMax"/>
        </c:scaling>
        <c:delete val="1"/>
        <c:axPos val="l"/>
        <c:numFmt formatCode="0%" sourceLinked="1"/>
        <c:majorTickMark val="none"/>
        <c:minorTickMark val="none"/>
        <c:tickLblPos val="nextTo"/>
        <c:crossAx val="58604353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5321385417501558E-2"/>
          <c:y val="8.4707568321084559E-2"/>
          <c:w val="0.92935722916499686"/>
          <c:h val="0.70652734225001979"/>
        </c:manualLayout>
      </c:layout>
      <c:barChart>
        <c:barDir val="bar"/>
        <c:grouping val="clustered"/>
        <c:varyColors val="0"/>
        <c:ser>
          <c:idx val="0"/>
          <c:order val="0"/>
          <c:tx>
            <c:strRef>
              <c:f>'SSA q1_8'!$V$62</c:f>
              <c:strCache>
                <c:ptCount val="1"/>
                <c:pt idx="0">
                  <c:v>Non-Dalit</c:v>
                </c:pt>
              </c:strCache>
            </c:strRef>
          </c:tx>
          <c:spPr>
            <a:solidFill>
              <a:schemeClr val="accent1"/>
            </a:solidFill>
            <a:ln>
              <a:noFill/>
            </a:ln>
            <a:effectLst/>
          </c:spPr>
          <c:invertIfNegative val="0"/>
          <c:dLbls>
            <c:spPr>
              <a:noFill/>
              <a:ln>
                <a:solidFill>
                  <a:schemeClr val="accent1"/>
                </a:solid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'SSA q1_8'!$W$60</c:f>
              <c:strCache>
                <c:ptCount val="1"/>
                <c:pt idx="0">
                  <c:v>Child grant</c:v>
                </c:pt>
              </c:strCache>
              <c:extLst/>
            </c:strRef>
          </c:cat>
          <c:val>
            <c:numRef>
              <c:f>'SSA q1_8'!$W$62:$Z$62</c:f>
              <c:numCache>
                <c:formatCode>0%</c:formatCode>
                <c:ptCount val="1"/>
                <c:pt idx="0">
                  <c:v>0.19878000000000001</c:v>
                </c:pt>
              </c:numCache>
              <c:extLst/>
            </c:numRef>
          </c:val>
          <c:extLst>
            <c:ext xmlns:c16="http://schemas.microsoft.com/office/drawing/2014/chart" uri="{C3380CC4-5D6E-409C-BE32-E72D297353CC}">
              <c16:uniqueId val="{00000000-9626-42D0-BAC4-4F405C636D43}"/>
            </c:ext>
          </c:extLst>
        </c:ser>
        <c:ser>
          <c:idx val="1"/>
          <c:order val="1"/>
          <c:tx>
            <c:strRef>
              <c:f>'SSA q1_8'!$V$63</c:f>
              <c:strCache>
                <c:ptCount val="1"/>
                <c:pt idx="0">
                  <c:v>Dalit</c:v>
                </c:pt>
              </c:strCache>
            </c:strRef>
          </c:tx>
          <c:spPr>
            <a:solidFill>
              <a:schemeClr val="accent2"/>
            </a:solidFill>
            <a:ln>
              <a:noFill/>
            </a:ln>
            <a:effectLst/>
          </c:spPr>
          <c:invertIfNegative val="0"/>
          <c:dLbls>
            <c:spPr>
              <a:noFill/>
              <a:ln>
                <a:solidFill>
                  <a:schemeClr val="accent1"/>
                </a:solid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'SSA q1_8'!$W$60</c:f>
              <c:strCache>
                <c:ptCount val="1"/>
                <c:pt idx="0">
                  <c:v>Child grant</c:v>
                </c:pt>
              </c:strCache>
              <c:extLst/>
            </c:strRef>
          </c:cat>
          <c:val>
            <c:numRef>
              <c:f>'SSA q1_8'!$W$63:$Z$63</c:f>
              <c:numCache>
                <c:formatCode>0%</c:formatCode>
                <c:ptCount val="1"/>
                <c:pt idx="0">
                  <c:v>0.43055599999999999</c:v>
                </c:pt>
              </c:numCache>
              <c:extLst/>
            </c:numRef>
          </c:val>
          <c:extLst>
            <c:ext xmlns:c16="http://schemas.microsoft.com/office/drawing/2014/chart" uri="{C3380CC4-5D6E-409C-BE32-E72D297353CC}">
              <c16:uniqueId val="{00000001-9626-42D0-BAC4-4F405C636D43}"/>
            </c:ext>
          </c:extLst>
        </c:ser>
        <c:dLbls>
          <c:dLblPos val="outEnd"/>
          <c:showLegendKey val="0"/>
          <c:showVal val="1"/>
          <c:showCatName val="0"/>
          <c:showSerName val="0"/>
          <c:showPercent val="0"/>
          <c:showBubbleSize val="0"/>
        </c:dLbls>
        <c:gapWidth val="219"/>
        <c:axId val="406099839"/>
        <c:axId val="625150495"/>
      </c:barChart>
      <c:catAx>
        <c:axId val="406099839"/>
        <c:scaling>
          <c:orientation val="minMax"/>
        </c:scaling>
        <c:delete val="1"/>
        <c:axPos val="l"/>
        <c:numFmt formatCode="General" sourceLinked="1"/>
        <c:majorTickMark val="none"/>
        <c:minorTickMark val="none"/>
        <c:tickLblPos val="nextTo"/>
        <c:crossAx val="625150495"/>
        <c:crosses val="autoZero"/>
        <c:auto val="1"/>
        <c:lblAlgn val="ctr"/>
        <c:lblOffset val="100"/>
        <c:noMultiLvlLbl val="0"/>
      </c:catAx>
      <c:valAx>
        <c:axId val="625150495"/>
        <c:scaling>
          <c:orientation val="minMax"/>
        </c:scaling>
        <c:delete val="1"/>
        <c:axPos val="b"/>
        <c:numFmt formatCode="0%" sourceLinked="1"/>
        <c:majorTickMark val="none"/>
        <c:minorTickMark val="none"/>
        <c:tickLblPos val="nextTo"/>
        <c:crossAx val="4060998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543-4F56-85FB-410FD5B3AC0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543-4F56-85FB-410FD5B3AC0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543-4F56-85FB-410FD5B3AC0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543-4F56-85FB-410FD5B3AC03}"/>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'q1_3 &amp; q1_4 Returnees'!$G$29:$G$32</c:f>
              <c:strCache>
                <c:ptCount val="4"/>
                <c:pt idx="0">
                  <c:v>Internal</c:v>
                </c:pt>
                <c:pt idx="1">
                  <c:v>Middle East</c:v>
                </c:pt>
                <c:pt idx="2">
                  <c:v>India</c:v>
                </c:pt>
                <c:pt idx="3">
                  <c:v>Others</c:v>
                </c:pt>
              </c:strCache>
            </c:strRef>
          </c:cat>
          <c:val>
            <c:numRef>
              <c:f>'q1_3 &amp; q1_4 Returnees'!$H$29:$H$32</c:f>
              <c:numCache>
                <c:formatCode>0.00%</c:formatCode>
                <c:ptCount val="4"/>
                <c:pt idx="0">
                  <c:v>0.53216399999999997</c:v>
                </c:pt>
                <c:pt idx="1">
                  <c:v>0.11695999999999999</c:v>
                </c:pt>
                <c:pt idx="2">
                  <c:v>0.26900600000000002</c:v>
                </c:pt>
                <c:pt idx="3">
                  <c:v>8.1870000000000109E-2</c:v>
                </c:pt>
              </c:numCache>
            </c:numRef>
          </c:val>
          <c:extLst>
            <c:ext xmlns:c16="http://schemas.microsoft.com/office/drawing/2014/chart" uri="{C3380CC4-5D6E-409C-BE32-E72D297353CC}">
              <c16:uniqueId val="{00000008-1543-4F56-85FB-410FD5B3AC03}"/>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'q1_3 &amp; q1_4 Returnees'!$I$3</c:f>
              <c:strCache>
                <c:ptCount val="1"/>
                <c:pt idx="0">
                  <c:v>% Respondents reporting returnees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'q1_3 &amp; q1_4 Returnees'!$J$2:$L$2</c:f>
              <c:strCache>
                <c:ptCount val="3"/>
                <c:pt idx="0">
                  <c:v>July</c:v>
                </c:pt>
                <c:pt idx="1">
                  <c:v>Aug</c:v>
                </c:pt>
                <c:pt idx="2">
                  <c:v>Oct</c:v>
                </c:pt>
              </c:strCache>
            </c:strRef>
          </c:cat>
          <c:val>
            <c:numRef>
              <c:f>'q1_3 &amp; q1_4 Returnees'!$J$3:$L$3</c:f>
              <c:numCache>
                <c:formatCode>0.0%</c:formatCode>
                <c:ptCount val="3"/>
                <c:pt idx="0">
                  <c:v>3.6999999999999998E-2</c:v>
                </c:pt>
                <c:pt idx="1">
                  <c:v>4.4999999999999998E-2</c:v>
                </c:pt>
                <c:pt idx="2">
                  <c:v>2.5999999999999999E-2</c:v>
                </c:pt>
              </c:numCache>
            </c:numRef>
          </c:val>
          <c:extLst>
            <c:ext xmlns:c16="http://schemas.microsoft.com/office/drawing/2014/chart" uri="{C3380CC4-5D6E-409C-BE32-E72D297353CC}">
              <c16:uniqueId val="{00000000-E68A-4EC7-A1F4-F23B2D819C8C}"/>
            </c:ext>
          </c:extLst>
        </c:ser>
        <c:dLbls>
          <c:dLblPos val="outEnd"/>
          <c:showLegendKey val="0"/>
          <c:showVal val="1"/>
          <c:showCatName val="0"/>
          <c:showSerName val="0"/>
          <c:showPercent val="0"/>
          <c:showBubbleSize val="0"/>
        </c:dLbls>
        <c:gapWidth val="129"/>
        <c:overlap val="-27"/>
        <c:axId val="920152591"/>
        <c:axId val="792306543"/>
      </c:barChart>
      <c:catAx>
        <c:axId val="920152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792306543"/>
        <c:crosses val="autoZero"/>
        <c:auto val="1"/>
        <c:lblAlgn val="ctr"/>
        <c:lblOffset val="100"/>
        <c:noMultiLvlLbl val="0"/>
      </c:catAx>
      <c:valAx>
        <c:axId val="792306543"/>
        <c:scaling>
          <c:orientation val="minMax"/>
        </c:scaling>
        <c:delete val="1"/>
        <c:axPos val="l"/>
        <c:numFmt formatCode="0.0%" sourceLinked="1"/>
        <c:majorTickMark val="none"/>
        <c:minorTickMark val="none"/>
        <c:tickLblPos val="nextTo"/>
        <c:crossAx val="920152591"/>
        <c:crosses val="autoZero"/>
        <c:crossBetween val="between"/>
      </c:valAx>
      <c:spPr>
        <a:noFill/>
        <a:ln>
          <a:noFill/>
        </a:ln>
        <a:effectLst/>
      </c:spPr>
    </c:plotArea>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'q1_3 &amp; q1_4 Returnees'!$K$33</c:f>
              <c:strCache>
                <c:ptCount val="1"/>
                <c:pt idx="0">
                  <c:v>July</c:v>
                </c:pt>
              </c:strCache>
            </c:strRef>
          </c:tx>
          <c:spPr>
            <a:solidFill>
              <a:schemeClr val="accent1"/>
            </a:solidFill>
            <a:ln>
              <a:noFill/>
            </a:ln>
            <a:effectLst/>
          </c:spPr>
          <c:invertIfNegative val="0"/>
          <c:val>
            <c:numRef>
              <c:f>'q1_3 &amp; q1_4 Returnees'!$K$34:$K$41</c:f>
              <c:numCache>
                <c:formatCode>0%</c:formatCode>
                <c:ptCount val="8"/>
                <c:pt idx="0">
                  <c:v>1.7199017199017199E-2</c:v>
                </c:pt>
                <c:pt idx="1">
                  <c:v>9.883198562443846E-3</c:v>
                </c:pt>
                <c:pt idx="2">
                  <c:v>2.403846153846154E-2</c:v>
                </c:pt>
                <c:pt idx="3">
                  <c:v>2.119460500963391E-2</c:v>
                </c:pt>
                <c:pt idx="4">
                  <c:v>4.2125729099157488E-2</c:v>
                </c:pt>
                <c:pt idx="5">
                  <c:v>8.3798882681564241E-2</c:v>
                </c:pt>
                <c:pt idx="6">
                  <c:v>9.3902439024390244E-2</c:v>
                </c:pt>
                <c:pt idx="7">
                  <c:v>3.710054559625877E-2</c:v>
                </c:pt>
              </c:numCache>
            </c:numRef>
          </c:val>
          <c:extLst>
            <c:ext xmlns:c16="http://schemas.microsoft.com/office/drawing/2014/chart" uri="{C3380CC4-5D6E-409C-BE32-E72D297353CC}">
              <c16:uniqueId val="{00000000-6865-42ED-9754-CBA9249EBD0C}"/>
            </c:ext>
          </c:extLst>
        </c:ser>
        <c:ser>
          <c:idx val="1"/>
          <c:order val="1"/>
          <c:tx>
            <c:strRef>
              <c:f>'q1_3 &amp; q1_4 Returnees'!$L$33</c:f>
              <c:strCache>
                <c:ptCount val="1"/>
                <c:pt idx="0">
                  <c:v>Aug</c:v>
                </c:pt>
              </c:strCache>
            </c:strRef>
          </c:tx>
          <c:spPr>
            <a:solidFill>
              <a:schemeClr val="accent2"/>
            </a:solidFill>
            <a:ln>
              <a:noFill/>
            </a:ln>
            <a:effectLst/>
          </c:spPr>
          <c:invertIfNegative val="0"/>
          <c:val>
            <c:numRef>
              <c:f>'q1_3 &amp; q1_4 Returnees'!$L$34:$L$41</c:f>
              <c:numCache>
                <c:formatCode>0%</c:formatCode>
                <c:ptCount val="8"/>
                <c:pt idx="0">
                  <c:v>3.3898305084745763E-2</c:v>
                </c:pt>
                <c:pt idx="1">
                  <c:v>2.1853146853146852E-2</c:v>
                </c:pt>
                <c:pt idx="2">
                  <c:v>4.0784313725490198E-2</c:v>
                </c:pt>
                <c:pt idx="3">
                  <c:v>2.0408163265306121E-2</c:v>
                </c:pt>
                <c:pt idx="4">
                  <c:v>4.8177887584928969E-2</c:v>
                </c:pt>
                <c:pt idx="5">
                  <c:v>8.1743869209809264E-2</c:v>
                </c:pt>
                <c:pt idx="6">
                  <c:v>8.7108013937282236E-2</c:v>
                </c:pt>
                <c:pt idx="7">
                  <c:v>4.5091238123963207E-2</c:v>
                </c:pt>
              </c:numCache>
            </c:numRef>
          </c:val>
          <c:extLst>
            <c:ext xmlns:c16="http://schemas.microsoft.com/office/drawing/2014/chart" uri="{C3380CC4-5D6E-409C-BE32-E72D297353CC}">
              <c16:uniqueId val="{00000001-6865-42ED-9754-CBA9249EBD0C}"/>
            </c:ext>
          </c:extLst>
        </c:ser>
        <c:ser>
          <c:idx val="2"/>
          <c:order val="2"/>
          <c:tx>
            <c:strRef>
              <c:f>'q1_3 &amp; q1_4 Returnees'!$M$33</c:f>
              <c:strCache>
                <c:ptCount val="1"/>
                <c:pt idx="0">
                  <c:v>Oct</c:v>
                </c:pt>
              </c:strCache>
            </c:strRef>
          </c:tx>
          <c:spPr>
            <a:solidFill>
              <a:schemeClr val="accent3"/>
            </a:solidFill>
            <a:ln>
              <a:noFill/>
            </a:ln>
            <a:effectLst/>
          </c:spPr>
          <c:invertIfNegative val="0"/>
          <c:val>
            <c:numRef>
              <c:f>'q1_3 &amp; q1_4 Returnees'!$M$34:$M$41</c:f>
              <c:numCache>
                <c:formatCode>0%</c:formatCode>
                <c:ptCount val="8"/>
                <c:pt idx="0">
                  <c:v>3.3292231812577067E-2</c:v>
                </c:pt>
                <c:pt idx="1">
                  <c:v>1.3368983957219251E-2</c:v>
                </c:pt>
                <c:pt idx="2">
                  <c:v>2.9225908372827805E-2</c:v>
                </c:pt>
                <c:pt idx="3">
                  <c:v>3.1423290203327174E-2</c:v>
                </c:pt>
                <c:pt idx="4">
                  <c:v>2.2641509433962263E-2</c:v>
                </c:pt>
                <c:pt idx="5">
                  <c:v>2.8901734104046242E-2</c:v>
                </c:pt>
                <c:pt idx="6">
                  <c:v>3.473053892215569E-2</c:v>
                </c:pt>
                <c:pt idx="7">
                  <c:v>2.6263246813085547E-2</c:v>
                </c:pt>
              </c:numCache>
            </c:numRef>
          </c:val>
          <c:extLst>
            <c:ext xmlns:c16="http://schemas.microsoft.com/office/drawing/2014/chart" uri="{C3380CC4-5D6E-409C-BE32-E72D297353CC}">
              <c16:uniqueId val="{00000002-6865-42ED-9754-CBA9249EBD0C}"/>
            </c:ext>
          </c:extLst>
        </c:ser>
        <c:dLbls>
          <c:showLegendKey val="0"/>
          <c:showVal val="0"/>
          <c:showCatName val="0"/>
          <c:showSerName val="0"/>
          <c:showPercent val="0"/>
          <c:showBubbleSize val="0"/>
        </c:dLbls>
        <c:gapWidth val="219"/>
        <c:overlap val="-27"/>
        <c:axId val="925508735"/>
        <c:axId val="792291567"/>
      </c:barChart>
      <c:catAx>
        <c:axId val="925508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2291567"/>
        <c:crosses val="autoZero"/>
        <c:auto val="1"/>
        <c:lblAlgn val="ctr"/>
        <c:lblOffset val="100"/>
        <c:noMultiLvlLbl val="0"/>
      </c:catAx>
      <c:valAx>
        <c:axId val="792291567"/>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5508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1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C64-4BFC-848A-55F12229F89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C64-4BFC-848A-55F12229F8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C64-4BFC-848A-55F12229F8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C64-4BFC-848A-55F12229F89C}"/>
              </c:ext>
            </c:extLst>
          </c:dPt>
          <c:dLbls>
            <c:dLbl>
              <c:idx val="3"/>
              <c:layout>
                <c:manualLayout>
                  <c:x val="2.5000000000000001E-2"/>
                  <c:y val="0.13457076566125281"/>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C64-4BFC-848A-55F12229F89C}"/>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EDU!$B$89:$B$92</c:f>
              <c:strCache>
                <c:ptCount val="4"/>
                <c:pt idx="0">
                  <c:v>All </c:v>
                </c:pt>
                <c:pt idx="1">
                  <c:v>Some </c:v>
                </c:pt>
                <c:pt idx="2">
                  <c:v>Waiting for school to open</c:v>
                </c:pt>
                <c:pt idx="3">
                  <c:v>None</c:v>
                </c:pt>
              </c:strCache>
            </c:strRef>
          </c:cat>
          <c:val>
            <c:numRef>
              <c:f>EDU!$D$89:$D$92</c:f>
              <c:numCache>
                <c:formatCode>0.0%</c:formatCode>
                <c:ptCount val="4"/>
                <c:pt idx="0">
                  <c:v>0.81288723667905827</c:v>
                </c:pt>
                <c:pt idx="1">
                  <c:v>0.11931315277040185</c:v>
                </c:pt>
                <c:pt idx="2">
                  <c:v>4.3547530536378123E-2</c:v>
                </c:pt>
                <c:pt idx="3">
                  <c:v>2.4252080014161799E-2</c:v>
                </c:pt>
              </c:numCache>
            </c:numRef>
          </c:val>
          <c:extLst>
            <c:ext xmlns:c16="http://schemas.microsoft.com/office/drawing/2014/chart" uri="{C3380CC4-5D6E-409C-BE32-E72D297353CC}">
              <c16:uniqueId val="{00000008-DC64-4BFC-848A-55F12229F89C}"/>
            </c:ext>
          </c:extLst>
        </c:ser>
        <c:dLbls>
          <c:showLegendKey val="0"/>
          <c:showVal val="0"/>
          <c:showCatName val="0"/>
          <c:showSerName val="0"/>
          <c:showPercent val="0"/>
          <c:showBubbleSize val="0"/>
          <c:showLeaderLines val="0"/>
        </c:dLbls>
        <c:firstSliceAng val="90"/>
      </c:pieChart>
      <c:spPr>
        <a:noFill/>
        <a:ln>
          <a:noFill/>
        </a:ln>
        <a:effectLst/>
      </c:spPr>
    </c:plotArea>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EDU!$B$14</c:f>
              <c:strCache>
                <c:ptCount val="1"/>
                <c:pt idx="0">
                  <c:v>None</c:v>
                </c:pt>
              </c:strCache>
            </c:strRef>
          </c:tx>
          <c:spPr>
            <a:solidFill>
              <a:schemeClr val="accent1"/>
            </a:solidFill>
            <a:ln>
              <a:noFill/>
            </a:ln>
            <a:effectLst/>
          </c:spPr>
          <c:invertIfNegative val="0"/>
          <c:dLbls>
            <c:spPr>
              <a:solidFill>
                <a:srgbClr val="FFC000"/>
              </a:solidFill>
              <a:ln>
                <a:solidFill>
                  <a:schemeClr val="bg1"/>
                </a:solid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EDU!$A$15:$A$22</c:f>
              <c:strCache>
                <c:ptCount val="8"/>
                <c:pt idx="0">
                  <c:v>1</c:v>
                </c:pt>
                <c:pt idx="1">
                  <c:v>2</c:v>
                </c:pt>
                <c:pt idx="2">
                  <c:v>3</c:v>
                </c:pt>
                <c:pt idx="3">
                  <c:v>4</c:v>
                </c:pt>
                <c:pt idx="4">
                  <c:v>5</c:v>
                </c:pt>
                <c:pt idx="5">
                  <c:v>6</c:v>
                </c:pt>
                <c:pt idx="6">
                  <c:v>7</c:v>
                </c:pt>
                <c:pt idx="7">
                  <c:v>All</c:v>
                </c:pt>
              </c:strCache>
            </c:strRef>
          </c:cat>
          <c:val>
            <c:numRef>
              <c:f>EDU!$B$15:$B$22</c:f>
              <c:numCache>
                <c:formatCode>0%</c:formatCode>
                <c:ptCount val="8"/>
                <c:pt idx="0">
                  <c:v>6.4606999999999998E-2</c:v>
                </c:pt>
                <c:pt idx="1">
                  <c:v>7.3650999999999994E-2</c:v>
                </c:pt>
                <c:pt idx="2">
                  <c:v>7.4210999999999999E-2</c:v>
                </c:pt>
                <c:pt idx="3">
                  <c:v>7.8787999999999997E-2</c:v>
                </c:pt>
                <c:pt idx="4">
                  <c:v>6.5975000000000006E-2</c:v>
                </c:pt>
                <c:pt idx="5">
                  <c:v>6.7960999999999994E-2</c:v>
                </c:pt>
                <c:pt idx="6">
                  <c:v>4.9865E-2</c:v>
                </c:pt>
                <c:pt idx="7">
                  <c:v>6.7799999999999999E-2</c:v>
                </c:pt>
              </c:numCache>
            </c:numRef>
          </c:val>
          <c:extLst>
            <c:ext xmlns:c16="http://schemas.microsoft.com/office/drawing/2014/chart" uri="{C3380CC4-5D6E-409C-BE32-E72D297353CC}">
              <c16:uniqueId val="{00000000-2AF6-4D32-B92D-1FF1B5EFFCC9}"/>
            </c:ext>
          </c:extLst>
        </c:ser>
        <c:ser>
          <c:idx val="1"/>
          <c:order val="1"/>
          <c:tx>
            <c:strRef>
              <c:f>EDU!$C$14</c:f>
              <c:strCache>
                <c:ptCount val="1"/>
                <c:pt idx="0">
                  <c:v>All</c:v>
                </c:pt>
              </c:strCache>
            </c:strRef>
          </c:tx>
          <c:spPr>
            <a:solidFill>
              <a:srgbClr val="0070C0"/>
            </a:solidFill>
            <a:ln>
              <a:noFill/>
            </a:ln>
            <a:effectLst/>
          </c:spPr>
          <c:invertIfNegative val="0"/>
          <c:dPt>
            <c:idx val="7"/>
            <c:invertIfNegative val="0"/>
            <c:bubble3D val="0"/>
            <c:spPr>
              <a:solidFill>
                <a:srgbClr val="0070C0"/>
              </a:solidFill>
              <a:ln>
                <a:solidFill>
                  <a:schemeClr val="bg1"/>
                </a:solidFill>
              </a:ln>
              <a:effectLst/>
            </c:spPr>
            <c:extLst>
              <c:ext xmlns:c16="http://schemas.microsoft.com/office/drawing/2014/chart" uri="{C3380CC4-5D6E-409C-BE32-E72D297353CC}">
                <c16:uniqueId val="{00000004-2AF6-4D32-B92D-1FF1B5EFFCC9}"/>
              </c:ext>
            </c:extLst>
          </c:dPt>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EDU!$A$15:$A$22</c:f>
              <c:strCache>
                <c:ptCount val="8"/>
                <c:pt idx="0">
                  <c:v>1</c:v>
                </c:pt>
                <c:pt idx="1">
                  <c:v>2</c:v>
                </c:pt>
                <c:pt idx="2">
                  <c:v>3</c:v>
                </c:pt>
                <c:pt idx="3">
                  <c:v>4</c:v>
                </c:pt>
                <c:pt idx="4">
                  <c:v>5</c:v>
                </c:pt>
                <c:pt idx="5">
                  <c:v>6</c:v>
                </c:pt>
                <c:pt idx="6">
                  <c:v>7</c:v>
                </c:pt>
                <c:pt idx="7">
                  <c:v>All</c:v>
                </c:pt>
              </c:strCache>
            </c:strRef>
          </c:cat>
          <c:val>
            <c:numRef>
              <c:f>EDU!$C$15:$C$22</c:f>
              <c:numCache>
                <c:formatCode>0%</c:formatCode>
                <c:ptCount val="8"/>
                <c:pt idx="0">
                  <c:v>0.88763999999999998</c:v>
                </c:pt>
                <c:pt idx="1">
                  <c:v>0.68464700000000001</c:v>
                </c:pt>
                <c:pt idx="2">
                  <c:v>0.86641900000000005</c:v>
                </c:pt>
                <c:pt idx="3">
                  <c:v>0.87474700000000005</c:v>
                </c:pt>
                <c:pt idx="4">
                  <c:v>0.85025899999999999</c:v>
                </c:pt>
                <c:pt idx="5">
                  <c:v>0.83171499999999998</c:v>
                </c:pt>
                <c:pt idx="6">
                  <c:v>0.71293799999999996</c:v>
                </c:pt>
                <c:pt idx="7">
                  <c:v>0.81288700000000003</c:v>
                </c:pt>
              </c:numCache>
            </c:numRef>
          </c:val>
          <c:extLst>
            <c:ext xmlns:c16="http://schemas.microsoft.com/office/drawing/2014/chart" uri="{C3380CC4-5D6E-409C-BE32-E72D297353CC}">
              <c16:uniqueId val="{00000001-2AF6-4D32-B92D-1FF1B5EFFCC9}"/>
            </c:ext>
          </c:extLst>
        </c:ser>
        <c:ser>
          <c:idx val="2"/>
          <c:order val="2"/>
          <c:tx>
            <c:strRef>
              <c:f>EDU!$D$14</c:f>
              <c:strCache>
                <c:ptCount val="1"/>
                <c:pt idx="0">
                  <c:v>Some</c:v>
                </c:pt>
              </c:strCache>
            </c:strRef>
          </c:tx>
          <c:spPr>
            <a:solidFill>
              <a:schemeClr val="accent2"/>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EDU!$A$15:$A$22</c:f>
              <c:strCache>
                <c:ptCount val="8"/>
                <c:pt idx="0">
                  <c:v>1</c:v>
                </c:pt>
                <c:pt idx="1">
                  <c:v>2</c:v>
                </c:pt>
                <c:pt idx="2">
                  <c:v>3</c:v>
                </c:pt>
                <c:pt idx="3">
                  <c:v>4</c:v>
                </c:pt>
                <c:pt idx="4">
                  <c:v>5</c:v>
                </c:pt>
                <c:pt idx="5">
                  <c:v>6</c:v>
                </c:pt>
                <c:pt idx="6">
                  <c:v>7</c:v>
                </c:pt>
                <c:pt idx="7">
                  <c:v>All</c:v>
                </c:pt>
              </c:strCache>
            </c:strRef>
          </c:cat>
          <c:val>
            <c:numRef>
              <c:f>EDU!$D$15:$D$22</c:f>
              <c:numCache>
                <c:formatCode>0%</c:formatCode>
                <c:ptCount val="8"/>
                <c:pt idx="0">
                  <c:v>4.7752999999999997E-2</c:v>
                </c:pt>
                <c:pt idx="1">
                  <c:v>0.241701</c:v>
                </c:pt>
                <c:pt idx="2">
                  <c:v>5.9368999999999998E-2</c:v>
                </c:pt>
                <c:pt idx="3">
                  <c:v>4.6464999999999999E-2</c:v>
                </c:pt>
                <c:pt idx="4">
                  <c:v>8.3765999999999993E-2</c:v>
                </c:pt>
                <c:pt idx="5">
                  <c:v>0.100324</c:v>
                </c:pt>
                <c:pt idx="6">
                  <c:v>0.23719699999999999</c:v>
                </c:pt>
                <c:pt idx="7">
                  <c:v>0.119313</c:v>
                </c:pt>
              </c:numCache>
            </c:numRef>
          </c:val>
          <c:extLst>
            <c:ext xmlns:c16="http://schemas.microsoft.com/office/drawing/2014/chart" uri="{C3380CC4-5D6E-409C-BE32-E72D297353CC}">
              <c16:uniqueId val="{00000002-2AF6-4D32-B92D-1FF1B5EFFCC9}"/>
            </c:ext>
          </c:extLst>
        </c:ser>
        <c:dLbls>
          <c:dLblPos val="ctr"/>
          <c:showLegendKey val="0"/>
          <c:showVal val="1"/>
          <c:showCatName val="0"/>
          <c:showSerName val="0"/>
          <c:showPercent val="0"/>
          <c:showBubbleSize val="0"/>
        </c:dLbls>
        <c:gapWidth val="40"/>
        <c:overlap val="100"/>
        <c:axId val="416639327"/>
        <c:axId val="543626975"/>
      </c:barChart>
      <c:catAx>
        <c:axId val="41663932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43626975"/>
        <c:crosses val="autoZero"/>
        <c:auto val="1"/>
        <c:lblAlgn val="ctr"/>
        <c:lblOffset val="100"/>
        <c:noMultiLvlLbl val="0"/>
      </c:catAx>
      <c:valAx>
        <c:axId val="543626975"/>
        <c:scaling>
          <c:orientation val="minMax"/>
          <c:max val="1"/>
        </c:scaling>
        <c:delete val="1"/>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4166393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EDU!$S$10</c:f>
              <c:strCache>
                <c:ptCount val="1"/>
                <c:pt idx="0">
                  <c:v>Sep</c:v>
                </c:pt>
              </c:strCache>
            </c:strRef>
          </c:tx>
          <c:spPr>
            <a:solidFill>
              <a:schemeClr val="accent1"/>
            </a:solidFill>
            <a:ln>
              <a:noFill/>
            </a:ln>
            <a:effectLst/>
          </c:spPr>
          <c:invertIfNegative val="0"/>
          <c:dLbls>
            <c:spPr>
              <a:noFill/>
              <a:ln>
                <a:solidFill>
                  <a:schemeClr val="tx1"/>
                </a:solidFill>
              </a:ln>
              <a:effectLst/>
            </c:spPr>
            <c:txPr>
              <a:bodyPr rot="0" spcFirstLastPara="1" vertOverflow="ellipsis" vert="horz" wrap="square" anchor="ctr" anchorCtr="1"/>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EDU!$R$11:$R$21</c:f>
              <c:strCache>
                <c:ptCount val="11"/>
                <c:pt idx="0">
                  <c:v>Radio</c:v>
                </c:pt>
                <c:pt idx="1">
                  <c:v>Tole Shiksha</c:v>
                </c:pt>
                <c:pt idx="2">
                  <c:v>TV</c:v>
                </c:pt>
                <c:pt idx="3">
                  <c:v>Text books from previous years</c:v>
                </c:pt>
                <c:pt idx="4">
                  <c:v>Home tuition</c:v>
                </c:pt>
                <c:pt idx="5">
                  <c:v>Community learnings</c:v>
                </c:pt>
                <c:pt idx="6">
                  <c:v>Self learning packages from Govt</c:v>
                </c:pt>
                <c:pt idx="7">
                  <c:v>Text book for this year</c:v>
                </c:pt>
                <c:pt idx="8">
                  <c:v>School</c:v>
                </c:pt>
                <c:pt idx="9">
                  <c:v>Internet/Online</c:v>
                </c:pt>
                <c:pt idx="10">
                  <c:v>Self  Study</c:v>
                </c:pt>
              </c:strCache>
            </c:strRef>
          </c:cat>
          <c:val>
            <c:numRef>
              <c:f>EDU!$S$11:$S$21</c:f>
              <c:numCache>
                <c:formatCode>0%</c:formatCode>
                <c:ptCount val="11"/>
                <c:pt idx="0">
                  <c:v>1.9748999999999999E-2</c:v>
                </c:pt>
                <c:pt idx="1">
                  <c:v>3.7220000000000003E-2</c:v>
                </c:pt>
                <c:pt idx="2">
                  <c:v>3.7978999999999999E-2</c:v>
                </c:pt>
                <c:pt idx="3">
                  <c:v>7.5009000000000006E-2</c:v>
                </c:pt>
                <c:pt idx="4">
                  <c:v>9.1910000000000006E-2</c:v>
                </c:pt>
                <c:pt idx="5">
                  <c:v>0.103684</c:v>
                </c:pt>
                <c:pt idx="6">
                  <c:v>0.12191399999999999</c:v>
                </c:pt>
                <c:pt idx="7">
                  <c:v>0.14603099999999999</c:v>
                </c:pt>
                <c:pt idx="8">
                  <c:v>0.17622499999999999</c:v>
                </c:pt>
                <c:pt idx="9">
                  <c:v>0.233764</c:v>
                </c:pt>
                <c:pt idx="10">
                  <c:v>0.46695799999999998</c:v>
                </c:pt>
              </c:numCache>
            </c:numRef>
          </c:val>
          <c:extLst>
            <c:ext xmlns:c16="http://schemas.microsoft.com/office/drawing/2014/chart" uri="{C3380CC4-5D6E-409C-BE32-E72D297353CC}">
              <c16:uniqueId val="{00000000-ED21-4FF1-8CAE-5329A0F4FD44}"/>
            </c:ext>
          </c:extLst>
        </c:ser>
        <c:dLbls>
          <c:dLblPos val="outEnd"/>
          <c:showLegendKey val="0"/>
          <c:showVal val="1"/>
          <c:showCatName val="0"/>
          <c:showSerName val="0"/>
          <c:showPercent val="0"/>
          <c:showBubbleSize val="0"/>
        </c:dLbls>
        <c:gapWidth val="32"/>
        <c:axId val="926256511"/>
        <c:axId val="940435455"/>
      </c:barChart>
      <c:catAx>
        <c:axId val="9262565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940435455"/>
        <c:crosses val="autoZero"/>
        <c:auto val="1"/>
        <c:lblAlgn val="ctr"/>
        <c:lblOffset val="100"/>
        <c:noMultiLvlLbl val="0"/>
      </c:catAx>
      <c:valAx>
        <c:axId val="940435455"/>
        <c:scaling>
          <c:orientation val="minMax"/>
        </c:scaling>
        <c:delete val="1"/>
        <c:axPos val="b"/>
        <c:numFmt formatCode="0%" sourceLinked="1"/>
        <c:majorTickMark val="none"/>
        <c:minorTickMark val="none"/>
        <c:tickLblPos val="nextTo"/>
        <c:crossAx val="926256511"/>
        <c:crosses val="autoZero"/>
        <c:crossBetween val="between"/>
      </c:valAx>
      <c:spPr>
        <a:noFill/>
        <a:ln>
          <a:noFill/>
        </a:ln>
        <a:effectLst/>
      </c:spPr>
    </c:plotArea>
    <c:plotVisOnly val="1"/>
    <c:dispBlanksAs val="gap"/>
    <c:showDLblsOverMax val="0"/>
  </c:chart>
  <c:spPr>
    <a:noFill/>
    <a:ln>
      <a:noFill/>
    </a:ln>
    <a:effectLst/>
  </c:spPr>
  <c:txPr>
    <a:bodyPr/>
    <a:lstStyle/>
    <a:p>
      <a:pPr>
        <a:defRPr sz="1100" b="1"/>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solidFill>
                  <a:schemeClr val="tx1"/>
                </a:solidFill>
              </a:ln>
              <a:effectLst/>
            </c:spPr>
            <c:txPr>
              <a:bodyPr rot="0" spcFirstLastPara="1" vertOverflow="ellipsis" vert="horz" wrap="square" anchor="ctr" anchorCtr="1"/>
              <a:lstStyle/>
              <a:p>
                <a:pPr>
                  <a:defRPr sz="1100" b="1"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EDU!$W$55:$W$62</c:f>
              <c:strCache>
                <c:ptCount val="8"/>
                <c:pt idx="0">
                  <c:v>Home school on own</c:v>
                </c:pt>
                <c:pt idx="1">
                  <c:v>Distance learning at home</c:v>
                </c:pt>
                <c:pt idx="2">
                  <c:v>Private tuition classes</c:v>
                </c:pt>
                <c:pt idx="3">
                  <c:v>Community schools</c:v>
                </c:pt>
                <c:pt idx="4">
                  <c:v>Religious schools</c:v>
                </c:pt>
                <c:pt idx="5">
                  <c:v>Private schools</c:v>
                </c:pt>
                <c:pt idx="6">
                  <c:v>Dropped out</c:v>
                </c:pt>
                <c:pt idx="7">
                  <c:v>DK/CS</c:v>
                </c:pt>
              </c:strCache>
            </c:strRef>
          </c:cat>
          <c:val>
            <c:numRef>
              <c:f>EDU!$X$55:$X$62</c:f>
              <c:numCache>
                <c:formatCode>0%</c:formatCode>
                <c:ptCount val="8"/>
                <c:pt idx="0">
                  <c:v>0.69730300000000001</c:v>
                </c:pt>
                <c:pt idx="1">
                  <c:v>0.22464899999999999</c:v>
                </c:pt>
                <c:pt idx="2">
                  <c:v>0.15229799999999999</c:v>
                </c:pt>
                <c:pt idx="3">
                  <c:v>0.154387</c:v>
                </c:pt>
                <c:pt idx="4">
                  <c:v>2.2790000000000002E-3</c:v>
                </c:pt>
                <c:pt idx="5">
                  <c:v>5.3360999999999999E-2</c:v>
                </c:pt>
                <c:pt idx="6">
                  <c:v>2.4689999999999998E-3</c:v>
                </c:pt>
                <c:pt idx="7">
                  <c:v>3.8000000000000002E-4</c:v>
                </c:pt>
              </c:numCache>
            </c:numRef>
          </c:val>
          <c:extLst>
            <c:ext xmlns:c16="http://schemas.microsoft.com/office/drawing/2014/chart" uri="{C3380CC4-5D6E-409C-BE32-E72D297353CC}">
              <c16:uniqueId val="{00000000-FEBB-4D64-A429-3707F45C7C65}"/>
            </c:ext>
          </c:extLst>
        </c:ser>
        <c:dLbls>
          <c:showLegendKey val="0"/>
          <c:showVal val="1"/>
          <c:showCatName val="0"/>
          <c:showSerName val="0"/>
          <c:showPercent val="0"/>
          <c:showBubbleSize val="0"/>
        </c:dLbls>
        <c:gapWidth val="6"/>
        <c:axId val="1329085647"/>
        <c:axId val="937464351"/>
      </c:barChart>
      <c:catAx>
        <c:axId val="13290856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baseline="0">
                <a:solidFill>
                  <a:schemeClr val="tx1">
                    <a:lumMod val="65000"/>
                    <a:lumOff val="35000"/>
                  </a:schemeClr>
                </a:solidFill>
                <a:latin typeface="+mn-lt"/>
                <a:ea typeface="+mn-ea"/>
                <a:cs typeface="+mn-cs"/>
              </a:defRPr>
            </a:pPr>
            <a:endParaRPr lang="en-US"/>
          </a:p>
        </c:txPr>
        <c:crossAx val="937464351"/>
        <c:crosses val="autoZero"/>
        <c:auto val="1"/>
        <c:lblAlgn val="ctr"/>
        <c:lblOffset val="100"/>
        <c:noMultiLvlLbl val="0"/>
      </c:catAx>
      <c:valAx>
        <c:axId val="937464351"/>
        <c:scaling>
          <c:orientation val="minMax"/>
        </c:scaling>
        <c:delete val="1"/>
        <c:axPos val="b"/>
        <c:numFmt formatCode="0%" sourceLinked="1"/>
        <c:majorTickMark val="none"/>
        <c:minorTickMark val="none"/>
        <c:tickLblPos val="nextTo"/>
        <c:crossAx val="13290856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b="1"/>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EDU!$X$67</c:f>
              <c:strCache>
                <c:ptCount val="1"/>
              </c:strCache>
            </c:strRef>
          </c:tx>
          <c:explosion val="1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D01-4D45-960D-1A5703C0D7C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D01-4D45-960D-1A5703C0D7C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D01-4D45-960D-1A5703C0D7C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D01-4D45-960D-1A5703C0D7C7}"/>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EDU!$W$68:$W$71</c:f>
              <c:strCache>
                <c:ptCount val="4"/>
                <c:pt idx="0">
                  <c:v>Not confident</c:v>
                </c:pt>
                <c:pt idx="1">
                  <c:v>Confident</c:v>
                </c:pt>
                <c:pt idx="2">
                  <c:v>Very confident</c:v>
                </c:pt>
                <c:pt idx="3">
                  <c:v>DK/CS</c:v>
                </c:pt>
              </c:strCache>
            </c:strRef>
          </c:cat>
          <c:val>
            <c:numRef>
              <c:f>EDU!$X$68:$X$71</c:f>
              <c:numCache>
                <c:formatCode>General</c:formatCode>
                <c:ptCount val="4"/>
                <c:pt idx="0">
                  <c:v>2439</c:v>
                </c:pt>
                <c:pt idx="1">
                  <c:v>1901</c:v>
                </c:pt>
                <c:pt idx="2">
                  <c:v>577</c:v>
                </c:pt>
                <c:pt idx="3">
                  <c:v>135</c:v>
                </c:pt>
              </c:numCache>
            </c:numRef>
          </c:val>
          <c:extLst>
            <c:ext xmlns:c16="http://schemas.microsoft.com/office/drawing/2014/chart" uri="{C3380CC4-5D6E-409C-BE32-E72D297353CC}">
              <c16:uniqueId val="{00000008-AD01-4D45-960D-1A5703C0D7C7}"/>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Sheet6!$X$39</c:f>
              <c:strCache>
                <c:ptCount val="1"/>
                <c:pt idx="0">
                  <c:v>#REF!</c:v>
                </c:pt>
              </c:strCache>
            </c:strRef>
          </c:tx>
          <c:spPr>
            <a:solidFill>
              <a:schemeClr val="accent1"/>
            </a:solidFill>
            <a:ln>
              <a:noFill/>
            </a:ln>
            <a:effectLst/>
          </c:spPr>
          <c:invertIfNegative val="0"/>
          <c:dLbls>
            <c:numFmt formatCode="0%" sourceLinked="0"/>
            <c:spPr>
              <a:no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[1]Sheet6!$W$40:$W$52</c:f>
              <c:strCache>
                <c:ptCount val="13"/>
                <c:pt idx="0">
                  <c:v>Others</c:v>
                </c:pt>
                <c:pt idx="1">
                  <c:v>Not getting full attention from parents</c:v>
                </c:pt>
                <c:pt idx="2">
                  <c:v>Not enough reading materials at home</c:v>
                </c:pt>
                <c:pt idx="3">
                  <c:v>Less homework or homework not being checks</c:v>
                </c:pt>
                <c:pt idx="4">
                  <c:v>Teachers not paying proper attention </c:v>
                </c:pt>
                <c:pt idx="5">
                  <c:v>Cant interact with teachers and peers</c:v>
                </c:pt>
                <c:pt idx="6">
                  <c:v>Infrequent classes</c:v>
                </c:pt>
                <c:pt idx="7">
                  <c:v>Missing physical school &amp; friends</c:v>
                </c:pt>
                <c:pt idx="8">
                  <c:v>Problems with devices</c:v>
                </c:pt>
                <c:pt idx="9">
                  <c:v>Can't follow</c:v>
                </c:pt>
                <c:pt idx="10">
                  <c:v>Electricity disruptions</c:v>
                </c:pt>
                <c:pt idx="11">
                  <c:v>Connection disruptions</c:v>
                </c:pt>
                <c:pt idx="12">
                  <c:v>Internet connectivity</c:v>
                </c:pt>
              </c:strCache>
            </c:strRef>
          </c:cat>
          <c:val>
            <c:numRef>
              <c:f>[1]Sheet6!$X$40:$X$52</c:f>
              <c:numCache>
                <c:formatCode>0%</c:formatCode>
                <c:ptCount val="13"/>
                <c:pt idx="0">
                  <c:v>2.8739999999999998E-3</c:v>
                </c:pt>
                <c:pt idx="1">
                  <c:v>1.2931E-2</c:v>
                </c:pt>
                <c:pt idx="2">
                  <c:v>2.2988999999999999E-2</c:v>
                </c:pt>
                <c:pt idx="3">
                  <c:v>3.4483E-2</c:v>
                </c:pt>
                <c:pt idx="4">
                  <c:v>4.4540000000000003E-2</c:v>
                </c:pt>
                <c:pt idx="5">
                  <c:v>0.10488500000000001</c:v>
                </c:pt>
                <c:pt idx="6">
                  <c:v>0.109195</c:v>
                </c:pt>
                <c:pt idx="7">
                  <c:v>0.12643699999999999</c:v>
                </c:pt>
                <c:pt idx="8">
                  <c:v>0.143678</c:v>
                </c:pt>
                <c:pt idx="9">
                  <c:v>0.37787399999999999</c:v>
                </c:pt>
                <c:pt idx="10">
                  <c:v>0.474138</c:v>
                </c:pt>
                <c:pt idx="11">
                  <c:v>0.56465500000000002</c:v>
                </c:pt>
                <c:pt idx="12">
                  <c:v>0.59051699999999996</c:v>
                </c:pt>
              </c:numCache>
            </c:numRef>
          </c:val>
          <c:extLst>
            <c:ext xmlns:c16="http://schemas.microsoft.com/office/drawing/2014/chart" uri="{C3380CC4-5D6E-409C-BE32-E72D297353CC}">
              <c16:uniqueId val="{00000000-01D6-4405-BE0B-23222550D4D0}"/>
            </c:ext>
          </c:extLst>
        </c:ser>
        <c:dLbls>
          <c:dLblPos val="outEnd"/>
          <c:showLegendKey val="0"/>
          <c:showVal val="1"/>
          <c:showCatName val="0"/>
          <c:showSerName val="0"/>
          <c:showPercent val="0"/>
          <c:showBubbleSize val="0"/>
        </c:dLbls>
        <c:gapWidth val="32"/>
        <c:axId val="920219839"/>
        <c:axId val="940450847"/>
      </c:barChart>
      <c:catAx>
        <c:axId val="9202198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40450847"/>
        <c:crosses val="autoZero"/>
        <c:auto val="1"/>
        <c:lblAlgn val="ctr"/>
        <c:lblOffset val="100"/>
        <c:noMultiLvlLbl val="0"/>
      </c:catAx>
      <c:valAx>
        <c:axId val="940450847"/>
        <c:scaling>
          <c:orientation val="minMax"/>
        </c:scaling>
        <c:delete val="1"/>
        <c:axPos val="b"/>
        <c:numFmt formatCode="0%" sourceLinked="1"/>
        <c:majorTickMark val="none"/>
        <c:minorTickMark val="none"/>
        <c:tickLblPos val="nextTo"/>
        <c:crossAx val="9202198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'earnings loss'!$V$21</c:f>
              <c:strCache>
                <c:ptCount val="1"/>
                <c:pt idx="0">
                  <c:v>Yes</c:v>
                </c:pt>
              </c:strCache>
            </c:strRef>
          </c:tx>
          <c:spPr>
            <a:solidFill>
              <a:schemeClr val="accent1"/>
            </a:solidFill>
            <a:ln w="12700">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'earnings loss'!$W$6:$Z$6</c:f>
              <c:strCache>
                <c:ptCount val="4"/>
                <c:pt idx="0">
                  <c:v>May</c:v>
                </c:pt>
                <c:pt idx="1">
                  <c:v>Jul</c:v>
                </c:pt>
                <c:pt idx="2">
                  <c:v>Aug</c:v>
                </c:pt>
                <c:pt idx="3">
                  <c:v>Oct</c:v>
                </c:pt>
              </c:strCache>
            </c:strRef>
          </c:cat>
          <c:val>
            <c:numRef>
              <c:f>'earnings loss'!$W$21:$Z$21</c:f>
              <c:numCache>
                <c:formatCode>0%</c:formatCode>
                <c:ptCount val="4"/>
                <c:pt idx="0">
                  <c:v>0.54957544088830834</c:v>
                </c:pt>
                <c:pt idx="1">
                  <c:v>0.60849562950467717</c:v>
                </c:pt>
                <c:pt idx="2">
                  <c:v>0.51265917602996258</c:v>
                </c:pt>
                <c:pt idx="3">
                  <c:v>0.44596235579842136</c:v>
                </c:pt>
              </c:numCache>
            </c:numRef>
          </c:val>
          <c:extLst>
            <c:ext xmlns:c16="http://schemas.microsoft.com/office/drawing/2014/chart" uri="{C3380CC4-5D6E-409C-BE32-E72D297353CC}">
              <c16:uniqueId val="{00000000-06A4-4E81-BC25-05EB17CF8B37}"/>
            </c:ext>
          </c:extLst>
        </c:ser>
        <c:ser>
          <c:idx val="1"/>
          <c:order val="1"/>
          <c:tx>
            <c:strRef>
              <c:f>'earnings loss'!$V$22</c:f>
              <c:strCache>
                <c:ptCount val="1"/>
                <c:pt idx="0">
                  <c:v>No</c:v>
                </c:pt>
              </c:strCache>
            </c:strRef>
          </c:tx>
          <c:spPr>
            <a:solidFill>
              <a:schemeClr val="accent2"/>
            </a:solidFill>
            <a:ln w="12700">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'earnings loss'!$W$6:$Z$6</c:f>
              <c:strCache>
                <c:ptCount val="4"/>
                <c:pt idx="0">
                  <c:v>May</c:v>
                </c:pt>
                <c:pt idx="1">
                  <c:v>Jul</c:v>
                </c:pt>
                <c:pt idx="2">
                  <c:v>Aug</c:v>
                </c:pt>
                <c:pt idx="3">
                  <c:v>Oct</c:v>
                </c:pt>
              </c:strCache>
            </c:strRef>
          </c:cat>
          <c:val>
            <c:numRef>
              <c:f>'earnings loss'!$W$22:$Z$22</c:f>
              <c:numCache>
                <c:formatCode>0%</c:formatCode>
                <c:ptCount val="4"/>
                <c:pt idx="0">
                  <c:v>0.45042455911169171</c:v>
                </c:pt>
                <c:pt idx="1">
                  <c:v>0.39150437049532283</c:v>
                </c:pt>
                <c:pt idx="2">
                  <c:v>0.48734082397003747</c:v>
                </c:pt>
                <c:pt idx="3">
                  <c:v>0.55403764420157864</c:v>
                </c:pt>
              </c:numCache>
            </c:numRef>
          </c:val>
          <c:extLst>
            <c:ext xmlns:c16="http://schemas.microsoft.com/office/drawing/2014/chart" uri="{C3380CC4-5D6E-409C-BE32-E72D297353CC}">
              <c16:uniqueId val="{00000001-06A4-4E81-BC25-05EB17CF8B37}"/>
            </c:ext>
          </c:extLst>
        </c:ser>
        <c:dLbls>
          <c:showLegendKey val="0"/>
          <c:showVal val="0"/>
          <c:showCatName val="0"/>
          <c:showSerName val="0"/>
          <c:showPercent val="0"/>
          <c:showBubbleSize val="0"/>
        </c:dLbls>
        <c:gapWidth val="120"/>
        <c:overlap val="100"/>
        <c:axId val="668879023"/>
        <c:axId val="418850319"/>
      </c:barChart>
      <c:catAx>
        <c:axId val="668879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418850319"/>
        <c:crosses val="autoZero"/>
        <c:auto val="1"/>
        <c:lblAlgn val="ctr"/>
        <c:lblOffset val="100"/>
        <c:noMultiLvlLbl val="0"/>
      </c:catAx>
      <c:valAx>
        <c:axId val="418850319"/>
        <c:scaling>
          <c:orientation val="minMax"/>
        </c:scaling>
        <c:delete val="1"/>
        <c:axPos val="l"/>
        <c:numFmt formatCode="0%" sourceLinked="1"/>
        <c:majorTickMark val="none"/>
        <c:minorTickMark val="none"/>
        <c:tickLblPos val="nextTo"/>
        <c:crossAx val="668879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EDU!$C$95</c:f>
              <c:strCache>
                <c:ptCount val="1"/>
                <c:pt idx="0">
                  <c:v>Very confident</c:v>
                </c:pt>
              </c:strCache>
            </c:strRef>
          </c:tx>
          <c:spPr>
            <a:solidFill>
              <a:schemeClr val="accent1"/>
            </a:solidFill>
            <a:ln>
              <a:solidFill>
                <a:schemeClr val="bg1"/>
              </a:solidFill>
            </a:ln>
            <a:effectLst/>
          </c:spPr>
          <c:invertIfNegative val="0"/>
          <c:dLbls>
            <c:numFmt formatCode="0%" sourceLinked="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EDU!$B$96:$B$101</c:f>
              <c:numCache>
                <c:formatCode>General</c:formatCode>
                <c:ptCount val="6"/>
                <c:pt idx="0">
                  <c:v>0</c:v>
                </c:pt>
                <c:pt idx="1">
                  <c:v>1</c:v>
                </c:pt>
                <c:pt idx="2">
                  <c:v>2</c:v>
                </c:pt>
                <c:pt idx="3">
                  <c:v>3</c:v>
                </c:pt>
                <c:pt idx="4">
                  <c:v>4</c:v>
                </c:pt>
                <c:pt idx="5">
                  <c:v>5</c:v>
                </c:pt>
              </c:numCache>
            </c:numRef>
          </c:cat>
          <c:val>
            <c:numRef>
              <c:f>EDU!$C$96:$C$101</c:f>
              <c:numCache>
                <c:formatCode>0.0%</c:formatCode>
                <c:ptCount val="6"/>
                <c:pt idx="0">
                  <c:v>0.122255</c:v>
                </c:pt>
                <c:pt idx="1">
                  <c:v>0.14835799999999999</c:v>
                </c:pt>
                <c:pt idx="2">
                  <c:v>0.10698199999999999</c:v>
                </c:pt>
                <c:pt idx="3">
                  <c:v>9.1575000000000004E-2</c:v>
                </c:pt>
                <c:pt idx="4">
                  <c:v>9.3103000000000005E-2</c:v>
                </c:pt>
                <c:pt idx="5">
                  <c:v>8.8709999999999997E-2</c:v>
                </c:pt>
              </c:numCache>
            </c:numRef>
          </c:val>
          <c:extLst>
            <c:ext xmlns:c16="http://schemas.microsoft.com/office/drawing/2014/chart" uri="{C3380CC4-5D6E-409C-BE32-E72D297353CC}">
              <c16:uniqueId val="{00000000-9B19-4980-B9FB-84F4C281E02D}"/>
            </c:ext>
          </c:extLst>
        </c:ser>
        <c:ser>
          <c:idx val="1"/>
          <c:order val="1"/>
          <c:tx>
            <c:strRef>
              <c:f>EDU!$D$95</c:f>
              <c:strCache>
                <c:ptCount val="1"/>
                <c:pt idx="0">
                  <c:v>Confident</c:v>
                </c:pt>
              </c:strCache>
            </c:strRef>
          </c:tx>
          <c:spPr>
            <a:solidFill>
              <a:schemeClr val="accent2"/>
            </a:solidFill>
            <a:ln>
              <a:solidFill>
                <a:schemeClr val="bg1"/>
              </a:solidFill>
            </a:ln>
            <a:effectLst/>
          </c:spPr>
          <c:invertIfNegative val="0"/>
          <c:dLbls>
            <c:numFmt formatCode="0%" sourceLinked="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EDU!$B$96:$B$101</c:f>
              <c:numCache>
                <c:formatCode>General</c:formatCode>
                <c:ptCount val="6"/>
                <c:pt idx="0">
                  <c:v>0</c:v>
                </c:pt>
                <c:pt idx="1">
                  <c:v>1</c:v>
                </c:pt>
                <c:pt idx="2">
                  <c:v>2</c:v>
                </c:pt>
                <c:pt idx="3">
                  <c:v>3</c:v>
                </c:pt>
                <c:pt idx="4">
                  <c:v>4</c:v>
                </c:pt>
                <c:pt idx="5">
                  <c:v>5</c:v>
                </c:pt>
              </c:numCache>
            </c:numRef>
          </c:cat>
          <c:val>
            <c:numRef>
              <c:f>EDU!$D$96:$D$101</c:f>
              <c:numCache>
                <c:formatCode>0.0%</c:formatCode>
                <c:ptCount val="6"/>
                <c:pt idx="0">
                  <c:v>0.398204</c:v>
                </c:pt>
                <c:pt idx="1">
                  <c:v>0.403171</c:v>
                </c:pt>
                <c:pt idx="2">
                  <c:v>0.39414399999999999</c:v>
                </c:pt>
                <c:pt idx="3">
                  <c:v>0.33333299999999999</c:v>
                </c:pt>
                <c:pt idx="4">
                  <c:v>0.262069</c:v>
                </c:pt>
                <c:pt idx="5">
                  <c:v>0.25806499999999999</c:v>
                </c:pt>
              </c:numCache>
            </c:numRef>
          </c:val>
          <c:extLst>
            <c:ext xmlns:c16="http://schemas.microsoft.com/office/drawing/2014/chart" uri="{C3380CC4-5D6E-409C-BE32-E72D297353CC}">
              <c16:uniqueId val="{00000001-9B19-4980-B9FB-84F4C281E02D}"/>
            </c:ext>
          </c:extLst>
        </c:ser>
        <c:ser>
          <c:idx val="2"/>
          <c:order val="2"/>
          <c:tx>
            <c:strRef>
              <c:f>EDU!$E$95</c:f>
              <c:strCache>
                <c:ptCount val="1"/>
                <c:pt idx="0">
                  <c:v>Not Confident</c:v>
                </c:pt>
              </c:strCache>
            </c:strRef>
          </c:tx>
          <c:spPr>
            <a:solidFill>
              <a:schemeClr val="accent3"/>
            </a:solidFill>
            <a:ln>
              <a:solidFill>
                <a:schemeClr val="bg1"/>
              </a:solidFill>
            </a:ln>
            <a:effectLst/>
          </c:spPr>
          <c:invertIfNegative val="0"/>
          <c:dLbls>
            <c:numFmt formatCode="0%" sourceLinked="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EDU!$B$96:$B$101</c:f>
              <c:numCache>
                <c:formatCode>General</c:formatCode>
                <c:ptCount val="6"/>
                <c:pt idx="0">
                  <c:v>0</c:v>
                </c:pt>
                <c:pt idx="1">
                  <c:v>1</c:v>
                </c:pt>
                <c:pt idx="2">
                  <c:v>2</c:v>
                </c:pt>
                <c:pt idx="3">
                  <c:v>3</c:v>
                </c:pt>
                <c:pt idx="4">
                  <c:v>4</c:v>
                </c:pt>
                <c:pt idx="5">
                  <c:v>5</c:v>
                </c:pt>
              </c:numCache>
            </c:numRef>
          </c:cat>
          <c:val>
            <c:numRef>
              <c:f>EDU!$E$96:$E$101</c:f>
              <c:numCache>
                <c:formatCode>0.0%</c:formatCode>
                <c:ptCount val="6"/>
                <c:pt idx="0">
                  <c:v>0.45059900000000003</c:v>
                </c:pt>
                <c:pt idx="1">
                  <c:v>0.42468899999999998</c:v>
                </c:pt>
                <c:pt idx="2">
                  <c:v>0.470721</c:v>
                </c:pt>
                <c:pt idx="3">
                  <c:v>0.55677699999999997</c:v>
                </c:pt>
                <c:pt idx="4">
                  <c:v>0.63793100000000003</c:v>
                </c:pt>
                <c:pt idx="5">
                  <c:v>0.65322599999999997</c:v>
                </c:pt>
              </c:numCache>
            </c:numRef>
          </c:val>
          <c:extLst>
            <c:ext xmlns:c16="http://schemas.microsoft.com/office/drawing/2014/chart" uri="{C3380CC4-5D6E-409C-BE32-E72D297353CC}">
              <c16:uniqueId val="{00000002-9B19-4980-B9FB-84F4C281E02D}"/>
            </c:ext>
          </c:extLst>
        </c:ser>
        <c:ser>
          <c:idx val="3"/>
          <c:order val="3"/>
          <c:tx>
            <c:strRef>
              <c:f>EDU!$F$95</c:f>
              <c:strCache>
                <c:ptCount val="1"/>
                <c:pt idx="0">
                  <c:v>DK/CS</c:v>
                </c:pt>
              </c:strCache>
            </c:strRef>
          </c:tx>
          <c:spPr>
            <a:solidFill>
              <a:schemeClr val="accent4"/>
            </a:solidFill>
            <a:ln>
              <a:noFill/>
            </a:ln>
            <a:effectLst/>
          </c:spPr>
          <c:invertIfNegative val="0"/>
          <c:cat>
            <c:numRef>
              <c:f>EDU!$B$96:$B$101</c:f>
              <c:numCache>
                <c:formatCode>General</c:formatCode>
                <c:ptCount val="6"/>
                <c:pt idx="0">
                  <c:v>0</c:v>
                </c:pt>
                <c:pt idx="1">
                  <c:v>1</c:v>
                </c:pt>
                <c:pt idx="2">
                  <c:v>2</c:v>
                </c:pt>
                <c:pt idx="3">
                  <c:v>3</c:v>
                </c:pt>
                <c:pt idx="4">
                  <c:v>4</c:v>
                </c:pt>
                <c:pt idx="5">
                  <c:v>5</c:v>
                </c:pt>
              </c:numCache>
            </c:numRef>
          </c:cat>
          <c:val>
            <c:numRef>
              <c:f>EDU!$F$96:$F$101</c:f>
              <c:numCache>
                <c:formatCode>0.0%</c:formatCode>
                <c:ptCount val="6"/>
                <c:pt idx="0">
                  <c:v>2.8941999999999999E-2</c:v>
                </c:pt>
                <c:pt idx="1">
                  <c:v>2.3782999999999999E-2</c:v>
                </c:pt>
                <c:pt idx="2">
                  <c:v>2.8153000000000001E-2</c:v>
                </c:pt>
                <c:pt idx="3">
                  <c:v>1.8315000000000001E-2</c:v>
                </c:pt>
                <c:pt idx="4">
                  <c:v>6.8970000000000004E-3</c:v>
                </c:pt>
                <c:pt idx="5">
                  <c:v>0</c:v>
                </c:pt>
              </c:numCache>
            </c:numRef>
          </c:val>
          <c:extLst>
            <c:ext xmlns:c16="http://schemas.microsoft.com/office/drawing/2014/chart" uri="{C3380CC4-5D6E-409C-BE32-E72D297353CC}">
              <c16:uniqueId val="{00000003-9B19-4980-B9FB-84F4C281E02D}"/>
            </c:ext>
          </c:extLst>
        </c:ser>
        <c:dLbls>
          <c:showLegendKey val="0"/>
          <c:showVal val="0"/>
          <c:showCatName val="0"/>
          <c:showSerName val="0"/>
          <c:showPercent val="0"/>
          <c:showBubbleSize val="0"/>
        </c:dLbls>
        <c:gapWidth val="80"/>
        <c:overlap val="100"/>
        <c:axId val="935519503"/>
        <c:axId val="945920879"/>
      </c:barChart>
      <c:catAx>
        <c:axId val="93551950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45920879"/>
        <c:crosses val="autoZero"/>
        <c:auto val="1"/>
        <c:lblAlgn val="ctr"/>
        <c:lblOffset val="100"/>
        <c:noMultiLvlLbl val="0"/>
      </c:catAx>
      <c:valAx>
        <c:axId val="945920879"/>
        <c:scaling>
          <c:orientation val="minMax"/>
        </c:scaling>
        <c:delete val="1"/>
        <c:axPos val="l"/>
        <c:numFmt formatCode="0%" sourceLinked="1"/>
        <c:majorTickMark val="out"/>
        <c:minorTickMark val="none"/>
        <c:tickLblPos val="nextTo"/>
        <c:crossAx val="9355195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EDU!$C$95</c:f>
              <c:strCache>
                <c:ptCount val="1"/>
                <c:pt idx="0">
                  <c:v>Very confident</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EDU!$B$108:$B$113</c:f>
              <c:strCache>
                <c:ptCount val="5"/>
                <c:pt idx="0">
                  <c:v>1 to 5</c:v>
                </c:pt>
                <c:pt idx="1">
                  <c:v>6 to 10</c:v>
                </c:pt>
                <c:pt idx="2">
                  <c:v>10 to 12</c:v>
                </c:pt>
                <c:pt idx="3">
                  <c:v>12+</c:v>
                </c:pt>
                <c:pt idx="4">
                  <c:v>All</c:v>
                </c:pt>
              </c:strCache>
            </c:strRef>
          </c:cat>
          <c:val>
            <c:numRef>
              <c:f>EDU!$C$108:$C$113</c:f>
              <c:numCache>
                <c:formatCode>0%</c:formatCode>
                <c:ptCount val="6"/>
                <c:pt idx="0">
                  <c:v>0.16981099999999999</c:v>
                </c:pt>
                <c:pt idx="1">
                  <c:v>0.14252100000000001</c:v>
                </c:pt>
                <c:pt idx="2">
                  <c:v>9.1768000000000002E-2</c:v>
                </c:pt>
                <c:pt idx="3">
                  <c:v>0.102064</c:v>
                </c:pt>
                <c:pt idx="4">
                  <c:v>0.11421199999999999</c:v>
                </c:pt>
              </c:numCache>
            </c:numRef>
          </c:val>
          <c:extLst>
            <c:ext xmlns:c16="http://schemas.microsoft.com/office/drawing/2014/chart" uri="{C3380CC4-5D6E-409C-BE32-E72D297353CC}">
              <c16:uniqueId val="{00000000-5742-400A-883C-E72088E8D5D8}"/>
            </c:ext>
          </c:extLst>
        </c:ser>
        <c:ser>
          <c:idx val="1"/>
          <c:order val="1"/>
          <c:tx>
            <c:strRef>
              <c:f>EDU!$D$95</c:f>
              <c:strCache>
                <c:ptCount val="1"/>
                <c:pt idx="0">
                  <c:v>Confident</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EDU!$B$108:$B$113</c:f>
              <c:strCache>
                <c:ptCount val="5"/>
                <c:pt idx="0">
                  <c:v>1 to 5</c:v>
                </c:pt>
                <c:pt idx="1">
                  <c:v>6 to 10</c:v>
                </c:pt>
                <c:pt idx="2">
                  <c:v>10 to 12</c:v>
                </c:pt>
                <c:pt idx="3">
                  <c:v>12+</c:v>
                </c:pt>
                <c:pt idx="4">
                  <c:v>All</c:v>
                </c:pt>
              </c:strCache>
            </c:strRef>
          </c:cat>
          <c:val>
            <c:numRef>
              <c:f>EDU!$D$108:$D$113</c:f>
              <c:numCache>
                <c:formatCode>0%</c:formatCode>
                <c:ptCount val="6"/>
                <c:pt idx="0">
                  <c:v>0.38679200000000002</c:v>
                </c:pt>
                <c:pt idx="1">
                  <c:v>0.36513499999999999</c:v>
                </c:pt>
                <c:pt idx="2">
                  <c:v>0.36639699999999997</c:v>
                </c:pt>
                <c:pt idx="3">
                  <c:v>0.292431</c:v>
                </c:pt>
                <c:pt idx="4">
                  <c:v>0.37628699999999998</c:v>
                </c:pt>
              </c:numCache>
            </c:numRef>
          </c:val>
          <c:extLst>
            <c:ext xmlns:c16="http://schemas.microsoft.com/office/drawing/2014/chart" uri="{C3380CC4-5D6E-409C-BE32-E72D297353CC}">
              <c16:uniqueId val="{00000001-5742-400A-883C-E72088E8D5D8}"/>
            </c:ext>
          </c:extLst>
        </c:ser>
        <c:ser>
          <c:idx val="2"/>
          <c:order val="2"/>
          <c:tx>
            <c:strRef>
              <c:f>EDU!$E$95</c:f>
              <c:strCache>
                <c:ptCount val="1"/>
                <c:pt idx="0">
                  <c:v>Not Confident</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EDU!$B$108:$B$113</c:f>
              <c:strCache>
                <c:ptCount val="5"/>
                <c:pt idx="0">
                  <c:v>1 to 5</c:v>
                </c:pt>
                <c:pt idx="1">
                  <c:v>6 to 10</c:v>
                </c:pt>
                <c:pt idx="2">
                  <c:v>10 to 12</c:v>
                </c:pt>
                <c:pt idx="3">
                  <c:v>12+</c:v>
                </c:pt>
                <c:pt idx="4">
                  <c:v>All</c:v>
                </c:pt>
              </c:strCache>
            </c:strRef>
          </c:cat>
          <c:val>
            <c:numRef>
              <c:f>EDU!$E$108:$E$113</c:f>
              <c:numCache>
                <c:formatCode>0%</c:formatCode>
                <c:ptCount val="6"/>
                <c:pt idx="0">
                  <c:v>0.413522</c:v>
                </c:pt>
                <c:pt idx="1">
                  <c:v>0.452297</c:v>
                </c:pt>
                <c:pt idx="2">
                  <c:v>0.52024300000000001</c:v>
                </c:pt>
                <c:pt idx="3">
                  <c:v>0.577982</c:v>
                </c:pt>
                <c:pt idx="4">
                  <c:v>0.48277900000000001</c:v>
                </c:pt>
              </c:numCache>
            </c:numRef>
          </c:val>
          <c:extLst>
            <c:ext xmlns:c16="http://schemas.microsoft.com/office/drawing/2014/chart" uri="{C3380CC4-5D6E-409C-BE32-E72D297353CC}">
              <c16:uniqueId val="{00000002-5742-400A-883C-E72088E8D5D8}"/>
            </c:ext>
          </c:extLst>
        </c:ser>
        <c:ser>
          <c:idx val="3"/>
          <c:order val="3"/>
          <c:tx>
            <c:strRef>
              <c:f>EDU!$F$95</c:f>
              <c:strCache>
                <c:ptCount val="1"/>
                <c:pt idx="0">
                  <c:v>DK/CS</c:v>
                </c:pt>
              </c:strCache>
            </c:strRef>
          </c:tx>
          <c:spPr>
            <a:solidFill>
              <a:schemeClr val="accent4"/>
            </a:solidFill>
            <a:ln>
              <a:noFill/>
            </a:ln>
            <a:effectLst/>
          </c:spPr>
          <c:invertIfNegative val="0"/>
          <c:cat>
            <c:strRef>
              <c:f>EDU!$B$108:$B$113</c:f>
              <c:strCache>
                <c:ptCount val="5"/>
                <c:pt idx="0">
                  <c:v>1 to 5</c:v>
                </c:pt>
                <c:pt idx="1">
                  <c:v>6 to 10</c:v>
                </c:pt>
                <c:pt idx="2">
                  <c:v>10 to 12</c:v>
                </c:pt>
                <c:pt idx="3">
                  <c:v>12+</c:v>
                </c:pt>
                <c:pt idx="4">
                  <c:v>All</c:v>
                </c:pt>
              </c:strCache>
            </c:strRef>
          </c:cat>
          <c:val>
            <c:numRef>
              <c:f>EDU!$F$108:$F$113</c:f>
              <c:numCache>
                <c:formatCode>0%</c:formatCode>
                <c:ptCount val="6"/>
                <c:pt idx="0">
                  <c:v>2.9874000000000001E-2</c:v>
                </c:pt>
                <c:pt idx="1">
                  <c:v>4.0046999999999999E-2</c:v>
                </c:pt>
                <c:pt idx="2">
                  <c:v>2.1592E-2</c:v>
                </c:pt>
                <c:pt idx="3">
                  <c:v>2.7522999999999999E-2</c:v>
                </c:pt>
                <c:pt idx="4">
                  <c:v>2.6721999999999999E-2</c:v>
                </c:pt>
              </c:numCache>
            </c:numRef>
          </c:val>
          <c:extLst>
            <c:ext xmlns:c16="http://schemas.microsoft.com/office/drawing/2014/chart" uri="{C3380CC4-5D6E-409C-BE32-E72D297353CC}">
              <c16:uniqueId val="{00000003-5742-400A-883C-E72088E8D5D8}"/>
            </c:ext>
          </c:extLst>
        </c:ser>
        <c:dLbls>
          <c:showLegendKey val="0"/>
          <c:showVal val="0"/>
          <c:showCatName val="0"/>
          <c:showSerName val="0"/>
          <c:showPercent val="0"/>
          <c:showBubbleSize val="0"/>
        </c:dLbls>
        <c:gapWidth val="60"/>
        <c:overlap val="100"/>
        <c:axId val="1071060639"/>
        <c:axId val="945902575"/>
      </c:barChart>
      <c:catAx>
        <c:axId val="1071060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45902575"/>
        <c:crosses val="autoZero"/>
        <c:auto val="1"/>
        <c:lblAlgn val="ctr"/>
        <c:lblOffset val="100"/>
        <c:noMultiLvlLbl val="0"/>
      </c:catAx>
      <c:valAx>
        <c:axId val="945902575"/>
        <c:scaling>
          <c:orientation val="minMax"/>
          <c:max val="1"/>
        </c:scaling>
        <c:delete val="1"/>
        <c:axPos val="l"/>
        <c:numFmt formatCode="0%" sourceLinked="1"/>
        <c:majorTickMark val="out"/>
        <c:minorTickMark val="none"/>
        <c:tickLblPos val="nextTo"/>
        <c:crossAx val="10710606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EDU!$C$116</c:f>
              <c:strCache>
                <c:ptCount val="1"/>
                <c:pt idx="0">
                  <c:v>Very confident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EDU!$B$117:$B$121</c:f>
              <c:strCache>
                <c:ptCount val="5"/>
                <c:pt idx="0">
                  <c:v>Metropolitian City</c:v>
                </c:pt>
                <c:pt idx="1">
                  <c:v>Sub-Metropolitian City</c:v>
                </c:pt>
                <c:pt idx="2">
                  <c:v>Municipality</c:v>
                </c:pt>
                <c:pt idx="3">
                  <c:v>Rural Municipality</c:v>
                </c:pt>
                <c:pt idx="4">
                  <c:v>All</c:v>
                </c:pt>
              </c:strCache>
            </c:strRef>
          </c:cat>
          <c:val>
            <c:numRef>
              <c:f>EDU!$C$117:$C$121</c:f>
              <c:numCache>
                <c:formatCode>0%</c:formatCode>
                <c:ptCount val="5"/>
                <c:pt idx="0">
                  <c:v>3.5144000000000002E-2</c:v>
                </c:pt>
                <c:pt idx="1">
                  <c:v>5.9277999999999997E-2</c:v>
                </c:pt>
                <c:pt idx="2">
                  <c:v>9.8375000000000004E-2</c:v>
                </c:pt>
                <c:pt idx="3">
                  <c:v>0.15548899999999999</c:v>
                </c:pt>
                <c:pt idx="4">
                  <c:v>0.11421199999999999</c:v>
                </c:pt>
              </c:numCache>
            </c:numRef>
          </c:val>
          <c:extLst>
            <c:ext xmlns:c16="http://schemas.microsoft.com/office/drawing/2014/chart" uri="{C3380CC4-5D6E-409C-BE32-E72D297353CC}">
              <c16:uniqueId val="{00000000-3842-4C2D-A672-28B1F3CA7141}"/>
            </c:ext>
          </c:extLst>
        </c:ser>
        <c:ser>
          <c:idx val="1"/>
          <c:order val="1"/>
          <c:tx>
            <c:strRef>
              <c:f>EDU!$D$116</c:f>
              <c:strCache>
                <c:ptCount val="1"/>
                <c:pt idx="0">
                  <c:v>Confident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EDU!$B$117:$B$121</c:f>
              <c:strCache>
                <c:ptCount val="5"/>
                <c:pt idx="0">
                  <c:v>Metropolitian City</c:v>
                </c:pt>
                <c:pt idx="1">
                  <c:v>Sub-Metropolitian City</c:v>
                </c:pt>
                <c:pt idx="2">
                  <c:v>Municipality</c:v>
                </c:pt>
                <c:pt idx="3">
                  <c:v>Rural Municipality</c:v>
                </c:pt>
                <c:pt idx="4">
                  <c:v>All</c:v>
                </c:pt>
              </c:strCache>
            </c:strRef>
          </c:cat>
          <c:val>
            <c:numRef>
              <c:f>EDU!$D$117:$D$121</c:f>
              <c:numCache>
                <c:formatCode>0%</c:formatCode>
                <c:ptCount val="5"/>
                <c:pt idx="0">
                  <c:v>0.20447299999999999</c:v>
                </c:pt>
                <c:pt idx="1">
                  <c:v>0.32474199999999998</c:v>
                </c:pt>
                <c:pt idx="2">
                  <c:v>0.36826300000000001</c:v>
                </c:pt>
                <c:pt idx="3">
                  <c:v>0.42225499999999999</c:v>
                </c:pt>
                <c:pt idx="4">
                  <c:v>0.37628699999999998</c:v>
                </c:pt>
              </c:numCache>
            </c:numRef>
          </c:val>
          <c:extLst>
            <c:ext xmlns:c16="http://schemas.microsoft.com/office/drawing/2014/chart" uri="{C3380CC4-5D6E-409C-BE32-E72D297353CC}">
              <c16:uniqueId val="{00000001-3842-4C2D-A672-28B1F3CA7141}"/>
            </c:ext>
          </c:extLst>
        </c:ser>
        <c:ser>
          <c:idx val="2"/>
          <c:order val="2"/>
          <c:tx>
            <c:strRef>
              <c:f>EDU!$E$116</c:f>
              <c:strCache>
                <c:ptCount val="1"/>
                <c:pt idx="0">
                  <c:v>Not Confident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EDU!$B$117:$B$121</c:f>
              <c:strCache>
                <c:ptCount val="5"/>
                <c:pt idx="0">
                  <c:v>Metropolitian City</c:v>
                </c:pt>
                <c:pt idx="1">
                  <c:v>Sub-Metropolitian City</c:v>
                </c:pt>
                <c:pt idx="2">
                  <c:v>Municipality</c:v>
                </c:pt>
                <c:pt idx="3">
                  <c:v>Rural Municipality</c:v>
                </c:pt>
                <c:pt idx="4">
                  <c:v>All</c:v>
                </c:pt>
              </c:strCache>
            </c:strRef>
          </c:cat>
          <c:val>
            <c:numRef>
              <c:f>EDU!$E$117:$E$121</c:f>
              <c:numCache>
                <c:formatCode>0%</c:formatCode>
                <c:ptCount val="5"/>
                <c:pt idx="0">
                  <c:v>0.73162899999999997</c:v>
                </c:pt>
                <c:pt idx="1">
                  <c:v>0.59278399999999998</c:v>
                </c:pt>
                <c:pt idx="2">
                  <c:v>0.50598799999999999</c:v>
                </c:pt>
                <c:pt idx="3">
                  <c:v>0.395926</c:v>
                </c:pt>
                <c:pt idx="4">
                  <c:v>0.48277900000000001</c:v>
                </c:pt>
              </c:numCache>
            </c:numRef>
          </c:val>
          <c:extLst>
            <c:ext xmlns:c16="http://schemas.microsoft.com/office/drawing/2014/chart" uri="{C3380CC4-5D6E-409C-BE32-E72D297353CC}">
              <c16:uniqueId val="{00000002-3842-4C2D-A672-28B1F3CA7141}"/>
            </c:ext>
          </c:extLst>
        </c:ser>
        <c:ser>
          <c:idx val="3"/>
          <c:order val="3"/>
          <c:tx>
            <c:strRef>
              <c:f>EDU!$F$116</c:f>
              <c:strCache>
                <c:ptCount val="1"/>
                <c:pt idx="0">
                  <c:v>DK/CS</c:v>
                </c:pt>
              </c:strCache>
            </c:strRef>
          </c:tx>
          <c:spPr>
            <a:solidFill>
              <a:schemeClr val="accent4"/>
            </a:solidFill>
            <a:ln>
              <a:noFill/>
            </a:ln>
            <a:effectLst/>
          </c:spPr>
          <c:invertIfNegative val="0"/>
          <c:dLbls>
            <c:delete val="1"/>
          </c:dLbls>
          <c:cat>
            <c:strRef>
              <c:f>EDU!$B$117:$B$121</c:f>
              <c:strCache>
                <c:ptCount val="5"/>
                <c:pt idx="0">
                  <c:v>Metropolitian City</c:v>
                </c:pt>
                <c:pt idx="1">
                  <c:v>Sub-Metropolitian City</c:v>
                </c:pt>
                <c:pt idx="2">
                  <c:v>Municipality</c:v>
                </c:pt>
                <c:pt idx="3">
                  <c:v>Rural Municipality</c:v>
                </c:pt>
                <c:pt idx="4">
                  <c:v>All</c:v>
                </c:pt>
              </c:strCache>
            </c:strRef>
          </c:cat>
          <c:val>
            <c:numRef>
              <c:f>EDU!$F$117:$F$121</c:f>
              <c:numCache>
                <c:formatCode>0%</c:formatCode>
                <c:ptCount val="5"/>
                <c:pt idx="0">
                  <c:v>2.8753999999999998E-2</c:v>
                </c:pt>
                <c:pt idx="1">
                  <c:v>2.3196000000000001E-2</c:v>
                </c:pt>
                <c:pt idx="2">
                  <c:v>2.7373999999999999E-2</c:v>
                </c:pt>
                <c:pt idx="3">
                  <c:v>2.6329000000000002E-2</c:v>
                </c:pt>
                <c:pt idx="4">
                  <c:v>2.6721999999999999E-2</c:v>
                </c:pt>
              </c:numCache>
            </c:numRef>
          </c:val>
          <c:extLst>
            <c:ext xmlns:c16="http://schemas.microsoft.com/office/drawing/2014/chart" uri="{C3380CC4-5D6E-409C-BE32-E72D297353CC}">
              <c16:uniqueId val="{00000003-3842-4C2D-A672-28B1F3CA7141}"/>
            </c:ext>
          </c:extLst>
        </c:ser>
        <c:dLbls>
          <c:dLblPos val="ctr"/>
          <c:showLegendKey val="0"/>
          <c:showVal val="1"/>
          <c:showCatName val="0"/>
          <c:showSerName val="0"/>
          <c:showPercent val="0"/>
          <c:showBubbleSize val="0"/>
        </c:dLbls>
        <c:gapWidth val="40"/>
        <c:overlap val="100"/>
        <c:axId val="925506335"/>
        <c:axId val="945916719"/>
      </c:barChart>
      <c:catAx>
        <c:axId val="9255063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45916719"/>
        <c:crosses val="autoZero"/>
        <c:auto val="1"/>
        <c:lblAlgn val="ctr"/>
        <c:lblOffset val="100"/>
        <c:noMultiLvlLbl val="0"/>
      </c:catAx>
      <c:valAx>
        <c:axId val="945916719"/>
        <c:scaling>
          <c:orientation val="minMax"/>
        </c:scaling>
        <c:delete val="1"/>
        <c:axPos val="b"/>
        <c:numFmt formatCode="0%" sourceLinked="1"/>
        <c:majorTickMark val="none"/>
        <c:minorTickMark val="none"/>
        <c:tickLblPos val="nextTo"/>
        <c:crossAx val="925506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VAWC!$B$3</c:f>
              <c:strCache>
                <c:ptCount val="1"/>
                <c:pt idx="0">
                  <c:v>None</c:v>
                </c:pt>
              </c:strCache>
            </c:strRef>
          </c:tx>
          <c:spPr>
            <a:solidFill>
              <a:schemeClr val="accent1"/>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VAWC!$C$2:$D$2</c:f>
              <c:strCache>
                <c:ptCount val="2"/>
                <c:pt idx="0">
                  <c:v>Aug</c:v>
                </c:pt>
                <c:pt idx="1">
                  <c:v>Oct</c:v>
                </c:pt>
              </c:strCache>
            </c:strRef>
          </c:cat>
          <c:val>
            <c:numRef>
              <c:f>VAWC!$C$3:$D$3</c:f>
              <c:numCache>
                <c:formatCode>0.00%</c:formatCode>
                <c:ptCount val="2"/>
                <c:pt idx="0">
                  <c:v>0.93771700000000002</c:v>
                </c:pt>
                <c:pt idx="1">
                  <c:v>0.94240500000000005</c:v>
                </c:pt>
              </c:numCache>
            </c:numRef>
          </c:val>
          <c:extLst>
            <c:ext xmlns:c16="http://schemas.microsoft.com/office/drawing/2014/chart" uri="{C3380CC4-5D6E-409C-BE32-E72D297353CC}">
              <c16:uniqueId val="{00000000-DDF4-4C8B-A3DD-F59291C9D95B}"/>
            </c:ext>
          </c:extLst>
        </c:ser>
        <c:ser>
          <c:idx val="1"/>
          <c:order val="1"/>
          <c:tx>
            <c:strRef>
              <c:f>VAWC!$B$4</c:f>
              <c:strCache>
                <c:ptCount val="1"/>
                <c:pt idx="0">
                  <c:v>Women</c:v>
                </c:pt>
              </c:strCache>
            </c:strRef>
          </c:tx>
          <c:spPr>
            <a:solidFill>
              <a:schemeClr val="accent2"/>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VAWC!$C$2:$D$2</c:f>
              <c:strCache>
                <c:ptCount val="2"/>
                <c:pt idx="0">
                  <c:v>Aug</c:v>
                </c:pt>
                <c:pt idx="1">
                  <c:v>Oct</c:v>
                </c:pt>
              </c:strCache>
            </c:strRef>
          </c:cat>
          <c:val>
            <c:numRef>
              <c:f>VAWC!$C$4:$D$4</c:f>
              <c:numCache>
                <c:formatCode>0.00%</c:formatCode>
                <c:ptCount val="2"/>
                <c:pt idx="0">
                  <c:v>2.9860000000000001E-2</c:v>
                </c:pt>
                <c:pt idx="1">
                  <c:v>3.5938999999999999E-2</c:v>
                </c:pt>
              </c:numCache>
            </c:numRef>
          </c:val>
          <c:extLst>
            <c:ext xmlns:c16="http://schemas.microsoft.com/office/drawing/2014/chart" uri="{C3380CC4-5D6E-409C-BE32-E72D297353CC}">
              <c16:uniqueId val="{00000001-DDF4-4C8B-A3DD-F59291C9D95B}"/>
            </c:ext>
          </c:extLst>
        </c:ser>
        <c:ser>
          <c:idx val="2"/>
          <c:order val="2"/>
          <c:tx>
            <c:strRef>
              <c:f>VAWC!$B$5</c:f>
              <c:strCache>
                <c:ptCount val="1"/>
                <c:pt idx="0">
                  <c:v>Children</c:v>
                </c:pt>
              </c:strCache>
            </c:strRef>
          </c:tx>
          <c:spPr>
            <a:solidFill>
              <a:schemeClr val="accent3"/>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VAWC!$C$2:$D$2</c:f>
              <c:strCache>
                <c:ptCount val="2"/>
                <c:pt idx="0">
                  <c:v>Aug</c:v>
                </c:pt>
                <c:pt idx="1">
                  <c:v>Oct</c:v>
                </c:pt>
              </c:strCache>
            </c:strRef>
          </c:cat>
          <c:val>
            <c:numRef>
              <c:f>VAWC!$C$5:$D$5</c:f>
              <c:numCache>
                <c:formatCode>0.00%</c:formatCode>
                <c:ptCount val="2"/>
                <c:pt idx="0">
                  <c:v>8.8979999999999997E-3</c:v>
                </c:pt>
                <c:pt idx="1">
                  <c:v>1.3055000000000001E-2</c:v>
                </c:pt>
              </c:numCache>
            </c:numRef>
          </c:val>
          <c:extLst>
            <c:ext xmlns:c16="http://schemas.microsoft.com/office/drawing/2014/chart" uri="{C3380CC4-5D6E-409C-BE32-E72D297353CC}">
              <c16:uniqueId val="{00000002-DDF4-4C8B-A3DD-F59291C9D95B}"/>
            </c:ext>
          </c:extLst>
        </c:ser>
        <c:ser>
          <c:idx val="3"/>
          <c:order val="3"/>
          <c:tx>
            <c:strRef>
              <c:f>VAWC!$B$6</c:f>
              <c:strCache>
                <c:ptCount val="1"/>
                <c:pt idx="0">
                  <c:v>Both</c:v>
                </c:pt>
              </c:strCache>
            </c:strRef>
          </c:tx>
          <c:spPr>
            <a:solidFill>
              <a:schemeClr val="accent4"/>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VAWC!$C$2:$D$2</c:f>
              <c:strCache>
                <c:ptCount val="2"/>
                <c:pt idx="0">
                  <c:v>Aug</c:v>
                </c:pt>
                <c:pt idx="1">
                  <c:v>Oct</c:v>
                </c:pt>
              </c:strCache>
            </c:strRef>
          </c:cat>
          <c:val>
            <c:numRef>
              <c:f>VAWC!$C$6:$D$6</c:f>
              <c:numCache>
                <c:formatCode>0.00%</c:formatCode>
                <c:ptCount val="2"/>
                <c:pt idx="0">
                  <c:v>2.3525999999999998E-2</c:v>
                </c:pt>
                <c:pt idx="1">
                  <c:v>8.6009999999999993E-3</c:v>
                </c:pt>
              </c:numCache>
            </c:numRef>
          </c:val>
          <c:extLst>
            <c:ext xmlns:c16="http://schemas.microsoft.com/office/drawing/2014/chart" uri="{C3380CC4-5D6E-409C-BE32-E72D297353CC}">
              <c16:uniqueId val="{00000003-DDF4-4C8B-A3DD-F59291C9D95B}"/>
            </c:ext>
          </c:extLst>
        </c:ser>
        <c:dLbls>
          <c:dLblPos val="ctr"/>
          <c:showLegendKey val="0"/>
          <c:showVal val="1"/>
          <c:showCatName val="0"/>
          <c:showSerName val="0"/>
          <c:showPercent val="0"/>
          <c:showBubbleSize val="0"/>
        </c:dLbls>
        <c:gapWidth val="50"/>
        <c:overlap val="100"/>
        <c:axId val="1075372703"/>
        <c:axId val="945910479"/>
      </c:barChart>
      <c:catAx>
        <c:axId val="10753727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45910479"/>
        <c:crosses val="autoZero"/>
        <c:auto val="1"/>
        <c:lblAlgn val="ctr"/>
        <c:lblOffset val="100"/>
        <c:noMultiLvlLbl val="0"/>
      </c:catAx>
      <c:valAx>
        <c:axId val="945910479"/>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0753727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VAWC!$D$32</c:f>
              <c:strCache>
                <c:ptCount val="1"/>
                <c:pt idx="0">
                  <c:v>None</c:v>
                </c:pt>
              </c:strCache>
            </c:strRef>
          </c:tx>
          <c:spPr>
            <a:solidFill>
              <a:schemeClr val="accent1"/>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VAWC!$C$46:$C$52</c:f>
              <c:numCache>
                <c:formatCode>0%</c:formatCode>
                <c:ptCount val="7"/>
                <c:pt idx="0">
                  <c:v>0.94574599999999998</c:v>
                </c:pt>
                <c:pt idx="1">
                  <c:v>0.91622099999999995</c:v>
                </c:pt>
                <c:pt idx="2">
                  <c:v>0.96208499999999997</c:v>
                </c:pt>
                <c:pt idx="3">
                  <c:v>0.96672800000000003</c:v>
                </c:pt>
                <c:pt idx="4">
                  <c:v>0.95094299999999998</c:v>
                </c:pt>
                <c:pt idx="5">
                  <c:v>0.92196500000000003</c:v>
                </c:pt>
                <c:pt idx="6">
                  <c:v>0.92095800000000005</c:v>
                </c:pt>
              </c:numCache>
            </c:numRef>
          </c:val>
          <c:extLst>
            <c:ext xmlns:c16="http://schemas.microsoft.com/office/drawing/2014/chart" uri="{C3380CC4-5D6E-409C-BE32-E72D297353CC}">
              <c16:uniqueId val="{00000000-693C-4596-9238-80C6212F1086}"/>
            </c:ext>
          </c:extLst>
        </c:ser>
        <c:ser>
          <c:idx val="1"/>
          <c:order val="1"/>
          <c:tx>
            <c:strRef>
              <c:f>VAWC!$E$32</c:f>
              <c:strCache>
                <c:ptCount val="1"/>
                <c:pt idx="0">
                  <c:v>Women</c:v>
                </c:pt>
              </c:strCache>
            </c:strRef>
          </c:tx>
          <c:spPr>
            <a:solidFill>
              <a:schemeClr val="accent2"/>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VAWC!$D$46:$D$52</c:f>
              <c:numCache>
                <c:formatCode>0%</c:formatCode>
                <c:ptCount val="7"/>
                <c:pt idx="0">
                  <c:v>3.6991000000000003E-2</c:v>
                </c:pt>
                <c:pt idx="1">
                  <c:v>4.9910999999999997E-2</c:v>
                </c:pt>
                <c:pt idx="2">
                  <c:v>2.6856000000000001E-2</c:v>
                </c:pt>
                <c:pt idx="3">
                  <c:v>2.5878000000000002E-2</c:v>
                </c:pt>
                <c:pt idx="4">
                  <c:v>3.2703999999999997E-2</c:v>
                </c:pt>
                <c:pt idx="5">
                  <c:v>4.0461999999999998E-2</c:v>
                </c:pt>
                <c:pt idx="6">
                  <c:v>4.0718999999999998E-2</c:v>
                </c:pt>
              </c:numCache>
            </c:numRef>
          </c:val>
          <c:extLst>
            <c:ext xmlns:c16="http://schemas.microsoft.com/office/drawing/2014/chart" uri="{C3380CC4-5D6E-409C-BE32-E72D297353CC}">
              <c16:uniqueId val="{00000001-693C-4596-9238-80C6212F1086}"/>
            </c:ext>
          </c:extLst>
        </c:ser>
        <c:ser>
          <c:idx val="2"/>
          <c:order val="2"/>
          <c:tx>
            <c:strRef>
              <c:f>VAWC!$F$32</c:f>
              <c:strCache>
                <c:ptCount val="1"/>
                <c:pt idx="0">
                  <c:v>Children</c:v>
                </c:pt>
              </c:strCache>
            </c:strRef>
          </c:tx>
          <c:spPr>
            <a:solidFill>
              <a:schemeClr val="accent3"/>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VAWC!$E$46:$E$52</c:f>
              <c:numCache>
                <c:formatCode>0%</c:formatCode>
                <c:ptCount val="7"/>
                <c:pt idx="0">
                  <c:v>1.3564E-2</c:v>
                </c:pt>
                <c:pt idx="1">
                  <c:v>1.7825000000000001E-2</c:v>
                </c:pt>
                <c:pt idx="2">
                  <c:v>7.1089999999999999E-3</c:v>
                </c:pt>
                <c:pt idx="3">
                  <c:v>1.848E-3</c:v>
                </c:pt>
                <c:pt idx="4">
                  <c:v>8.1759999999999992E-3</c:v>
                </c:pt>
                <c:pt idx="5">
                  <c:v>1.7340999999999999E-2</c:v>
                </c:pt>
                <c:pt idx="6">
                  <c:v>2.9940000000000001E-2</c:v>
                </c:pt>
              </c:numCache>
            </c:numRef>
          </c:val>
          <c:extLst>
            <c:ext xmlns:c16="http://schemas.microsoft.com/office/drawing/2014/chart" uri="{C3380CC4-5D6E-409C-BE32-E72D297353CC}">
              <c16:uniqueId val="{00000002-693C-4596-9238-80C6212F1086}"/>
            </c:ext>
          </c:extLst>
        </c:ser>
        <c:ser>
          <c:idx val="3"/>
          <c:order val="3"/>
          <c:tx>
            <c:strRef>
              <c:f>VAWC!$G$32</c:f>
              <c:strCache>
                <c:ptCount val="1"/>
                <c:pt idx="0">
                  <c:v>Both</c:v>
                </c:pt>
              </c:strCache>
            </c:strRef>
          </c:tx>
          <c:spPr>
            <a:solidFill>
              <a:schemeClr val="accent4"/>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VAWC!$F$46:$F$52</c:f>
              <c:numCache>
                <c:formatCode>0%</c:formatCode>
                <c:ptCount val="7"/>
                <c:pt idx="0">
                  <c:v>3.699E-3</c:v>
                </c:pt>
                <c:pt idx="1">
                  <c:v>1.6043000000000002E-2</c:v>
                </c:pt>
                <c:pt idx="2">
                  <c:v>3.9490000000000003E-3</c:v>
                </c:pt>
                <c:pt idx="3">
                  <c:v>5.5449999999999996E-3</c:v>
                </c:pt>
                <c:pt idx="4">
                  <c:v>8.1759999999999992E-3</c:v>
                </c:pt>
                <c:pt idx="5">
                  <c:v>2.0230999999999999E-2</c:v>
                </c:pt>
                <c:pt idx="6">
                  <c:v>8.3829999999999998E-3</c:v>
                </c:pt>
              </c:numCache>
            </c:numRef>
          </c:val>
          <c:extLst>
            <c:ext xmlns:c16="http://schemas.microsoft.com/office/drawing/2014/chart" uri="{C3380CC4-5D6E-409C-BE32-E72D297353CC}">
              <c16:uniqueId val="{00000003-693C-4596-9238-80C6212F1086}"/>
            </c:ext>
          </c:extLst>
        </c:ser>
        <c:dLbls>
          <c:dLblPos val="ctr"/>
          <c:showLegendKey val="0"/>
          <c:showVal val="1"/>
          <c:showCatName val="0"/>
          <c:showSerName val="0"/>
          <c:showPercent val="0"/>
          <c:showBubbleSize val="0"/>
        </c:dLbls>
        <c:gapWidth val="50"/>
        <c:overlap val="100"/>
        <c:axId val="1064397151"/>
        <c:axId val="945905071"/>
      </c:barChart>
      <c:catAx>
        <c:axId val="106439715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45905071"/>
        <c:crosses val="autoZero"/>
        <c:auto val="1"/>
        <c:lblAlgn val="ctr"/>
        <c:lblOffset val="100"/>
        <c:noMultiLvlLbl val="0"/>
      </c:catAx>
      <c:valAx>
        <c:axId val="945905071"/>
        <c:scaling>
          <c:orientation val="minMax"/>
        </c:scaling>
        <c:delete val="1"/>
        <c:axPos val="l"/>
        <c:numFmt formatCode="0%" sourceLinked="1"/>
        <c:majorTickMark val="none"/>
        <c:minorTickMark val="none"/>
        <c:tickLblPos val="nextTo"/>
        <c:crossAx val="10643971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VAWC!$C$22</c:f>
              <c:strCache>
                <c:ptCount val="1"/>
                <c:pt idx="0">
                  <c:v>None</c:v>
                </c:pt>
              </c:strCache>
            </c:strRef>
          </c:tx>
          <c:spPr>
            <a:solidFill>
              <a:schemeClr val="accent1"/>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VAWC!$B$23:$B$26</c:f>
              <c:strCache>
                <c:ptCount val="4"/>
                <c:pt idx="0">
                  <c:v>Metropolitian City</c:v>
                </c:pt>
                <c:pt idx="1">
                  <c:v>Sub-Metropolitian City</c:v>
                </c:pt>
                <c:pt idx="2">
                  <c:v>Municipality</c:v>
                </c:pt>
                <c:pt idx="3">
                  <c:v>Rural Municipality</c:v>
                </c:pt>
              </c:strCache>
            </c:strRef>
          </c:cat>
          <c:val>
            <c:numRef>
              <c:f>VAWC!$C$23:$C$26</c:f>
              <c:numCache>
                <c:formatCode>0.0%</c:formatCode>
                <c:ptCount val="4"/>
                <c:pt idx="0">
                  <c:v>0.959677</c:v>
                </c:pt>
                <c:pt idx="1">
                  <c:v>0.95833299999999999</c:v>
                </c:pt>
                <c:pt idx="2">
                  <c:v>0.94799999999999995</c:v>
                </c:pt>
                <c:pt idx="3">
                  <c:v>0.93104699999999996</c:v>
                </c:pt>
              </c:numCache>
            </c:numRef>
          </c:val>
          <c:extLst>
            <c:ext xmlns:c16="http://schemas.microsoft.com/office/drawing/2014/chart" uri="{C3380CC4-5D6E-409C-BE32-E72D297353CC}">
              <c16:uniqueId val="{00000000-FF3B-4889-969A-EFC05543B262}"/>
            </c:ext>
          </c:extLst>
        </c:ser>
        <c:ser>
          <c:idx val="1"/>
          <c:order val="1"/>
          <c:tx>
            <c:strRef>
              <c:f>VAWC!$D$22</c:f>
              <c:strCache>
                <c:ptCount val="1"/>
                <c:pt idx="0">
                  <c:v>Women</c:v>
                </c:pt>
              </c:strCache>
            </c:strRef>
          </c:tx>
          <c:spPr>
            <a:solidFill>
              <a:schemeClr val="accent2"/>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VAWC!$B$23:$B$26</c:f>
              <c:strCache>
                <c:ptCount val="4"/>
                <c:pt idx="0">
                  <c:v>Metropolitian City</c:v>
                </c:pt>
                <c:pt idx="1">
                  <c:v>Sub-Metropolitian City</c:v>
                </c:pt>
                <c:pt idx="2">
                  <c:v>Municipality</c:v>
                </c:pt>
                <c:pt idx="3">
                  <c:v>Rural Municipality</c:v>
                </c:pt>
              </c:strCache>
            </c:strRef>
          </c:cat>
          <c:val>
            <c:numRef>
              <c:f>VAWC!$D$23:$D$26</c:f>
              <c:numCache>
                <c:formatCode>0.0%</c:formatCode>
                <c:ptCount val="4"/>
                <c:pt idx="0">
                  <c:v>2.4194E-2</c:v>
                </c:pt>
                <c:pt idx="1">
                  <c:v>2.4122999999999999E-2</c:v>
                </c:pt>
                <c:pt idx="2">
                  <c:v>3.2000000000000001E-2</c:v>
                </c:pt>
                <c:pt idx="3">
                  <c:v>4.3980999999999999E-2</c:v>
                </c:pt>
              </c:numCache>
            </c:numRef>
          </c:val>
          <c:extLst>
            <c:ext xmlns:c16="http://schemas.microsoft.com/office/drawing/2014/chart" uri="{C3380CC4-5D6E-409C-BE32-E72D297353CC}">
              <c16:uniqueId val="{00000001-FF3B-4889-969A-EFC05543B262}"/>
            </c:ext>
          </c:extLst>
        </c:ser>
        <c:ser>
          <c:idx val="2"/>
          <c:order val="2"/>
          <c:tx>
            <c:strRef>
              <c:f>VAWC!$E$22</c:f>
              <c:strCache>
                <c:ptCount val="1"/>
                <c:pt idx="0">
                  <c:v>Children</c:v>
                </c:pt>
              </c:strCache>
            </c:strRef>
          </c:tx>
          <c:spPr>
            <a:solidFill>
              <a:schemeClr val="accent3"/>
            </a:solidFill>
            <a:ln>
              <a:noFill/>
            </a:ln>
            <a:effectLst/>
          </c:spPr>
          <c:invertIfNegative val="0"/>
          <c:dLbls>
            <c:delete val="1"/>
          </c:dLbls>
          <c:cat>
            <c:strRef>
              <c:f>VAWC!$B$23:$B$26</c:f>
              <c:strCache>
                <c:ptCount val="4"/>
                <c:pt idx="0">
                  <c:v>Metropolitian City</c:v>
                </c:pt>
                <c:pt idx="1">
                  <c:v>Sub-Metropolitian City</c:v>
                </c:pt>
                <c:pt idx="2">
                  <c:v>Municipality</c:v>
                </c:pt>
                <c:pt idx="3">
                  <c:v>Rural Municipality</c:v>
                </c:pt>
              </c:strCache>
            </c:strRef>
          </c:cat>
          <c:val>
            <c:numRef>
              <c:f>VAWC!$E$23:$E$26</c:f>
              <c:numCache>
                <c:formatCode>0.0%</c:formatCode>
                <c:ptCount val="4"/>
                <c:pt idx="0">
                  <c:v>8.0649999999999993E-3</c:v>
                </c:pt>
                <c:pt idx="1">
                  <c:v>8.7720000000000003E-3</c:v>
                </c:pt>
                <c:pt idx="2">
                  <c:v>1.2666999999999999E-2</c:v>
                </c:pt>
                <c:pt idx="3">
                  <c:v>1.4909E-2</c:v>
                </c:pt>
              </c:numCache>
            </c:numRef>
          </c:val>
          <c:extLst>
            <c:ext xmlns:c16="http://schemas.microsoft.com/office/drawing/2014/chart" uri="{C3380CC4-5D6E-409C-BE32-E72D297353CC}">
              <c16:uniqueId val="{00000002-FF3B-4889-969A-EFC05543B262}"/>
            </c:ext>
          </c:extLst>
        </c:ser>
        <c:ser>
          <c:idx val="3"/>
          <c:order val="3"/>
          <c:tx>
            <c:strRef>
              <c:f>VAWC!$F$22</c:f>
              <c:strCache>
                <c:ptCount val="1"/>
                <c:pt idx="0">
                  <c:v>Both</c:v>
                </c:pt>
              </c:strCache>
            </c:strRef>
          </c:tx>
          <c:spPr>
            <a:solidFill>
              <a:schemeClr val="accent4"/>
            </a:solidFill>
            <a:ln>
              <a:noFill/>
            </a:ln>
            <a:effectLst/>
          </c:spPr>
          <c:invertIfNegative val="0"/>
          <c:dLbls>
            <c:delete val="1"/>
          </c:dLbls>
          <c:cat>
            <c:strRef>
              <c:f>VAWC!$B$23:$B$26</c:f>
              <c:strCache>
                <c:ptCount val="4"/>
                <c:pt idx="0">
                  <c:v>Metropolitian City</c:v>
                </c:pt>
                <c:pt idx="1">
                  <c:v>Sub-Metropolitian City</c:v>
                </c:pt>
                <c:pt idx="2">
                  <c:v>Municipality</c:v>
                </c:pt>
                <c:pt idx="3">
                  <c:v>Rural Municipality</c:v>
                </c:pt>
              </c:strCache>
            </c:strRef>
          </c:cat>
          <c:val>
            <c:numRef>
              <c:f>VAWC!$F$23:$F$26</c:f>
              <c:numCache>
                <c:formatCode>0.0%</c:formatCode>
                <c:ptCount val="4"/>
                <c:pt idx="0">
                  <c:v>8.0649999999999993E-3</c:v>
                </c:pt>
                <c:pt idx="1">
                  <c:v>8.7720000000000003E-3</c:v>
                </c:pt>
                <c:pt idx="2">
                  <c:v>7.3330000000000001E-3</c:v>
                </c:pt>
                <c:pt idx="3">
                  <c:v>1.0063000000000001E-2</c:v>
                </c:pt>
              </c:numCache>
            </c:numRef>
          </c:val>
          <c:extLst>
            <c:ext xmlns:c16="http://schemas.microsoft.com/office/drawing/2014/chart" uri="{C3380CC4-5D6E-409C-BE32-E72D297353CC}">
              <c16:uniqueId val="{00000003-FF3B-4889-969A-EFC05543B262}"/>
            </c:ext>
          </c:extLst>
        </c:ser>
        <c:dLbls>
          <c:dLblPos val="ctr"/>
          <c:showLegendKey val="0"/>
          <c:showVal val="1"/>
          <c:showCatName val="0"/>
          <c:showSerName val="0"/>
          <c:showPercent val="0"/>
          <c:showBubbleSize val="0"/>
        </c:dLbls>
        <c:gapWidth val="20"/>
        <c:overlap val="100"/>
        <c:axId val="1084515167"/>
        <c:axId val="945902991"/>
      </c:barChart>
      <c:catAx>
        <c:axId val="1084515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45902991"/>
        <c:crosses val="autoZero"/>
        <c:auto val="1"/>
        <c:lblAlgn val="ctr"/>
        <c:lblOffset val="100"/>
        <c:noMultiLvlLbl val="0"/>
      </c:catAx>
      <c:valAx>
        <c:axId val="945902991"/>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084515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VAWC!$G$61:$G$69</c:f>
              <c:strCache>
                <c:ptCount val="9"/>
                <c:pt idx="0">
                  <c:v>Domestic Violence</c:v>
                </c:pt>
                <c:pt idx="1">
                  <c:v>Shouted and insulted</c:v>
                </c:pt>
                <c:pt idx="2">
                  <c:v>Threats</c:v>
                </c:pt>
                <c:pt idx="3">
                  <c:v>Intimidated</c:v>
                </c:pt>
                <c:pt idx="4">
                  <c:v>Blamed for being a witch and bringing bad luck</c:v>
                </c:pt>
                <c:pt idx="5">
                  <c:v>Withdrawal/Denial of productive/economic assets</c:v>
                </c:pt>
                <c:pt idx="6">
                  <c:v>Beaten by people in their community</c:v>
                </c:pt>
                <c:pt idx="7">
                  <c:v>Menstrual isolation</c:v>
                </c:pt>
                <c:pt idx="8">
                  <c:v>Expelled or forced to settle at maternal home</c:v>
                </c:pt>
              </c:strCache>
            </c:strRef>
          </c:cat>
          <c:val>
            <c:numRef>
              <c:f>VAWC!$H$61:$H$69</c:f>
              <c:numCache>
                <c:formatCode>0%</c:formatCode>
                <c:ptCount val="9"/>
                <c:pt idx="0">
                  <c:v>0.67241399999999996</c:v>
                </c:pt>
                <c:pt idx="1">
                  <c:v>0.46206900000000001</c:v>
                </c:pt>
                <c:pt idx="2">
                  <c:v>0.237931</c:v>
                </c:pt>
                <c:pt idx="3">
                  <c:v>0.182759</c:v>
                </c:pt>
                <c:pt idx="4">
                  <c:v>6.5517000000000006E-2</c:v>
                </c:pt>
                <c:pt idx="5">
                  <c:v>4.1378999999999999E-2</c:v>
                </c:pt>
                <c:pt idx="6">
                  <c:v>2.4138E-2</c:v>
                </c:pt>
                <c:pt idx="7">
                  <c:v>1.0345E-2</c:v>
                </c:pt>
                <c:pt idx="8">
                  <c:v>6.8970000000000004E-3</c:v>
                </c:pt>
              </c:numCache>
            </c:numRef>
          </c:val>
          <c:extLst>
            <c:ext xmlns:c16="http://schemas.microsoft.com/office/drawing/2014/chart" uri="{C3380CC4-5D6E-409C-BE32-E72D297353CC}">
              <c16:uniqueId val="{00000000-8BD1-4C48-BA52-89F6DB17C227}"/>
            </c:ext>
          </c:extLst>
        </c:ser>
        <c:dLbls>
          <c:dLblPos val="outEnd"/>
          <c:showLegendKey val="0"/>
          <c:showVal val="1"/>
          <c:showCatName val="0"/>
          <c:showSerName val="0"/>
          <c:showPercent val="0"/>
          <c:showBubbleSize val="0"/>
        </c:dLbls>
        <c:gapWidth val="22"/>
        <c:axId val="1078294767"/>
        <c:axId val="945883439"/>
      </c:barChart>
      <c:catAx>
        <c:axId val="10782947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45883439"/>
        <c:crosses val="autoZero"/>
        <c:auto val="1"/>
        <c:lblAlgn val="ctr"/>
        <c:lblOffset val="100"/>
        <c:noMultiLvlLbl val="0"/>
      </c:catAx>
      <c:valAx>
        <c:axId val="945883439"/>
        <c:scaling>
          <c:orientation val="minMax"/>
        </c:scaling>
        <c:delete val="1"/>
        <c:axPos val="b"/>
        <c:numFmt formatCode="0%" sourceLinked="1"/>
        <c:majorTickMark val="none"/>
        <c:minorTickMark val="none"/>
        <c:tickLblPos val="nextTo"/>
        <c:crossAx val="1078294767"/>
        <c:crosses val="autoZero"/>
        <c:crossBetween val="between"/>
      </c:valAx>
      <c:spPr>
        <a:noFill/>
        <a:ln>
          <a:noFill/>
        </a:ln>
        <a:effectLst/>
      </c:spPr>
    </c:plotArea>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solidFill>
                  <a:schemeClr val="tx1"/>
                </a:solidFill>
              </a:ln>
              <a:effectLst/>
            </c:spPr>
            <c:txPr>
              <a:bodyPr rot="0" spcFirstLastPara="1" vertOverflow="ellipsis" vert="horz" wrap="square" anchor="ctr" anchorCtr="1"/>
              <a:lstStyle/>
              <a:p>
                <a:pPr>
                  <a:defRPr sz="1200" b="1"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VAWC!$U$73:$U$79</c:f>
              <c:strCache>
                <c:ptCount val="7"/>
                <c:pt idx="0">
                  <c:v>Yelling or scolding</c:v>
                </c:pt>
                <c:pt idx="1">
                  <c:v>Physical violence</c:v>
                </c:pt>
                <c:pt idx="2">
                  <c:v>Physical/Sexual abuse</c:v>
                </c:pt>
                <c:pt idx="3">
                  <c:v>Child labor/exploitation</c:v>
                </c:pt>
                <c:pt idx="4">
                  <c:v>Threats</c:v>
                </c:pt>
                <c:pt idx="5">
                  <c:v>Isolation/witholding of food</c:v>
                </c:pt>
                <c:pt idx="6">
                  <c:v>Child abandonment</c:v>
                </c:pt>
              </c:strCache>
            </c:strRef>
          </c:cat>
          <c:val>
            <c:numRef>
              <c:f>VAWC!$V$73:$V$79</c:f>
              <c:numCache>
                <c:formatCode>0%</c:formatCode>
                <c:ptCount val="7"/>
                <c:pt idx="0">
                  <c:v>0.53900700000000001</c:v>
                </c:pt>
                <c:pt idx="1">
                  <c:v>0.44680900000000001</c:v>
                </c:pt>
                <c:pt idx="2">
                  <c:v>0.22695000000000001</c:v>
                </c:pt>
                <c:pt idx="3">
                  <c:v>9.9291000000000004E-2</c:v>
                </c:pt>
                <c:pt idx="4">
                  <c:v>9.2199000000000003E-2</c:v>
                </c:pt>
                <c:pt idx="5">
                  <c:v>5.6737999999999997E-2</c:v>
                </c:pt>
                <c:pt idx="6">
                  <c:v>4.2553000000000001E-2</c:v>
                </c:pt>
              </c:numCache>
            </c:numRef>
          </c:val>
          <c:extLst>
            <c:ext xmlns:c16="http://schemas.microsoft.com/office/drawing/2014/chart" uri="{C3380CC4-5D6E-409C-BE32-E72D297353CC}">
              <c16:uniqueId val="{00000000-8923-4E93-8E04-BDB066FA9A3A}"/>
            </c:ext>
          </c:extLst>
        </c:ser>
        <c:dLbls>
          <c:showLegendKey val="0"/>
          <c:showVal val="1"/>
          <c:showCatName val="0"/>
          <c:showSerName val="0"/>
          <c:showPercent val="0"/>
          <c:showBubbleSize val="0"/>
        </c:dLbls>
        <c:gapWidth val="6"/>
        <c:axId val="1306777103"/>
        <c:axId val="937472671"/>
      </c:barChart>
      <c:catAx>
        <c:axId val="13067771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baseline="0">
                <a:solidFill>
                  <a:schemeClr val="tx1">
                    <a:lumMod val="65000"/>
                    <a:lumOff val="35000"/>
                  </a:schemeClr>
                </a:solidFill>
                <a:latin typeface="+mn-lt"/>
                <a:ea typeface="+mn-ea"/>
                <a:cs typeface="+mn-cs"/>
              </a:defRPr>
            </a:pPr>
            <a:endParaRPr lang="en-US"/>
          </a:p>
        </c:txPr>
        <c:crossAx val="937472671"/>
        <c:crosses val="autoZero"/>
        <c:auto val="1"/>
        <c:lblAlgn val="ctr"/>
        <c:lblOffset val="100"/>
        <c:noMultiLvlLbl val="0"/>
      </c:catAx>
      <c:valAx>
        <c:axId val="937472671"/>
        <c:scaling>
          <c:orientation val="minMax"/>
        </c:scaling>
        <c:delete val="1"/>
        <c:axPos val="b"/>
        <c:numFmt formatCode="0%" sourceLinked="1"/>
        <c:majorTickMark val="none"/>
        <c:minorTickMark val="none"/>
        <c:tickLblPos val="nextTo"/>
        <c:crossAx val="1306777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solidFill>
                  <a:schemeClr val="tx1"/>
                </a:solid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[1]Sheet3!$F$127:$F$136</c:f>
              <c:strCache>
                <c:ptCount val="10"/>
                <c:pt idx="0">
                  <c:v>Angry or aggressive outbursts</c:v>
                </c:pt>
                <c:pt idx="1">
                  <c:v>Nightmares or sleep disturbances</c:v>
                </c:pt>
                <c:pt idx="2">
                  <c:v>Changes in appetite or eating habits</c:v>
                </c:pt>
                <c:pt idx="3">
                  <c:v>Fears of being in the dark/alone</c:v>
                </c:pt>
                <c:pt idx="4">
                  <c:v>Worrying about getting sick/relatives getting sick</c:v>
                </c:pt>
                <c:pt idx="5">
                  <c:v>Crying more than ususal</c:v>
                </c:pt>
                <c:pt idx="6">
                  <c:v>New or recurrent bedwetting</c:v>
                </c:pt>
                <c:pt idx="7">
                  <c:v>Clinging/Unwilling to let you out of sight</c:v>
                </c:pt>
                <c:pt idx="8">
                  <c:v>Behaving younger than their age</c:v>
                </c:pt>
                <c:pt idx="9">
                  <c:v>Withdrawn from family &amp; friends</c:v>
                </c:pt>
              </c:strCache>
            </c:strRef>
          </c:cat>
          <c:val>
            <c:numRef>
              <c:f>[1]Sheet3!$G$127:$G$136</c:f>
              <c:numCache>
                <c:formatCode>0%</c:formatCode>
                <c:ptCount val="10"/>
                <c:pt idx="0">
                  <c:v>0.12978000000000001</c:v>
                </c:pt>
                <c:pt idx="1">
                  <c:v>4.6537000000000002E-2</c:v>
                </c:pt>
                <c:pt idx="2">
                  <c:v>3.9472E-2</c:v>
                </c:pt>
                <c:pt idx="3">
                  <c:v>3.5478000000000003E-2</c:v>
                </c:pt>
                <c:pt idx="4">
                  <c:v>3.1178000000000001E-2</c:v>
                </c:pt>
                <c:pt idx="5">
                  <c:v>2.1963E-2</c:v>
                </c:pt>
                <c:pt idx="6">
                  <c:v>1.4284E-2</c:v>
                </c:pt>
                <c:pt idx="7">
                  <c:v>1.244E-2</c:v>
                </c:pt>
                <c:pt idx="8">
                  <c:v>1.1365E-2</c:v>
                </c:pt>
                <c:pt idx="9">
                  <c:v>9.5219999999999992E-3</c:v>
                </c:pt>
              </c:numCache>
            </c:numRef>
          </c:val>
          <c:extLst>
            <c:ext xmlns:c16="http://schemas.microsoft.com/office/drawing/2014/chart" uri="{C3380CC4-5D6E-409C-BE32-E72D297353CC}">
              <c16:uniqueId val="{00000000-28E6-42F8-B6DD-AE00BA1EBC85}"/>
            </c:ext>
          </c:extLst>
        </c:ser>
        <c:dLbls>
          <c:showLegendKey val="0"/>
          <c:showVal val="0"/>
          <c:showCatName val="0"/>
          <c:showSerName val="0"/>
          <c:showPercent val="0"/>
          <c:showBubbleSize val="0"/>
        </c:dLbls>
        <c:gapWidth val="92"/>
        <c:axId val="1089734911"/>
        <c:axId val="945931695"/>
      </c:barChart>
      <c:catAx>
        <c:axId val="10897349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945931695"/>
        <c:crosses val="autoZero"/>
        <c:auto val="1"/>
        <c:lblAlgn val="ctr"/>
        <c:lblOffset val="100"/>
        <c:noMultiLvlLbl val="0"/>
      </c:catAx>
      <c:valAx>
        <c:axId val="945931695"/>
        <c:scaling>
          <c:orientation val="minMax"/>
        </c:scaling>
        <c:delete val="1"/>
        <c:axPos val="b"/>
        <c:numFmt formatCode="0%" sourceLinked="1"/>
        <c:majorTickMark val="none"/>
        <c:minorTickMark val="none"/>
        <c:tickLblPos val="nextTo"/>
        <c:crossAx val="1089734911"/>
        <c:crosses val="autoZero"/>
        <c:crossBetween val="between"/>
      </c:valAx>
      <c:spPr>
        <a:noFill/>
        <a:ln>
          <a:noFill/>
        </a:ln>
        <a:effectLst/>
      </c:spPr>
    </c:plotArea>
    <c:plotVisOnly val="1"/>
    <c:dispBlanksAs val="gap"/>
    <c:showDLblsOverMax val="0"/>
  </c:chart>
  <c:spPr>
    <a:noFill/>
    <a:ln>
      <a:noFill/>
    </a:ln>
    <a:effectLst/>
  </c:spPr>
  <c:txPr>
    <a:bodyPr/>
    <a:lstStyle/>
    <a:p>
      <a:pPr>
        <a:defRPr sz="1100" b="1"/>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VAWC!$F$101:$F$113</c:f>
              <c:strCache>
                <c:ptCount val="13"/>
                <c:pt idx="0">
                  <c:v>None</c:v>
                </c:pt>
                <c:pt idx="1">
                  <c:v>Personal hygiene</c:v>
                </c:pt>
                <c:pt idx="2">
                  <c:v>Bad company</c:v>
                </c:pt>
                <c:pt idx="3">
                  <c:v>Daily Care &amp; Supervision</c:v>
                </c:pt>
                <c:pt idx="4">
                  <c:v>Drug abuse</c:v>
                </c:pt>
                <c:pt idx="5">
                  <c:v>Online/digital safety</c:v>
                </c:pt>
                <c:pt idx="6">
                  <c:v>Sexual abuse</c:v>
                </c:pt>
                <c:pt idx="7">
                  <c:v>Child marriage/elopement</c:v>
                </c:pt>
                <c:pt idx="8">
                  <c:v>Substance abuse</c:v>
                </c:pt>
                <c:pt idx="9">
                  <c:v>Suicide</c:v>
                </c:pt>
                <c:pt idx="10">
                  <c:v>Sleep patterns</c:v>
                </c:pt>
                <c:pt idx="11">
                  <c:v>Economic exploitation</c:v>
                </c:pt>
                <c:pt idx="12">
                  <c:v>Teenage pregnancies</c:v>
                </c:pt>
              </c:strCache>
            </c:strRef>
          </c:cat>
          <c:val>
            <c:numRef>
              <c:f>VAWC!$G$101:$G$113</c:f>
              <c:numCache>
                <c:formatCode>0%</c:formatCode>
                <c:ptCount val="13"/>
                <c:pt idx="0">
                  <c:v>0.35002299999999997</c:v>
                </c:pt>
                <c:pt idx="1">
                  <c:v>0.34188299999999999</c:v>
                </c:pt>
                <c:pt idx="2">
                  <c:v>0.24113000000000001</c:v>
                </c:pt>
                <c:pt idx="3">
                  <c:v>0.22438900000000001</c:v>
                </c:pt>
                <c:pt idx="4">
                  <c:v>0.12778400000000001</c:v>
                </c:pt>
                <c:pt idx="5">
                  <c:v>7.1263999999999994E-2</c:v>
                </c:pt>
                <c:pt idx="6">
                  <c:v>5.5291E-2</c:v>
                </c:pt>
                <c:pt idx="7">
                  <c:v>5.1604999999999998E-2</c:v>
                </c:pt>
                <c:pt idx="8">
                  <c:v>4.5768999999999997E-2</c:v>
                </c:pt>
                <c:pt idx="9">
                  <c:v>2.4726999999999999E-2</c:v>
                </c:pt>
                <c:pt idx="10">
                  <c:v>2.1808999999999999E-2</c:v>
                </c:pt>
                <c:pt idx="11">
                  <c:v>2.1502E-2</c:v>
                </c:pt>
                <c:pt idx="12">
                  <c:v>1.1979999999999999E-2</c:v>
                </c:pt>
              </c:numCache>
            </c:numRef>
          </c:val>
          <c:extLst>
            <c:ext xmlns:c16="http://schemas.microsoft.com/office/drawing/2014/chart" uri="{C3380CC4-5D6E-409C-BE32-E72D297353CC}">
              <c16:uniqueId val="{00000000-E549-45A2-8F47-F2D6804C2912}"/>
            </c:ext>
          </c:extLst>
        </c:ser>
        <c:dLbls>
          <c:showLegendKey val="0"/>
          <c:showVal val="0"/>
          <c:showCatName val="0"/>
          <c:showSerName val="0"/>
          <c:showPercent val="0"/>
          <c:showBubbleSize val="0"/>
        </c:dLbls>
        <c:gapWidth val="52"/>
        <c:axId val="1241541519"/>
        <c:axId val="937462271"/>
      </c:barChart>
      <c:catAx>
        <c:axId val="12415415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37462271"/>
        <c:crosses val="autoZero"/>
        <c:auto val="1"/>
        <c:lblAlgn val="ctr"/>
        <c:lblOffset val="100"/>
        <c:noMultiLvlLbl val="0"/>
      </c:catAx>
      <c:valAx>
        <c:axId val="937462271"/>
        <c:scaling>
          <c:orientation val="minMax"/>
        </c:scaling>
        <c:delete val="1"/>
        <c:axPos val="b"/>
        <c:numFmt formatCode="0%" sourceLinked="1"/>
        <c:majorTickMark val="none"/>
        <c:minorTickMark val="none"/>
        <c:tickLblPos val="nextTo"/>
        <c:crossAx val="1241541519"/>
        <c:crosses val="autoZero"/>
        <c:crossBetween val="between"/>
      </c:valAx>
      <c:spPr>
        <a:noFill/>
        <a:ln>
          <a:noFill/>
        </a:ln>
        <a:effectLst/>
      </c:spPr>
    </c:plotArea>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'earnings loss'!$I$32</c:f>
              <c:strCache>
                <c:ptCount val="1"/>
                <c:pt idx="0">
                  <c:v>Loss0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'earnings loss'!$H$33:$H$40</c:f>
              <c:strCache>
                <c:ptCount val="8"/>
                <c:pt idx="0">
                  <c:v>1</c:v>
                </c:pt>
                <c:pt idx="1">
                  <c:v>2</c:v>
                </c:pt>
                <c:pt idx="2">
                  <c:v>3</c:v>
                </c:pt>
                <c:pt idx="3">
                  <c:v>4</c:v>
                </c:pt>
                <c:pt idx="4">
                  <c:v>5</c:v>
                </c:pt>
                <c:pt idx="5">
                  <c:v>6</c:v>
                </c:pt>
                <c:pt idx="6">
                  <c:v>7</c:v>
                </c:pt>
                <c:pt idx="7">
                  <c:v>All</c:v>
                </c:pt>
              </c:strCache>
            </c:strRef>
          </c:cat>
          <c:val>
            <c:numRef>
              <c:f>'earnings loss'!$I$33:$I$40</c:f>
              <c:numCache>
                <c:formatCode>0%</c:formatCode>
                <c:ptCount val="8"/>
                <c:pt idx="0">
                  <c:v>0.48452499999999998</c:v>
                </c:pt>
                <c:pt idx="1">
                  <c:v>0.76510599999999995</c:v>
                </c:pt>
                <c:pt idx="2">
                  <c:v>0.58501999999999998</c:v>
                </c:pt>
                <c:pt idx="3">
                  <c:v>0.35614299999999999</c:v>
                </c:pt>
                <c:pt idx="4">
                  <c:v>0.54887200000000003</c:v>
                </c:pt>
                <c:pt idx="5">
                  <c:v>0.351163</c:v>
                </c:pt>
                <c:pt idx="6">
                  <c:v>0.48208800000000002</c:v>
                </c:pt>
                <c:pt idx="7">
                  <c:v>0.54918500000000003</c:v>
                </c:pt>
              </c:numCache>
            </c:numRef>
          </c:val>
          <c:extLst>
            <c:ext xmlns:c16="http://schemas.microsoft.com/office/drawing/2014/chart" uri="{C3380CC4-5D6E-409C-BE32-E72D297353CC}">
              <c16:uniqueId val="{00000000-3793-4377-B88E-8DEAE1903F55}"/>
            </c:ext>
          </c:extLst>
        </c:ser>
        <c:ser>
          <c:idx val="1"/>
          <c:order val="1"/>
          <c:tx>
            <c:strRef>
              <c:f>'earnings loss'!$J$32</c:f>
              <c:strCache>
                <c:ptCount val="1"/>
                <c:pt idx="0">
                  <c:v>Loss1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'earnings loss'!$H$33:$H$40</c:f>
              <c:strCache>
                <c:ptCount val="8"/>
                <c:pt idx="0">
                  <c:v>1</c:v>
                </c:pt>
                <c:pt idx="1">
                  <c:v>2</c:v>
                </c:pt>
                <c:pt idx="2">
                  <c:v>3</c:v>
                </c:pt>
                <c:pt idx="3">
                  <c:v>4</c:v>
                </c:pt>
                <c:pt idx="4">
                  <c:v>5</c:v>
                </c:pt>
                <c:pt idx="5">
                  <c:v>6</c:v>
                </c:pt>
                <c:pt idx="6">
                  <c:v>7</c:v>
                </c:pt>
                <c:pt idx="7">
                  <c:v>All</c:v>
                </c:pt>
              </c:strCache>
            </c:strRef>
          </c:cat>
          <c:val>
            <c:numRef>
              <c:f>'earnings loss'!$J$33:$J$40</c:f>
              <c:numCache>
                <c:formatCode>0%</c:formatCode>
                <c:ptCount val="8"/>
                <c:pt idx="0">
                  <c:v>0.48355700000000001</c:v>
                </c:pt>
                <c:pt idx="1">
                  <c:v>0.71315099999999998</c:v>
                </c:pt>
                <c:pt idx="2">
                  <c:v>0.60406899999999997</c:v>
                </c:pt>
                <c:pt idx="3">
                  <c:v>0.50760499999999997</c:v>
                </c:pt>
                <c:pt idx="4">
                  <c:v>0.65510599999999997</c:v>
                </c:pt>
                <c:pt idx="5">
                  <c:v>0.54874699999999998</c:v>
                </c:pt>
                <c:pt idx="6">
                  <c:v>0.59858299999999998</c:v>
                </c:pt>
                <c:pt idx="7">
                  <c:v>0.60875500000000005</c:v>
                </c:pt>
              </c:numCache>
            </c:numRef>
          </c:val>
          <c:extLst>
            <c:ext xmlns:c16="http://schemas.microsoft.com/office/drawing/2014/chart" uri="{C3380CC4-5D6E-409C-BE32-E72D297353CC}">
              <c16:uniqueId val="{00000001-3793-4377-B88E-8DEAE1903F55}"/>
            </c:ext>
          </c:extLst>
        </c:ser>
        <c:ser>
          <c:idx val="2"/>
          <c:order val="2"/>
          <c:tx>
            <c:strRef>
              <c:f>'earnings loss'!$K$32</c:f>
              <c:strCache>
                <c:ptCount val="1"/>
                <c:pt idx="0">
                  <c:v>Loss2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'earnings loss'!$H$33:$H$40</c:f>
              <c:strCache>
                <c:ptCount val="8"/>
                <c:pt idx="0">
                  <c:v>1</c:v>
                </c:pt>
                <c:pt idx="1">
                  <c:v>2</c:v>
                </c:pt>
                <c:pt idx="2">
                  <c:v>3</c:v>
                </c:pt>
                <c:pt idx="3">
                  <c:v>4</c:v>
                </c:pt>
                <c:pt idx="4">
                  <c:v>5</c:v>
                </c:pt>
                <c:pt idx="5">
                  <c:v>6</c:v>
                </c:pt>
                <c:pt idx="6">
                  <c:v>7</c:v>
                </c:pt>
                <c:pt idx="7">
                  <c:v>All</c:v>
                </c:pt>
              </c:strCache>
            </c:strRef>
          </c:cat>
          <c:val>
            <c:numRef>
              <c:f>'earnings loss'!$K$33:$K$40</c:f>
              <c:numCache>
                <c:formatCode>0%</c:formatCode>
                <c:ptCount val="8"/>
                <c:pt idx="0">
                  <c:v>0.47037499999999999</c:v>
                </c:pt>
                <c:pt idx="1">
                  <c:v>0.73217399999999999</c:v>
                </c:pt>
                <c:pt idx="2">
                  <c:v>0.47700700000000001</c:v>
                </c:pt>
                <c:pt idx="3">
                  <c:v>0.43090899999999999</c:v>
                </c:pt>
                <c:pt idx="4">
                  <c:v>0.47970499999999999</c:v>
                </c:pt>
                <c:pt idx="5">
                  <c:v>0.30666700000000002</c:v>
                </c:pt>
                <c:pt idx="6">
                  <c:v>0.51736099999999996</c:v>
                </c:pt>
                <c:pt idx="7">
                  <c:v>0.51965700000000004</c:v>
                </c:pt>
              </c:numCache>
            </c:numRef>
          </c:val>
          <c:extLst>
            <c:ext xmlns:c16="http://schemas.microsoft.com/office/drawing/2014/chart" uri="{C3380CC4-5D6E-409C-BE32-E72D297353CC}">
              <c16:uniqueId val="{00000002-3793-4377-B88E-8DEAE1903F55}"/>
            </c:ext>
          </c:extLst>
        </c:ser>
        <c:ser>
          <c:idx val="3"/>
          <c:order val="3"/>
          <c:tx>
            <c:strRef>
              <c:f>'earnings loss'!$L$32</c:f>
              <c:strCache>
                <c:ptCount val="1"/>
                <c:pt idx="0">
                  <c:v>Loss3</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'earnings loss'!$H$33:$H$40</c:f>
              <c:strCache>
                <c:ptCount val="8"/>
                <c:pt idx="0">
                  <c:v>1</c:v>
                </c:pt>
                <c:pt idx="1">
                  <c:v>2</c:v>
                </c:pt>
                <c:pt idx="2">
                  <c:v>3</c:v>
                </c:pt>
                <c:pt idx="3">
                  <c:v>4</c:v>
                </c:pt>
                <c:pt idx="4">
                  <c:v>5</c:v>
                </c:pt>
                <c:pt idx="5">
                  <c:v>6</c:v>
                </c:pt>
                <c:pt idx="6">
                  <c:v>7</c:v>
                </c:pt>
                <c:pt idx="7">
                  <c:v>All</c:v>
                </c:pt>
              </c:strCache>
            </c:strRef>
          </c:cat>
          <c:val>
            <c:numRef>
              <c:f>'earnings loss'!$L$33:$L$40</c:f>
              <c:numCache>
                <c:formatCode>0%</c:formatCode>
                <c:ptCount val="8"/>
                <c:pt idx="0">
                  <c:v>0.42490800000000001</c:v>
                </c:pt>
                <c:pt idx="1">
                  <c:v>0.676732</c:v>
                </c:pt>
                <c:pt idx="2">
                  <c:v>0.38527800000000001</c:v>
                </c:pt>
                <c:pt idx="3">
                  <c:v>0.375</c:v>
                </c:pt>
                <c:pt idx="4">
                  <c:v>0.40533799999999998</c:v>
                </c:pt>
                <c:pt idx="5">
                  <c:v>0.38655499999999998</c:v>
                </c:pt>
                <c:pt idx="6">
                  <c:v>0.39952700000000002</c:v>
                </c:pt>
                <c:pt idx="7">
                  <c:v>0.45218900000000001</c:v>
                </c:pt>
              </c:numCache>
            </c:numRef>
          </c:val>
          <c:extLst>
            <c:ext xmlns:c16="http://schemas.microsoft.com/office/drawing/2014/chart" uri="{C3380CC4-5D6E-409C-BE32-E72D297353CC}">
              <c16:uniqueId val="{00000003-3793-4377-B88E-8DEAE1903F55}"/>
            </c:ext>
          </c:extLst>
        </c:ser>
        <c:dLbls>
          <c:dLblPos val="outEnd"/>
          <c:showLegendKey val="0"/>
          <c:showVal val="1"/>
          <c:showCatName val="0"/>
          <c:showSerName val="0"/>
          <c:showPercent val="0"/>
          <c:showBubbleSize val="0"/>
        </c:dLbls>
        <c:gapWidth val="119"/>
        <c:overlap val="-27"/>
        <c:axId val="341410303"/>
        <c:axId val="894029935"/>
      </c:barChart>
      <c:catAx>
        <c:axId val="341410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894029935"/>
        <c:crosses val="autoZero"/>
        <c:auto val="1"/>
        <c:lblAlgn val="ctr"/>
        <c:lblOffset val="100"/>
        <c:noMultiLvlLbl val="0"/>
      </c:catAx>
      <c:valAx>
        <c:axId val="894029935"/>
        <c:scaling>
          <c:orientation val="minMax"/>
          <c:min val="0.2"/>
        </c:scaling>
        <c:delete val="1"/>
        <c:axPos val="l"/>
        <c:numFmt formatCode="0%" sourceLinked="1"/>
        <c:majorTickMark val="none"/>
        <c:minorTickMark val="none"/>
        <c:tickLblPos val="nextTo"/>
        <c:crossAx val="3414103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b="1"/>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Children in lockdown </a:t>
            </a:r>
          </a:p>
          <a:p>
            <a:pPr>
              <a:defRPr b="1"/>
            </a:pPr>
            <a:r>
              <a:rPr lang="en-US" b="1"/>
              <a:t>(IVR results</a:t>
            </a:r>
            <a:r>
              <a:rPr lang="en-US" b="1" baseline="0"/>
              <a:t> (May-October 2020)</a:t>
            </a:r>
            <a:endParaRPr lang="en-US" b="1"/>
          </a:p>
        </c:rich>
      </c:tx>
      <c:layout>
        <c:manualLayout>
          <c:xMode val="edge"/>
          <c:yMode val="edge"/>
          <c:x val="0.2376178915135608"/>
          <c:y val="3.7037037037037035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Dashboard!$Z$70:$Z$71</c:f>
              <c:strCache>
                <c:ptCount val="2"/>
                <c:pt idx="0">
                  <c:v>Percentage of respondents whose children can play with their friends at present (N=2135)</c:v>
                </c:pt>
                <c:pt idx="1">
                  <c:v>Percentage of respondents whose children spending less time sleeping  due to lockdown (N=1,817)</c:v>
                </c:pt>
              </c:strCache>
            </c:strRef>
          </c:cat>
          <c:val>
            <c:numRef>
              <c:f>Dashboard!$AA$70:$AA$71</c:f>
              <c:numCache>
                <c:formatCode>0%</c:formatCode>
                <c:ptCount val="2"/>
                <c:pt idx="0">
                  <c:v>0.54</c:v>
                </c:pt>
                <c:pt idx="1">
                  <c:v>0.56000000000000005</c:v>
                </c:pt>
              </c:numCache>
            </c:numRef>
          </c:val>
          <c:extLst>
            <c:ext xmlns:c16="http://schemas.microsoft.com/office/drawing/2014/chart" uri="{C3380CC4-5D6E-409C-BE32-E72D297353CC}">
              <c16:uniqueId val="{00000000-B37B-4F35-B8AC-7C5B5F1F2C1E}"/>
            </c:ext>
          </c:extLst>
        </c:ser>
        <c:dLbls>
          <c:dLblPos val="outEnd"/>
          <c:showLegendKey val="0"/>
          <c:showVal val="1"/>
          <c:showCatName val="0"/>
          <c:showSerName val="0"/>
          <c:showPercent val="0"/>
          <c:showBubbleSize val="0"/>
        </c:dLbls>
        <c:gapWidth val="219"/>
        <c:overlap val="-27"/>
        <c:axId val="1318585583"/>
        <c:axId val="1286118223"/>
      </c:barChart>
      <c:catAx>
        <c:axId val="1318585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86118223"/>
        <c:crosses val="autoZero"/>
        <c:auto val="1"/>
        <c:lblAlgn val="ctr"/>
        <c:lblOffset val="100"/>
        <c:noMultiLvlLbl val="0"/>
      </c:catAx>
      <c:valAx>
        <c:axId val="1286118223"/>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85855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a:t>Stress and fear in the</a:t>
            </a:r>
            <a:r>
              <a:rPr lang="en-US" sz="1200" b="1" baseline="0"/>
              <a:t> context of Covid-19</a:t>
            </a:r>
          </a:p>
          <a:p>
            <a:pPr>
              <a:defRPr sz="1200" b="1"/>
            </a:pPr>
            <a:r>
              <a:rPr lang="en-US" sz="1200" b="1" baseline="0"/>
              <a:t>(IVR results: May-October 2020)</a:t>
            </a:r>
            <a:endParaRPr lang="en-US" sz="1200" b="1"/>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Dashboard!$Z$68:$Z$69</c:f>
              <c:strCache>
                <c:ptCount val="2"/>
                <c:pt idx="0">
                  <c:v>Percentage of respondents feeling stressed in lockdown (N=2179)</c:v>
                </c:pt>
                <c:pt idx="1">
                  <c:v>Percentage of respondents who are afraid to go out to buy food, medications, and run errands due to your fear of catching the virus (N=2083)</c:v>
                </c:pt>
              </c:strCache>
            </c:strRef>
          </c:cat>
          <c:val>
            <c:numRef>
              <c:f>Dashboard!$AA$68:$AA$69</c:f>
              <c:numCache>
                <c:formatCode>0%</c:formatCode>
                <c:ptCount val="2"/>
                <c:pt idx="0">
                  <c:v>0.67</c:v>
                </c:pt>
                <c:pt idx="1">
                  <c:v>0.56999999999999995</c:v>
                </c:pt>
              </c:numCache>
            </c:numRef>
          </c:val>
          <c:extLst>
            <c:ext xmlns:c16="http://schemas.microsoft.com/office/drawing/2014/chart" uri="{C3380CC4-5D6E-409C-BE32-E72D297353CC}">
              <c16:uniqueId val="{00000000-EF03-4D32-A0EE-B8DE00B2D0F2}"/>
            </c:ext>
          </c:extLst>
        </c:ser>
        <c:dLbls>
          <c:dLblPos val="outEnd"/>
          <c:showLegendKey val="0"/>
          <c:showVal val="1"/>
          <c:showCatName val="0"/>
          <c:showSerName val="0"/>
          <c:showPercent val="0"/>
          <c:showBubbleSize val="0"/>
        </c:dLbls>
        <c:gapWidth val="219"/>
        <c:overlap val="-27"/>
        <c:axId val="1318597583"/>
        <c:axId val="1286105743"/>
      </c:barChart>
      <c:catAx>
        <c:axId val="1318597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86105743"/>
        <c:crosses val="autoZero"/>
        <c:auto val="1"/>
        <c:lblAlgn val="ctr"/>
        <c:lblOffset val="100"/>
        <c:noMultiLvlLbl val="0"/>
      </c:catAx>
      <c:valAx>
        <c:axId val="1286105743"/>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85975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HHneeds_foodstr!$E$85</c:f>
              <c:strCache>
                <c:ptCount val="1"/>
                <c:pt idx="0">
                  <c:v>Food Prices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HHneeds_foodstr!$D$86:$D$93</c:f>
              <c:strCache>
                <c:ptCount val="8"/>
                <c:pt idx="0">
                  <c:v>1</c:v>
                </c:pt>
                <c:pt idx="1">
                  <c:v>2</c:v>
                </c:pt>
                <c:pt idx="2">
                  <c:v>3</c:v>
                </c:pt>
                <c:pt idx="3">
                  <c:v>4</c:v>
                </c:pt>
                <c:pt idx="4">
                  <c:v>5</c:v>
                </c:pt>
                <c:pt idx="5">
                  <c:v>6</c:v>
                </c:pt>
                <c:pt idx="6">
                  <c:v>7</c:v>
                </c:pt>
                <c:pt idx="7">
                  <c:v>All</c:v>
                </c:pt>
              </c:strCache>
            </c:strRef>
          </c:cat>
          <c:val>
            <c:numRef>
              <c:f>HHneeds_foodstr!$E$86:$E$93</c:f>
              <c:numCache>
                <c:formatCode>0%</c:formatCode>
                <c:ptCount val="8"/>
                <c:pt idx="0">
                  <c:v>0.43382399999999999</c:v>
                </c:pt>
                <c:pt idx="1">
                  <c:v>0.78514600000000001</c:v>
                </c:pt>
                <c:pt idx="2">
                  <c:v>0.25139699999999998</c:v>
                </c:pt>
                <c:pt idx="3">
                  <c:v>0.3125</c:v>
                </c:pt>
                <c:pt idx="4">
                  <c:v>0.37152800000000002</c:v>
                </c:pt>
                <c:pt idx="5">
                  <c:v>0.56603800000000004</c:v>
                </c:pt>
                <c:pt idx="6">
                  <c:v>0.606742</c:v>
                </c:pt>
                <c:pt idx="7">
                  <c:v>0.52156899999999995</c:v>
                </c:pt>
              </c:numCache>
            </c:numRef>
          </c:val>
          <c:extLst>
            <c:ext xmlns:c16="http://schemas.microsoft.com/office/drawing/2014/chart" uri="{C3380CC4-5D6E-409C-BE32-E72D297353CC}">
              <c16:uniqueId val="{00000000-4AF0-401F-86BF-8E9AE97CEDF0}"/>
            </c:ext>
          </c:extLst>
        </c:ser>
        <c:ser>
          <c:idx val="1"/>
          <c:order val="1"/>
          <c:tx>
            <c:strRef>
              <c:f>HHneeds_foodstr!$F$85</c:f>
              <c:strCache>
                <c:ptCount val="1"/>
                <c:pt idx="0">
                  <c:v>No Money</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HHneeds_foodstr!$D$86:$D$93</c:f>
              <c:strCache>
                <c:ptCount val="8"/>
                <c:pt idx="0">
                  <c:v>1</c:v>
                </c:pt>
                <c:pt idx="1">
                  <c:v>2</c:v>
                </c:pt>
                <c:pt idx="2">
                  <c:v>3</c:v>
                </c:pt>
                <c:pt idx="3">
                  <c:v>4</c:v>
                </c:pt>
                <c:pt idx="4">
                  <c:v>5</c:v>
                </c:pt>
                <c:pt idx="5">
                  <c:v>6</c:v>
                </c:pt>
                <c:pt idx="6">
                  <c:v>7</c:v>
                </c:pt>
                <c:pt idx="7">
                  <c:v>All</c:v>
                </c:pt>
              </c:strCache>
            </c:strRef>
          </c:cat>
          <c:val>
            <c:numRef>
              <c:f>HHneeds_foodstr!$F$86:$F$93</c:f>
              <c:numCache>
                <c:formatCode>0%</c:formatCode>
                <c:ptCount val="8"/>
                <c:pt idx="0">
                  <c:v>0.78676500000000005</c:v>
                </c:pt>
                <c:pt idx="1">
                  <c:v>0.89655200000000002</c:v>
                </c:pt>
                <c:pt idx="2">
                  <c:v>0.86033499999999996</c:v>
                </c:pt>
                <c:pt idx="3">
                  <c:v>0.875</c:v>
                </c:pt>
                <c:pt idx="4">
                  <c:v>0.96180600000000005</c:v>
                </c:pt>
                <c:pt idx="5">
                  <c:v>0.75471699999999997</c:v>
                </c:pt>
                <c:pt idx="6">
                  <c:v>0.92134799999999994</c:v>
                </c:pt>
                <c:pt idx="7">
                  <c:v>0.89097999999999999</c:v>
                </c:pt>
              </c:numCache>
            </c:numRef>
          </c:val>
          <c:extLst>
            <c:ext xmlns:c16="http://schemas.microsoft.com/office/drawing/2014/chart" uri="{C3380CC4-5D6E-409C-BE32-E72D297353CC}">
              <c16:uniqueId val="{00000001-4AF0-401F-86BF-8E9AE97CEDF0}"/>
            </c:ext>
          </c:extLst>
        </c:ser>
        <c:ser>
          <c:idx val="2"/>
          <c:order val="2"/>
          <c:tx>
            <c:strRef>
              <c:f>HHneeds_foodstr!$G$85</c:f>
              <c:strCache>
                <c:ptCount val="1"/>
                <c:pt idx="0">
                  <c:v>Not available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HHneeds_foodstr!$D$86:$D$93</c:f>
              <c:strCache>
                <c:ptCount val="8"/>
                <c:pt idx="0">
                  <c:v>1</c:v>
                </c:pt>
                <c:pt idx="1">
                  <c:v>2</c:v>
                </c:pt>
                <c:pt idx="2">
                  <c:v>3</c:v>
                </c:pt>
                <c:pt idx="3">
                  <c:v>4</c:v>
                </c:pt>
                <c:pt idx="4">
                  <c:v>5</c:v>
                </c:pt>
                <c:pt idx="5">
                  <c:v>6</c:v>
                </c:pt>
                <c:pt idx="6">
                  <c:v>7</c:v>
                </c:pt>
                <c:pt idx="7">
                  <c:v>All</c:v>
                </c:pt>
              </c:strCache>
            </c:strRef>
          </c:cat>
          <c:val>
            <c:numRef>
              <c:f>HHneeds_foodstr!$G$86:$G$93</c:f>
              <c:numCache>
                <c:formatCode>0%</c:formatCode>
                <c:ptCount val="8"/>
                <c:pt idx="0">
                  <c:v>0.28676499999999999</c:v>
                </c:pt>
                <c:pt idx="1">
                  <c:v>0.212202</c:v>
                </c:pt>
                <c:pt idx="2">
                  <c:v>0.167598</c:v>
                </c:pt>
                <c:pt idx="3">
                  <c:v>9.375E-2</c:v>
                </c:pt>
                <c:pt idx="4">
                  <c:v>3.8193999999999999E-2</c:v>
                </c:pt>
                <c:pt idx="5">
                  <c:v>0.15094299999999999</c:v>
                </c:pt>
                <c:pt idx="6">
                  <c:v>0.15168499999999999</c:v>
                </c:pt>
                <c:pt idx="7">
                  <c:v>0.15764700000000001</c:v>
                </c:pt>
              </c:numCache>
            </c:numRef>
          </c:val>
          <c:extLst>
            <c:ext xmlns:c16="http://schemas.microsoft.com/office/drawing/2014/chart" uri="{C3380CC4-5D6E-409C-BE32-E72D297353CC}">
              <c16:uniqueId val="{00000002-4AF0-401F-86BF-8E9AE97CEDF0}"/>
            </c:ext>
          </c:extLst>
        </c:ser>
        <c:ser>
          <c:idx val="3"/>
          <c:order val="3"/>
          <c:tx>
            <c:strRef>
              <c:f>HHneeds_foodstr!$H$85</c:f>
              <c:strCache>
                <c:ptCount val="1"/>
                <c:pt idx="0">
                  <c:v>Fear of contamination</c:v>
                </c:pt>
              </c:strCache>
            </c:strRef>
          </c:tx>
          <c:spPr>
            <a:solidFill>
              <a:schemeClr val="accent4"/>
            </a:solidFill>
            <a:ln>
              <a:noFill/>
            </a:ln>
            <a:effectLst/>
          </c:spPr>
          <c:invertIfNegative val="0"/>
          <c:cat>
            <c:strRef>
              <c:f>HHneeds_foodstr!$D$86:$D$93</c:f>
              <c:strCache>
                <c:ptCount val="8"/>
                <c:pt idx="0">
                  <c:v>1</c:v>
                </c:pt>
                <c:pt idx="1">
                  <c:v>2</c:v>
                </c:pt>
                <c:pt idx="2">
                  <c:v>3</c:v>
                </c:pt>
                <c:pt idx="3">
                  <c:v>4</c:v>
                </c:pt>
                <c:pt idx="4">
                  <c:v>5</c:v>
                </c:pt>
                <c:pt idx="5">
                  <c:v>6</c:v>
                </c:pt>
                <c:pt idx="6">
                  <c:v>7</c:v>
                </c:pt>
                <c:pt idx="7">
                  <c:v>All</c:v>
                </c:pt>
              </c:strCache>
            </c:strRef>
          </c:cat>
          <c:val>
            <c:numRef>
              <c:f>HHneeds_foodstr!$H$86:$H$93</c:f>
              <c:numCache>
                <c:formatCode>0%</c:formatCode>
                <c:ptCount val="8"/>
                <c:pt idx="0">
                  <c:v>0.125</c:v>
                </c:pt>
                <c:pt idx="1">
                  <c:v>1.8568000000000001E-2</c:v>
                </c:pt>
                <c:pt idx="2">
                  <c:v>8.9385000000000006E-2</c:v>
                </c:pt>
                <c:pt idx="3">
                  <c:v>0.234375</c:v>
                </c:pt>
                <c:pt idx="4">
                  <c:v>5.9027999999999997E-2</c:v>
                </c:pt>
                <c:pt idx="5">
                  <c:v>9.4339999999999993E-2</c:v>
                </c:pt>
                <c:pt idx="6">
                  <c:v>1.6854000000000001E-2</c:v>
                </c:pt>
                <c:pt idx="7">
                  <c:v>6.2744999999999995E-2</c:v>
                </c:pt>
              </c:numCache>
            </c:numRef>
          </c:val>
          <c:extLst>
            <c:ext xmlns:c16="http://schemas.microsoft.com/office/drawing/2014/chart" uri="{C3380CC4-5D6E-409C-BE32-E72D297353CC}">
              <c16:uniqueId val="{00000003-4AF0-401F-86BF-8E9AE97CEDF0}"/>
            </c:ext>
          </c:extLst>
        </c:ser>
        <c:dLbls>
          <c:showLegendKey val="0"/>
          <c:showVal val="0"/>
          <c:showCatName val="0"/>
          <c:showSerName val="0"/>
          <c:showPercent val="0"/>
          <c:showBubbleSize val="0"/>
        </c:dLbls>
        <c:gapWidth val="30"/>
        <c:axId val="189561263"/>
        <c:axId val="1849132863"/>
      </c:barChart>
      <c:catAx>
        <c:axId val="189561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849132863"/>
        <c:crosses val="autoZero"/>
        <c:auto val="1"/>
        <c:lblAlgn val="ctr"/>
        <c:lblOffset val="100"/>
        <c:noMultiLvlLbl val="0"/>
      </c:catAx>
      <c:valAx>
        <c:axId val="1849132863"/>
        <c:scaling>
          <c:orientation val="minMax"/>
          <c:max val="1"/>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895612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b="1"/>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HHneeds_foodstr!$K$42</c:f>
              <c:strCache>
                <c:ptCount val="1"/>
                <c:pt idx="0">
                  <c:v>Jul</c:v>
                </c:pt>
              </c:strCache>
            </c:strRef>
          </c:tx>
          <c:spPr>
            <a:solidFill>
              <a:schemeClr val="accent1"/>
            </a:solidFill>
            <a:ln>
              <a:noFill/>
            </a:ln>
            <a:effectLst/>
          </c:spPr>
          <c:invertIfNegative val="0"/>
          <c:cat>
            <c:strRef>
              <c:f>HHneeds_foodstr!$J$43:$J$50</c:f>
              <c:strCache>
                <c:ptCount val="8"/>
                <c:pt idx="0">
                  <c:v>1</c:v>
                </c:pt>
                <c:pt idx="1">
                  <c:v>2</c:v>
                </c:pt>
                <c:pt idx="2">
                  <c:v>3</c:v>
                </c:pt>
                <c:pt idx="3">
                  <c:v>4</c:v>
                </c:pt>
                <c:pt idx="4">
                  <c:v>5</c:v>
                </c:pt>
                <c:pt idx="5">
                  <c:v>6</c:v>
                </c:pt>
                <c:pt idx="6">
                  <c:v>7</c:v>
                </c:pt>
                <c:pt idx="7">
                  <c:v>All</c:v>
                </c:pt>
              </c:strCache>
            </c:strRef>
          </c:cat>
          <c:val>
            <c:numRef>
              <c:f>HHneeds_foodstr!$K$43:$K$50</c:f>
              <c:numCache>
                <c:formatCode>0%</c:formatCode>
                <c:ptCount val="8"/>
                <c:pt idx="0">
                  <c:v>0.18270400000000001</c:v>
                </c:pt>
                <c:pt idx="1">
                  <c:v>0.42895</c:v>
                </c:pt>
                <c:pt idx="2">
                  <c:v>0.27855999999999997</c:v>
                </c:pt>
                <c:pt idx="3">
                  <c:v>0.26235700000000001</c:v>
                </c:pt>
                <c:pt idx="4">
                  <c:v>0.21451500000000001</c:v>
                </c:pt>
                <c:pt idx="5">
                  <c:v>0.24234</c:v>
                </c:pt>
                <c:pt idx="6">
                  <c:v>0.34356599999999998</c:v>
                </c:pt>
                <c:pt idx="7">
                  <c:v>0.282472</c:v>
                </c:pt>
              </c:numCache>
            </c:numRef>
          </c:val>
          <c:extLst>
            <c:ext xmlns:c16="http://schemas.microsoft.com/office/drawing/2014/chart" uri="{C3380CC4-5D6E-409C-BE32-E72D297353CC}">
              <c16:uniqueId val="{00000000-E194-425D-9E60-B921169945D0}"/>
            </c:ext>
          </c:extLst>
        </c:ser>
        <c:ser>
          <c:idx val="1"/>
          <c:order val="1"/>
          <c:tx>
            <c:strRef>
              <c:f>HHneeds_foodstr!$L$42</c:f>
              <c:strCache>
                <c:ptCount val="1"/>
                <c:pt idx="0">
                  <c:v>Aug</c:v>
                </c:pt>
              </c:strCache>
            </c:strRef>
          </c:tx>
          <c:spPr>
            <a:solidFill>
              <a:schemeClr val="accent2"/>
            </a:solidFill>
            <a:ln>
              <a:noFill/>
            </a:ln>
            <a:effectLst/>
          </c:spPr>
          <c:invertIfNegative val="0"/>
          <c:cat>
            <c:strRef>
              <c:f>HHneeds_foodstr!$J$43:$J$50</c:f>
              <c:strCache>
                <c:ptCount val="8"/>
                <c:pt idx="0">
                  <c:v>1</c:v>
                </c:pt>
                <c:pt idx="1">
                  <c:v>2</c:v>
                </c:pt>
                <c:pt idx="2">
                  <c:v>3</c:v>
                </c:pt>
                <c:pt idx="3">
                  <c:v>4</c:v>
                </c:pt>
                <c:pt idx="4">
                  <c:v>5</c:v>
                </c:pt>
                <c:pt idx="5">
                  <c:v>6</c:v>
                </c:pt>
                <c:pt idx="6">
                  <c:v>7</c:v>
                </c:pt>
                <c:pt idx="7">
                  <c:v>All</c:v>
                </c:pt>
              </c:strCache>
            </c:strRef>
          </c:cat>
          <c:val>
            <c:numRef>
              <c:f>HHneeds_foodstr!$L$43:$L$50</c:f>
              <c:numCache>
                <c:formatCode>0%</c:formatCode>
                <c:ptCount val="8"/>
                <c:pt idx="0">
                  <c:v>0.150121</c:v>
                </c:pt>
                <c:pt idx="1">
                  <c:v>0.33129399999999998</c:v>
                </c:pt>
                <c:pt idx="2">
                  <c:v>0.14352899999999999</c:v>
                </c:pt>
                <c:pt idx="3">
                  <c:v>0.118738</c:v>
                </c:pt>
                <c:pt idx="4">
                  <c:v>0.15626899999999999</c:v>
                </c:pt>
                <c:pt idx="5">
                  <c:v>0.149864</c:v>
                </c:pt>
                <c:pt idx="6">
                  <c:v>0.26596999999999998</c:v>
                </c:pt>
                <c:pt idx="7">
                  <c:v>0.19408800000000001</c:v>
                </c:pt>
              </c:numCache>
            </c:numRef>
          </c:val>
          <c:extLst>
            <c:ext xmlns:c16="http://schemas.microsoft.com/office/drawing/2014/chart" uri="{C3380CC4-5D6E-409C-BE32-E72D297353CC}">
              <c16:uniqueId val="{00000001-E194-425D-9E60-B921169945D0}"/>
            </c:ext>
          </c:extLst>
        </c:ser>
        <c:ser>
          <c:idx val="2"/>
          <c:order val="2"/>
          <c:tx>
            <c:strRef>
              <c:f>HHneeds_foodstr!$M$42</c:f>
              <c:strCache>
                <c:ptCount val="1"/>
                <c:pt idx="0">
                  <c:v>Oct</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HHneeds_foodstr!$J$43:$J$50</c:f>
              <c:strCache>
                <c:ptCount val="8"/>
                <c:pt idx="0">
                  <c:v>1</c:v>
                </c:pt>
                <c:pt idx="1">
                  <c:v>2</c:v>
                </c:pt>
                <c:pt idx="2">
                  <c:v>3</c:v>
                </c:pt>
                <c:pt idx="3">
                  <c:v>4</c:v>
                </c:pt>
                <c:pt idx="4">
                  <c:v>5</c:v>
                </c:pt>
                <c:pt idx="5">
                  <c:v>6</c:v>
                </c:pt>
                <c:pt idx="6">
                  <c:v>7</c:v>
                </c:pt>
                <c:pt idx="7">
                  <c:v>All</c:v>
                </c:pt>
              </c:strCache>
            </c:strRef>
          </c:cat>
          <c:val>
            <c:numRef>
              <c:f>HHneeds_foodstr!$M$43:$M$50</c:f>
              <c:numCache>
                <c:formatCode>0%</c:formatCode>
                <c:ptCount val="8"/>
                <c:pt idx="0">
                  <c:v>0.16769400000000001</c:v>
                </c:pt>
                <c:pt idx="1">
                  <c:v>0.336007</c:v>
                </c:pt>
                <c:pt idx="2">
                  <c:v>0.14138999999999999</c:v>
                </c:pt>
                <c:pt idx="3">
                  <c:v>0.118299</c:v>
                </c:pt>
                <c:pt idx="4">
                  <c:v>0.18113199999999999</c:v>
                </c:pt>
                <c:pt idx="5">
                  <c:v>0.15317900000000001</c:v>
                </c:pt>
                <c:pt idx="6">
                  <c:v>0.213174</c:v>
                </c:pt>
                <c:pt idx="7">
                  <c:v>0.195822</c:v>
                </c:pt>
              </c:numCache>
            </c:numRef>
          </c:val>
          <c:extLst>
            <c:ext xmlns:c16="http://schemas.microsoft.com/office/drawing/2014/chart" uri="{C3380CC4-5D6E-409C-BE32-E72D297353CC}">
              <c16:uniqueId val="{00000002-E194-425D-9E60-B921169945D0}"/>
            </c:ext>
          </c:extLst>
        </c:ser>
        <c:dLbls>
          <c:showLegendKey val="0"/>
          <c:showVal val="0"/>
          <c:showCatName val="0"/>
          <c:showSerName val="0"/>
          <c:showPercent val="0"/>
          <c:showBubbleSize val="0"/>
        </c:dLbls>
        <c:gapWidth val="89"/>
        <c:overlap val="-27"/>
        <c:axId val="611164847"/>
        <c:axId val="543625311"/>
      </c:barChart>
      <c:catAx>
        <c:axId val="611164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43625311"/>
        <c:crosses val="autoZero"/>
        <c:auto val="1"/>
        <c:lblAlgn val="ctr"/>
        <c:lblOffset val="100"/>
        <c:noMultiLvlLbl val="0"/>
      </c:catAx>
      <c:valAx>
        <c:axId val="5436253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111648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HLT_FEVERHOSP!$C$4</c:f>
              <c:strCache>
                <c:ptCount val="1"/>
                <c:pt idx="0">
                  <c:v>No change</c:v>
                </c:pt>
              </c:strCache>
            </c:strRef>
          </c:tx>
          <c:spPr>
            <a:solidFill>
              <a:schemeClr val="accent1"/>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HLT_FEVERHOSP!$D$3:$G$3</c:f>
              <c:strCache>
                <c:ptCount val="4"/>
                <c:pt idx="0">
                  <c:v>Oct</c:v>
                </c:pt>
                <c:pt idx="1">
                  <c:v>Aug</c:v>
                </c:pt>
                <c:pt idx="2">
                  <c:v>Jul</c:v>
                </c:pt>
                <c:pt idx="3">
                  <c:v>May</c:v>
                </c:pt>
              </c:strCache>
            </c:strRef>
          </c:cat>
          <c:val>
            <c:numRef>
              <c:f>HLT_FEVERHOSP!$D$4:$G$4</c:f>
              <c:numCache>
                <c:formatCode>0%</c:formatCode>
                <c:ptCount val="4"/>
                <c:pt idx="0">
                  <c:v>0.75856199999999996</c:v>
                </c:pt>
                <c:pt idx="1">
                  <c:v>0.73955662795958377</c:v>
                </c:pt>
                <c:pt idx="2">
                  <c:v>0.78484900000000002</c:v>
                </c:pt>
                <c:pt idx="3">
                  <c:v>0.74474200000000002</c:v>
                </c:pt>
              </c:numCache>
            </c:numRef>
          </c:val>
          <c:extLst>
            <c:ext xmlns:c16="http://schemas.microsoft.com/office/drawing/2014/chart" uri="{C3380CC4-5D6E-409C-BE32-E72D297353CC}">
              <c16:uniqueId val="{00000000-C397-4800-804D-548956D39D31}"/>
            </c:ext>
          </c:extLst>
        </c:ser>
        <c:ser>
          <c:idx val="1"/>
          <c:order val="1"/>
          <c:tx>
            <c:strRef>
              <c:f>HLT_FEVERHOSP!$C$5</c:f>
              <c:strCache>
                <c:ptCount val="1"/>
                <c:pt idx="0">
                  <c:v>Reduce variety</c:v>
                </c:pt>
              </c:strCache>
            </c:strRef>
          </c:tx>
          <c:spPr>
            <a:solidFill>
              <a:schemeClr val="accent2"/>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HLT_FEVERHOSP!$D$3:$G$3</c:f>
              <c:strCache>
                <c:ptCount val="4"/>
                <c:pt idx="0">
                  <c:v>Oct</c:v>
                </c:pt>
                <c:pt idx="1">
                  <c:v>Aug</c:v>
                </c:pt>
                <c:pt idx="2">
                  <c:v>Jul</c:v>
                </c:pt>
                <c:pt idx="3">
                  <c:v>May</c:v>
                </c:pt>
              </c:strCache>
            </c:strRef>
          </c:cat>
          <c:val>
            <c:numRef>
              <c:f>HLT_FEVERHOSP!$D$5:$G$5</c:f>
              <c:numCache>
                <c:formatCode>0%</c:formatCode>
                <c:ptCount val="4"/>
                <c:pt idx="0">
                  <c:v>0.21563499999999999</c:v>
                </c:pt>
                <c:pt idx="1">
                  <c:v>0.21595536118232544</c:v>
                </c:pt>
                <c:pt idx="2">
                  <c:v>0.174206</c:v>
                </c:pt>
                <c:pt idx="3">
                  <c:v>0.206793</c:v>
                </c:pt>
              </c:numCache>
            </c:numRef>
          </c:val>
          <c:extLst>
            <c:ext xmlns:c16="http://schemas.microsoft.com/office/drawing/2014/chart" uri="{C3380CC4-5D6E-409C-BE32-E72D297353CC}">
              <c16:uniqueId val="{00000001-C397-4800-804D-548956D39D31}"/>
            </c:ext>
          </c:extLst>
        </c:ser>
        <c:ser>
          <c:idx val="2"/>
          <c:order val="2"/>
          <c:tx>
            <c:strRef>
              <c:f>HLT_FEVERHOSP!$C$6</c:f>
              <c:strCache>
                <c:ptCount val="1"/>
                <c:pt idx="0">
                  <c:v>Reduce number</c:v>
                </c:pt>
              </c:strCache>
            </c:strRef>
          </c:tx>
          <c:spPr>
            <a:solidFill>
              <a:schemeClr val="accent3"/>
            </a:solidFill>
            <a:ln>
              <a:noFill/>
            </a:ln>
            <a:effectLst/>
          </c:spPr>
          <c:invertIfNegative val="0"/>
          <c:dLbls>
            <c:delete val="1"/>
          </c:dLbls>
          <c:cat>
            <c:strRef>
              <c:f>HLT_FEVERHOSP!$D$3:$G$3</c:f>
              <c:strCache>
                <c:ptCount val="4"/>
                <c:pt idx="0">
                  <c:v>Oct</c:v>
                </c:pt>
                <c:pt idx="1">
                  <c:v>Aug</c:v>
                </c:pt>
                <c:pt idx="2">
                  <c:v>Jul</c:v>
                </c:pt>
                <c:pt idx="3">
                  <c:v>May</c:v>
                </c:pt>
              </c:strCache>
            </c:strRef>
          </c:cat>
          <c:val>
            <c:numRef>
              <c:f>HLT_FEVERHOSP!$D$6:$G$6</c:f>
              <c:numCache>
                <c:formatCode>0%</c:formatCode>
                <c:ptCount val="4"/>
                <c:pt idx="0">
                  <c:v>9.0620000000000006E-3</c:v>
                </c:pt>
                <c:pt idx="1">
                  <c:v>1.8398431609108732E-2</c:v>
                </c:pt>
                <c:pt idx="2">
                  <c:v>1.6715000000000001E-2</c:v>
                </c:pt>
                <c:pt idx="3">
                  <c:v>2.7694E-2</c:v>
                </c:pt>
              </c:numCache>
            </c:numRef>
          </c:val>
          <c:extLst>
            <c:ext xmlns:c16="http://schemas.microsoft.com/office/drawing/2014/chart" uri="{C3380CC4-5D6E-409C-BE32-E72D297353CC}">
              <c16:uniqueId val="{00000002-C397-4800-804D-548956D39D31}"/>
            </c:ext>
          </c:extLst>
        </c:ser>
        <c:ser>
          <c:idx val="3"/>
          <c:order val="3"/>
          <c:tx>
            <c:strRef>
              <c:f>HLT_FEVERHOSP!$C$7</c:f>
              <c:strCache>
                <c:ptCount val="1"/>
                <c:pt idx="0">
                  <c:v>Reduce amount</c:v>
                </c:pt>
              </c:strCache>
            </c:strRef>
          </c:tx>
          <c:spPr>
            <a:solidFill>
              <a:schemeClr val="accent4"/>
            </a:solidFill>
            <a:ln>
              <a:noFill/>
            </a:ln>
            <a:effectLst/>
          </c:spPr>
          <c:invertIfNegative val="0"/>
          <c:dLbls>
            <c:delete val="1"/>
          </c:dLbls>
          <c:cat>
            <c:strRef>
              <c:f>HLT_FEVERHOSP!$D$3:$G$3</c:f>
              <c:strCache>
                <c:ptCount val="4"/>
                <c:pt idx="0">
                  <c:v>Oct</c:v>
                </c:pt>
                <c:pt idx="1">
                  <c:v>Aug</c:v>
                </c:pt>
                <c:pt idx="2">
                  <c:v>Jul</c:v>
                </c:pt>
                <c:pt idx="3">
                  <c:v>May</c:v>
                </c:pt>
              </c:strCache>
            </c:strRef>
          </c:cat>
          <c:val>
            <c:numRef>
              <c:f>HLT_FEVERHOSP!$D$7:$G$7</c:f>
              <c:numCache>
                <c:formatCode>0%</c:formatCode>
                <c:ptCount val="4"/>
                <c:pt idx="0">
                  <c:v>1.6587000000000001E-2</c:v>
                </c:pt>
                <c:pt idx="1">
                  <c:v>2.6089579248982055E-2</c:v>
                </c:pt>
                <c:pt idx="2">
                  <c:v>2.3923E-2</c:v>
                </c:pt>
                <c:pt idx="3">
                  <c:v>2.0508999999999999E-2</c:v>
                </c:pt>
              </c:numCache>
            </c:numRef>
          </c:val>
          <c:extLst>
            <c:ext xmlns:c16="http://schemas.microsoft.com/office/drawing/2014/chart" uri="{C3380CC4-5D6E-409C-BE32-E72D297353CC}">
              <c16:uniqueId val="{00000003-C397-4800-804D-548956D39D31}"/>
            </c:ext>
          </c:extLst>
        </c:ser>
        <c:dLbls>
          <c:dLblPos val="ctr"/>
          <c:showLegendKey val="0"/>
          <c:showVal val="1"/>
          <c:showCatName val="0"/>
          <c:showSerName val="0"/>
          <c:showPercent val="0"/>
          <c:showBubbleSize val="0"/>
        </c:dLbls>
        <c:gapWidth val="40"/>
        <c:overlap val="100"/>
        <c:axId val="415991103"/>
        <c:axId val="470452175"/>
        <c:extLst>
          <c:ext xmlns:c15="http://schemas.microsoft.com/office/drawing/2012/chart" uri="{02D57815-91ED-43cb-92C2-25804820EDAC}">
            <c15:filteredBarSeries>
              <c15:ser>
                <c:idx val="4"/>
                <c:order val="4"/>
                <c:tx>
                  <c:strRef>
                    <c:extLst>
                      <c:ext uri="{02D57815-91ED-43cb-92C2-25804820EDAC}">
                        <c15:formulaRef>
                          <c15:sqref>HLT_FEVERHOSP!$C$8</c15:sqref>
                        </c15:formulaRef>
                      </c:ext>
                    </c:extLst>
                    <c:strCache>
                      <c:ptCount val="1"/>
                      <c:pt idx="0">
                        <c:v>No food</c:v>
                      </c:pt>
                    </c:strCache>
                  </c:strRef>
                </c:tx>
                <c:spPr>
                  <a:solidFill>
                    <a:schemeClr val="accent5"/>
                  </a:solidFill>
                  <a:ln>
                    <a:noFill/>
                  </a:ln>
                  <a:effectLst/>
                </c:spPr>
                <c:invertIfNegative val="0"/>
                <c:dLbls>
                  <c:delete val="1"/>
                </c:dLbls>
                <c:cat>
                  <c:strRef>
                    <c:extLst>
                      <c:ext uri="{02D57815-91ED-43cb-92C2-25804820EDAC}">
                        <c15:formulaRef>
                          <c15:sqref>HLT_FEVERHOSP!$D$3:$G$3</c15:sqref>
                        </c15:formulaRef>
                      </c:ext>
                    </c:extLst>
                    <c:strCache>
                      <c:ptCount val="4"/>
                      <c:pt idx="0">
                        <c:v>Oct</c:v>
                      </c:pt>
                      <c:pt idx="1">
                        <c:v>Aug</c:v>
                      </c:pt>
                      <c:pt idx="2">
                        <c:v>Jul</c:v>
                      </c:pt>
                      <c:pt idx="3">
                        <c:v>May</c:v>
                      </c:pt>
                    </c:strCache>
                  </c:strRef>
                </c:cat>
                <c:val>
                  <c:numRef>
                    <c:extLst>
                      <c:ext uri="{02D57815-91ED-43cb-92C2-25804820EDAC}">
                        <c15:formulaRef>
                          <c15:sqref>HLT_FEVERHOSP!$D$8:$G$8</c15:sqref>
                        </c15:formulaRef>
                      </c:ext>
                    </c:extLst>
                    <c:numCache>
                      <c:formatCode>General</c:formatCode>
                      <c:ptCount val="4"/>
                      <c:pt idx="0" formatCode="0%">
                        <c:v>1.54E-4</c:v>
                      </c:pt>
                      <c:pt idx="2" formatCode="0%">
                        <c:v>3.0699999999999998E-4</c:v>
                      </c:pt>
                      <c:pt idx="3" formatCode="0%">
                        <c:v>2.61E-4</c:v>
                      </c:pt>
                    </c:numCache>
                  </c:numRef>
                </c:val>
                <c:extLst>
                  <c:ext xmlns:c16="http://schemas.microsoft.com/office/drawing/2014/chart" uri="{C3380CC4-5D6E-409C-BE32-E72D297353CC}">
                    <c16:uniqueId val="{00000004-C397-4800-804D-548956D39D31}"/>
                  </c:ext>
                </c:extLst>
              </c15:ser>
            </c15:filteredBarSeries>
          </c:ext>
        </c:extLst>
      </c:barChart>
      <c:catAx>
        <c:axId val="4159911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470452175"/>
        <c:crosses val="autoZero"/>
        <c:auto val="1"/>
        <c:lblAlgn val="ctr"/>
        <c:lblOffset val="100"/>
        <c:noMultiLvlLbl val="0"/>
      </c:catAx>
      <c:valAx>
        <c:axId val="470452175"/>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415991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HLT_FEVERHOSP!$D$29</c:f>
              <c:strCache>
                <c:ptCount val="1"/>
                <c:pt idx="0">
                  <c:v>% eating same</c:v>
                </c:pt>
              </c:strCache>
            </c:strRef>
          </c:tx>
          <c:spPr>
            <a:solidFill>
              <a:schemeClr val="accent1"/>
            </a:solidFill>
            <a:ln>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HLT_FEVERHOSP!$C$30:$C$37</c:f>
              <c:strCache>
                <c:ptCount val="8"/>
                <c:pt idx="0">
                  <c:v>1</c:v>
                </c:pt>
                <c:pt idx="1">
                  <c:v>2</c:v>
                </c:pt>
                <c:pt idx="2">
                  <c:v>3</c:v>
                </c:pt>
                <c:pt idx="3">
                  <c:v>4</c:v>
                </c:pt>
                <c:pt idx="4">
                  <c:v>5</c:v>
                </c:pt>
                <c:pt idx="5">
                  <c:v>6</c:v>
                </c:pt>
                <c:pt idx="6">
                  <c:v>7</c:v>
                </c:pt>
                <c:pt idx="7">
                  <c:v>All</c:v>
                </c:pt>
              </c:strCache>
            </c:strRef>
          </c:cat>
          <c:val>
            <c:numRef>
              <c:f>HLT_FEVERHOSP!$D$30:$D$37</c:f>
              <c:numCache>
                <c:formatCode>0%</c:formatCode>
                <c:ptCount val="8"/>
                <c:pt idx="0">
                  <c:v>0.91491999999999996</c:v>
                </c:pt>
                <c:pt idx="1">
                  <c:v>0.83689800000000003</c:v>
                </c:pt>
                <c:pt idx="2">
                  <c:v>0.88862600000000003</c:v>
                </c:pt>
                <c:pt idx="3">
                  <c:v>0.92976000000000003</c:v>
                </c:pt>
                <c:pt idx="4">
                  <c:v>0.90251599999999998</c:v>
                </c:pt>
                <c:pt idx="5">
                  <c:v>0.83526</c:v>
                </c:pt>
                <c:pt idx="6">
                  <c:v>0.91017999999999999</c:v>
                </c:pt>
                <c:pt idx="7">
                  <c:v>0.88972499999999999</c:v>
                </c:pt>
              </c:numCache>
            </c:numRef>
          </c:val>
          <c:extLst>
            <c:ext xmlns:c16="http://schemas.microsoft.com/office/drawing/2014/chart" uri="{C3380CC4-5D6E-409C-BE32-E72D297353CC}">
              <c16:uniqueId val="{00000000-9418-4A7E-B591-7D136C154F56}"/>
            </c:ext>
          </c:extLst>
        </c:ser>
        <c:ser>
          <c:idx val="1"/>
          <c:order val="1"/>
          <c:tx>
            <c:strRef>
              <c:f>HLT_FEVERHOSP!$E$29</c:f>
              <c:strCache>
                <c:ptCount val="1"/>
                <c:pt idx="0">
                  <c:v>% eating less</c:v>
                </c:pt>
              </c:strCache>
            </c:strRef>
          </c:tx>
          <c:spPr>
            <a:solidFill>
              <a:schemeClr val="accent2"/>
            </a:solidFill>
            <a:ln>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HLT_FEVERHOSP!$C$30:$C$37</c:f>
              <c:strCache>
                <c:ptCount val="8"/>
                <c:pt idx="0">
                  <c:v>1</c:v>
                </c:pt>
                <c:pt idx="1">
                  <c:v>2</c:v>
                </c:pt>
                <c:pt idx="2">
                  <c:v>3</c:v>
                </c:pt>
                <c:pt idx="3">
                  <c:v>4</c:v>
                </c:pt>
                <c:pt idx="4">
                  <c:v>5</c:v>
                </c:pt>
                <c:pt idx="5">
                  <c:v>6</c:v>
                </c:pt>
                <c:pt idx="6">
                  <c:v>7</c:v>
                </c:pt>
                <c:pt idx="7">
                  <c:v>All</c:v>
                </c:pt>
              </c:strCache>
            </c:strRef>
          </c:cat>
          <c:val>
            <c:numRef>
              <c:f>HLT_FEVERHOSP!$E$30:$E$37</c:f>
              <c:numCache>
                <c:formatCode>0%</c:formatCode>
                <c:ptCount val="8"/>
                <c:pt idx="0">
                  <c:v>8.5080000000000044E-2</c:v>
                </c:pt>
                <c:pt idx="1">
                  <c:v>0.16310199999999997</c:v>
                </c:pt>
                <c:pt idx="2">
                  <c:v>0.11137399999999997</c:v>
                </c:pt>
                <c:pt idx="3">
                  <c:v>7.0239999999999969E-2</c:v>
                </c:pt>
                <c:pt idx="4">
                  <c:v>9.7484000000000015E-2</c:v>
                </c:pt>
                <c:pt idx="5">
                  <c:v>0.16474</c:v>
                </c:pt>
                <c:pt idx="6">
                  <c:v>8.9820000000000011E-2</c:v>
                </c:pt>
                <c:pt idx="7">
                  <c:v>0.11027500000000001</c:v>
                </c:pt>
              </c:numCache>
            </c:numRef>
          </c:val>
          <c:extLst>
            <c:ext xmlns:c16="http://schemas.microsoft.com/office/drawing/2014/chart" uri="{C3380CC4-5D6E-409C-BE32-E72D297353CC}">
              <c16:uniqueId val="{00000001-9418-4A7E-B591-7D136C154F56}"/>
            </c:ext>
          </c:extLst>
        </c:ser>
        <c:dLbls>
          <c:dLblPos val="ctr"/>
          <c:showLegendKey val="0"/>
          <c:showVal val="1"/>
          <c:showCatName val="0"/>
          <c:showSerName val="0"/>
          <c:showPercent val="0"/>
          <c:showBubbleSize val="0"/>
        </c:dLbls>
        <c:gapWidth val="70"/>
        <c:overlap val="100"/>
        <c:axId val="787730095"/>
        <c:axId val="914054447"/>
      </c:barChart>
      <c:catAx>
        <c:axId val="78773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14054447"/>
        <c:crosses val="autoZero"/>
        <c:auto val="1"/>
        <c:lblAlgn val="ctr"/>
        <c:lblOffset val="100"/>
        <c:noMultiLvlLbl val="0"/>
      </c:catAx>
      <c:valAx>
        <c:axId val="914054447"/>
        <c:scaling>
          <c:orientation val="minMax"/>
        </c:scaling>
        <c:delete val="1"/>
        <c:axPos val="l"/>
        <c:numFmt formatCode="0%" sourceLinked="1"/>
        <c:majorTickMark val="none"/>
        <c:minorTickMark val="none"/>
        <c:tickLblPos val="nextTo"/>
        <c:crossAx val="78773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1"/>
          <c:tx>
            <c:strRef>
              <c:f>HLT_FEVERHOSP!$X$11</c:f>
              <c:strCache>
                <c:ptCount val="1"/>
                <c:pt idx="0">
                  <c:v>Reduced amount</c:v>
                </c:pt>
              </c:strCache>
            </c:strRef>
          </c:tx>
          <c:spPr>
            <a:solidFill>
              <a:srgbClr val="FFC000"/>
            </a:solidFill>
            <a:ln>
              <a:noFill/>
            </a:ln>
            <a:effectLst/>
          </c:spPr>
          <c:invertIfNegative val="0"/>
          <c:dLbls>
            <c:delete val="1"/>
          </c:dLbls>
          <c:cat>
            <c:strRef>
              <c:f>HLT_FEVERHOSP!$V$12:$V$13</c:f>
              <c:strCache>
                <c:ptCount val="2"/>
                <c:pt idx="0">
                  <c:v>No</c:v>
                </c:pt>
                <c:pt idx="1">
                  <c:v>Yes</c:v>
                </c:pt>
              </c:strCache>
            </c:strRef>
          </c:cat>
          <c:val>
            <c:numRef>
              <c:f>HLT_FEVERHOSP!$X$12:$X$13</c:f>
              <c:numCache>
                <c:formatCode>0%</c:formatCode>
                <c:ptCount val="2"/>
                <c:pt idx="0">
                  <c:v>5.2550000000000001E-3</c:v>
                </c:pt>
                <c:pt idx="1">
                  <c:v>4.3209999999999998E-2</c:v>
                </c:pt>
              </c:numCache>
            </c:numRef>
          </c:val>
          <c:extLst>
            <c:ext xmlns:c16="http://schemas.microsoft.com/office/drawing/2014/chart" uri="{C3380CC4-5D6E-409C-BE32-E72D297353CC}">
              <c16:uniqueId val="{00000000-341E-480B-A2D8-0BB8846E304C}"/>
            </c:ext>
          </c:extLst>
        </c:ser>
        <c:ser>
          <c:idx val="2"/>
          <c:order val="2"/>
          <c:tx>
            <c:strRef>
              <c:f>HLT_FEVERHOSP!$Y$11</c:f>
              <c:strCache>
                <c:ptCount val="1"/>
                <c:pt idx="0">
                  <c:v>Reduced number</c:v>
                </c:pt>
              </c:strCache>
            </c:strRef>
          </c:tx>
          <c:spPr>
            <a:solidFill>
              <a:schemeClr val="accent3"/>
            </a:solidFill>
            <a:ln>
              <a:noFill/>
            </a:ln>
            <a:effectLst/>
          </c:spPr>
          <c:invertIfNegative val="0"/>
          <c:dLbls>
            <c:delete val="1"/>
          </c:dLbls>
          <c:cat>
            <c:strRef>
              <c:f>HLT_FEVERHOSP!$V$12:$V$13</c:f>
              <c:strCache>
                <c:ptCount val="2"/>
                <c:pt idx="0">
                  <c:v>No</c:v>
                </c:pt>
                <c:pt idx="1">
                  <c:v>Yes</c:v>
                </c:pt>
              </c:strCache>
            </c:strRef>
          </c:cat>
          <c:val>
            <c:numRef>
              <c:f>HLT_FEVERHOSP!$Y$12:$Y$13</c:f>
              <c:numCache>
                <c:formatCode>0%</c:formatCode>
                <c:ptCount val="2"/>
                <c:pt idx="0">
                  <c:v>2.4090000000000001E-3</c:v>
                </c:pt>
                <c:pt idx="1">
                  <c:v>2.4691000000000001E-2</c:v>
                </c:pt>
              </c:numCache>
            </c:numRef>
          </c:val>
          <c:extLst>
            <c:ext xmlns:c16="http://schemas.microsoft.com/office/drawing/2014/chart" uri="{C3380CC4-5D6E-409C-BE32-E72D297353CC}">
              <c16:uniqueId val="{00000001-341E-480B-A2D8-0BB8846E304C}"/>
            </c:ext>
          </c:extLst>
        </c:ser>
        <c:ser>
          <c:idx val="3"/>
          <c:order val="3"/>
          <c:tx>
            <c:strRef>
              <c:f>HLT_FEVERHOSP!$Z$11</c:f>
              <c:strCache>
                <c:ptCount val="1"/>
                <c:pt idx="0">
                  <c:v>Reduced variety</c:v>
                </c:pt>
              </c:strCache>
            </c:strRef>
          </c:tx>
          <c:spPr>
            <a:solidFill>
              <a:schemeClr val="accent2"/>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HLT_FEVERHOSP!$V$12:$V$13</c:f>
              <c:strCache>
                <c:ptCount val="2"/>
                <c:pt idx="0">
                  <c:v>No</c:v>
                </c:pt>
                <c:pt idx="1">
                  <c:v>Yes</c:v>
                </c:pt>
              </c:strCache>
            </c:strRef>
          </c:cat>
          <c:val>
            <c:numRef>
              <c:f>HLT_FEVERHOSP!$Z$12:$Z$13</c:f>
              <c:numCache>
                <c:formatCode>0%</c:formatCode>
                <c:ptCount val="2"/>
                <c:pt idx="0">
                  <c:v>0.18721299999999999</c:v>
                </c:pt>
                <c:pt idx="1">
                  <c:v>0.28240700000000002</c:v>
                </c:pt>
              </c:numCache>
            </c:numRef>
          </c:val>
          <c:extLst>
            <c:ext xmlns:c16="http://schemas.microsoft.com/office/drawing/2014/chart" uri="{C3380CC4-5D6E-409C-BE32-E72D297353CC}">
              <c16:uniqueId val="{00000002-341E-480B-A2D8-0BB8846E304C}"/>
            </c:ext>
          </c:extLst>
        </c:ser>
        <c:ser>
          <c:idx val="4"/>
          <c:order val="4"/>
          <c:tx>
            <c:strRef>
              <c:f>HLT_FEVERHOSP!$AA$11</c:f>
              <c:strCache>
                <c:ptCount val="1"/>
                <c:pt idx="0">
                  <c:v>No Change</c:v>
                </c:pt>
              </c:strCache>
            </c:strRef>
          </c:tx>
          <c:spPr>
            <a:solidFill>
              <a:schemeClr val="accent1"/>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HLT_FEVERHOSP!$V$12:$V$13</c:f>
              <c:strCache>
                <c:ptCount val="2"/>
                <c:pt idx="0">
                  <c:v>No</c:v>
                </c:pt>
                <c:pt idx="1">
                  <c:v>Yes</c:v>
                </c:pt>
              </c:strCache>
            </c:strRef>
          </c:cat>
          <c:val>
            <c:numRef>
              <c:f>HLT_FEVERHOSP!$AA$12:$AA$13</c:f>
              <c:numCache>
                <c:formatCode>0%</c:formatCode>
                <c:ptCount val="2"/>
                <c:pt idx="0">
                  <c:v>0.80490499999999998</c:v>
                </c:pt>
                <c:pt idx="1">
                  <c:v>0.64969100000000002</c:v>
                </c:pt>
              </c:numCache>
            </c:numRef>
          </c:val>
          <c:extLst>
            <c:ext xmlns:c16="http://schemas.microsoft.com/office/drawing/2014/chart" uri="{C3380CC4-5D6E-409C-BE32-E72D297353CC}">
              <c16:uniqueId val="{00000003-341E-480B-A2D8-0BB8846E304C}"/>
            </c:ext>
          </c:extLst>
        </c:ser>
        <c:dLbls>
          <c:dLblPos val="ctr"/>
          <c:showLegendKey val="0"/>
          <c:showVal val="1"/>
          <c:showCatName val="0"/>
          <c:showSerName val="0"/>
          <c:showPercent val="0"/>
          <c:showBubbleSize val="0"/>
        </c:dLbls>
        <c:gapWidth val="70"/>
        <c:overlap val="100"/>
        <c:axId val="617667088"/>
        <c:axId val="608508928"/>
        <c:extLst>
          <c:ext xmlns:c15="http://schemas.microsoft.com/office/drawing/2012/chart" uri="{02D57815-91ED-43cb-92C2-25804820EDAC}">
            <c15:filteredBarSeries>
              <c15:ser>
                <c:idx val="0"/>
                <c:order val="0"/>
                <c:tx>
                  <c:strRef>
                    <c:extLst>
                      <c:ext uri="{02D57815-91ED-43cb-92C2-25804820EDAC}">
                        <c15:formulaRef>
                          <c15:sqref>HLT_FEVERHOSP!$W$11</c15:sqref>
                        </c15:formulaRef>
                      </c:ext>
                    </c:extLst>
                    <c:strCache>
                      <c:ptCount val="1"/>
                      <c:pt idx="0">
                        <c:v>No food</c:v>
                      </c:pt>
                    </c:strCache>
                  </c:strRef>
                </c:tx>
                <c:spPr>
                  <a:solidFill>
                    <a:schemeClr val="accent1"/>
                  </a:solidFill>
                  <a:ln>
                    <a:noFill/>
                  </a:ln>
                  <a:effectLst/>
                </c:spPr>
                <c:invertIfNegative val="0"/>
                <c:dLbls>
                  <c:delete val="1"/>
                </c:dLbls>
                <c:cat>
                  <c:strRef>
                    <c:extLst>
                      <c:ext uri="{02D57815-91ED-43cb-92C2-25804820EDAC}">
                        <c15:formulaRef>
                          <c15:sqref>HLT_FEVERHOSP!$V$12:$V$13</c15:sqref>
                        </c15:formulaRef>
                      </c:ext>
                    </c:extLst>
                    <c:strCache>
                      <c:ptCount val="2"/>
                      <c:pt idx="0">
                        <c:v>No</c:v>
                      </c:pt>
                      <c:pt idx="1">
                        <c:v>Yes</c:v>
                      </c:pt>
                    </c:strCache>
                  </c:strRef>
                </c:cat>
                <c:val>
                  <c:numRef>
                    <c:extLst>
                      <c:ext uri="{02D57815-91ED-43cb-92C2-25804820EDAC}">
                        <c15:formulaRef>
                          <c15:sqref>HLT_FEVERHOSP!$W$12:$W$13</c15:sqref>
                        </c15:formulaRef>
                      </c:ext>
                    </c:extLst>
                    <c:numCache>
                      <c:formatCode>0%</c:formatCode>
                      <c:ptCount val="2"/>
                      <c:pt idx="0">
                        <c:v>2.1900000000000001E-4</c:v>
                      </c:pt>
                      <c:pt idx="1">
                        <c:v>0</c:v>
                      </c:pt>
                    </c:numCache>
                  </c:numRef>
                </c:val>
                <c:extLst>
                  <c:ext xmlns:c16="http://schemas.microsoft.com/office/drawing/2014/chart" uri="{C3380CC4-5D6E-409C-BE32-E72D297353CC}">
                    <c16:uniqueId val="{00000004-341E-480B-A2D8-0BB8846E304C}"/>
                  </c:ext>
                </c:extLst>
              </c15:ser>
            </c15:filteredBarSeries>
          </c:ext>
        </c:extLst>
      </c:barChart>
      <c:catAx>
        <c:axId val="6176670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08508928"/>
        <c:crosses val="autoZero"/>
        <c:auto val="1"/>
        <c:lblAlgn val="ctr"/>
        <c:lblOffset val="100"/>
        <c:noMultiLvlLbl val="0"/>
      </c:catAx>
      <c:valAx>
        <c:axId val="608508928"/>
        <c:scaling>
          <c:orientation val="minMax"/>
        </c:scaling>
        <c:delete val="1"/>
        <c:axPos val="b"/>
        <c:numFmt formatCode="0%" sourceLinked="1"/>
        <c:majorTickMark val="none"/>
        <c:minorTickMark val="none"/>
        <c:tickLblPos val="nextTo"/>
        <c:crossAx val="617667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1"/>
          <c:tx>
            <c:strRef>
              <c:f>HLT_FEVERHOSP!$X$102</c:f>
              <c:strCache>
                <c:ptCount val="1"/>
                <c:pt idx="0">
                  <c:v>Reduced amount</c:v>
                </c:pt>
              </c:strCache>
            </c:strRef>
          </c:tx>
          <c:spPr>
            <a:solidFill>
              <a:srgbClr val="FFC000"/>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6880-4AB9-A05B-0E03F281D730}"/>
                </c:ext>
              </c:extLst>
            </c:dLbl>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HLT_FEVERHOSP!$V$103:$V$104</c:f>
              <c:strCache>
                <c:ptCount val="2"/>
                <c:pt idx="0">
                  <c:v>No</c:v>
                </c:pt>
                <c:pt idx="1">
                  <c:v>Yes</c:v>
                </c:pt>
              </c:strCache>
            </c:strRef>
          </c:cat>
          <c:val>
            <c:numRef>
              <c:f>HLT_FEVERHOSP!$X$103:$X$104</c:f>
              <c:numCache>
                <c:formatCode>0%</c:formatCode>
                <c:ptCount val="2"/>
                <c:pt idx="0">
                  <c:v>1.0713E-2</c:v>
                </c:pt>
                <c:pt idx="1">
                  <c:v>5.7528000000000003E-2</c:v>
                </c:pt>
              </c:numCache>
            </c:numRef>
          </c:val>
          <c:extLst>
            <c:ext xmlns:c16="http://schemas.microsoft.com/office/drawing/2014/chart" uri="{C3380CC4-5D6E-409C-BE32-E72D297353CC}">
              <c16:uniqueId val="{00000001-6880-4AB9-A05B-0E03F281D730}"/>
            </c:ext>
          </c:extLst>
        </c:ser>
        <c:ser>
          <c:idx val="2"/>
          <c:order val="2"/>
          <c:tx>
            <c:strRef>
              <c:f>HLT_FEVERHOSP!$Y$102</c:f>
              <c:strCache>
                <c:ptCount val="1"/>
                <c:pt idx="0">
                  <c:v>Reduced number</c:v>
                </c:pt>
              </c:strCache>
            </c:strRef>
          </c:tx>
          <c:spPr>
            <a:solidFill>
              <a:schemeClr val="accent3"/>
            </a:solidFill>
            <a:ln>
              <a:noFill/>
            </a:ln>
            <a:effectLst/>
          </c:spPr>
          <c:invertIfNegative val="0"/>
          <c:dLbls>
            <c:delete val="1"/>
          </c:dLbls>
          <c:cat>
            <c:strRef>
              <c:f>HLT_FEVERHOSP!$V$103:$V$104</c:f>
              <c:strCache>
                <c:ptCount val="2"/>
                <c:pt idx="0">
                  <c:v>No</c:v>
                </c:pt>
                <c:pt idx="1">
                  <c:v>Yes</c:v>
                </c:pt>
              </c:strCache>
            </c:strRef>
          </c:cat>
          <c:val>
            <c:numRef>
              <c:f>HLT_FEVERHOSP!$Y$103:$Y$104</c:f>
              <c:numCache>
                <c:formatCode>0%</c:formatCode>
                <c:ptCount val="2"/>
                <c:pt idx="0">
                  <c:v>5.62E-3</c:v>
                </c:pt>
                <c:pt idx="1">
                  <c:v>3.3048000000000001E-2</c:v>
                </c:pt>
              </c:numCache>
            </c:numRef>
          </c:val>
          <c:extLst>
            <c:ext xmlns:c16="http://schemas.microsoft.com/office/drawing/2014/chart" uri="{C3380CC4-5D6E-409C-BE32-E72D297353CC}">
              <c16:uniqueId val="{00000002-6880-4AB9-A05B-0E03F281D730}"/>
            </c:ext>
          </c:extLst>
        </c:ser>
        <c:ser>
          <c:idx val="3"/>
          <c:order val="3"/>
          <c:tx>
            <c:strRef>
              <c:f>HLT_FEVERHOSP!$Z$102</c:f>
              <c:strCache>
                <c:ptCount val="1"/>
                <c:pt idx="0">
                  <c:v>Reduced variety</c:v>
                </c:pt>
              </c:strCache>
            </c:strRef>
          </c:tx>
          <c:spPr>
            <a:solidFill>
              <a:schemeClr val="accent2"/>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HLT_FEVERHOSP!$V$103:$V$104</c:f>
              <c:strCache>
                <c:ptCount val="2"/>
                <c:pt idx="0">
                  <c:v>No</c:v>
                </c:pt>
                <c:pt idx="1">
                  <c:v>Yes</c:v>
                </c:pt>
              </c:strCache>
            </c:strRef>
          </c:cat>
          <c:val>
            <c:numRef>
              <c:f>HLT_FEVERHOSP!$Z$103:$Z$104</c:f>
              <c:numCache>
                <c:formatCode>0%</c:formatCode>
                <c:ptCount val="2"/>
                <c:pt idx="0">
                  <c:v>0.19634699999999999</c:v>
                </c:pt>
                <c:pt idx="1">
                  <c:v>0.35006100000000001</c:v>
                </c:pt>
              </c:numCache>
            </c:numRef>
          </c:val>
          <c:extLst>
            <c:ext xmlns:c16="http://schemas.microsoft.com/office/drawing/2014/chart" uri="{C3380CC4-5D6E-409C-BE32-E72D297353CC}">
              <c16:uniqueId val="{00000003-6880-4AB9-A05B-0E03F281D730}"/>
            </c:ext>
          </c:extLst>
        </c:ser>
        <c:ser>
          <c:idx val="4"/>
          <c:order val="4"/>
          <c:tx>
            <c:strRef>
              <c:f>HLT_FEVERHOSP!$AA$102</c:f>
              <c:strCache>
                <c:ptCount val="1"/>
                <c:pt idx="0">
                  <c:v>No Change</c:v>
                </c:pt>
              </c:strCache>
            </c:strRef>
          </c:tx>
          <c:spPr>
            <a:solidFill>
              <a:srgbClr val="0070C0"/>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HLT_FEVERHOSP!$V$103:$V$104</c:f>
              <c:strCache>
                <c:ptCount val="2"/>
                <c:pt idx="0">
                  <c:v>No</c:v>
                </c:pt>
                <c:pt idx="1">
                  <c:v>Yes</c:v>
                </c:pt>
              </c:strCache>
            </c:strRef>
          </c:cat>
          <c:val>
            <c:numRef>
              <c:f>HLT_FEVERHOSP!$AA$103:$AA$104</c:f>
              <c:numCache>
                <c:formatCode>0%</c:formatCode>
                <c:ptCount val="2"/>
                <c:pt idx="0">
                  <c:v>0.78714399999999995</c:v>
                </c:pt>
                <c:pt idx="1">
                  <c:v>0.55936399999999997</c:v>
                </c:pt>
              </c:numCache>
            </c:numRef>
          </c:val>
          <c:extLst>
            <c:ext xmlns:c16="http://schemas.microsoft.com/office/drawing/2014/chart" uri="{C3380CC4-5D6E-409C-BE32-E72D297353CC}">
              <c16:uniqueId val="{00000004-6880-4AB9-A05B-0E03F281D730}"/>
            </c:ext>
          </c:extLst>
        </c:ser>
        <c:dLbls>
          <c:dLblPos val="ctr"/>
          <c:showLegendKey val="0"/>
          <c:showVal val="1"/>
          <c:showCatName val="0"/>
          <c:showSerName val="0"/>
          <c:showPercent val="0"/>
          <c:showBubbleSize val="0"/>
        </c:dLbls>
        <c:gapWidth val="50"/>
        <c:overlap val="100"/>
        <c:axId val="1393871456"/>
        <c:axId val="1355211472"/>
        <c:extLst>
          <c:ext xmlns:c15="http://schemas.microsoft.com/office/drawing/2012/chart" uri="{02D57815-91ED-43cb-92C2-25804820EDAC}">
            <c15:filteredBarSeries>
              <c15:ser>
                <c:idx val="0"/>
                <c:order val="0"/>
                <c:tx>
                  <c:strRef>
                    <c:extLst>
                      <c:ext uri="{02D57815-91ED-43cb-92C2-25804820EDAC}">
                        <c15:formulaRef>
                          <c15:sqref>HLT_FEVERHOSP!$W$102</c15:sqref>
                        </c15:formulaRef>
                      </c:ext>
                    </c:extLst>
                    <c:strCache>
                      <c:ptCount val="1"/>
                      <c:pt idx="0">
                        <c:v>No food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HLT_FEVERHOSP!$V$103:$V$104</c15:sqref>
                        </c15:formulaRef>
                      </c:ext>
                    </c:extLst>
                    <c:strCache>
                      <c:ptCount val="2"/>
                      <c:pt idx="0">
                        <c:v>No</c:v>
                      </c:pt>
                      <c:pt idx="1">
                        <c:v>Yes</c:v>
                      </c:pt>
                    </c:strCache>
                  </c:strRef>
                </c:cat>
                <c:val>
                  <c:numRef>
                    <c:extLst>
                      <c:ext uri="{02D57815-91ED-43cb-92C2-25804820EDAC}">
                        <c15:formulaRef>
                          <c15:sqref>HLT_FEVERHOSP!$W$103:$W$104</c15:sqref>
                        </c15:formulaRef>
                      </c:ext>
                    </c:extLst>
                    <c:numCache>
                      <c:formatCode>0%</c:formatCode>
                      <c:ptCount val="2"/>
                      <c:pt idx="0">
                        <c:v>1.76E-4</c:v>
                      </c:pt>
                      <c:pt idx="1">
                        <c:v>0</c:v>
                      </c:pt>
                    </c:numCache>
                  </c:numRef>
                </c:val>
                <c:extLst>
                  <c:ext xmlns:c16="http://schemas.microsoft.com/office/drawing/2014/chart" uri="{C3380CC4-5D6E-409C-BE32-E72D297353CC}">
                    <c16:uniqueId val="{00000005-6880-4AB9-A05B-0E03F281D730}"/>
                  </c:ext>
                </c:extLst>
              </c15:ser>
            </c15:filteredBarSeries>
          </c:ext>
        </c:extLst>
      </c:barChart>
      <c:catAx>
        <c:axId val="13938714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55211472"/>
        <c:crosses val="autoZero"/>
        <c:auto val="1"/>
        <c:lblAlgn val="ctr"/>
        <c:lblOffset val="100"/>
        <c:noMultiLvlLbl val="0"/>
      </c:catAx>
      <c:valAx>
        <c:axId val="135521147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93871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1"/>
          <c:tx>
            <c:strRef>
              <c:f>HLT_FEVERHOSP!$X$33</c:f>
              <c:strCache>
                <c:ptCount val="1"/>
                <c:pt idx="0">
                  <c:v>Reduced amount</c:v>
                </c:pt>
              </c:strCache>
            </c:strRef>
          </c:tx>
          <c:spPr>
            <a:solidFill>
              <a:srgbClr val="FFC000"/>
            </a:solidFill>
            <a:ln>
              <a:solidFill>
                <a:schemeClr val="bg1"/>
              </a:solidFill>
            </a:ln>
            <a:effectLst/>
          </c:spPr>
          <c:invertIfNegative val="0"/>
          <c:dLbls>
            <c:delete val="1"/>
          </c:dLbls>
          <c:cat>
            <c:strRef>
              <c:f>HLT_FEVERHOSP!$V$34:$V$35</c:f>
              <c:strCache>
                <c:ptCount val="2"/>
                <c:pt idx="0">
                  <c:v>No</c:v>
                </c:pt>
                <c:pt idx="1">
                  <c:v>Yes</c:v>
                </c:pt>
              </c:strCache>
            </c:strRef>
          </c:cat>
          <c:val>
            <c:numRef>
              <c:f>HLT_FEVERHOSP!$X$34:$X$35</c:f>
              <c:numCache>
                <c:formatCode>0%</c:formatCode>
                <c:ptCount val="2"/>
                <c:pt idx="0">
                  <c:v>3.4380000000000001E-3</c:v>
                </c:pt>
                <c:pt idx="1">
                  <c:v>7.0587999999999998E-2</c:v>
                </c:pt>
              </c:numCache>
            </c:numRef>
          </c:val>
          <c:extLst>
            <c:ext xmlns:c16="http://schemas.microsoft.com/office/drawing/2014/chart" uri="{C3380CC4-5D6E-409C-BE32-E72D297353CC}">
              <c16:uniqueId val="{00000001-DE51-493B-9263-5342FF8A5060}"/>
            </c:ext>
          </c:extLst>
        </c:ser>
        <c:ser>
          <c:idx val="2"/>
          <c:order val="2"/>
          <c:tx>
            <c:strRef>
              <c:f>HLT_FEVERHOSP!$Y$33</c:f>
              <c:strCache>
                <c:ptCount val="1"/>
                <c:pt idx="0">
                  <c:v>Reduced number</c:v>
                </c:pt>
              </c:strCache>
            </c:strRef>
          </c:tx>
          <c:spPr>
            <a:solidFill>
              <a:schemeClr val="accent3"/>
            </a:solidFill>
            <a:ln>
              <a:solidFill>
                <a:schemeClr val="bg1"/>
              </a:solidFill>
            </a:ln>
            <a:effectLst/>
          </c:spPr>
          <c:invertIfNegative val="0"/>
          <c:dLbls>
            <c:delete val="1"/>
          </c:dLbls>
          <c:cat>
            <c:strRef>
              <c:f>HLT_FEVERHOSP!$V$34:$V$35</c:f>
              <c:strCache>
                <c:ptCount val="2"/>
                <c:pt idx="0">
                  <c:v>No</c:v>
                </c:pt>
                <c:pt idx="1">
                  <c:v>Yes</c:v>
                </c:pt>
              </c:strCache>
            </c:strRef>
          </c:cat>
          <c:val>
            <c:numRef>
              <c:f>HLT_FEVERHOSP!$Y$34:$Y$35</c:f>
              <c:numCache>
                <c:formatCode>0%</c:formatCode>
                <c:ptCount val="2"/>
                <c:pt idx="0">
                  <c:v>7.6400000000000003E-4</c:v>
                </c:pt>
                <c:pt idx="1">
                  <c:v>4.3137000000000002E-2</c:v>
                </c:pt>
              </c:numCache>
            </c:numRef>
          </c:val>
          <c:extLst>
            <c:ext xmlns:c16="http://schemas.microsoft.com/office/drawing/2014/chart" uri="{C3380CC4-5D6E-409C-BE32-E72D297353CC}">
              <c16:uniqueId val="{00000003-DE51-493B-9263-5342FF8A5060}"/>
            </c:ext>
          </c:extLst>
        </c:ser>
        <c:ser>
          <c:idx val="3"/>
          <c:order val="3"/>
          <c:tx>
            <c:strRef>
              <c:f>HLT_FEVERHOSP!$Z$33</c:f>
              <c:strCache>
                <c:ptCount val="1"/>
                <c:pt idx="0">
                  <c:v>Reduced variety</c:v>
                </c:pt>
              </c:strCache>
            </c:strRef>
          </c:tx>
          <c:spPr>
            <a:solidFill>
              <a:schemeClr val="accent2"/>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HLT_FEVERHOSP!$V$34:$V$35</c:f>
              <c:strCache>
                <c:ptCount val="2"/>
                <c:pt idx="0">
                  <c:v>No</c:v>
                </c:pt>
                <c:pt idx="1">
                  <c:v>Yes</c:v>
                </c:pt>
              </c:strCache>
            </c:strRef>
          </c:cat>
          <c:val>
            <c:numRef>
              <c:f>HLT_FEVERHOSP!$Z$34:$Z$35</c:f>
              <c:numCache>
                <c:formatCode>0%</c:formatCode>
                <c:ptCount val="2"/>
                <c:pt idx="0">
                  <c:v>0.140183</c:v>
                </c:pt>
                <c:pt idx="1">
                  <c:v>0.52549000000000001</c:v>
                </c:pt>
              </c:numCache>
            </c:numRef>
          </c:val>
          <c:extLst>
            <c:ext xmlns:c16="http://schemas.microsoft.com/office/drawing/2014/chart" uri="{C3380CC4-5D6E-409C-BE32-E72D297353CC}">
              <c16:uniqueId val="{00000004-DE51-493B-9263-5342FF8A5060}"/>
            </c:ext>
          </c:extLst>
        </c:ser>
        <c:ser>
          <c:idx val="4"/>
          <c:order val="4"/>
          <c:tx>
            <c:strRef>
              <c:f>HLT_FEVERHOSP!$AA$33</c:f>
              <c:strCache>
                <c:ptCount val="1"/>
                <c:pt idx="0">
                  <c:v>No Change</c:v>
                </c:pt>
              </c:strCache>
            </c:strRef>
          </c:tx>
          <c:spPr>
            <a:solidFill>
              <a:schemeClr val="accent5"/>
            </a:solidFill>
            <a:ln>
              <a:solidFill>
                <a:schemeClr val="bg1"/>
              </a:solidFill>
            </a:ln>
            <a:effectLst/>
          </c:spPr>
          <c:invertIfNegative val="0"/>
          <c:dPt>
            <c:idx val="0"/>
            <c:invertIfNegative val="0"/>
            <c:bubble3D val="0"/>
            <c:spPr>
              <a:solidFill>
                <a:srgbClr val="0070C0"/>
              </a:solidFill>
              <a:ln>
                <a:solidFill>
                  <a:schemeClr val="bg1"/>
                </a:solidFill>
              </a:ln>
              <a:effectLst/>
            </c:spPr>
            <c:extLst>
              <c:ext xmlns:c16="http://schemas.microsoft.com/office/drawing/2014/chart" uri="{C3380CC4-5D6E-409C-BE32-E72D297353CC}">
                <c16:uniqueId val="{00000006-DE51-493B-9263-5342FF8A5060}"/>
              </c:ext>
            </c:extLst>
          </c:dPt>
          <c:dPt>
            <c:idx val="1"/>
            <c:invertIfNegative val="0"/>
            <c:bubble3D val="0"/>
            <c:spPr>
              <a:solidFill>
                <a:srgbClr val="0070C0"/>
              </a:solidFill>
              <a:ln>
                <a:solidFill>
                  <a:schemeClr val="bg1"/>
                </a:solidFill>
              </a:ln>
              <a:effectLst/>
            </c:spPr>
            <c:extLst>
              <c:ext xmlns:c16="http://schemas.microsoft.com/office/drawing/2014/chart" uri="{C3380CC4-5D6E-409C-BE32-E72D297353CC}">
                <c16:uniqueId val="{00000008-DE51-493B-9263-5342FF8A5060}"/>
              </c:ext>
            </c:extLst>
          </c:dPt>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HLT_FEVERHOSP!$V$34:$V$35</c:f>
              <c:strCache>
                <c:ptCount val="2"/>
                <c:pt idx="0">
                  <c:v>No</c:v>
                </c:pt>
                <c:pt idx="1">
                  <c:v>Yes</c:v>
                </c:pt>
              </c:strCache>
            </c:strRef>
          </c:cat>
          <c:val>
            <c:numRef>
              <c:f>HLT_FEVERHOSP!$AA$34:$AA$35</c:f>
              <c:numCache>
                <c:formatCode>0%</c:formatCode>
                <c:ptCount val="2"/>
                <c:pt idx="0">
                  <c:v>0.85561500000000001</c:v>
                </c:pt>
                <c:pt idx="1">
                  <c:v>0.36</c:v>
                </c:pt>
              </c:numCache>
            </c:numRef>
          </c:val>
          <c:extLst>
            <c:ext xmlns:c16="http://schemas.microsoft.com/office/drawing/2014/chart" uri="{C3380CC4-5D6E-409C-BE32-E72D297353CC}">
              <c16:uniqueId val="{00000009-DE51-493B-9263-5342FF8A5060}"/>
            </c:ext>
          </c:extLst>
        </c:ser>
        <c:dLbls>
          <c:dLblPos val="ctr"/>
          <c:showLegendKey val="0"/>
          <c:showVal val="1"/>
          <c:showCatName val="0"/>
          <c:showSerName val="0"/>
          <c:showPercent val="0"/>
          <c:showBubbleSize val="0"/>
        </c:dLbls>
        <c:gapWidth val="70"/>
        <c:overlap val="100"/>
        <c:axId val="620910736"/>
        <c:axId val="472680592"/>
        <c:extLst>
          <c:ext xmlns:c15="http://schemas.microsoft.com/office/drawing/2012/chart" uri="{02D57815-91ED-43cb-92C2-25804820EDAC}">
            <c15:filteredBarSeries>
              <c15:ser>
                <c:idx val="0"/>
                <c:order val="0"/>
                <c:tx>
                  <c:strRef>
                    <c:extLst>
                      <c:ext uri="{02D57815-91ED-43cb-92C2-25804820EDAC}">
                        <c15:formulaRef>
                          <c15:sqref>HLT_FEVERHOSP!$W$33</c15:sqref>
                        </c15:formulaRef>
                      </c:ext>
                    </c:extLst>
                    <c:strCache>
                      <c:ptCount val="1"/>
                      <c:pt idx="0">
                        <c:v>No food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HLT_FEVERHOSP!$V$34:$V$35</c15:sqref>
                        </c15:formulaRef>
                      </c:ext>
                    </c:extLst>
                    <c:strCache>
                      <c:ptCount val="2"/>
                      <c:pt idx="0">
                        <c:v>No</c:v>
                      </c:pt>
                      <c:pt idx="1">
                        <c:v>Yes</c:v>
                      </c:pt>
                    </c:strCache>
                  </c:strRef>
                </c:cat>
                <c:val>
                  <c:numRef>
                    <c:extLst>
                      <c:ext uri="{02D57815-91ED-43cb-92C2-25804820EDAC}">
                        <c15:formulaRef>
                          <c15:sqref>HLT_FEVERHOSP!$W$34:$W$35</c15:sqref>
                        </c15:formulaRef>
                      </c:ext>
                    </c:extLst>
                    <c:numCache>
                      <c:formatCode>0%</c:formatCode>
                      <c:ptCount val="2"/>
                      <c:pt idx="0">
                        <c:v>0</c:v>
                      </c:pt>
                      <c:pt idx="1">
                        <c:v>7.8399999999999997E-4</c:v>
                      </c:pt>
                    </c:numCache>
                  </c:numRef>
                </c:val>
                <c:extLst>
                  <c:ext xmlns:c16="http://schemas.microsoft.com/office/drawing/2014/chart" uri="{C3380CC4-5D6E-409C-BE32-E72D297353CC}">
                    <c16:uniqueId val="{0000000A-DE51-493B-9263-5342FF8A5060}"/>
                  </c:ext>
                </c:extLst>
              </c15:ser>
            </c15:filteredBarSeries>
          </c:ext>
        </c:extLst>
      </c:barChart>
      <c:catAx>
        <c:axId val="6209107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472680592"/>
        <c:crosses val="autoZero"/>
        <c:auto val="1"/>
        <c:lblAlgn val="ctr"/>
        <c:lblOffset val="100"/>
        <c:noMultiLvlLbl val="0"/>
      </c:catAx>
      <c:valAx>
        <c:axId val="472680592"/>
        <c:scaling>
          <c:orientation val="minMax"/>
        </c:scaling>
        <c:delete val="1"/>
        <c:axPos val="b"/>
        <c:numFmt formatCode="0%" sourceLinked="1"/>
        <c:majorTickMark val="none"/>
        <c:minorTickMark val="none"/>
        <c:tickLblPos val="nextTo"/>
        <c:crossAx val="620910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HLT_FEVERHOSP!$D$63</c:f>
              <c:strCache>
                <c:ptCount val="1"/>
                <c:pt idx="0">
                  <c:v>No</c:v>
                </c:pt>
              </c:strCache>
            </c:strRef>
          </c:tx>
          <c:spPr>
            <a:solidFill>
              <a:schemeClr val="accent1"/>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HLT_FEVERHOSP!$C$64:$C$71</c:f>
              <c:strCache>
                <c:ptCount val="8"/>
                <c:pt idx="0">
                  <c:v>1</c:v>
                </c:pt>
                <c:pt idx="1">
                  <c:v>2</c:v>
                </c:pt>
                <c:pt idx="2">
                  <c:v>3</c:v>
                </c:pt>
                <c:pt idx="3">
                  <c:v>4</c:v>
                </c:pt>
                <c:pt idx="4">
                  <c:v>5</c:v>
                </c:pt>
                <c:pt idx="5">
                  <c:v>6</c:v>
                </c:pt>
                <c:pt idx="6">
                  <c:v>7</c:v>
                </c:pt>
                <c:pt idx="7">
                  <c:v>All</c:v>
                </c:pt>
              </c:strCache>
            </c:strRef>
          </c:cat>
          <c:val>
            <c:numRef>
              <c:f>HLT_FEVERHOSP!$D$64:$D$71</c:f>
              <c:numCache>
                <c:formatCode>0%</c:formatCode>
                <c:ptCount val="8"/>
                <c:pt idx="0">
                  <c:v>0.45112799999999997</c:v>
                </c:pt>
                <c:pt idx="1">
                  <c:v>0.59859200000000001</c:v>
                </c:pt>
                <c:pt idx="2">
                  <c:v>0.45714300000000002</c:v>
                </c:pt>
                <c:pt idx="3">
                  <c:v>0.44594600000000001</c:v>
                </c:pt>
                <c:pt idx="4">
                  <c:v>0.36448599999999998</c:v>
                </c:pt>
                <c:pt idx="5">
                  <c:v>0.140625</c:v>
                </c:pt>
                <c:pt idx="6">
                  <c:v>0.36633700000000002</c:v>
                </c:pt>
                <c:pt idx="7">
                  <c:v>0.434006</c:v>
                </c:pt>
              </c:numCache>
            </c:numRef>
          </c:val>
          <c:extLst>
            <c:ext xmlns:c16="http://schemas.microsoft.com/office/drawing/2014/chart" uri="{C3380CC4-5D6E-409C-BE32-E72D297353CC}">
              <c16:uniqueId val="{00000000-FB3D-45D8-88CE-04EBA096FC55}"/>
            </c:ext>
          </c:extLst>
        </c:ser>
        <c:ser>
          <c:idx val="1"/>
          <c:order val="1"/>
          <c:tx>
            <c:strRef>
              <c:f>HLT_FEVERHOSP!$E$63</c:f>
              <c:strCache>
                <c:ptCount val="1"/>
                <c:pt idx="0">
                  <c:v>Yes</c:v>
                </c:pt>
              </c:strCache>
            </c:strRef>
          </c:tx>
          <c:spPr>
            <a:solidFill>
              <a:schemeClr val="accent2"/>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HLT_FEVERHOSP!$C$64:$C$71</c:f>
              <c:strCache>
                <c:ptCount val="8"/>
                <c:pt idx="0">
                  <c:v>1</c:v>
                </c:pt>
                <c:pt idx="1">
                  <c:v>2</c:v>
                </c:pt>
                <c:pt idx="2">
                  <c:v>3</c:v>
                </c:pt>
                <c:pt idx="3">
                  <c:v>4</c:v>
                </c:pt>
                <c:pt idx="4">
                  <c:v>5</c:v>
                </c:pt>
                <c:pt idx="5">
                  <c:v>6</c:v>
                </c:pt>
                <c:pt idx="6">
                  <c:v>7</c:v>
                </c:pt>
                <c:pt idx="7">
                  <c:v>All</c:v>
                </c:pt>
              </c:strCache>
            </c:strRef>
          </c:cat>
          <c:val>
            <c:numRef>
              <c:f>HLT_FEVERHOSP!$E$64:$E$71</c:f>
              <c:numCache>
                <c:formatCode>0%</c:formatCode>
                <c:ptCount val="8"/>
                <c:pt idx="0">
                  <c:v>0.42105300000000001</c:v>
                </c:pt>
                <c:pt idx="1">
                  <c:v>0.23239399999999999</c:v>
                </c:pt>
                <c:pt idx="2">
                  <c:v>0.352381</c:v>
                </c:pt>
                <c:pt idx="3">
                  <c:v>0.36486499999999999</c:v>
                </c:pt>
                <c:pt idx="4">
                  <c:v>0.40810000000000002</c:v>
                </c:pt>
                <c:pt idx="5">
                  <c:v>0.75</c:v>
                </c:pt>
                <c:pt idx="6">
                  <c:v>0.52970300000000003</c:v>
                </c:pt>
                <c:pt idx="7">
                  <c:v>0.39518599999999998</c:v>
                </c:pt>
              </c:numCache>
            </c:numRef>
          </c:val>
          <c:extLst>
            <c:ext xmlns:c16="http://schemas.microsoft.com/office/drawing/2014/chart" uri="{C3380CC4-5D6E-409C-BE32-E72D297353CC}">
              <c16:uniqueId val="{00000001-FB3D-45D8-88CE-04EBA096FC55}"/>
            </c:ext>
          </c:extLst>
        </c:ser>
        <c:ser>
          <c:idx val="2"/>
          <c:order val="2"/>
          <c:tx>
            <c:strRef>
              <c:f>HLT_FEVERHOSP!$F$63</c:f>
              <c:strCache>
                <c:ptCount val="1"/>
                <c:pt idx="0">
                  <c:v>DK/CS</c:v>
                </c:pt>
              </c:strCache>
            </c:strRef>
          </c:tx>
          <c:spPr>
            <a:solidFill>
              <a:schemeClr val="accent3"/>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HLT_FEVERHOSP!$C$64:$C$71</c:f>
              <c:strCache>
                <c:ptCount val="8"/>
                <c:pt idx="0">
                  <c:v>1</c:v>
                </c:pt>
                <c:pt idx="1">
                  <c:v>2</c:v>
                </c:pt>
                <c:pt idx="2">
                  <c:v>3</c:v>
                </c:pt>
                <c:pt idx="3">
                  <c:v>4</c:v>
                </c:pt>
                <c:pt idx="4">
                  <c:v>5</c:v>
                </c:pt>
                <c:pt idx="5">
                  <c:v>6</c:v>
                </c:pt>
                <c:pt idx="6">
                  <c:v>7</c:v>
                </c:pt>
                <c:pt idx="7">
                  <c:v>All</c:v>
                </c:pt>
              </c:strCache>
            </c:strRef>
          </c:cat>
          <c:val>
            <c:numRef>
              <c:f>HLT_FEVERHOSP!$F$64:$F$71</c:f>
              <c:numCache>
                <c:formatCode>0%</c:formatCode>
                <c:ptCount val="8"/>
                <c:pt idx="0">
                  <c:v>0.12781999999999999</c:v>
                </c:pt>
                <c:pt idx="1">
                  <c:v>0.169014</c:v>
                </c:pt>
                <c:pt idx="2">
                  <c:v>0.19047600000000001</c:v>
                </c:pt>
                <c:pt idx="3">
                  <c:v>0.189189</c:v>
                </c:pt>
                <c:pt idx="4">
                  <c:v>0.22741400000000001</c:v>
                </c:pt>
                <c:pt idx="5">
                  <c:v>0.109375</c:v>
                </c:pt>
                <c:pt idx="6">
                  <c:v>0.10396</c:v>
                </c:pt>
                <c:pt idx="7">
                  <c:v>0.17080699999999999</c:v>
                </c:pt>
              </c:numCache>
            </c:numRef>
          </c:val>
          <c:extLst>
            <c:ext xmlns:c16="http://schemas.microsoft.com/office/drawing/2014/chart" uri="{C3380CC4-5D6E-409C-BE32-E72D297353CC}">
              <c16:uniqueId val="{00000002-FB3D-45D8-88CE-04EBA096FC55}"/>
            </c:ext>
          </c:extLst>
        </c:ser>
        <c:dLbls>
          <c:dLblPos val="ctr"/>
          <c:showLegendKey val="0"/>
          <c:showVal val="1"/>
          <c:showCatName val="0"/>
          <c:showSerName val="0"/>
          <c:showPercent val="0"/>
          <c:showBubbleSize val="0"/>
        </c:dLbls>
        <c:gapWidth val="50"/>
        <c:overlap val="100"/>
        <c:axId val="480443311"/>
        <c:axId val="555710895"/>
      </c:barChart>
      <c:catAx>
        <c:axId val="480443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55710895"/>
        <c:crosses val="autoZero"/>
        <c:auto val="1"/>
        <c:lblAlgn val="ctr"/>
        <c:lblOffset val="100"/>
        <c:noMultiLvlLbl val="0"/>
      </c:catAx>
      <c:valAx>
        <c:axId val="555710895"/>
        <c:scaling>
          <c:orientation val="minMax"/>
        </c:scaling>
        <c:delete val="1"/>
        <c:axPos val="l"/>
        <c:numFmt formatCode="0%" sourceLinked="1"/>
        <c:majorTickMark val="none"/>
        <c:minorTickMark val="none"/>
        <c:tickLblPos val="nextTo"/>
        <c:crossAx val="480443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HH_Coping!$C$1</c:f>
              <c:strCache>
                <c:ptCount val="1"/>
                <c:pt idx="0">
                  <c:v>Oct</c:v>
                </c:pt>
              </c:strCache>
            </c:strRef>
          </c:tx>
          <c:spPr>
            <a:solidFill>
              <a:schemeClr val="accent1"/>
            </a:solidFill>
            <a:ln>
              <a:noFill/>
            </a:ln>
            <a:effectLst/>
          </c:spPr>
          <c:invertIfNegative val="0"/>
          <c:cat>
            <c:strRef>
              <c:f>HH_Coping!$A$2:$A$14</c:f>
              <c:strCache>
                <c:ptCount val="10"/>
                <c:pt idx="0">
                  <c:v>Borrow</c:v>
                </c:pt>
                <c:pt idx="1">
                  <c:v>Savings</c:v>
                </c:pt>
                <c:pt idx="2">
                  <c:v>Cut Exp</c:v>
                </c:pt>
                <c:pt idx="3">
                  <c:v>Friends &amp; Relatives</c:v>
                </c:pt>
                <c:pt idx="4">
                  <c:v>Sell Assets</c:v>
                </c:pt>
                <c:pt idx="5">
                  <c:v>Remittances</c:v>
                </c:pt>
                <c:pt idx="6">
                  <c:v>Salaries</c:v>
                </c:pt>
                <c:pt idx="7">
                  <c:v>Pensions</c:v>
                </c:pt>
                <c:pt idx="8">
                  <c:v>Other</c:v>
                </c:pt>
                <c:pt idx="9">
                  <c:v>None</c:v>
                </c:pt>
              </c:strCache>
            </c:strRef>
          </c:cat>
          <c:val>
            <c:numRef>
              <c:f>HH_Coping!$C$2:$C$14</c:f>
              <c:numCache>
                <c:formatCode>0%</c:formatCode>
                <c:ptCount val="10"/>
                <c:pt idx="0">
                  <c:v>0.49378</c:v>
                </c:pt>
                <c:pt idx="1">
                  <c:v>0.39609899999999998</c:v>
                </c:pt>
                <c:pt idx="2">
                  <c:v>0.229458</c:v>
                </c:pt>
                <c:pt idx="3">
                  <c:v>0.16141900000000001</c:v>
                </c:pt>
                <c:pt idx="4">
                  <c:v>7.2800000000000004E-2</c:v>
                </c:pt>
                <c:pt idx="5">
                  <c:v>4.5768999999999997E-2</c:v>
                </c:pt>
                <c:pt idx="6">
                  <c:v>0.167102</c:v>
                </c:pt>
                <c:pt idx="7">
                  <c:v>1.797E-2</c:v>
                </c:pt>
                <c:pt idx="8">
                  <c:v>0.157887</c:v>
                </c:pt>
                <c:pt idx="9">
                  <c:v>3.9317999999999999E-2</c:v>
                </c:pt>
              </c:numCache>
            </c:numRef>
          </c:val>
          <c:extLst>
            <c:ext xmlns:c16="http://schemas.microsoft.com/office/drawing/2014/chart" uri="{C3380CC4-5D6E-409C-BE32-E72D297353CC}">
              <c16:uniqueId val="{00000000-ED73-45B9-B1F9-9C7ECCFDB8A0}"/>
            </c:ext>
          </c:extLst>
        </c:ser>
        <c:ser>
          <c:idx val="1"/>
          <c:order val="1"/>
          <c:tx>
            <c:strRef>
              <c:f>HH_Coping!$D$1</c:f>
              <c:strCache>
                <c:ptCount val="1"/>
                <c:pt idx="0">
                  <c:v>Aug</c:v>
                </c:pt>
              </c:strCache>
            </c:strRef>
          </c:tx>
          <c:spPr>
            <a:solidFill>
              <a:schemeClr val="accent2"/>
            </a:solidFill>
            <a:ln>
              <a:noFill/>
            </a:ln>
            <a:effectLst/>
          </c:spPr>
          <c:invertIfNegative val="0"/>
          <c:cat>
            <c:strRef>
              <c:f>HH_Coping!$A$2:$A$14</c:f>
              <c:strCache>
                <c:ptCount val="10"/>
                <c:pt idx="0">
                  <c:v>Borrow</c:v>
                </c:pt>
                <c:pt idx="1">
                  <c:v>Savings</c:v>
                </c:pt>
                <c:pt idx="2">
                  <c:v>Cut Exp</c:v>
                </c:pt>
                <c:pt idx="3">
                  <c:v>Friends &amp; Relatives</c:v>
                </c:pt>
                <c:pt idx="4">
                  <c:v>Sell Assets</c:v>
                </c:pt>
                <c:pt idx="5">
                  <c:v>Remittances</c:v>
                </c:pt>
                <c:pt idx="6">
                  <c:v>Salaries</c:v>
                </c:pt>
                <c:pt idx="7">
                  <c:v>Pensions</c:v>
                </c:pt>
                <c:pt idx="8">
                  <c:v>Other</c:v>
                </c:pt>
                <c:pt idx="9">
                  <c:v>None</c:v>
                </c:pt>
              </c:strCache>
            </c:strRef>
          </c:cat>
          <c:val>
            <c:numRef>
              <c:f>HH_Coping!$D$2:$D$14</c:f>
              <c:numCache>
                <c:formatCode>0%</c:formatCode>
                <c:ptCount val="10"/>
                <c:pt idx="0">
                  <c:v>0.48966999999999999</c:v>
                </c:pt>
                <c:pt idx="1">
                  <c:v>0.45619100000000001</c:v>
                </c:pt>
                <c:pt idx="2">
                  <c:v>0.24687100000000001</c:v>
                </c:pt>
                <c:pt idx="3">
                  <c:v>0.13949600000000001</c:v>
                </c:pt>
                <c:pt idx="4">
                  <c:v>5.4893999999999998E-2</c:v>
                </c:pt>
                <c:pt idx="8">
                  <c:v>0.17041200000000001</c:v>
                </c:pt>
                <c:pt idx="9">
                  <c:v>0.102549</c:v>
                </c:pt>
              </c:numCache>
            </c:numRef>
          </c:val>
          <c:extLst>
            <c:ext xmlns:c16="http://schemas.microsoft.com/office/drawing/2014/chart" uri="{C3380CC4-5D6E-409C-BE32-E72D297353CC}">
              <c16:uniqueId val="{00000001-ED73-45B9-B1F9-9C7ECCFDB8A0}"/>
            </c:ext>
          </c:extLst>
        </c:ser>
        <c:ser>
          <c:idx val="2"/>
          <c:order val="2"/>
          <c:tx>
            <c:strRef>
              <c:f>HH_Coping!$E$1</c:f>
              <c:strCache>
                <c:ptCount val="1"/>
                <c:pt idx="0">
                  <c:v>Jul</c:v>
                </c:pt>
              </c:strCache>
            </c:strRef>
          </c:tx>
          <c:spPr>
            <a:solidFill>
              <a:schemeClr val="accent3"/>
            </a:solidFill>
            <a:ln>
              <a:noFill/>
            </a:ln>
            <a:effectLst/>
          </c:spPr>
          <c:invertIfNegative val="0"/>
          <c:cat>
            <c:strRef>
              <c:f>HH_Coping!$A$2:$A$14</c:f>
              <c:strCache>
                <c:ptCount val="10"/>
                <c:pt idx="0">
                  <c:v>Borrow</c:v>
                </c:pt>
                <c:pt idx="1">
                  <c:v>Savings</c:v>
                </c:pt>
                <c:pt idx="2">
                  <c:v>Cut Exp</c:v>
                </c:pt>
                <c:pt idx="3">
                  <c:v>Friends &amp; Relatives</c:v>
                </c:pt>
                <c:pt idx="4">
                  <c:v>Sell Assets</c:v>
                </c:pt>
                <c:pt idx="5">
                  <c:v>Remittances</c:v>
                </c:pt>
                <c:pt idx="6">
                  <c:v>Salaries</c:v>
                </c:pt>
                <c:pt idx="7">
                  <c:v>Pensions</c:v>
                </c:pt>
                <c:pt idx="8">
                  <c:v>Other</c:v>
                </c:pt>
                <c:pt idx="9">
                  <c:v>None</c:v>
                </c:pt>
              </c:strCache>
            </c:strRef>
          </c:cat>
          <c:val>
            <c:numRef>
              <c:f>HH_Coping!$E$2:$E$14</c:f>
              <c:numCache>
                <c:formatCode>0%</c:formatCode>
                <c:ptCount val="10"/>
                <c:pt idx="0">
                  <c:v>0.43244899999999997</c:v>
                </c:pt>
                <c:pt idx="1">
                  <c:v>0.56479100000000004</c:v>
                </c:pt>
                <c:pt idx="2">
                  <c:v>0.212697</c:v>
                </c:pt>
                <c:pt idx="3">
                  <c:v>0.170373</c:v>
                </c:pt>
                <c:pt idx="4">
                  <c:v>4.3552E-2</c:v>
                </c:pt>
                <c:pt idx="8">
                  <c:v>0.15043699999999999</c:v>
                </c:pt>
                <c:pt idx="9">
                  <c:v>0.111486</c:v>
                </c:pt>
              </c:numCache>
            </c:numRef>
          </c:val>
          <c:extLst>
            <c:ext xmlns:c16="http://schemas.microsoft.com/office/drawing/2014/chart" uri="{C3380CC4-5D6E-409C-BE32-E72D297353CC}">
              <c16:uniqueId val="{00000002-ED73-45B9-B1F9-9C7ECCFDB8A0}"/>
            </c:ext>
          </c:extLst>
        </c:ser>
        <c:ser>
          <c:idx val="3"/>
          <c:order val="3"/>
          <c:tx>
            <c:strRef>
              <c:f>HH_Coping!$F$1</c:f>
              <c:strCache>
                <c:ptCount val="1"/>
                <c:pt idx="0">
                  <c:v>May</c:v>
                </c:pt>
              </c:strCache>
            </c:strRef>
          </c:tx>
          <c:spPr>
            <a:solidFill>
              <a:schemeClr val="accent4"/>
            </a:solidFill>
            <a:ln>
              <a:noFill/>
            </a:ln>
            <a:effectLst/>
          </c:spPr>
          <c:invertIfNegative val="0"/>
          <c:cat>
            <c:strRef>
              <c:f>HH_Coping!$A$2:$A$14</c:f>
              <c:strCache>
                <c:ptCount val="10"/>
                <c:pt idx="0">
                  <c:v>Borrow</c:v>
                </c:pt>
                <c:pt idx="1">
                  <c:v>Savings</c:v>
                </c:pt>
                <c:pt idx="2">
                  <c:v>Cut Exp</c:v>
                </c:pt>
                <c:pt idx="3">
                  <c:v>Friends &amp; Relatives</c:v>
                </c:pt>
                <c:pt idx="4">
                  <c:v>Sell Assets</c:v>
                </c:pt>
                <c:pt idx="5">
                  <c:v>Remittances</c:v>
                </c:pt>
                <c:pt idx="6">
                  <c:v>Salaries</c:v>
                </c:pt>
                <c:pt idx="7">
                  <c:v>Pensions</c:v>
                </c:pt>
                <c:pt idx="8">
                  <c:v>Other</c:v>
                </c:pt>
                <c:pt idx="9">
                  <c:v>None</c:v>
                </c:pt>
              </c:strCache>
            </c:strRef>
          </c:cat>
          <c:val>
            <c:numRef>
              <c:f>HH_Coping!$F$2:$F$14</c:f>
              <c:numCache>
                <c:formatCode>0%</c:formatCode>
                <c:ptCount val="10"/>
                <c:pt idx="0">
                  <c:v>0.42024800000000001</c:v>
                </c:pt>
                <c:pt idx="1">
                  <c:v>0.58275600000000005</c:v>
                </c:pt>
                <c:pt idx="2">
                  <c:v>0.15401699999999999</c:v>
                </c:pt>
                <c:pt idx="3">
                  <c:v>0.17713899999999999</c:v>
                </c:pt>
                <c:pt idx="4">
                  <c:v>3.2266000000000003E-2</c:v>
                </c:pt>
                <c:pt idx="8">
                  <c:v>8.5826E-2</c:v>
                </c:pt>
                <c:pt idx="9">
                  <c:v>0.13220100000000001</c:v>
                </c:pt>
              </c:numCache>
            </c:numRef>
          </c:val>
          <c:extLst>
            <c:ext xmlns:c16="http://schemas.microsoft.com/office/drawing/2014/chart" uri="{C3380CC4-5D6E-409C-BE32-E72D297353CC}">
              <c16:uniqueId val="{00000003-ED73-45B9-B1F9-9C7ECCFDB8A0}"/>
            </c:ext>
          </c:extLst>
        </c:ser>
        <c:dLbls>
          <c:showLegendKey val="0"/>
          <c:showVal val="0"/>
          <c:showCatName val="0"/>
          <c:showSerName val="0"/>
          <c:showPercent val="0"/>
          <c:showBubbleSize val="0"/>
        </c:dLbls>
        <c:gapWidth val="109"/>
        <c:overlap val="-27"/>
        <c:axId val="1019862720"/>
        <c:axId val="606670688"/>
      </c:barChart>
      <c:catAx>
        <c:axId val="1019862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606670688"/>
        <c:crosses val="autoZero"/>
        <c:auto val="1"/>
        <c:lblAlgn val="ctr"/>
        <c:lblOffset val="100"/>
        <c:noMultiLvlLbl val="0"/>
      </c:catAx>
      <c:valAx>
        <c:axId val="60667068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019862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100" b="1"/>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HLT_FEVERHOSP!$Y$135</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HLT_FEVERHOSP!$Z$134:$AC$134</c:f>
              <c:strCache>
                <c:ptCount val="1"/>
                <c:pt idx="0">
                  <c:v>Mother can infect child through breastfeeding</c:v>
                </c:pt>
              </c:strCache>
            </c:strRef>
          </c:cat>
          <c:val>
            <c:numRef>
              <c:f>HLT_FEVERHOSP!$Z$135:$AC$135</c:f>
              <c:numCache>
                <c:formatCode>0%</c:formatCode>
                <c:ptCount val="1"/>
                <c:pt idx="0">
                  <c:v>0.73333300000000001</c:v>
                </c:pt>
              </c:numCache>
            </c:numRef>
          </c:val>
          <c:extLst>
            <c:ext xmlns:c16="http://schemas.microsoft.com/office/drawing/2014/chart" uri="{C3380CC4-5D6E-409C-BE32-E72D297353CC}">
              <c16:uniqueId val="{00000000-2506-4D83-9311-CD53B2BD294E}"/>
            </c:ext>
          </c:extLst>
        </c:ser>
        <c:ser>
          <c:idx val="1"/>
          <c:order val="1"/>
          <c:tx>
            <c:strRef>
              <c:f>HLT_FEVERHOSP!$Y$136</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HLT_FEVERHOSP!$Z$134:$AC$134</c:f>
              <c:strCache>
                <c:ptCount val="1"/>
                <c:pt idx="0">
                  <c:v>Mother can infect child through breastfeeding</c:v>
                </c:pt>
              </c:strCache>
            </c:strRef>
          </c:cat>
          <c:val>
            <c:numRef>
              <c:f>HLT_FEVERHOSP!$Z$136:$AC$136</c:f>
              <c:numCache>
                <c:formatCode>0%</c:formatCode>
                <c:ptCount val="1"/>
                <c:pt idx="0">
                  <c:v>0.91764699999999999</c:v>
                </c:pt>
              </c:numCache>
            </c:numRef>
          </c:val>
          <c:extLst>
            <c:ext xmlns:c16="http://schemas.microsoft.com/office/drawing/2014/chart" uri="{C3380CC4-5D6E-409C-BE32-E72D297353CC}">
              <c16:uniqueId val="{00000001-2506-4D83-9311-CD53B2BD294E}"/>
            </c:ext>
          </c:extLst>
        </c:ser>
        <c:ser>
          <c:idx val="2"/>
          <c:order val="2"/>
          <c:tx>
            <c:strRef>
              <c:f>HLT_FEVERHOSP!$Y$137</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HLT_FEVERHOSP!$Z$134:$AC$134</c:f>
              <c:strCache>
                <c:ptCount val="1"/>
                <c:pt idx="0">
                  <c:v>Mother can infect child through breastfeeding</c:v>
                </c:pt>
              </c:strCache>
            </c:strRef>
          </c:cat>
          <c:val>
            <c:numRef>
              <c:f>HLT_FEVERHOSP!$Z$137:$AC$137</c:f>
              <c:numCache>
                <c:formatCode>0%</c:formatCode>
                <c:ptCount val="1"/>
                <c:pt idx="0">
                  <c:v>0.76041700000000001</c:v>
                </c:pt>
              </c:numCache>
            </c:numRef>
          </c:val>
          <c:extLst>
            <c:ext xmlns:c16="http://schemas.microsoft.com/office/drawing/2014/chart" uri="{C3380CC4-5D6E-409C-BE32-E72D297353CC}">
              <c16:uniqueId val="{00000002-2506-4D83-9311-CD53B2BD294E}"/>
            </c:ext>
          </c:extLst>
        </c:ser>
        <c:ser>
          <c:idx val="3"/>
          <c:order val="3"/>
          <c:tx>
            <c:strRef>
              <c:f>HLT_FEVERHOSP!$Y$138</c:f>
              <c:strCache>
                <c:ptCount val="1"/>
                <c:pt idx="0">
                  <c:v>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HLT_FEVERHOSP!$Z$134:$AC$134</c:f>
              <c:strCache>
                <c:ptCount val="1"/>
                <c:pt idx="0">
                  <c:v>Mother can infect child through breastfeeding</c:v>
                </c:pt>
              </c:strCache>
            </c:strRef>
          </c:cat>
          <c:val>
            <c:numRef>
              <c:f>HLT_FEVERHOSP!$Z$138:$AC$138</c:f>
              <c:numCache>
                <c:formatCode>0%</c:formatCode>
                <c:ptCount val="1"/>
                <c:pt idx="0">
                  <c:v>0.54545500000000002</c:v>
                </c:pt>
              </c:numCache>
            </c:numRef>
          </c:val>
          <c:extLst>
            <c:ext xmlns:c16="http://schemas.microsoft.com/office/drawing/2014/chart" uri="{C3380CC4-5D6E-409C-BE32-E72D297353CC}">
              <c16:uniqueId val="{00000003-2506-4D83-9311-CD53B2BD294E}"/>
            </c:ext>
          </c:extLst>
        </c:ser>
        <c:ser>
          <c:idx val="4"/>
          <c:order val="4"/>
          <c:tx>
            <c:strRef>
              <c:f>HLT_FEVERHOSP!$Y$139</c:f>
              <c:strCache>
                <c:ptCount val="1"/>
                <c:pt idx="0">
                  <c:v>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HLT_FEVERHOSP!$Z$134:$AC$134</c:f>
              <c:strCache>
                <c:ptCount val="1"/>
                <c:pt idx="0">
                  <c:v>Mother can infect child through breastfeeding</c:v>
                </c:pt>
              </c:strCache>
            </c:strRef>
          </c:cat>
          <c:val>
            <c:numRef>
              <c:f>HLT_FEVERHOSP!$Z$139:$AC$139</c:f>
              <c:numCache>
                <c:formatCode>0%</c:formatCode>
                <c:ptCount val="1"/>
                <c:pt idx="0">
                  <c:v>0.70085500000000001</c:v>
                </c:pt>
              </c:numCache>
            </c:numRef>
          </c:val>
          <c:extLst>
            <c:ext xmlns:c16="http://schemas.microsoft.com/office/drawing/2014/chart" uri="{C3380CC4-5D6E-409C-BE32-E72D297353CC}">
              <c16:uniqueId val="{00000004-2506-4D83-9311-CD53B2BD294E}"/>
            </c:ext>
          </c:extLst>
        </c:ser>
        <c:ser>
          <c:idx val="5"/>
          <c:order val="5"/>
          <c:tx>
            <c:strRef>
              <c:f>HLT_FEVERHOSP!$Y$140</c:f>
              <c:strCache>
                <c:ptCount val="1"/>
                <c:pt idx="0">
                  <c:v>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HLT_FEVERHOSP!$Z$134:$AC$134</c:f>
              <c:strCache>
                <c:ptCount val="1"/>
                <c:pt idx="0">
                  <c:v>Mother can infect child through breastfeeding</c:v>
                </c:pt>
              </c:strCache>
            </c:strRef>
          </c:cat>
          <c:val>
            <c:numRef>
              <c:f>HLT_FEVERHOSP!$Z$140:$AC$140</c:f>
              <c:numCache>
                <c:formatCode>0%</c:formatCode>
                <c:ptCount val="1"/>
                <c:pt idx="0">
                  <c:v>0.77777799999999997</c:v>
                </c:pt>
              </c:numCache>
            </c:numRef>
          </c:val>
          <c:extLst>
            <c:ext xmlns:c16="http://schemas.microsoft.com/office/drawing/2014/chart" uri="{C3380CC4-5D6E-409C-BE32-E72D297353CC}">
              <c16:uniqueId val="{00000005-2506-4D83-9311-CD53B2BD294E}"/>
            </c:ext>
          </c:extLst>
        </c:ser>
        <c:ser>
          <c:idx val="6"/>
          <c:order val="6"/>
          <c:tx>
            <c:strRef>
              <c:f>HLT_FEVERHOSP!$Y$141</c:f>
              <c:strCache>
                <c:ptCount val="1"/>
                <c:pt idx="0">
                  <c:v>7</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HLT_FEVERHOSP!$Z$134:$AC$134</c:f>
              <c:strCache>
                <c:ptCount val="1"/>
                <c:pt idx="0">
                  <c:v>Mother can infect child through breastfeeding</c:v>
                </c:pt>
              </c:strCache>
            </c:strRef>
          </c:cat>
          <c:val>
            <c:numRef>
              <c:f>HLT_FEVERHOSP!$Z$141:$AC$141</c:f>
              <c:numCache>
                <c:formatCode>0%</c:formatCode>
                <c:ptCount val="1"/>
                <c:pt idx="0">
                  <c:v>0.86486499999999999</c:v>
                </c:pt>
              </c:numCache>
            </c:numRef>
          </c:val>
          <c:extLst>
            <c:ext xmlns:c16="http://schemas.microsoft.com/office/drawing/2014/chart" uri="{C3380CC4-5D6E-409C-BE32-E72D297353CC}">
              <c16:uniqueId val="{00000006-2506-4D83-9311-CD53B2BD294E}"/>
            </c:ext>
          </c:extLst>
        </c:ser>
        <c:ser>
          <c:idx val="7"/>
          <c:order val="7"/>
          <c:tx>
            <c:strRef>
              <c:f>HLT_FEVERHOSP!$Y$142</c:f>
              <c:strCache>
                <c:ptCount val="1"/>
                <c:pt idx="0">
                  <c:v>All</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HLT_FEVERHOSP!$Z$134:$AC$134</c:f>
              <c:strCache>
                <c:ptCount val="1"/>
                <c:pt idx="0">
                  <c:v>Mother can infect child through breastfeeding</c:v>
                </c:pt>
              </c:strCache>
            </c:strRef>
          </c:cat>
          <c:val>
            <c:numRef>
              <c:f>HLT_FEVERHOSP!$Z$142:$AC$142</c:f>
              <c:numCache>
                <c:formatCode>0%</c:formatCode>
                <c:ptCount val="1"/>
                <c:pt idx="0">
                  <c:v>0.79427499999999995</c:v>
                </c:pt>
              </c:numCache>
            </c:numRef>
          </c:val>
          <c:extLst>
            <c:ext xmlns:c16="http://schemas.microsoft.com/office/drawing/2014/chart" uri="{C3380CC4-5D6E-409C-BE32-E72D297353CC}">
              <c16:uniqueId val="{00000007-2506-4D83-9311-CD53B2BD294E}"/>
            </c:ext>
          </c:extLst>
        </c:ser>
        <c:dLbls>
          <c:dLblPos val="outEnd"/>
          <c:showLegendKey val="0"/>
          <c:showVal val="1"/>
          <c:showCatName val="0"/>
          <c:showSerName val="0"/>
          <c:showPercent val="0"/>
          <c:showBubbleSize val="0"/>
        </c:dLbls>
        <c:gapWidth val="219"/>
        <c:overlap val="-27"/>
        <c:axId val="848354095"/>
        <c:axId val="914061519"/>
      </c:barChart>
      <c:catAx>
        <c:axId val="848354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14061519"/>
        <c:crosses val="autoZero"/>
        <c:auto val="1"/>
        <c:lblAlgn val="ctr"/>
        <c:lblOffset val="100"/>
        <c:noMultiLvlLbl val="0"/>
      </c:catAx>
      <c:valAx>
        <c:axId val="914061519"/>
        <c:scaling>
          <c:orientation val="minMax"/>
        </c:scaling>
        <c:delete val="1"/>
        <c:axPos val="l"/>
        <c:numFmt formatCode="0%" sourceLinked="1"/>
        <c:majorTickMark val="none"/>
        <c:minorTickMark val="none"/>
        <c:tickLblPos val="nextTo"/>
        <c:crossAx val="848354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Sheet6!$Y$3</c:f>
              <c:strCache>
                <c:ptCount val="1"/>
                <c:pt idx="0">
                  <c:v>#REF!</c:v>
                </c:pt>
              </c:strCache>
            </c:strRef>
          </c:tx>
          <c:spPr>
            <a:solidFill>
              <a:schemeClr val="accent1"/>
            </a:solidFill>
            <a:ln>
              <a:noFill/>
            </a:ln>
            <a:effectLst/>
          </c:spPr>
          <c:invertIfNegative val="0"/>
          <c:dPt>
            <c:idx val="7"/>
            <c:invertIfNegative val="0"/>
            <c:bubble3D val="0"/>
            <c:spPr>
              <a:solidFill>
                <a:srgbClr val="92D050"/>
              </a:solidFill>
              <a:ln>
                <a:noFill/>
              </a:ln>
              <a:effectLst/>
            </c:spPr>
            <c:extLst>
              <c:ext xmlns:c16="http://schemas.microsoft.com/office/drawing/2014/chart" uri="{C3380CC4-5D6E-409C-BE32-E72D297353CC}">
                <c16:uniqueId val="{00000005-C565-4272-8FF8-649CFA2065DB}"/>
              </c:ext>
            </c:extLst>
          </c:dPt>
          <c:dPt>
            <c:idx val="8"/>
            <c:invertIfNegative val="0"/>
            <c:bubble3D val="0"/>
            <c:spPr>
              <a:solidFill>
                <a:srgbClr val="92D050"/>
              </a:solidFill>
              <a:ln>
                <a:noFill/>
              </a:ln>
              <a:effectLst/>
            </c:spPr>
            <c:extLst>
              <c:ext xmlns:c16="http://schemas.microsoft.com/office/drawing/2014/chart" uri="{C3380CC4-5D6E-409C-BE32-E72D297353CC}">
                <c16:uniqueId val="{00000004-C565-4272-8FF8-649CFA2065DB}"/>
              </c:ext>
            </c:extLst>
          </c:dPt>
          <c:dPt>
            <c:idx val="9"/>
            <c:invertIfNegative val="0"/>
            <c:bubble3D val="0"/>
            <c:spPr>
              <a:solidFill>
                <a:srgbClr val="92D050"/>
              </a:solidFill>
              <a:ln>
                <a:noFill/>
              </a:ln>
              <a:effectLst/>
            </c:spPr>
            <c:extLst>
              <c:ext xmlns:c16="http://schemas.microsoft.com/office/drawing/2014/chart" uri="{C3380CC4-5D6E-409C-BE32-E72D297353CC}">
                <c16:uniqueId val="{00000003-C565-4272-8FF8-649CFA2065DB}"/>
              </c:ext>
            </c:extLst>
          </c:dPt>
          <c:dPt>
            <c:idx val="10"/>
            <c:invertIfNegative val="0"/>
            <c:bubble3D val="0"/>
            <c:spPr>
              <a:solidFill>
                <a:srgbClr val="92D050"/>
              </a:solidFill>
              <a:ln>
                <a:noFill/>
              </a:ln>
              <a:effectLst/>
            </c:spPr>
            <c:extLst>
              <c:ext xmlns:c16="http://schemas.microsoft.com/office/drawing/2014/chart" uri="{C3380CC4-5D6E-409C-BE32-E72D297353CC}">
                <c16:uniqueId val="{00000002-C565-4272-8FF8-649CFA2065DB}"/>
              </c:ext>
            </c:extLst>
          </c:dPt>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[1]Sheet6!$W$4:$X$15</c:f>
              <c:multiLvlStrCache>
                <c:ptCount val="11"/>
                <c:lvl>
                  <c:pt idx="0">
                    <c:v>1</c:v>
                  </c:pt>
                  <c:pt idx="1">
                    <c:v>2</c:v>
                  </c:pt>
                  <c:pt idx="2">
                    <c:v>3</c:v>
                  </c:pt>
                  <c:pt idx="3">
                    <c:v>4</c:v>
                  </c:pt>
                  <c:pt idx="4">
                    <c:v>5</c:v>
                  </c:pt>
                  <c:pt idx="5">
                    <c:v>6</c:v>
                  </c:pt>
                  <c:pt idx="6">
                    <c:v>7</c:v>
                  </c:pt>
                  <c:pt idx="7">
                    <c:v>Metropolitian City</c:v>
                  </c:pt>
                  <c:pt idx="8">
                    <c:v>Sub-Metropolitian City</c:v>
                  </c:pt>
                  <c:pt idx="9">
                    <c:v>Municipality</c:v>
                  </c:pt>
                  <c:pt idx="10">
                    <c:v>Rural Municipality</c:v>
                  </c:pt>
                </c:lvl>
                <c:lvl>
                  <c:pt idx="0">
                    <c:v>Provinces</c:v>
                  </c:pt>
                  <c:pt idx="7">
                    <c:v>Type</c:v>
                  </c:pt>
                </c:lvl>
              </c:multiLvlStrCache>
            </c:multiLvlStrRef>
          </c:cat>
          <c:val>
            <c:numRef>
              <c:f>[1]Sheet6!$Y$4:$Y$15</c:f>
              <c:numCache>
                <c:formatCode>0%</c:formatCode>
                <c:ptCount val="11"/>
                <c:pt idx="0">
                  <c:v>0.30826100000000001</c:v>
                </c:pt>
                <c:pt idx="1">
                  <c:v>7.3083999999999996E-2</c:v>
                </c:pt>
                <c:pt idx="2">
                  <c:v>0.23933599999999999</c:v>
                </c:pt>
                <c:pt idx="3">
                  <c:v>0.30499100000000001</c:v>
                </c:pt>
                <c:pt idx="4">
                  <c:v>0.27735799999999999</c:v>
                </c:pt>
                <c:pt idx="5">
                  <c:v>0.34971099999999999</c:v>
                </c:pt>
                <c:pt idx="6">
                  <c:v>0.35329300000000002</c:v>
                </c:pt>
                <c:pt idx="7">
                  <c:v>0.24193500000000001</c:v>
                </c:pt>
                <c:pt idx="8">
                  <c:v>0.20833299999999999</c:v>
                </c:pt>
                <c:pt idx="9">
                  <c:v>0.25266699999999997</c:v>
                </c:pt>
                <c:pt idx="10">
                  <c:v>0.26612000000000002</c:v>
                </c:pt>
              </c:numCache>
            </c:numRef>
          </c:val>
          <c:extLst>
            <c:ext xmlns:c16="http://schemas.microsoft.com/office/drawing/2014/chart" uri="{C3380CC4-5D6E-409C-BE32-E72D297353CC}">
              <c16:uniqueId val="{00000000-C565-4272-8FF8-649CFA2065DB}"/>
            </c:ext>
          </c:extLst>
        </c:ser>
        <c:dLbls>
          <c:dLblPos val="outEnd"/>
          <c:showLegendKey val="0"/>
          <c:showVal val="1"/>
          <c:showCatName val="0"/>
          <c:showSerName val="0"/>
          <c:showPercent val="0"/>
          <c:showBubbleSize val="0"/>
        </c:dLbls>
        <c:gapWidth val="89"/>
        <c:axId val="1180222095"/>
        <c:axId val="1266835023"/>
      </c:barChart>
      <c:catAx>
        <c:axId val="11802220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266835023"/>
        <c:crosses val="autoZero"/>
        <c:auto val="1"/>
        <c:lblAlgn val="ctr"/>
        <c:lblOffset val="100"/>
        <c:noMultiLvlLbl val="0"/>
      </c:catAx>
      <c:valAx>
        <c:axId val="1266835023"/>
        <c:scaling>
          <c:orientation val="minMax"/>
        </c:scaling>
        <c:delete val="1"/>
        <c:axPos val="b"/>
        <c:numFmt formatCode="0%" sourceLinked="1"/>
        <c:majorTickMark val="none"/>
        <c:minorTickMark val="none"/>
        <c:tickLblPos val="nextTo"/>
        <c:crossAx val="11802220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Radio!$W$47:$W$49</c:f>
              <c:strCache>
                <c:ptCount val="3"/>
                <c:pt idx="0">
                  <c:v>May</c:v>
                </c:pt>
                <c:pt idx="1">
                  <c:v>Jul</c:v>
                </c:pt>
                <c:pt idx="2">
                  <c:v>Oct</c:v>
                </c:pt>
              </c:strCache>
            </c:strRef>
          </c:cat>
          <c:val>
            <c:numRef>
              <c:f>Radio!$X$47:$X$49</c:f>
              <c:numCache>
                <c:formatCode>0%</c:formatCode>
                <c:ptCount val="3"/>
                <c:pt idx="0">
                  <c:v>0.116634</c:v>
                </c:pt>
                <c:pt idx="1">
                  <c:v>0.22648499999999999</c:v>
                </c:pt>
                <c:pt idx="2">
                  <c:v>0.254492</c:v>
                </c:pt>
              </c:numCache>
            </c:numRef>
          </c:val>
          <c:extLst>
            <c:ext xmlns:c16="http://schemas.microsoft.com/office/drawing/2014/chart" uri="{C3380CC4-5D6E-409C-BE32-E72D297353CC}">
              <c16:uniqueId val="{00000000-03B3-42D6-94A4-4CDBF4D8FB6C}"/>
            </c:ext>
          </c:extLst>
        </c:ser>
        <c:dLbls>
          <c:dLblPos val="outEnd"/>
          <c:showLegendKey val="0"/>
          <c:showVal val="1"/>
          <c:showCatName val="0"/>
          <c:showSerName val="0"/>
          <c:showPercent val="0"/>
          <c:showBubbleSize val="0"/>
        </c:dLbls>
        <c:gapWidth val="109"/>
        <c:overlap val="-27"/>
        <c:axId val="1180207695"/>
        <c:axId val="1266836271"/>
      </c:barChart>
      <c:catAx>
        <c:axId val="1180207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266836271"/>
        <c:crosses val="autoZero"/>
        <c:auto val="1"/>
        <c:lblAlgn val="ctr"/>
        <c:lblOffset val="100"/>
        <c:noMultiLvlLbl val="0"/>
      </c:catAx>
      <c:valAx>
        <c:axId val="1266836271"/>
        <c:scaling>
          <c:orientation val="minMax"/>
        </c:scaling>
        <c:delete val="1"/>
        <c:axPos val="l"/>
        <c:numFmt formatCode="0%" sourceLinked="1"/>
        <c:majorTickMark val="none"/>
        <c:minorTickMark val="none"/>
        <c:tickLblPos val="nextTo"/>
        <c:crossAx val="1180207695"/>
        <c:crosses val="autoZero"/>
        <c:crossBetween val="between"/>
      </c:valAx>
      <c:spPr>
        <a:noFill/>
        <a:ln>
          <a:noFill/>
        </a:ln>
        <a:effectLst/>
      </c:spPr>
    </c:plotArea>
    <c:plotVisOnly val="1"/>
    <c:dispBlanksAs val="gap"/>
    <c:showDLblsOverMax val="0"/>
  </c:chart>
  <c:spPr>
    <a:noFill/>
    <a:ln>
      <a:noFill/>
    </a:ln>
    <a:effectLst/>
  </c:spPr>
  <c:txPr>
    <a:bodyPr/>
    <a:lstStyle/>
    <a:p>
      <a:pPr>
        <a:defRPr sz="1400" b="1"/>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Sheet6!$Y$59</c:f>
              <c:strCache>
                <c:ptCount val="1"/>
                <c:pt idx="0">
                  <c:v>#REF!</c:v>
                </c:pt>
              </c:strCache>
            </c:strRef>
          </c:tx>
          <c:spPr>
            <a:solidFill>
              <a:schemeClr val="accent1"/>
            </a:solidFill>
            <a:ln>
              <a:noFill/>
            </a:ln>
            <a:effectLst/>
          </c:spPr>
          <c:invertIfNegative val="0"/>
          <c:dLbls>
            <c:spPr>
              <a:noFill/>
              <a:ln>
                <a:solidFill>
                  <a:schemeClr val="tx1"/>
                </a:solidFill>
              </a:ln>
              <a:effectLst/>
            </c:spPr>
            <c:txPr>
              <a:bodyPr rot="0" spcFirstLastPara="1" vertOverflow="ellipsis" vert="horz" wrap="square" anchor="ctr" anchorCtr="1"/>
              <a:lstStyle/>
              <a:p>
                <a:pPr>
                  <a:defRPr sz="1200" b="1"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[1]Sheet6!$X$60:$X$75</c:f>
              <c:strCache>
                <c:ptCount val="16"/>
                <c:pt idx="0">
                  <c:v>Radio</c:v>
                </c:pt>
                <c:pt idx="1">
                  <c:v>TV</c:v>
                </c:pt>
                <c:pt idx="2">
                  <c:v>Facebook</c:v>
                </c:pt>
                <c:pt idx="3">
                  <c:v>Family/Friends</c:v>
                </c:pt>
                <c:pt idx="4">
                  <c:v>Health Prof.</c:v>
                </c:pt>
                <c:pt idx="5">
                  <c:v>Online Nepali</c:v>
                </c:pt>
                <c:pt idx="6">
                  <c:v>Others</c:v>
                </c:pt>
                <c:pt idx="7">
                  <c:v>Youtube</c:v>
                </c:pt>
                <c:pt idx="8">
                  <c:v>Hospital/Health centers</c:v>
                </c:pt>
                <c:pt idx="9">
                  <c:v>Newspapers</c:v>
                </c:pt>
                <c:pt idx="10">
                  <c:v>Ward Officials</c:v>
                </c:pt>
                <c:pt idx="11">
                  <c:v>Community Comm.</c:v>
                </c:pt>
                <c:pt idx="12">
                  <c:v>Twitter</c:v>
                </c:pt>
                <c:pt idx="13">
                  <c:v>Teachers</c:v>
                </c:pt>
                <c:pt idx="14">
                  <c:v>DK</c:v>
                </c:pt>
                <c:pt idx="15">
                  <c:v>Schools</c:v>
                </c:pt>
              </c:strCache>
            </c:strRef>
          </c:cat>
          <c:val>
            <c:numRef>
              <c:f>[1]Sheet6!$Y$60:$Y$75</c:f>
              <c:numCache>
                <c:formatCode>0%</c:formatCode>
                <c:ptCount val="16"/>
                <c:pt idx="0">
                  <c:v>0.71514800000000001</c:v>
                </c:pt>
                <c:pt idx="1">
                  <c:v>0.339167</c:v>
                </c:pt>
                <c:pt idx="2">
                  <c:v>0.114665</c:v>
                </c:pt>
                <c:pt idx="3">
                  <c:v>7.6645000000000005E-2</c:v>
                </c:pt>
                <c:pt idx="4">
                  <c:v>7.4833999999999998E-2</c:v>
                </c:pt>
                <c:pt idx="5">
                  <c:v>6.0954000000000001E-2</c:v>
                </c:pt>
                <c:pt idx="6">
                  <c:v>3.8020999999999999E-2</c:v>
                </c:pt>
                <c:pt idx="7">
                  <c:v>2.4140000000000002E-2</c:v>
                </c:pt>
                <c:pt idx="8">
                  <c:v>2.3536999999999999E-2</c:v>
                </c:pt>
                <c:pt idx="9">
                  <c:v>1.3277000000000001E-2</c:v>
                </c:pt>
                <c:pt idx="10">
                  <c:v>6.0350000000000004E-3</c:v>
                </c:pt>
                <c:pt idx="11">
                  <c:v>5.4320000000000002E-3</c:v>
                </c:pt>
                <c:pt idx="12">
                  <c:v>2.4139999999999999E-3</c:v>
                </c:pt>
                <c:pt idx="13">
                  <c:v>6.0400000000000004E-4</c:v>
                </c:pt>
                <c:pt idx="14">
                  <c:v>6.0400000000000004E-4</c:v>
                </c:pt>
                <c:pt idx="15">
                  <c:v>0</c:v>
                </c:pt>
              </c:numCache>
            </c:numRef>
          </c:val>
          <c:extLst>
            <c:ext xmlns:c16="http://schemas.microsoft.com/office/drawing/2014/chart" uri="{C3380CC4-5D6E-409C-BE32-E72D297353CC}">
              <c16:uniqueId val="{00000000-8C54-4E66-92AF-BBF5A39CF56E}"/>
            </c:ext>
          </c:extLst>
        </c:ser>
        <c:dLbls>
          <c:showLegendKey val="0"/>
          <c:showVal val="1"/>
          <c:showCatName val="0"/>
          <c:showSerName val="0"/>
          <c:showPercent val="0"/>
          <c:showBubbleSize val="0"/>
        </c:dLbls>
        <c:gapWidth val="6"/>
        <c:axId val="1808289024"/>
        <c:axId val="1818349792"/>
      </c:barChart>
      <c:catAx>
        <c:axId val="1808289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1" i="0" u="none" strike="noStrike" baseline="0">
                <a:solidFill>
                  <a:schemeClr val="tx1">
                    <a:lumMod val="65000"/>
                    <a:lumOff val="35000"/>
                  </a:schemeClr>
                </a:solidFill>
                <a:latin typeface="+mn-lt"/>
                <a:ea typeface="+mn-ea"/>
                <a:cs typeface="+mn-cs"/>
              </a:defRPr>
            </a:pPr>
            <a:endParaRPr lang="en-US"/>
          </a:p>
        </c:txPr>
        <c:crossAx val="1818349792"/>
        <c:crosses val="autoZero"/>
        <c:auto val="1"/>
        <c:lblAlgn val="ctr"/>
        <c:lblOffset val="100"/>
        <c:noMultiLvlLbl val="0"/>
      </c:catAx>
      <c:valAx>
        <c:axId val="1818349792"/>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808289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Radio!$Y$77</c:f>
              <c:strCache>
                <c:ptCount val="1"/>
                <c:pt idx="0">
                  <c:v>r</c:v>
                </c:pt>
              </c:strCache>
            </c:strRef>
          </c:tx>
          <c:spPr>
            <a:solidFill>
              <a:schemeClr val="accent1"/>
            </a:solidFill>
            <a:ln>
              <a:noFill/>
            </a:ln>
            <a:effectLst/>
          </c:spPr>
          <c:invertIfNegative val="0"/>
          <c:dLbls>
            <c:spPr>
              <a:noFill/>
              <a:ln>
                <a:solidFill>
                  <a:schemeClr val="tx1"/>
                </a:solidFill>
              </a:ln>
              <a:effectLst/>
            </c:spPr>
            <c:txPr>
              <a:bodyPr rot="0" spcFirstLastPara="1" vertOverflow="ellipsis" vert="horz" wrap="square" anchor="ctr" anchorCtr="1"/>
              <a:lstStyle/>
              <a:p>
                <a:pPr>
                  <a:defRPr sz="1200" b="1"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Radio!$X$78:$X$82</c:f>
              <c:strCache>
                <c:ptCount val="5"/>
                <c:pt idx="0">
                  <c:v>Wash hands before handling infant</c:v>
                </c:pt>
                <c:pt idx="1">
                  <c:v>Wear mask when breast feeding</c:v>
                </c:pt>
                <c:pt idx="2">
                  <c:v>It is safe to continue breast feeding</c:v>
                </c:pt>
                <c:pt idx="3">
                  <c:v>Covid is not transmitted via breast milk</c:v>
                </c:pt>
                <c:pt idx="4">
                  <c:v>Don't recall</c:v>
                </c:pt>
              </c:strCache>
            </c:strRef>
          </c:cat>
          <c:val>
            <c:numRef>
              <c:f>Radio!$Y$78:$Y$82</c:f>
              <c:numCache>
                <c:formatCode>0%</c:formatCode>
                <c:ptCount val="5"/>
                <c:pt idx="0">
                  <c:v>0.64634899999999995</c:v>
                </c:pt>
                <c:pt idx="1">
                  <c:v>0.61798399999999998</c:v>
                </c:pt>
                <c:pt idx="2">
                  <c:v>0.39650000000000002</c:v>
                </c:pt>
                <c:pt idx="3">
                  <c:v>0.36572100000000002</c:v>
                </c:pt>
                <c:pt idx="4">
                  <c:v>0.16415199999999999</c:v>
                </c:pt>
              </c:numCache>
            </c:numRef>
          </c:val>
          <c:extLst>
            <c:ext xmlns:c16="http://schemas.microsoft.com/office/drawing/2014/chart" uri="{C3380CC4-5D6E-409C-BE32-E72D297353CC}">
              <c16:uniqueId val="{00000000-951E-4BD5-838B-FE23FB770458}"/>
            </c:ext>
          </c:extLst>
        </c:ser>
        <c:dLbls>
          <c:showLegendKey val="0"/>
          <c:showVal val="1"/>
          <c:showCatName val="0"/>
          <c:showSerName val="0"/>
          <c:showPercent val="0"/>
          <c:showBubbleSize val="0"/>
        </c:dLbls>
        <c:gapWidth val="6"/>
        <c:axId val="1408816703"/>
        <c:axId val="1301639775"/>
      </c:barChart>
      <c:catAx>
        <c:axId val="14088167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baseline="0">
                <a:solidFill>
                  <a:schemeClr val="tx1">
                    <a:lumMod val="65000"/>
                    <a:lumOff val="35000"/>
                  </a:schemeClr>
                </a:solidFill>
                <a:latin typeface="+mn-lt"/>
                <a:ea typeface="+mn-ea"/>
                <a:cs typeface="+mn-cs"/>
              </a:defRPr>
            </a:pPr>
            <a:endParaRPr lang="en-US"/>
          </a:p>
        </c:txPr>
        <c:crossAx val="1301639775"/>
        <c:crosses val="autoZero"/>
        <c:auto val="1"/>
        <c:lblAlgn val="ctr"/>
        <c:lblOffset val="100"/>
        <c:noMultiLvlLbl val="0"/>
      </c:catAx>
      <c:valAx>
        <c:axId val="1301639775"/>
        <c:scaling>
          <c:orientation val="minMax"/>
        </c:scaling>
        <c:delete val="1"/>
        <c:axPos val="b"/>
        <c:numFmt formatCode="0%" sourceLinked="1"/>
        <c:majorTickMark val="none"/>
        <c:minorTickMark val="none"/>
        <c:tickLblPos val="nextTo"/>
        <c:crossAx val="1408816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HLT_FEVERHOSP!$C$83</c:f>
              <c:strCache>
                <c:ptCount val="1"/>
                <c:pt idx="0">
                  <c:v>No</c:v>
                </c:pt>
              </c:strCache>
            </c:strRef>
          </c:tx>
          <c:spPr>
            <a:solidFill>
              <a:schemeClr val="accent1"/>
            </a:solidFill>
            <a:ln>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HLT_FEVERHOSP!$D$82:$F$82</c:f>
              <c:strCache>
                <c:ptCount val="3"/>
                <c:pt idx="0">
                  <c:v>Oct</c:v>
                </c:pt>
                <c:pt idx="1">
                  <c:v>Aug</c:v>
                </c:pt>
                <c:pt idx="2">
                  <c:v>Jul</c:v>
                </c:pt>
              </c:strCache>
            </c:strRef>
          </c:cat>
          <c:val>
            <c:numRef>
              <c:f>HLT_FEVERHOSP!$D$83:$F$83</c:f>
              <c:numCache>
                <c:formatCode>0%</c:formatCode>
                <c:ptCount val="3"/>
                <c:pt idx="0">
                  <c:v>0.87451999999999996</c:v>
                </c:pt>
                <c:pt idx="1">
                  <c:v>0.82899900000000004</c:v>
                </c:pt>
                <c:pt idx="2">
                  <c:v>0.84773200000000004</c:v>
                </c:pt>
              </c:numCache>
            </c:numRef>
          </c:val>
          <c:extLst>
            <c:ext xmlns:c16="http://schemas.microsoft.com/office/drawing/2014/chart" uri="{C3380CC4-5D6E-409C-BE32-E72D297353CC}">
              <c16:uniqueId val="{00000000-9B6B-4026-8823-BE2F1B48EE83}"/>
            </c:ext>
          </c:extLst>
        </c:ser>
        <c:ser>
          <c:idx val="1"/>
          <c:order val="1"/>
          <c:tx>
            <c:strRef>
              <c:f>HLT_FEVERHOSP!$C$84</c:f>
              <c:strCache>
                <c:ptCount val="1"/>
                <c:pt idx="0">
                  <c:v>Yes</c:v>
                </c:pt>
              </c:strCache>
            </c:strRef>
          </c:tx>
          <c:spPr>
            <a:solidFill>
              <a:schemeClr val="accent2"/>
            </a:solidFill>
            <a:ln>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HLT_FEVERHOSP!$D$82:$F$82</c:f>
              <c:strCache>
                <c:ptCount val="3"/>
                <c:pt idx="0">
                  <c:v>Oct</c:v>
                </c:pt>
                <c:pt idx="1">
                  <c:v>Aug</c:v>
                </c:pt>
                <c:pt idx="2">
                  <c:v>Jul</c:v>
                </c:pt>
              </c:strCache>
            </c:strRef>
          </c:cat>
          <c:val>
            <c:numRef>
              <c:f>HLT_FEVERHOSP!$D$84:$F$84</c:f>
              <c:numCache>
                <c:formatCode>0%</c:formatCode>
                <c:ptCount val="3"/>
                <c:pt idx="0">
                  <c:v>0.12548000000000001</c:v>
                </c:pt>
                <c:pt idx="1">
                  <c:v>0.17100099999999999</c:v>
                </c:pt>
                <c:pt idx="2">
                  <c:v>0.15226799999999999</c:v>
                </c:pt>
              </c:numCache>
            </c:numRef>
          </c:val>
          <c:extLst>
            <c:ext xmlns:c16="http://schemas.microsoft.com/office/drawing/2014/chart" uri="{C3380CC4-5D6E-409C-BE32-E72D297353CC}">
              <c16:uniqueId val="{00000001-9B6B-4026-8823-BE2F1B48EE83}"/>
            </c:ext>
          </c:extLst>
        </c:ser>
        <c:dLbls>
          <c:dLblPos val="ctr"/>
          <c:showLegendKey val="0"/>
          <c:showVal val="1"/>
          <c:showCatName val="0"/>
          <c:showSerName val="0"/>
          <c:showPercent val="0"/>
          <c:showBubbleSize val="0"/>
        </c:dLbls>
        <c:gapWidth val="40"/>
        <c:overlap val="100"/>
        <c:axId val="549882943"/>
        <c:axId val="466491695"/>
      </c:barChart>
      <c:catAx>
        <c:axId val="5498829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466491695"/>
        <c:crosses val="autoZero"/>
        <c:auto val="1"/>
        <c:lblAlgn val="ctr"/>
        <c:lblOffset val="100"/>
        <c:noMultiLvlLbl val="0"/>
      </c:catAx>
      <c:valAx>
        <c:axId val="466491695"/>
        <c:scaling>
          <c:orientation val="minMax"/>
        </c:scaling>
        <c:delete val="1"/>
        <c:axPos val="b"/>
        <c:numFmt formatCode="0%" sourceLinked="1"/>
        <c:majorTickMark val="none"/>
        <c:minorTickMark val="none"/>
        <c:tickLblPos val="nextTo"/>
        <c:crossAx val="5498829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HLT_FEVERHOSP!$M$116</c:f>
              <c:strCache>
                <c:ptCount val="1"/>
                <c:pt idx="0">
                  <c:v>Girls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HLT_FEVERHOSP!$L$117:$L$120</c:f>
              <c:strCache>
                <c:ptCount val="4"/>
                <c:pt idx="0">
                  <c:v>Below 5</c:v>
                </c:pt>
                <c:pt idx="1">
                  <c:v>5 to 9</c:v>
                </c:pt>
                <c:pt idx="2">
                  <c:v>10 to 12</c:v>
                </c:pt>
                <c:pt idx="3">
                  <c:v>13 to 17</c:v>
                </c:pt>
              </c:strCache>
            </c:strRef>
          </c:cat>
          <c:val>
            <c:numRef>
              <c:f>HLT_FEVERHOSP!$M$117:$M$120</c:f>
              <c:numCache>
                <c:formatCode>0%</c:formatCode>
                <c:ptCount val="4"/>
                <c:pt idx="0">
                  <c:v>0.18359900000000001</c:v>
                </c:pt>
                <c:pt idx="1">
                  <c:v>0.14810300000000001</c:v>
                </c:pt>
                <c:pt idx="2">
                  <c:v>8.8126999999999997E-2</c:v>
                </c:pt>
                <c:pt idx="3">
                  <c:v>0.14687900000000001</c:v>
                </c:pt>
              </c:numCache>
            </c:numRef>
          </c:val>
          <c:extLst>
            <c:ext xmlns:c16="http://schemas.microsoft.com/office/drawing/2014/chart" uri="{C3380CC4-5D6E-409C-BE32-E72D297353CC}">
              <c16:uniqueId val="{00000000-FB66-4AF3-A1BC-5A9811A13D48}"/>
            </c:ext>
          </c:extLst>
        </c:ser>
        <c:ser>
          <c:idx val="1"/>
          <c:order val="1"/>
          <c:tx>
            <c:strRef>
              <c:f>HLT_FEVERHOSP!$N$116</c:f>
              <c:strCache>
                <c:ptCount val="1"/>
                <c:pt idx="0">
                  <c:v>Boys</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HLT_FEVERHOSP!$L$117:$L$120</c:f>
              <c:strCache>
                <c:ptCount val="4"/>
                <c:pt idx="0">
                  <c:v>Below 5</c:v>
                </c:pt>
                <c:pt idx="1">
                  <c:v>5 to 9</c:v>
                </c:pt>
                <c:pt idx="2">
                  <c:v>10 to 12</c:v>
                </c:pt>
                <c:pt idx="3">
                  <c:v>13 to 17</c:v>
                </c:pt>
              </c:strCache>
            </c:strRef>
          </c:cat>
          <c:val>
            <c:numRef>
              <c:f>HLT_FEVERHOSP!$N$117:$N$120</c:f>
              <c:numCache>
                <c:formatCode>0%</c:formatCode>
                <c:ptCount val="4"/>
                <c:pt idx="0">
                  <c:v>0.20563000000000001</c:v>
                </c:pt>
                <c:pt idx="1">
                  <c:v>0.25336599999999998</c:v>
                </c:pt>
                <c:pt idx="2">
                  <c:v>1.7135999999999998E-2</c:v>
                </c:pt>
                <c:pt idx="3">
                  <c:v>0.141983</c:v>
                </c:pt>
              </c:numCache>
            </c:numRef>
          </c:val>
          <c:extLst>
            <c:ext xmlns:c16="http://schemas.microsoft.com/office/drawing/2014/chart" uri="{C3380CC4-5D6E-409C-BE32-E72D297353CC}">
              <c16:uniqueId val="{00000001-FB66-4AF3-A1BC-5A9811A13D48}"/>
            </c:ext>
          </c:extLst>
        </c:ser>
        <c:dLbls>
          <c:dLblPos val="outEnd"/>
          <c:showLegendKey val="0"/>
          <c:showVal val="1"/>
          <c:showCatName val="0"/>
          <c:showSerName val="0"/>
          <c:showPercent val="0"/>
          <c:showBubbleSize val="0"/>
        </c:dLbls>
        <c:gapWidth val="59"/>
        <c:overlap val="-12"/>
        <c:axId val="422477711"/>
        <c:axId val="480505391"/>
      </c:barChart>
      <c:catAx>
        <c:axId val="422477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480505391"/>
        <c:crosses val="autoZero"/>
        <c:auto val="1"/>
        <c:lblAlgn val="ctr"/>
        <c:lblOffset val="100"/>
        <c:noMultiLvlLbl val="0"/>
      </c:catAx>
      <c:valAx>
        <c:axId val="480505391"/>
        <c:scaling>
          <c:orientation val="minMax"/>
        </c:scaling>
        <c:delete val="1"/>
        <c:axPos val="l"/>
        <c:numFmt formatCode="0%" sourceLinked="1"/>
        <c:majorTickMark val="none"/>
        <c:minorTickMark val="none"/>
        <c:tickLblPos val="nextTo"/>
        <c:crossAx val="4224777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HLT_FEVERHOSP!$V$85</c:f>
              <c:strCache>
                <c:ptCount val="1"/>
                <c:pt idx="0">
                  <c:v>Not worried</c:v>
                </c:pt>
              </c:strCache>
            </c:strRef>
          </c:tx>
          <c:spPr>
            <a:solidFill>
              <a:schemeClr val="accent1"/>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HLT_FEVERHOSP!$U$86:$U$87</c:f>
              <c:strCache>
                <c:ptCount val="2"/>
                <c:pt idx="0">
                  <c:v>No</c:v>
                </c:pt>
                <c:pt idx="1">
                  <c:v>Yes</c:v>
                </c:pt>
              </c:strCache>
            </c:strRef>
          </c:cat>
          <c:val>
            <c:numRef>
              <c:f>HLT_FEVERHOSP!$V$86:$V$87</c:f>
              <c:numCache>
                <c:formatCode>0%</c:formatCode>
                <c:ptCount val="2"/>
                <c:pt idx="0">
                  <c:v>0.904698</c:v>
                </c:pt>
                <c:pt idx="1">
                  <c:v>0.75058800000000003</c:v>
                </c:pt>
              </c:numCache>
            </c:numRef>
          </c:val>
          <c:extLst>
            <c:ext xmlns:c16="http://schemas.microsoft.com/office/drawing/2014/chart" uri="{C3380CC4-5D6E-409C-BE32-E72D297353CC}">
              <c16:uniqueId val="{00000000-1299-4549-A265-742040D57ADD}"/>
            </c:ext>
          </c:extLst>
        </c:ser>
        <c:ser>
          <c:idx val="1"/>
          <c:order val="1"/>
          <c:tx>
            <c:strRef>
              <c:f>HLT_FEVERHOSP!$W$85</c:f>
              <c:strCache>
                <c:ptCount val="1"/>
                <c:pt idx="0">
                  <c:v>worried</c:v>
                </c:pt>
              </c:strCache>
            </c:strRef>
          </c:tx>
          <c:spPr>
            <a:solidFill>
              <a:schemeClr val="accent2"/>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HLT_FEVERHOSP!$U$86:$U$87</c:f>
              <c:strCache>
                <c:ptCount val="2"/>
                <c:pt idx="0">
                  <c:v>No</c:v>
                </c:pt>
                <c:pt idx="1">
                  <c:v>Yes</c:v>
                </c:pt>
              </c:strCache>
            </c:strRef>
          </c:cat>
          <c:val>
            <c:numRef>
              <c:f>HLT_FEVERHOSP!$W$86:$W$87</c:f>
              <c:numCache>
                <c:formatCode>0%</c:formatCode>
                <c:ptCount val="2"/>
                <c:pt idx="0">
                  <c:v>9.5301999999999998E-2</c:v>
                </c:pt>
                <c:pt idx="1">
                  <c:v>0.24941199999999999</c:v>
                </c:pt>
              </c:numCache>
            </c:numRef>
          </c:val>
          <c:extLst>
            <c:ext xmlns:c16="http://schemas.microsoft.com/office/drawing/2014/chart" uri="{C3380CC4-5D6E-409C-BE32-E72D297353CC}">
              <c16:uniqueId val="{00000001-1299-4549-A265-742040D57ADD}"/>
            </c:ext>
          </c:extLst>
        </c:ser>
        <c:dLbls>
          <c:dLblPos val="ctr"/>
          <c:showLegendKey val="0"/>
          <c:showVal val="1"/>
          <c:showCatName val="0"/>
          <c:showSerName val="0"/>
          <c:showPercent val="0"/>
          <c:showBubbleSize val="0"/>
        </c:dLbls>
        <c:gapWidth val="70"/>
        <c:overlap val="100"/>
        <c:axId val="1393769456"/>
        <c:axId val="1355212720"/>
      </c:barChart>
      <c:catAx>
        <c:axId val="13937694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55212720"/>
        <c:crosses val="autoZero"/>
        <c:auto val="1"/>
        <c:lblAlgn val="ctr"/>
        <c:lblOffset val="100"/>
        <c:noMultiLvlLbl val="0"/>
      </c:catAx>
      <c:valAx>
        <c:axId val="1355212720"/>
        <c:scaling>
          <c:orientation val="minMax"/>
        </c:scaling>
        <c:delete val="1"/>
        <c:axPos val="b"/>
        <c:numFmt formatCode="0%" sourceLinked="1"/>
        <c:majorTickMark val="none"/>
        <c:minorTickMark val="none"/>
        <c:tickLblPos val="nextTo"/>
        <c:crossAx val="1393769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3"/>
            <c:invertIfNegative val="0"/>
            <c:bubble3D val="0"/>
            <c:spPr>
              <a:solidFill>
                <a:srgbClr val="FF0000"/>
              </a:solidFill>
              <a:ln>
                <a:noFill/>
              </a:ln>
              <a:effectLst/>
            </c:spPr>
            <c:extLst>
              <c:ext xmlns:c16="http://schemas.microsoft.com/office/drawing/2014/chart" uri="{C3380CC4-5D6E-409C-BE32-E72D297353CC}">
                <c16:uniqueId val="{00000000-55E9-4DB5-A353-645F55CAAE92}"/>
              </c:ext>
            </c:extLst>
          </c:dPt>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wash!$C$25:$C$32</c:f>
              <c:strCache>
                <c:ptCount val="8"/>
                <c:pt idx="0">
                  <c:v>7</c:v>
                </c:pt>
                <c:pt idx="1">
                  <c:v>5</c:v>
                </c:pt>
                <c:pt idx="2">
                  <c:v>6</c:v>
                </c:pt>
                <c:pt idx="3">
                  <c:v>All</c:v>
                </c:pt>
                <c:pt idx="4">
                  <c:v>1</c:v>
                </c:pt>
                <c:pt idx="5">
                  <c:v>3</c:v>
                </c:pt>
                <c:pt idx="6">
                  <c:v>4</c:v>
                </c:pt>
                <c:pt idx="7">
                  <c:v>2</c:v>
                </c:pt>
              </c:strCache>
            </c:strRef>
          </c:cat>
          <c:val>
            <c:numRef>
              <c:f>wash!$D$25:$D$32</c:f>
              <c:numCache>
                <c:formatCode>0%</c:formatCode>
                <c:ptCount val="8"/>
                <c:pt idx="0">
                  <c:v>0.21796399999999999</c:v>
                </c:pt>
                <c:pt idx="1">
                  <c:v>0.15660399999999999</c:v>
                </c:pt>
                <c:pt idx="2">
                  <c:v>0.13872799999999999</c:v>
                </c:pt>
                <c:pt idx="3">
                  <c:v>0.12333</c:v>
                </c:pt>
                <c:pt idx="4">
                  <c:v>0.115906</c:v>
                </c:pt>
                <c:pt idx="5">
                  <c:v>9.1627E-2</c:v>
                </c:pt>
                <c:pt idx="6">
                  <c:v>7.7633999999999995E-2</c:v>
                </c:pt>
                <c:pt idx="7">
                  <c:v>6.4171000000000006E-2</c:v>
                </c:pt>
              </c:numCache>
            </c:numRef>
          </c:val>
          <c:extLst>
            <c:ext xmlns:c16="http://schemas.microsoft.com/office/drawing/2014/chart" uri="{C3380CC4-5D6E-409C-BE32-E72D297353CC}">
              <c16:uniqueId val="{00000000-F685-4E31-88E6-E6547800F9E8}"/>
            </c:ext>
          </c:extLst>
        </c:ser>
        <c:dLbls>
          <c:showLegendKey val="0"/>
          <c:showVal val="0"/>
          <c:showCatName val="0"/>
          <c:showSerName val="0"/>
          <c:showPercent val="0"/>
          <c:showBubbleSize val="0"/>
        </c:dLbls>
        <c:gapWidth val="59"/>
        <c:overlap val="-27"/>
        <c:axId val="1175826367"/>
        <c:axId val="1312586223"/>
      </c:barChart>
      <c:catAx>
        <c:axId val="1175826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12586223"/>
        <c:crosses val="autoZero"/>
        <c:auto val="1"/>
        <c:lblAlgn val="ctr"/>
        <c:lblOffset val="100"/>
        <c:noMultiLvlLbl val="0"/>
      </c:catAx>
      <c:valAx>
        <c:axId val="1312586223"/>
        <c:scaling>
          <c:orientation val="minMax"/>
        </c:scaling>
        <c:delete val="1"/>
        <c:axPos val="l"/>
        <c:numFmt formatCode="0%" sourceLinked="1"/>
        <c:majorTickMark val="none"/>
        <c:minorTickMark val="none"/>
        <c:tickLblPos val="nextTo"/>
        <c:crossAx val="1175826367"/>
        <c:crosses val="autoZero"/>
        <c:crossBetween val="between"/>
      </c:valAx>
      <c:spPr>
        <a:noFill/>
        <a:ln>
          <a:noFill/>
        </a:ln>
        <a:effectLst/>
      </c:spPr>
    </c:plotArea>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wash!$I$31:$I$36</c:f>
              <c:numCache>
                <c:formatCode>General</c:formatCode>
                <c:ptCount val="6"/>
                <c:pt idx="0">
                  <c:v>0</c:v>
                </c:pt>
                <c:pt idx="1">
                  <c:v>1</c:v>
                </c:pt>
                <c:pt idx="2">
                  <c:v>2</c:v>
                </c:pt>
                <c:pt idx="3">
                  <c:v>3</c:v>
                </c:pt>
                <c:pt idx="4">
                  <c:v>4</c:v>
                </c:pt>
                <c:pt idx="5">
                  <c:v>5</c:v>
                </c:pt>
              </c:numCache>
            </c:numRef>
          </c:cat>
          <c:val>
            <c:numRef>
              <c:f>wash!$J$31:$J$36</c:f>
              <c:numCache>
                <c:formatCode>0%</c:formatCode>
                <c:ptCount val="6"/>
                <c:pt idx="0">
                  <c:v>0.21853</c:v>
                </c:pt>
                <c:pt idx="1">
                  <c:v>9.8841999999999999E-2</c:v>
                </c:pt>
                <c:pt idx="2">
                  <c:v>4.4309000000000001E-2</c:v>
                </c:pt>
                <c:pt idx="3">
                  <c:v>4.1134999999999998E-2</c:v>
                </c:pt>
                <c:pt idx="4">
                  <c:v>3.4758999999999998E-2</c:v>
                </c:pt>
                <c:pt idx="5">
                  <c:v>6.3290000000000004E-3</c:v>
                </c:pt>
              </c:numCache>
            </c:numRef>
          </c:val>
          <c:extLst>
            <c:ext xmlns:c16="http://schemas.microsoft.com/office/drawing/2014/chart" uri="{C3380CC4-5D6E-409C-BE32-E72D297353CC}">
              <c16:uniqueId val="{00000000-20C2-47D1-97D7-FAF5A96B3C6C}"/>
            </c:ext>
          </c:extLst>
        </c:ser>
        <c:dLbls>
          <c:showLegendKey val="0"/>
          <c:showVal val="0"/>
          <c:showCatName val="0"/>
          <c:showSerName val="0"/>
          <c:showPercent val="0"/>
          <c:showBubbleSize val="0"/>
        </c:dLbls>
        <c:gapWidth val="99"/>
        <c:overlap val="-27"/>
        <c:axId val="1308894655"/>
        <c:axId val="1175655887"/>
      </c:barChart>
      <c:catAx>
        <c:axId val="1308894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75655887"/>
        <c:crosses val="autoZero"/>
        <c:auto val="1"/>
        <c:lblAlgn val="ctr"/>
        <c:lblOffset val="100"/>
        <c:noMultiLvlLbl val="0"/>
      </c:catAx>
      <c:valAx>
        <c:axId val="1175655887"/>
        <c:scaling>
          <c:orientation val="minMax"/>
        </c:scaling>
        <c:delete val="1"/>
        <c:axPos val="l"/>
        <c:numFmt formatCode="0%" sourceLinked="1"/>
        <c:majorTickMark val="none"/>
        <c:minorTickMark val="none"/>
        <c:tickLblPos val="nextTo"/>
        <c:crossAx val="1308894655"/>
        <c:crosses val="autoZero"/>
        <c:crossBetween val="between"/>
      </c:valAx>
      <c:spPr>
        <a:noFill/>
        <a:ln>
          <a:noFill/>
        </a:ln>
        <a:effectLst/>
      </c:spPr>
    </c:plotArea>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HHneeds_foodstr!$I$2</c:f>
              <c:strCache>
                <c:ptCount val="1"/>
                <c:pt idx="0">
                  <c:v>Aug</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HHneeds_foodstr!$G$3:$G$15</c:f>
              <c:strCache>
                <c:ptCount val="11"/>
                <c:pt idx="0">
                  <c:v>Food</c:v>
                </c:pt>
                <c:pt idx="1">
                  <c:v>Drinking Water</c:v>
                </c:pt>
                <c:pt idx="2">
                  <c:v>Water for handwashing/hygiene</c:v>
                </c:pt>
                <c:pt idx="3">
                  <c:v>Menstrual hygiene products</c:v>
                </c:pt>
                <c:pt idx="4">
                  <c:v>Soap &amp; Toothpaste</c:v>
                </c:pt>
                <c:pt idx="5">
                  <c:v>Medications</c:v>
                </c:pt>
                <c:pt idx="6">
                  <c:v>Employment</c:v>
                </c:pt>
                <c:pt idx="7">
                  <c:v>Chldren's Education</c:v>
                </c:pt>
                <c:pt idx="8">
                  <c:v>Financial Support</c:v>
                </c:pt>
                <c:pt idx="9">
                  <c:v>Others</c:v>
                </c:pt>
                <c:pt idx="10">
                  <c:v>DK/CS</c:v>
                </c:pt>
              </c:strCache>
            </c:strRef>
          </c:cat>
          <c:val>
            <c:numRef>
              <c:f>HHneeds_foodstr!$I$3:$I$15</c:f>
              <c:numCache>
                <c:formatCode>0.0%</c:formatCode>
                <c:ptCount val="11"/>
                <c:pt idx="0">
                  <c:v>0.34293499999999999</c:v>
                </c:pt>
                <c:pt idx="1">
                  <c:v>1.2215E-2</c:v>
                </c:pt>
                <c:pt idx="2">
                  <c:v>2.8649999999999999E-3</c:v>
                </c:pt>
                <c:pt idx="3">
                  <c:v>4.2230000000000002E-3</c:v>
                </c:pt>
                <c:pt idx="4">
                  <c:v>2.5486000000000002E-2</c:v>
                </c:pt>
                <c:pt idx="5">
                  <c:v>9.2594999999999997E-2</c:v>
                </c:pt>
                <c:pt idx="6">
                  <c:v>0.29648600000000003</c:v>
                </c:pt>
                <c:pt idx="7">
                  <c:v>0.35499900000000001</c:v>
                </c:pt>
                <c:pt idx="8">
                  <c:v>0.37550899999999998</c:v>
                </c:pt>
                <c:pt idx="9">
                  <c:v>3.2724999999999997E-2</c:v>
                </c:pt>
                <c:pt idx="10">
                  <c:v>5.2779999999999997E-3</c:v>
                </c:pt>
              </c:numCache>
            </c:numRef>
          </c:val>
          <c:extLst>
            <c:ext xmlns:c16="http://schemas.microsoft.com/office/drawing/2014/chart" uri="{C3380CC4-5D6E-409C-BE32-E72D297353CC}">
              <c16:uniqueId val="{00000000-8D4A-4B8F-B8B4-FD7A8FDCA2F5}"/>
            </c:ext>
          </c:extLst>
        </c:ser>
        <c:ser>
          <c:idx val="1"/>
          <c:order val="1"/>
          <c:tx>
            <c:strRef>
              <c:f>HHneeds_foodstr!$J$2</c:f>
              <c:strCache>
                <c:ptCount val="1"/>
                <c:pt idx="0">
                  <c:v>Oct</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HHneeds_foodstr!$G$3:$G$15</c:f>
              <c:strCache>
                <c:ptCount val="11"/>
                <c:pt idx="0">
                  <c:v>Food</c:v>
                </c:pt>
                <c:pt idx="1">
                  <c:v>Drinking Water</c:v>
                </c:pt>
                <c:pt idx="2">
                  <c:v>Water for handwashing/hygiene</c:v>
                </c:pt>
                <c:pt idx="3">
                  <c:v>Menstrual hygiene products</c:v>
                </c:pt>
                <c:pt idx="4">
                  <c:v>Soap &amp; Toothpaste</c:v>
                </c:pt>
                <c:pt idx="5">
                  <c:v>Medications</c:v>
                </c:pt>
                <c:pt idx="6">
                  <c:v>Employment</c:v>
                </c:pt>
                <c:pt idx="7">
                  <c:v>Chldren's Education</c:v>
                </c:pt>
                <c:pt idx="8">
                  <c:v>Financial Support</c:v>
                </c:pt>
                <c:pt idx="9">
                  <c:v>Others</c:v>
                </c:pt>
                <c:pt idx="10">
                  <c:v>DK/CS</c:v>
                </c:pt>
              </c:strCache>
            </c:strRef>
          </c:cat>
          <c:val>
            <c:numRef>
              <c:f>HHneeds_foodstr!$J$3:$J$15</c:f>
              <c:numCache>
                <c:formatCode>0%</c:formatCode>
                <c:ptCount val="11"/>
                <c:pt idx="0" formatCode="0.0%">
                  <c:v>0.298572</c:v>
                </c:pt>
                <c:pt idx="1">
                  <c:v>6.2969999999999996E-3</c:v>
                </c:pt>
                <c:pt idx="2">
                  <c:v>2.0888E-2</c:v>
                </c:pt>
                <c:pt idx="3">
                  <c:v>5.6829999999999997E-3</c:v>
                </c:pt>
                <c:pt idx="4">
                  <c:v>2.1041000000000001E-2</c:v>
                </c:pt>
                <c:pt idx="5">
                  <c:v>8.4319000000000005E-2</c:v>
                </c:pt>
                <c:pt idx="6">
                  <c:v>0.311166</c:v>
                </c:pt>
                <c:pt idx="7">
                  <c:v>0.45231100000000002</c:v>
                </c:pt>
                <c:pt idx="8">
                  <c:v>0.41115000000000002</c:v>
                </c:pt>
                <c:pt idx="9">
                  <c:v>0.03</c:v>
                </c:pt>
                <c:pt idx="10">
                  <c:v>6.2969999999999996E-3</c:v>
                </c:pt>
              </c:numCache>
            </c:numRef>
          </c:val>
          <c:extLst>
            <c:ext xmlns:c16="http://schemas.microsoft.com/office/drawing/2014/chart" uri="{C3380CC4-5D6E-409C-BE32-E72D297353CC}">
              <c16:uniqueId val="{00000001-8D4A-4B8F-B8B4-FD7A8FDCA2F5}"/>
            </c:ext>
          </c:extLst>
        </c:ser>
        <c:dLbls>
          <c:dLblPos val="outEnd"/>
          <c:showLegendKey val="0"/>
          <c:showVal val="1"/>
          <c:showCatName val="0"/>
          <c:showSerName val="0"/>
          <c:showPercent val="0"/>
          <c:showBubbleSize val="0"/>
        </c:dLbls>
        <c:gapWidth val="62"/>
        <c:axId val="928666399"/>
        <c:axId val="792305711"/>
      </c:barChart>
      <c:catAx>
        <c:axId val="9286663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792305711"/>
        <c:crosses val="autoZero"/>
        <c:auto val="1"/>
        <c:lblAlgn val="ctr"/>
        <c:lblOffset val="100"/>
        <c:noMultiLvlLbl val="0"/>
      </c:catAx>
      <c:valAx>
        <c:axId val="792305711"/>
        <c:scaling>
          <c:orientation val="minMax"/>
        </c:scaling>
        <c:delete val="0"/>
        <c:axPos val="b"/>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286663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wash!$B$39:$B$42</c:f>
              <c:strCache>
                <c:ptCount val="4"/>
                <c:pt idx="0">
                  <c:v>Metropolitian City</c:v>
                </c:pt>
                <c:pt idx="1">
                  <c:v>Sub-Metropolitian City</c:v>
                </c:pt>
                <c:pt idx="2">
                  <c:v>Municipality</c:v>
                </c:pt>
                <c:pt idx="3">
                  <c:v>Rural Municipality</c:v>
                </c:pt>
              </c:strCache>
            </c:strRef>
          </c:cat>
          <c:val>
            <c:numRef>
              <c:f>wash!$C$39:$C$42</c:f>
              <c:numCache>
                <c:formatCode>0%</c:formatCode>
                <c:ptCount val="4"/>
                <c:pt idx="0">
                  <c:v>3.4945999999999998E-2</c:v>
                </c:pt>
                <c:pt idx="1">
                  <c:v>5.4824999999999999E-2</c:v>
                </c:pt>
                <c:pt idx="2">
                  <c:v>0.114</c:v>
                </c:pt>
                <c:pt idx="3">
                  <c:v>0.15765899999999999</c:v>
                </c:pt>
              </c:numCache>
            </c:numRef>
          </c:val>
          <c:extLst>
            <c:ext xmlns:c16="http://schemas.microsoft.com/office/drawing/2014/chart" uri="{C3380CC4-5D6E-409C-BE32-E72D297353CC}">
              <c16:uniqueId val="{00000000-11E3-47FA-AA6E-1ACC568F5F35}"/>
            </c:ext>
          </c:extLst>
        </c:ser>
        <c:dLbls>
          <c:dLblPos val="outEnd"/>
          <c:showLegendKey val="0"/>
          <c:showVal val="1"/>
          <c:showCatName val="0"/>
          <c:showSerName val="0"/>
          <c:showPercent val="0"/>
          <c:showBubbleSize val="0"/>
        </c:dLbls>
        <c:gapWidth val="62"/>
        <c:axId val="549885743"/>
        <c:axId val="475023439"/>
      </c:barChart>
      <c:catAx>
        <c:axId val="549885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475023439"/>
        <c:crosses val="autoZero"/>
        <c:auto val="1"/>
        <c:lblAlgn val="ctr"/>
        <c:lblOffset val="100"/>
        <c:noMultiLvlLbl val="0"/>
      </c:catAx>
      <c:valAx>
        <c:axId val="475023439"/>
        <c:scaling>
          <c:orientation val="minMax"/>
        </c:scaling>
        <c:delete val="1"/>
        <c:axPos val="l"/>
        <c:numFmt formatCode="0%" sourceLinked="1"/>
        <c:majorTickMark val="none"/>
        <c:minorTickMark val="none"/>
        <c:tickLblPos val="nextTo"/>
        <c:crossAx val="549885743"/>
        <c:crosses val="autoZero"/>
        <c:crossBetween val="between"/>
      </c:valAx>
      <c:spPr>
        <a:noFill/>
        <a:ln>
          <a:noFill/>
        </a:ln>
        <a:effectLst/>
      </c:spPr>
    </c:plotArea>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wash!$H$48:$H$56</c:f>
              <c:strCache>
                <c:ptCount val="9"/>
                <c:pt idx="0">
                  <c:v>Soap</c:v>
                </c:pt>
                <c:pt idx="1">
                  <c:v>Clotheswashing detergent</c:v>
                </c:pt>
                <c:pt idx="2">
                  <c:v>Shampoo</c:v>
                </c:pt>
                <c:pt idx="3">
                  <c:v>Dishwashing detergent</c:v>
                </c:pt>
                <c:pt idx="4">
                  <c:v>Toothpaste</c:v>
                </c:pt>
                <c:pt idx="5">
                  <c:v>Disinfectants</c:v>
                </c:pt>
                <c:pt idx="6">
                  <c:v>Diapers </c:v>
                </c:pt>
                <c:pt idx="7">
                  <c:v>Sanitary Pads</c:v>
                </c:pt>
                <c:pt idx="8">
                  <c:v>Toilet papers</c:v>
                </c:pt>
              </c:strCache>
            </c:strRef>
          </c:cat>
          <c:val>
            <c:numRef>
              <c:f>wash!$I$48:$I$56</c:f>
              <c:numCache>
                <c:formatCode>0%</c:formatCode>
                <c:ptCount val="9"/>
                <c:pt idx="0">
                  <c:v>0.90784600000000004</c:v>
                </c:pt>
                <c:pt idx="1">
                  <c:v>0.54545500000000002</c:v>
                </c:pt>
                <c:pt idx="2">
                  <c:v>0.32253999999999999</c:v>
                </c:pt>
                <c:pt idx="3">
                  <c:v>0.28642600000000001</c:v>
                </c:pt>
                <c:pt idx="4">
                  <c:v>0.234122</c:v>
                </c:pt>
                <c:pt idx="5">
                  <c:v>0.193026</c:v>
                </c:pt>
                <c:pt idx="6">
                  <c:v>0.108344</c:v>
                </c:pt>
                <c:pt idx="7">
                  <c:v>4.1096000000000001E-2</c:v>
                </c:pt>
                <c:pt idx="8">
                  <c:v>1.3698999999999999E-2</c:v>
                </c:pt>
              </c:numCache>
            </c:numRef>
          </c:val>
          <c:extLst>
            <c:ext xmlns:c16="http://schemas.microsoft.com/office/drawing/2014/chart" uri="{C3380CC4-5D6E-409C-BE32-E72D297353CC}">
              <c16:uniqueId val="{00000000-8DEA-4787-BBE4-27504FC8437A}"/>
            </c:ext>
          </c:extLst>
        </c:ser>
        <c:dLbls>
          <c:showLegendKey val="0"/>
          <c:showVal val="0"/>
          <c:showCatName val="0"/>
          <c:showSerName val="0"/>
          <c:showPercent val="0"/>
          <c:showBubbleSize val="0"/>
        </c:dLbls>
        <c:gapWidth val="52"/>
        <c:axId val="419641999"/>
        <c:axId val="417353679"/>
      </c:barChart>
      <c:catAx>
        <c:axId val="4196419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417353679"/>
        <c:crosses val="autoZero"/>
        <c:auto val="1"/>
        <c:lblAlgn val="ctr"/>
        <c:lblOffset val="100"/>
        <c:noMultiLvlLbl val="0"/>
      </c:catAx>
      <c:valAx>
        <c:axId val="417353679"/>
        <c:scaling>
          <c:orientation val="minMax"/>
        </c:scaling>
        <c:delete val="1"/>
        <c:axPos val="b"/>
        <c:numFmt formatCode="0%" sourceLinked="1"/>
        <c:majorTickMark val="none"/>
        <c:minorTickMark val="none"/>
        <c:tickLblPos val="nextTo"/>
        <c:crossAx val="419641999"/>
        <c:crosses val="autoZero"/>
        <c:crossBetween val="between"/>
      </c:valAx>
      <c:spPr>
        <a:noFill/>
        <a:ln>
          <a:noFill/>
        </a:ln>
        <a:effectLst/>
      </c:spPr>
    </c:plotArea>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HLT_FEVERHOSP!$G$135</c:f>
              <c:strCache>
                <c:ptCount val="1"/>
                <c:pt idx="0">
                  <c:v>No</c:v>
                </c:pt>
              </c:strCache>
            </c:strRef>
          </c:tx>
          <c:spPr>
            <a:solidFill>
              <a:schemeClr val="accent1"/>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HLT_FEVERHOSP!$H$134:$J$134</c:f>
              <c:strCache>
                <c:ptCount val="3"/>
                <c:pt idx="0">
                  <c:v>Jul</c:v>
                </c:pt>
                <c:pt idx="1">
                  <c:v>Aug</c:v>
                </c:pt>
                <c:pt idx="2">
                  <c:v>Oct</c:v>
                </c:pt>
              </c:strCache>
            </c:strRef>
          </c:cat>
          <c:val>
            <c:numRef>
              <c:f>HLT_FEVERHOSP!$H$135:$J$135</c:f>
              <c:numCache>
                <c:formatCode>0%</c:formatCode>
                <c:ptCount val="3"/>
                <c:pt idx="0">
                  <c:v>0.93145199999999995</c:v>
                </c:pt>
                <c:pt idx="1">
                  <c:v>0.81875500000000001</c:v>
                </c:pt>
                <c:pt idx="2">
                  <c:v>0.840117</c:v>
                </c:pt>
              </c:numCache>
            </c:numRef>
          </c:val>
          <c:extLst>
            <c:ext xmlns:c16="http://schemas.microsoft.com/office/drawing/2014/chart" uri="{C3380CC4-5D6E-409C-BE32-E72D297353CC}">
              <c16:uniqueId val="{00000000-19D7-41B9-AEFA-4981FB07DFB2}"/>
            </c:ext>
          </c:extLst>
        </c:ser>
        <c:ser>
          <c:idx val="1"/>
          <c:order val="1"/>
          <c:tx>
            <c:strRef>
              <c:f>HLT_FEVERHOSP!$G$136</c:f>
              <c:strCache>
                <c:ptCount val="1"/>
                <c:pt idx="0">
                  <c:v>Yes</c:v>
                </c:pt>
              </c:strCache>
            </c:strRef>
          </c:tx>
          <c:spPr>
            <a:solidFill>
              <a:schemeClr val="accent2"/>
            </a:solidFill>
            <a:ln>
              <a:solidFill>
                <a:schemeClr val="bg1"/>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HLT_FEVERHOSP!$H$134:$J$134</c:f>
              <c:strCache>
                <c:ptCount val="3"/>
                <c:pt idx="0">
                  <c:v>Jul</c:v>
                </c:pt>
                <c:pt idx="1">
                  <c:v>Aug</c:v>
                </c:pt>
                <c:pt idx="2">
                  <c:v>Oct</c:v>
                </c:pt>
              </c:strCache>
            </c:strRef>
          </c:cat>
          <c:val>
            <c:numRef>
              <c:f>HLT_FEVERHOSP!$H$136:$J$136</c:f>
              <c:numCache>
                <c:formatCode>0%</c:formatCode>
                <c:ptCount val="3"/>
                <c:pt idx="0">
                  <c:v>6.8547999999999998E-2</c:v>
                </c:pt>
                <c:pt idx="1">
                  <c:v>0.18124499999999999</c:v>
                </c:pt>
                <c:pt idx="2">
                  <c:v>0.159883</c:v>
                </c:pt>
              </c:numCache>
            </c:numRef>
          </c:val>
          <c:extLst>
            <c:ext xmlns:c16="http://schemas.microsoft.com/office/drawing/2014/chart" uri="{C3380CC4-5D6E-409C-BE32-E72D297353CC}">
              <c16:uniqueId val="{00000001-19D7-41B9-AEFA-4981FB07DFB2}"/>
            </c:ext>
          </c:extLst>
        </c:ser>
        <c:dLbls>
          <c:dLblPos val="ctr"/>
          <c:showLegendKey val="0"/>
          <c:showVal val="1"/>
          <c:showCatName val="0"/>
          <c:showSerName val="0"/>
          <c:showPercent val="0"/>
          <c:showBubbleSize val="0"/>
        </c:dLbls>
        <c:gapWidth val="100"/>
        <c:overlap val="100"/>
        <c:axId val="893295072"/>
        <c:axId val="978806512"/>
      </c:barChart>
      <c:catAx>
        <c:axId val="893295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78806512"/>
        <c:crosses val="autoZero"/>
        <c:auto val="1"/>
        <c:lblAlgn val="ctr"/>
        <c:lblOffset val="100"/>
        <c:noMultiLvlLbl val="0"/>
      </c:catAx>
      <c:valAx>
        <c:axId val="978806512"/>
        <c:scaling>
          <c:orientation val="minMax"/>
        </c:scaling>
        <c:delete val="1"/>
        <c:axPos val="l"/>
        <c:numFmt formatCode="0%" sourceLinked="1"/>
        <c:majorTickMark val="none"/>
        <c:minorTickMark val="none"/>
        <c:tickLblPos val="nextTo"/>
        <c:crossAx val="893295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HLT_FEVERHOSP!$A$139:$A$146</c:f>
              <c:strCache>
                <c:ptCount val="7"/>
                <c:pt idx="0">
                  <c:v>1</c:v>
                </c:pt>
                <c:pt idx="1">
                  <c:v>2</c:v>
                </c:pt>
                <c:pt idx="2">
                  <c:v>3</c:v>
                </c:pt>
                <c:pt idx="3">
                  <c:v>4</c:v>
                </c:pt>
                <c:pt idx="4">
                  <c:v>5</c:v>
                </c:pt>
                <c:pt idx="5">
                  <c:v>6</c:v>
                </c:pt>
                <c:pt idx="6">
                  <c:v>7</c:v>
                </c:pt>
              </c:strCache>
              <c:extLst/>
            </c:strRef>
          </c:cat>
          <c:val>
            <c:numRef>
              <c:f>HLT_FEVERHOSP!$B$139:$B$146</c:f>
              <c:numCache>
                <c:formatCode>0%</c:formatCode>
                <c:ptCount val="7"/>
                <c:pt idx="0">
                  <c:v>0.138101</c:v>
                </c:pt>
                <c:pt idx="1">
                  <c:v>0.188948</c:v>
                </c:pt>
                <c:pt idx="2">
                  <c:v>0.12559200000000001</c:v>
                </c:pt>
                <c:pt idx="3">
                  <c:v>0.12199599999999999</c:v>
                </c:pt>
                <c:pt idx="4">
                  <c:v>0.17044000000000001</c:v>
                </c:pt>
                <c:pt idx="5">
                  <c:v>0.13872799999999999</c:v>
                </c:pt>
                <c:pt idx="6">
                  <c:v>0.20718600000000001</c:v>
                </c:pt>
              </c:numCache>
              <c:extLst/>
            </c:numRef>
          </c:val>
          <c:extLst>
            <c:ext xmlns:c16="http://schemas.microsoft.com/office/drawing/2014/chart" uri="{C3380CC4-5D6E-409C-BE32-E72D297353CC}">
              <c16:uniqueId val="{00000000-2232-4A46-9A02-22BEAF2B556F}"/>
            </c:ext>
          </c:extLst>
        </c:ser>
        <c:dLbls>
          <c:dLblPos val="outEnd"/>
          <c:showLegendKey val="0"/>
          <c:showVal val="1"/>
          <c:showCatName val="0"/>
          <c:showSerName val="0"/>
          <c:showPercent val="0"/>
          <c:showBubbleSize val="0"/>
        </c:dLbls>
        <c:gapWidth val="99"/>
        <c:overlap val="-27"/>
        <c:axId val="1408805903"/>
        <c:axId val="937493471"/>
      </c:barChart>
      <c:catAx>
        <c:axId val="1408805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37493471"/>
        <c:crosses val="autoZero"/>
        <c:auto val="1"/>
        <c:lblAlgn val="ctr"/>
        <c:lblOffset val="100"/>
        <c:noMultiLvlLbl val="0"/>
      </c:catAx>
      <c:valAx>
        <c:axId val="937493471"/>
        <c:scaling>
          <c:orientation val="minMax"/>
        </c:scaling>
        <c:delete val="1"/>
        <c:axPos val="l"/>
        <c:numFmt formatCode="0%" sourceLinked="1"/>
        <c:majorTickMark val="none"/>
        <c:minorTickMark val="none"/>
        <c:tickLblPos val="nextTo"/>
        <c:crossAx val="1408805903"/>
        <c:crosses val="autoZero"/>
        <c:crossBetween val="between"/>
      </c:valAx>
      <c:spPr>
        <a:noFill/>
        <a:ln>
          <a:noFill/>
        </a:ln>
        <a:effectLst/>
      </c:spPr>
    </c:plotArea>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HLT_FEVERHOSP!$H$153:$H$159</c:f>
              <c:strCache>
                <c:ptCount val="7"/>
                <c:pt idx="0">
                  <c:v>Caregiver treated the child independently</c:v>
                </c:pt>
                <c:pt idx="1">
                  <c:v>Illness was not serious</c:v>
                </c:pt>
                <c:pt idx="2">
                  <c:v>Fear of contamination</c:v>
                </c:pt>
                <c:pt idx="3">
                  <c:v>Financial constraints</c:v>
                </c:pt>
                <c:pt idx="4">
                  <c:v>DK/CS</c:v>
                </c:pt>
                <c:pt idx="5">
                  <c:v>Doctors came home</c:v>
                </c:pt>
                <c:pt idx="6">
                  <c:v>Distance from health services</c:v>
                </c:pt>
              </c:strCache>
            </c:strRef>
          </c:cat>
          <c:val>
            <c:numRef>
              <c:f>HLT_FEVERHOSP!$I$153:$I$159</c:f>
              <c:numCache>
                <c:formatCode>0%</c:formatCode>
                <c:ptCount val="7"/>
                <c:pt idx="0">
                  <c:v>0.6</c:v>
                </c:pt>
                <c:pt idx="1">
                  <c:v>0.30499999999999999</c:v>
                </c:pt>
                <c:pt idx="2">
                  <c:v>0.13</c:v>
                </c:pt>
                <c:pt idx="3">
                  <c:v>0.06</c:v>
                </c:pt>
                <c:pt idx="4">
                  <c:v>0.06</c:v>
                </c:pt>
                <c:pt idx="5">
                  <c:v>0.04</c:v>
                </c:pt>
                <c:pt idx="6">
                  <c:v>3.5000000000000003E-2</c:v>
                </c:pt>
              </c:numCache>
            </c:numRef>
          </c:val>
          <c:extLst>
            <c:ext xmlns:c16="http://schemas.microsoft.com/office/drawing/2014/chart" uri="{C3380CC4-5D6E-409C-BE32-E72D297353CC}">
              <c16:uniqueId val="{00000000-DEAE-40F6-8300-D3D23615A263}"/>
            </c:ext>
          </c:extLst>
        </c:ser>
        <c:dLbls>
          <c:showLegendKey val="0"/>
          <c:showVal val="0"/>
          <c:showCatName val="0"/>
          <c:showSerName val="0"/>
          <c:showPercent val="0"/>
          <c:showBubbleSize val="0"/>
        </c:dLbls>
        <c:gapWidth val="72"/>
        <c:axId val="82852255"/>
        <c:axId val="480513295"/>
      </c:barChart>
      <c:catAx>
        <c:axId val="828522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480513295"/>
        <c:crosses val="autoZero"/>
        <c:auto val="1"/>
        <c:lblAlgn val="ctr"/>
        <c:lblOffset val="100"/>
        <c:noMultiLvlLbl val="0"/>
      </c:catAx>
      <c:valAx>
        <c:axId val="480513295"/>
        <c:scaling>
          <c:orientation val="minMax"/>
        </c:scaling>
        <c:delete val="1"/>
        <c:axPos val="b"/>
        <c:numFmt formatCode="0%" sourceLinked="1"/>
        <c:majorTickMark val="none"/>
        <c:minorTickMark val="none"/>
        <c:tickLblPos val="nextTo"/>
        <c:crossAx val="82852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htlth_pref!$C$73</c:f>
              <c:strCache>
                <c:ptCount val="1"/>
                <c:pt idx="0">
                  <c:v>Health Posts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htlth_pref!$E$72:$G$72</c:f>
              <c:strCache>
                <c:ptCount val="3"/>
                <c:pt idx="0">
                  <c:v>May</c:v>
                </c:pt>
                <c:pt idx="1">
                  <c:v>Jul</c:v>
                </c:pt>
                <c:pt idx="2">
                  <c:v>Oct</c:v>
                </c:pt>
              </c:strCache>
            </c:strRef>
          </c:cat>
          <c:val>
            <c:numRef>
              <c:f>htlth_pref!$E$73:$G$73</c:f>
              <c:numCache>
                <c:formatCode>0%</c:formatCode>
                <c:ptCount val="3"/>
                <c:pt idx="0">
                  <c:v>0.53768778576094056</c:v>
                </c:pt>
                <c:pt idx="1">
                  <c:v>0.51111792669835909</c:v>
                </c:pt>
                <c:pt idx="2">
                  <c:v>0.48118568576255566</c:v>
                </c:pt>
              </c:numCache>
            </c:numRef>
          </c:val>
          <c:extLst>
            <c:ext xmlns:c16="http://schemas.microsoft.com/office/drawing/2014/chart" uri="{C3380CC4-5D6E-409C-BE32-E72D297353CC}">
              <c16:uniqueId val="{00000000-B5D2-43E8-96D4-AF577C52E61E}"/>
            </c:ext>
          </c:extLst>
        </c:ser>
        <c:ser>
          <c:idx val="1"/>
          <c:order val="1"/>
          <c:tx>
            <c:strRef>
              <c:f>htlth_pref!$C$74</c:f>
              <c:strCache>
                <c:ptCount val="1"/>
                <c:pt idx="0">
                  <c:v>Hospital in the City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htlth_pref!$E$72:$G$72</c:f>
              <c:strCache>
                <c:ptCount val="3"/>
                <c:pt idx="0">
                  <c:v>May</c:v>
                </c:pt>
                <c:pt idx="1">
                  <c:v>Jul</c:v>
                </c:pt>
                <c:pt idx="2">
                  <c:v>Oct</c:v>
                </c:pt>
              </c:strCache>
            </c:strRef>
          </c:cat>
          <c:val>
            <c:numRef>
              <c:f>htlth_pref!$E$74:$G$74</c:f>
              <c:numCache>
                <c:formatCode>0%</c:formatCode>
                <c:ptCount val="3"/>
                <c:pt idx="0">
                  <c:v>0.34696276943174398</c:v>
                </c:pt>
                <c:pt idx="1">
                  <c:v>0.32847722741910751</c:v>
                </c:pt>
                <c:pt idx="2">
                  <c:v>0.31316234065427739</c:v>
                </c:pt>
              </c:numCache>
            </c:numRef>
          </c:val>
          <c:extLst>
            <c:ext xmlns:c16="http://schemas.microsoft.com/office/drawing/2014/chart" uri="{C3380CC4-5D6E-409C-BE32-E72D297353CC}">
              <c16:uniqueId val="{00000001-B5D2-43E8-96D4-AF577C52E61E}"/>
            </c:ext>
          </c:extLst>
        </c:ser>
        <c:ser>
          <c:idx val="2"/>
          <c:order val="2"/>
          <c:tx>
            <c:strRef>
              <c:f>htlth_pref!$C$75</c:f>
              <c:strCache>
                <c:ptCount val="1"/>
                <c:pt idx="0">
                  <c:v>Local Clinic or Pharmacy</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htlth_pref!$E$72:$G$72</c:f>
              <c:strCache>
                <c:ptCount val="3"/>
                <c:pt idx="0">
                  <c:v>May</c:v>
                </c:pt>
                <c:pt idx="1">
                  <c:v>Jul</c:v>
                </c:pt>
                <c:pt idx="2">
                  <c:v>Oct</c:v>
                </c:pt>
              </c:strCache>
            </c:strRef>
          </c:cat>
          <c:val>
            <c:numRef>
              <c:f>htlth_pref!$E$75:$G$75</c:f>
              <c:numCache>
                <c:formatCode>0%</c:formatCode>
                <c:ptCount val="3"/>
                <c:pt idx="0">
                  <c:v>5.2384062704114956E-2</c:v>
                </c:pt>
                <c:pt idx="1">
                  <c:v>0.13218831467566325</c:v>
                </c:pt>
                <c:pt idx="2">
                  <c:v>0.19367224696667179</c:v>
                </c:pt>
              </c:numCache>
            </c:numRef>
          </c:val>
          <c:extLst>
            <c:ext xmlns:c16="http://schemas.microsoft.com/office/drawing/2014/chart" uri="{C3380CC4-5D6E-409C-BE32-E72D297353CC}">
              <c16:uniqueId val="{00000002-B5D2-43E8-96D4-AF577C52E61E}"/>
            </c:ext>
          </c:extLst>
        </c:ser>
        <c:ser>
          <c:idx val="3"/>
          <c:order val="3"/>
          <c:tx>
            <c:strRef>
              <c:f>htlth_pref!$C$76</c:f>
              <c:strCache>
                <c:ptCount val="1"/>
                <c:pt idx="0">
                  <c:v>Will not go out</c:v>
                </c:pt>
              </c:strCache>
            </c:strRef>
          </c:tx>
          <c:spPr>
            <a:solidFill>
              <a:schemeClr val="accent4"/>
            </a:solidFill>
            <a:ln>
              <a:noFill/>
            </a:ln>
            <a:effectLst/>
          </c:spPr>
          <c:invertIfNegative val="0"/>
          <c:dLbls>
            <c:delete val="1"/>
          </c:dLbls>
          <c:cat>
            <c:strRef>
              <c:f>htlth_pref!$E$72:$G$72</c:f>
              <c:strCache>
                <c:ptCount val="3"/>
                <c:pt idx="0">
                  <c:v>May</c:v>
                </c:pt>
                <c:pt idx="1">
                  <c:v>Jul</c:v>
                </c:pt>
                <c:pt idx="2">
                  <c:v>Oct</c:v>
                </c:pt>
              </c:strCache>
            </c:strRef>
          </c:cat>
          <c:val>
            <c:numRef>
              <c:f>htlth_pref!$E$76:$G$76</c:f>
              <c:numCache>
                <c:formatCode>0%</c:formatCode>
                <c:ptCount val="3"/>
                <c:pt idx="0">
                  <c:v>0.01</c:v>
                </c:pt>
                <c:pt idx="1">
                  <c:v>2.3002606962122373E-3</c:v>
                </c:pt>
                <c:pt idx="2">
                  <c:v>6.7577945016126552E-3</c:v>
                </c:pt>
              </c:numCache>
            </c:numRef>
          </c:val>
          <c:extLst>
            <c:ext xmlns:c16="http://schemas.microsoft.com/office/drawing/2014/chart" uri="{C3380CC4-5D6E-409C-BE32-E72D297353CC}">
              <c16:uniqueId val="{00000003-B5D2-43E8-96D4-AF577C52E61E}"/>
            </c:ext>
          </c:extLst>
        </c:ser>
        <c:ser>
          <c:idx val="5"/>
          <c:order val="5"/>
          <c:tx>
            <c:strRef>
              <c:f>htlth_pref!$C$78</c:f>
              <c:strCache>
                <c:ptCount val="1"/>
                <c:pt idx="0">
                  <c:v>Other</c:v>
                </c:pt>
              </c:strCache>
            </c:strRef>
          </c:tx>
          <c:spPr>
            <a:solidFill>
              <a:schemeClr val="accent6"/>
            </a:solidFill>
            <a:ln>
              <a:noFill/>
            </a:ln>
            <a:effectLst/>
          </c:spPr>
          <c:invertIfNegative val="0"/>
          <c:dLbls>
            <c:delete val="1"/>
          </c:dLbls>
          <c:cat>
            <c:strRef>
              <c:f>htlth_pref!$E$72:$G$72</c:f>
              <c:strCache>
                <c:ptCount val="3"/>
                <c:pt idx="0">
                  <c:v>May</c:v>
                </c:pt>
                <c:pt idx="1">
                  <c:v>Jul</c:v>
                </c:pt>
                <c:pt idx="2">
                  <c:v>Oct</c:v>
                </c:pt>
              </c:strCache>
            </c:strRef>
          </c:cat>
          <c:val>
            <c:numRef>
              <c:f>htlth_pref!$E$78:$G$78</c:f>
              <c:numCache>
                <c:formatCode>0%</c:formatCode>
                <c:ptCount val="3"/>
                <c:pt idx="0">
                  <c:v>0.05</c:v>
                </c:pt>
                <c:pt idx="1">
                  <c:v>0.02</c:v>
                </c:pt>
                <c:pt idx="2">
                  <c:v>6.1434495469205963E-4</c:v>
                </c:pt>
              </c:numCache>
            </c:numRef>
          </c:val>
          <c:extLst>
            <c:ext xmlns:c16="http://schemas.microsoft.com/office/drawing/2014/chart" uri="{C3380CC4-5D6E-409C-BE32-E72D297353CC}">
              <c16:uniqueId val="{00000004-B5D2-43E8-96D4-AF577C52E61E}"/>
            </c:ext>
          </c:extLst>
        </c:ser>
        <c:dLbls>
          <c:dLblPos val="ctr"/>
          <c:showLegendKey val="0"/>
          <c:showVal val="1"/>
          <c:showCatName val="0"/>
          <c:showSerName val="0"/>
          <c:showPercent val="0"/>
          <c:showBubbleSize val="0"/>
        </c:dLbls>
        <c:gapWidth val="90"/>
        <c:overlap val="100"/>
        <c:axId val="1033841040"/>
        <c:axId val="978816912"/>
        <c:extLst>
          <c:ext xmlns:c15="http://schemas.microsoft.com/office/drawing/2012/chart" uri="{02D57815-91ED-43cb-92C2-25804820EDAC}">
            <c15:filteredBarSeries>
              <c15:ser>
                <c:idx val="4"/>
                <c:order val="4"/>
                <c:tx>
                  <c:strRef>
                    <c:extLst>
                      <c:ext uri="{02D57815-91ED-43cb-92C2-25804820EDAC}">
                        <c15:formulaRef>
                          <c15:sqref>htlth_pref!$C$77</c15:sqref>
                        </c15:formulaRef>
                      </c:ext>
                    </c:extLst>
                    <c:strCache>
                      <c:ptCount val="1"/>
                      <c:pt idx="0">
                        <c:v>Doctors will come home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htlth_pref!$E$72:$G$72</c15:sqref>
                        </c15:formulaRef>
                      </c:ext>
                    </c:extLst>
                    <c:strCache>
                      <c:ptCount val="3"/>
                      <c:pt idx="0">
                        <c:v>May</c:v>
                      </c:pt>
                      <c:pt idx="1">
                        <c:v>Jul</c:v>
                      </c:pt>
                      <c:pt idx="2">
                        <c:v>Oct</c:v>
                      </c:pt>
                    </c:strCache>
                  </c:strRef>
                </c:cat>
                <c:val>
                  <c:numRef>
                    <c:extLst>
                      <c:ext uri="{02D57815-91ED-43cb-92C2-25804820EDAC}">
                        <c15:formulaRef>
                          <c15:sqref>htlth_pref!$E$77:$G$77</c15:sqref>
                        </c15:formulaRef>
                      </c:ext>
                    </c:extLst>
                    <c:numCache>
                      <c:formatCode>0%</c:formatCode>
                      <c:ptCount val="3"/>
                      <c:pt idx="0">
                        <c:v>0</c:v>
                      </c:pt>
                      <c:pt idx="1">
                        <c:v>0</c:v>
                      </c:pt>
                      <c:pt idx="2">
                        <c:v>4.6075871601904466E-3</c:v>
                      </c:pt>
                    </c:numCache>
                  </c:numRef>
                </c:val>
                <c:extLst>
                  <c:ext xmlns:c16="http://schemas.microsoft.com/office/drawing/2014/chart" uri="{C3380CC4-5D6E-409C-BE32-E72D297353CC}">
                    <c16:uniqueId val="{00000005-B5D2-43E8-96D4-AF577C52E61E}"/>
                  </c:ext>
                </c:extLst>
              </c15:ser>
            </c15:filteredBarSeries>
          </c:ext>
        </c:extLst>
      </c:barChart>
      <c:catAx>
        <c:axId val="1033841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78816912"/>
        <c:crosses val="autoZero"/>
        <c:auto val="1"/>
        <c:lblAlgn val="ctr"/>
        <c:lblOffset val="100"/>
        <c:noMultiLvlLbl val="0"/>
      </c:catAx>
      <c:valAx>
        <c:axId val="978816912"/>
        <c:scaling>
          <c:orientation val="minMax"/>
        </c:scaling>
        <c:delete val="1"/>
        <c:axPos val="l"/>
        <c:numFmt formatCode="0%" sourceLinked="1"/>
        <c:majorTickMark val="none"/>
        <c:minorTickMark val="none"/>
        <c:tickLblPos val="nextTo"/>
        <c:crossAx val="1033841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htlth_pref!$C$37</c:f>
              <c:strCache>
                <c:ptCount val="1"/>
                <c:pt idx="0">
                  <c:v>Hospital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htlth_pref!$D$36:$E$36</c:f>
              <c:strCache>
                <c:ptCount val="2"/>
                <c:pt idx="0">
                  <c:v>Oct</c:v>
                </c:pt>
                <c:pt idx="1">
                  <c:v>Aug</c:v>
                </c:pt>
              </c:strCache>
            </c:strRef>
          </c:cat>
          <c:val>
            <c:numRef>
              <c:f>htlth_pref!$D$37:$E$37</c:f>
              <c:numCache>
                <c:formatCode>0%</c:formatCode>
                <c:ptCount val="2"/>
                <c:pt idx="0">
                  <c:v>0.57303400000000004</c:v>
                </c:pt>
                <c:pt idx="1">
                  <c:v>0.65277777777777779</c:v>
                </c:pt>
              </c:numCache>
            </c:numRef>
          </c:val>
          <c:extLst>
            <c:ext xmlns:c16="http://schemas.microsoft.com/office/drawing/2014/chart" uri="{C3380CC4-5D6E-409C-BE32-E72D297353CC}">
              <c16:uniqueId val="{00000000-BE3C-41FC-96D8-8080B43A986D}"/>
            </c:ext>
          </c:extLst>
        </c:ser>
        <c:ser>
          <c:idx val="1"/>
          <c:order val="1"/>
          <c:tx>
            <c:strRef>
              <c:f>htlth_pref!$C$38</c:f>
              <c:strCache>
                <c:ptCount val="1"/>
                <c:pt idx="0">
                  <c:v>Nearest health facility</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htlth_pref!$D$36:$E$36</c:f>
              <c:strCache>
                <c:ptCount val="2"/>
                <c:pt idx="0">
                  <c:v>Oct</c:v>
                </c:pt>
                <c:pt idx="1">
                  <c:v>Aug</c:v>
                </c:pt>
              </c:strCache>
            </c:strRef>
          </c:cat>
          <c:val>
            <c:numRef>
              <c:f>htlth_pref!$D$38:$E$38</c:f>
              <c:numCache>
                <c:formatCode>0%</c:formatCode>
                <c:ptCount val="2"/>
                <c:pt idx="0">
                  <c:v>0.303371</c:v>
                </c:pt>
                <c:pt idx="1">
                  <c:v>0.2361111111111111</c:v>
                </c:pt>
              </c:numCache>
            </c:numRef>
          </c:val>
          <c:extLst>
            <c:ext xmlns:c16="http://schemas.microsoft.com/office/drawing/2014/chart" uri="{C3380CC4-5D6E-409C-BE32-E72D297353CC}">
              <c16:uniqueId val="{00000001-BE3C-41FC-96D8-8080B43A986D}"/>
            </c:ext>
          </c:extLst>
        </c:ser>
        <c:ser>
          <c:idx val="2"/>
          <c:order val="2"/>
          <c:tx>
            <c:strRef>
              <c:f>htlth_pref!$C$39</c:f>
              <c:strCache>
                <c:ptCount val="1"/>
                <c:pt idx="0">
                  <c:v>At home</c:v>
                </c:pt>
              </c:strCache>
            </c:strRef>
          </c:tx>
          <c:spPr>
            <a:solidFill>
              <a:schemeClr val="accent3"/>
            </a:solidFill>
            <a:ln>
              <a:noFill/>
            </a:ln>
            <a:effectLst/>
          </c:spPr>
          <c:invertIfNegative val="0"/>
          <c:dLbls>
            <c:delete val="1"/>
          </c:dLbls>
          <c:cat>
            <c:strRef>
              <c:f>htlth_pref!$D$36:$E$36</c:f>
              <c:strCache>
                <c:ptCount val="2"/>
                <c:pt idx="0">
                  <c:v>Oct</c:v>
                </c:pt>
                <c:pt idx="1">
                  <c:v>Aug</c:v>
                </c:pt>
              </c:strCache>
            </c:strRef>
          </c:cat>
          <c:val>
            <c:numRef>
              <c:f>htlth_pref!$D$39:$E$39</c:f>
              <c:numCache>
                <c:formatCode>0%</c:formatCode>
                <c:ptCount val="2"/>
                <c:pt idx="0">
                  <c:v>6.7416000000000004E-2</c:v>
                </c:pt>
                <c:pt idx="1">
                  <c:v>8.3333333333333329E-2</c:v>
                </c:pt>
              </c:numCache>
            </c:numRef>
          </c:val>
          <c:extLst>
            <c:ext xmlns:c16="http://schemas.microsoft.com/office/drawing/2014/chart" uri="{C3380CC4-5D6E-409C-BE32-E72D297353CC}">
              <c16:uniqueId val="{00000002-BE3C-41FC-96D8-8080B43A986D}"/>
            </c:ext>
          </c:extLst>
        </c:ser>
        <c:ser>
          <c:idx val="3"/>
          <c:order val="3"/>
          <c:tx>
            <c:strRef>
              <c:f>htlth_pref!$C$40</c:f>
              <c:strCache>
                <c:ptCount val="1"/>
                <c:pt idx="0">
                  <c:v>Private Clinic</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htlth_pref!$D$36:$E$36</c:f>
              <c:strCache>
                <c:ptCount val="2"/>
                <c:pt idx="0">
                  <c:v>Oct</c:v>
                </c:pt>
                <c:pt idx="1">
                  <c:v>Aug</c:v>
                </c:pt>
              </c:strCache>
            </c:strRef>
          </c:cat>
          <c:val>
            <c:numRef>
              <c:f>htlth_pref!$D$40:$E$40</c:f>
              <c:numCache>
                <c:formatCode>0%</c:formatCode>
                <c:ptCount val="2"/>
                <c:pt idx="0">
                  <c:v>5.6180000000000001E-2</c:v>
                </c:pt>
                <c:pt idx="1">
                  <c:v>1.3888888888888888E-2</c:v>
                </c:pt>
              </c:numCache>
            </c:numRef>
          </c:val>
          <c:extLst>
            <c:ext xmlns:c16="http://schemas.microsoft.com/office/drawing/2014/chart" uri="{C3380CC4-5D6E-409C-BE32-E72D297353CC}">
              <c16:uniqueId val="{00000003-BE3C-41FC-96D8-8080B43A986D}"/>
            </c:ext>
          </c:extLst>
        </c:ser>
        <c:dLbls>
          <c:dLblPos val="ctr"/>
          <c:showLegendKey val="0"/>
          <c:showVal val="1"/>
          <c:showCatName val="0"/>
          <c:showSerName val="0"/>
          <c:showPercent val="0"/>
          <c:showBubbleSize val="0"/>
        </c:dLbls>
        <c:gapWidth val="80"/>
        <c:overlap val="100"/>
        <c:axId val="1317248431"/>
        <c:axId val="1175659215"/>
      </c:barChart>
      <c:catAx>
        <c:axId val="13172484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75659215"/>
        <c:crosses val="autoZero"/>
        <c:auto val="1"/>
        <c:lblAlgn val="ctr"/>
        <c:lblOffset val="100"/>
        <c:noMultiLvlLbl val="0"/>
      </c:catAx>
      <c:valAx>
        <c:axId val="1175659215"/>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17248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solidFill>
                  <a:schemeClr val="tx1"/>
                </a:solidFill>
              </a:ln>
              <a:effectLst/>
            </c:spPr>
            <c:txPr>
              <a:bodyPr rot="0" spcFirstLastPara="1" vertOverflow="ellipsis" vert="horz" wrap="square" anchor="ctr" anchorCtr="1"/>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htlth_pref!$D$55:$D$66</c:f>
              <c:strCache>
                <c:ptCount val="12"/>
                <c:pt idx="0">
                  <c:v>Health Professionals took extra care</c:v>
                </c:pt>
                <c:pt idx="1">
                  <c:v>Happy with experience</c:v>
                </c:pt>
                <c:pt idx="2">
                  <c:v>None</c:v>
                </c:pt>
                <c:pt idx="3">
                  <c:v>Discharged earlier</c:v>
                </c:pt>
                <c:pt idx="4">
                  <c:v>Shorter interaction with health staff</c:v>
                </c:pt>
                <c:pt idx="5">
                  <c:v>Quality was not good</c:v>
                </c:pt>
                <c:pt idx="6">
                  <c:v>Labour ward crowded</c:v>
                </c:pt>
                <c:pt idx="7">
                  <c:v>Reduced number of women accessing facility for childbirth</c:v>
                </c:pt>
                <c:pt idx="8">
                  <c:v>Expensive because PCR test required</c:v>
                </c:pt>
                <c:pt idx="9">
                  <c:v>Health Staff were confident with adequate PPE</c:v>
                </c:pt>
                <c:pt idx="10">
                  <c:v>Wait long</c:v>
                </c:pt>
                <c:pt idx="11">
                  <c:v>Reduced number of beds due to distancing</c:v>
                </c:pt>
              </c:strCache>
            </c:strRef>
          </c:cat>
          <c:val>
            <c:numRef>
              <c:f>htlth_pref!$E$55:$E$66</c:f>
              <c:numCache>
                <c:formatCode>0%</c:formatCode>
                <c:ptCount val="12"/>
                <c:pt idx="0">
                  <c:v>0.50602400000000003</c:v>
                </c:pt>
                <c:pt idx="1">
                  <c:v>0.48192800000000002</c:v>
                </c:pt>
                <c:pt idx="2">
                  <c:v>0.204819</c:v>
                </c:pt>
                <c:pt idx="3">
                  <c:v>0.13253000000000001</c:v>
                </c:pt>
                <c:pt idx="4">
                  <c:v>0.12048200000000001</c:v>
                </c:pt>
                <c:pt idx="5">
                  <c:v>6.0241000000000003E-2</c:v>
                </c:pt>
                <c:pt idx="6">
                  <c:v>4.8193E-2</c:v>
                </c:pt>
                <c:pt idx="7">
                  <c:v>4.8193E-2</c:v>
                </c:pt>
                <c:pt idx="8">
                  <c:v>3.6144999999999997E-2</c:v>
                </c:pt>
                <c:pt idx="9">
                  <c:v>3.6144999999999997E-2</c:v>
                </c:pt>
                <c:pt idx="10">
                  <c:v>2.4095999999999999E-2</c:v>
                </c:pt>
                <c:pt idx="11">
                  <c:v>2.4095999999999999E-2</c:v>
                </c:pt>
              </c:numCache>
            </c:numRef>
          </c:val>
          <c:extLst>
            <c:ext xmlns:c16="http://schemas.microsoft.com/office/drawing/2014/chart" uri="{C3380CC4-5D6E-409C-BE32-E72D297353CC}">
              <c16:uniqueId val="{00000000-A3DA-45C3-8740-B1204B53D0F7}"/>
            </c:ext>
          </c:extLst>
        </c:ser>
        <c:dLbls>
          <c:showLegendKey val="0"/>
          <c:showVal val="0"/>
          <c:showCatName val="0"/>
          <c:showSerName val="0"/>
          <c:showPercent val="0"/>
          <c:showBubbleSize val="0"/>
        </c:dLbls>
        <c:gapWidth val="32"/>
        <c:axId val="1317221231"/>
        <c:axId val="1175648399"/>
      </c:barChart>
      <c:catAx>
        <c:axId val="13172212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175648399"/>
        <c:crosses val="autoZero"/>
        <c:auto val="1"/>
        <c:lblAlgn val="ctr"/>
        <c:lblOffset val="100"/>
        <c:noMultiLvlLbl val="0"/>
      </c:catAx>
      <c:valAx>
        <c:axId val="1175648399"/>
        <c:scaling>
          <c:orientation val="minMax"/>
        </c:scaling>
        <c:delete val="1"/>
        <c:axPos val="b"/>
        <c:numFmt formatCode="0%" sourceLinked="1"/>
        <c:majorTickMark val="none"/>
        <c:minorTickMark val="none"/>
        <c:tickLblPos val="nextTo"/>
        <c:crossAx val="1317221231"/>
        <c:crosses val="autoZero"/>
        <c:crossBetween val="between"/>
      </c:valAx>
      <c:spPr>
        <a:noFill/>
        <a:ln>
          <a:noFill/>
        </a:ln>
        <a:effectLst/>
      </c:spPr>
    </c:plotArea>
    <c:plotVisOnly val="1"/>
    <c:dispBlanksAs val="gap"/>
    <c:showDLblsOverMax val="0"/>
  </c:chart>
  <c:spPr>
    <a:noFill/>
    <a:ln>
      <a:noFill/>
    </a:ln>
    <a:effectLst/>
  </c:spPr>
  <c:txPr>
    <a:bodyPr/>
    <a:lstStyle/>
    <a:p>
      <a:pPr>
        <a:defRPr sz="1100" b="1"/>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Sheet6!$C$4</c:f>
              <c:strCache>
                <c:ptCount val="1"/>
                <c:pt idx="0">
                  <c:v>#REF!</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CF43-4161-BAD8-92E163D42805}"/>
              </c:ext>
            </c:extLst>
          </c:dPt>
          <c:dPt>
            <c:idx val="4"/>
            <c:invertIfNegative val="0"/>
            <c:bubble3D val="0"/>
            <c:spPr>
              <a:solidFill>
                <a:srgbClr val="00B0F0"/>
              </a:solidFill>
              <a:ln>
                <a:noFill/>
              </a:ln>
              <a:effectLst/>
            </c:spPr>
            <c:extLst>
              <c:ext xmlns:c16="http://schemas.microsoft.com/office/drawing/2014/chart" uri="{C3380CC4-5D6E-409C-BE32-E72D297353CC}">
                <c16:uniqueId val="{00000003-CF43-4161-BAD8-92E163D42805}"/>
              </c:ext>
            </c:extLst>
          </c:dPt>
          <c:dPt>
            <c:idx val="5"/>
            <c:invertIfNegative val="0"/>
            <c:bubble3D val="0"/>
            <c:spPr>
              <a:solidFill>
                <a:srgbClr val="00B0F0"/>
              </a:solidFill>
              <a:ln>
                <a:noFill/>
              </a:ln>
              <a:effectLst/>
            </c:spPr>
            <c:extLst>
              <c:ext xmlns:c16="http://schemas.microsoft.com/office/drawing/2014/chart" uri="{C3380CC4-5D6E-409C-BE32-E72D297353CC}">
                <c16:uniqueId val="{00000005-CF43-4161-BAD8-92E163D42805}"/>
              </c:ext>
            </c:extLst>
          </c:dPt>
          <c:dPt>
            <c:idx val="6"/>
            <c:invertIfNegative val="0"/>
            <c:bubble3D val="0"/>
            <c:spPr>
              <a:solidFill>
                <a:srgbClr val="00B0F0"/>
              </a:solidFill>
              <a:ln>
                <a:noFill/>
              </a:ln>
              <a:effectLst/>
            </c:spPr>
            <c:extLst>
              <c:ext xmlns:c16="http://schemas.microsoft.com/office/drawing/2014/chart" uri="{C3380CC4-5D6E-409C-BE32-E72D297353CC}">
                <c16:uniqueId val="{00000007-CF43-4161-BAD8-92E163D42805}"/>
              </c:ext>
            </c:extLst>
          </c:dPt>
          <c:dPt>
            <c:idx val="7"/>
            <c:invertIfNegative val="0"/>
            <c:bubble3D val="0"/>
            <c:spPr>
              <a:solidFill>
                <a:srgbClr val="00B0F0"/>
              </a:solidFill>
              <a:ln>
                <a:noFill/>
              </a:ln>
              <a:effectLst/>
            </c:spPr>
            <c:extLst>
              <c:ext xmlns:c16="http://schemas.microsoft.com/office/drawing/2014/chart" uri="{C3380CC4-5D6E-409C-BE32-E72D297353CC}">
                <c16:uniqueId val="{00000009-CF43-4161-BAD8-92E163D42805}"/>
              </c:ext>
            </c:extLst>
          </c:dPt>
          <c:dPt>
            <c:idx val="8"/>
            <c:invertIfNegative val="0"/>
            <c:bubble3D val="0"/>
            <c:spPr>
              <a:solidFill>
                <a:srgbClr val="00B0F0"/>
              </a:solidFill>
              <a:ln>
                <a:noFill/>
              </a:ln>
              <a:effectLst/>
            </c:spPr>
            <c:extLst>
              <c:ext xmlns:c16="http://schemas.microsoft.com/office/drawing/2014/chart" uri="{C3380CC4-5D6E-409C-BE32-E72D297353CC}">
                <c16:uniqueId val="{0000000B-CF43-4161-BAD8-92E163D42805}"/>
              </c:ext>
            </c:extLst>
          </c:dPt>
          <c:dPt>
            <c:idx val="9"/>
            <c:invertIfNegative val="0"/>
            <c:bubble3D val="0"/>
            <c:spPr>
              <a:solidFill>
                <a:srgbClr val="00B0F0"/>
              </a:solidFill>
              <a:ln>
                <a:noFill/>
              </a:ln>
              <a:effectLst/>
            </c:spPr>
            <c:extLst>
              <c:ext xmlns:c16="http://schemas.microsoft.com/office/drawing/2014/chart" uri="{C3380CC4-5D6E-409C-BE32-E72D297353CC}">
                <c16:uniqueId val="{0000000D-CF43-4161-BAD8-92E163D42805}"/>
              </c:ext>
            </c:extLst>
          </c:dPt>
          <c:dPt>
            <c:idx val="10"/>
            <c:invertIfNegative val="0"/>
            <c:bubble3D val="0"/>
            <c:spPr>
              <a:solidFill>
                <a:srgbClr val="92D050"/>
              </a:solidFill>
              <a:ln>
                <a:noFill/>
              </a:ln>
              <a:effectLst/>
            </c:spPr>
            <c:extLst>
              <c:ext xmlns:c16="http://schemas.microsoft.com/office/drawing/2014/chart" uri="{C3380CC4-5D6E-409C-BE32-E72D297353CC}">
                <c16:uniqueId val="{0000000F-CF43-4161-BAD8-92E163D42805}"/>
              </c:ext>
            </c:extLst>
          </c:dPt>
          <c:dPt>
            <c:idx val="11"/>
            <c:invertIfNegative val="0"/>
            <c:bubble3D val="0"/>
            <c:spPr>
              <a:solidFill>
                <a:srgbClr val="92D050"/>
              </a:solidFill>
              <a:ln>
                <a:noFill/>
              </a:ln>
              <a:effectLst/>
            </c:spPr>
            <c:extLst>
              <c:ext xmlns:c16="http://schemas.microsoft.com/office/drawing/2014/chart" uri="{C3380CC4-5D6E-409C-BE32-E72D297353CC}">
                <c16:uniqueId val="{00000011-CF43-4161-BAD8-92E163D42805}"/>
              </c:ext>
            </c:extLst>
          </c:dPt>
          <c:dPt>
            <c:idx val="12"/>
            <c:invertIfNegative val="0"/>
            <c:bubble3D val="0"/>
            <c:spPr>
              <a:solidFill>
                <a:srgbClr val="92D050"/>
              </a:solidFill>
              <a:ln>
                <a:noFill/>
              </a:ln>
              <a:effectLst/>
            </c:spPr>
            <c:extLst>
              <c:ext xmlns:c16="http://schemas.microsoft.com/office/drawing/2014/chart" uri="{C3380CC4-5D6E-409C-BE32-E72D297353CC}">
                <c16:uniqueId val="{00000013-CF43-4161-BAD8-92E163D42805}"/>
              </c:ext>
            </c:extLst>
          </c:dPt>
          <c:dPt>
            <c:idx val="13"/>
            <c:invertIfNegative val="0"/>
            <c:bubble3D val="0"/>
            <c:spPr>
              <a:solidFill>
                <a:srgbClr val="92D050"/>
              </a:solidFill>
              <a:ln>
                <a:noFill/>
              </a:ln>
              <a:effectLst/>
            </c:spPr>
            <c:extLst>
              <c:ext xmlns:c16="http://schemas.microsoft.com/office/drawing/2014/chart" uri="{C3380CC4-5D6E-409C-BE32-E72D297353CC}">
                <c16:uniqueId val="{00000015-CF43-4161-BAD8-92E163D42805}"/>
              </c:ext>
            </c:extLst>
          </c:dPt>
          <c:dPt>
            <c:idx val="14"/>
            <c:invertIfNegative val="0"/>
            <c:bubble3D val="0"/>
            <c:spPr>
              <a:solidFill>
                <a:srgbClr val="92D050"/>
              </a:solidFill>
              <a:ln>
                <a:noFill/>
              </a:ln>
              <a:effectLst/>
            </c:spPr>
            <c:extLst>
              <c:ext xmlns:c16="http://schemas.microsoft.com/office/drawing/2014/chart" uri="{C3380CC4-5D6E-409C-BE32-E72D297353CC}">
                <c16:uniqueId val="{00000017-CF43-4161-BAD8-92E163D42805}"/>
              </c:ext>
            </c:extLst>
          </c:dPt>
          <c:dPt>
            <c:idx val="15"/>
            <c:invertIfNegative val="0"/>
            <c:bubble3D val="0"/>
            <c:spPr>
              <a:solidFill>
                <a:srgbClr val="92D050"/>
              </a:solidFill>
              <a:ln>
                <a:noFill/>
              </a:ln>
              <a:effectLst/>
            </c:spPr>
            <c:extLst>
              <c:ext xmlns:c16="http://schemas.microsoft.com/office/drawing/2014/chart" uri="{C3380CC4-5D6E-409C-BE32-E72D297353CC}">
                <c16:uniqueId val="{00000019-CF43-4161-BAD8-92E163D42805}"/>
              </c:ext>
            </c:extLst>
          </c:dPt>
          <c:dPt>
            <c:idx val="16"/>
            <c:invertIfNegative val="0"/>
            <c:bubble3D val="0"/>
            <c:spPr>
              <a:solidFill>
                <a:srgbClr val="92D050"/>
              </a:solidFill>
              <a:ln>
                <a:noFill/>
              </a:ln>
              <a:effectLst/>
            </c:spPr>
            <c:extLst>
              <c:ext xmlns:c16="http://schemas.microsoft.com/office/drawing/2014/chart" uri="{C3380CC4-5D6E-409C-BE32-E72D297353CC}">
                <c16:uniqueId val="{0000001B-CF43-4161-BAD8-92E163D4280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[1]Sheet6!$A$5:$B$22</c:f>
              <c:multiLvlStrCache>
                <c:ptCount val="18"/>
                <c:lvl>
                  <c:pt idx="0">
                    <c:v>Metropolitian City</c:v>
                  </c:pt>
                  <c:pt idx="1">
                    <c:v>Sub-Metropolitian City</c:v>
                  </c:pt>
                  <c:pt idx="2">
                    <c:v>Municipality</c:v>
                  </c:pt>
                  <c:pt idx="3">
                    <c:v>Rural Municipality</c:v>
                  </c:pt>
                  <c:pt idx="4">
                    <c:v>All</c:v>
                  </c:pt>
                  <c:pt idx="5">
                    <c:v>None</c:v>
                  </c:pt>
                  <c:pt idx="6">
                    <c:v>&lt;10K</c:v>
                  </c:pt>
                  <c:pt idx="7">
                    <c:v>10-20K</c:v>
                  </c:pt>
                  <c:pt idx="8">
                    <c:v>20-30K</c:v>
                  </c:pt>
                  <c:pt idx="9">
                    <c:v>30-50K</c:v>
                  </c:pt>
                  <c:pt idx="10">
                    <c:v>50K+</c:v>
                  </c:pt>
                  <c:pt idx="11">
                    <c:v>Province 1</c:v>
                  </c:pt>
                  <c:pt idx="12">
                    <c:v>Province 2</c:v>
                  </c:pt>
                  <c:pt idx="13">
                    <c:v>Bagmati</c:v>
                  </c:pt>
                  <c:pt idx="14">
                    <c:v>Gandaki</c:v>
                  </c:pt>
                  <c:pt idx="15">
                    <c:v>Province 5</c:v>
                  </c:pt>
                  <c:pt idx="16">
                    <c:v>Karnali</c:v>
                  </c:pt>
                  <c:pt idx="17">
                    <c:v>Sudurpaschim</c:v>
                  </c:pt>
                </c:lvl>
                <c:lvl>
                  <c:pt idx="0">
                    <c:v>Residence Type</c:v>
                  </c:pt>
                  <c:pt idx="5">
                    <c:v>Income</c:v>
                  </c:pt>
                  <c:pt idx="11">
                    <c:v>Province</c:v>
                  </c:pt>
                </c:lvl>
              </c:multiLvlStrCache>
            </c:multiLvlStrRef>
          </c:cat>
          <c:val>
            <c:numRef>
              <c:f>[1]Sheet6!$C$5:$C$22</c:f>
              <c:numCache>
                <c:formatCode>0%</c:formatCode>
                <c:ptCount val="18"/>
                <c:pt idx="0">
                  <c:v>0.59299199999999996</c:v>
                </c:pt>
                <c:pt idx="1">
                  <c:v>0.5</c:v>
                </c:pt>
                <c:pt idx="2">
                  <c:v>0.496811</c:v>
                </c:pt>
                <c:pt idx="3">
                  <c:v>0.448911</c:v>
                </c:pt>
                <c:pt idx="4">
                  <c:v>0.482823</c:v>
                </c:pt>
                <c:pt idx="5">
                  <c:v>0.46769100000000002</c:v>
                </c:pt>
                <c:pt idx="6">
                  <c:v>0.45487</c:v>
                </c:pt>
                <c:pt idx="7">
                  <c:v>0.475856</c:v>
                </c:pt>
                <c:pt idx="8">
                  <c:v>0.53276400000000002</c:v>
                </c:pt>
                <c:pt idx="9">
                  <c:v>0.56989199999999995</c:v>
                </c:pt>
                <c:pt idx="10">
                  <c:v>0.58598700000000004</c:v>
                </c:pt>
                <c:pt idx="11">
                  <c:v>0.49442399999999997</c:v>
                </c:pt>
                <c:pt idx="12">
                  <c:v>0.51798599999999995</c:v>
                </c:pt>
                <c:pt idx="13">
                  <c:v>0.508772</c:v>
                </c:pt>
                <c:pt idx="14">
                  <c:v>0.43902400000000003</c:v>
                </c:pt>
                <c:pt idx="15">
                  <c:v>0.477489</c:v>
                </c:pt>
                <c:pt idx="16">
                  <c:v>0.47965099999999999</c:v>
                </c:pt>
                <c:pt idx="17">
                  <c:v>0.42514999999999997</c:v>
                </c:pt>
              </c:numCache>
            </c:numRef>
          </c:val>
          <c:extLst>
            <c:ext xmlns:c16="http://schemas.microsoft.com/office/drawing/2014/chart" uri="{C3380CC4-5D6E-409C-BE32-E72D297353CC}">
              <c16:uniqueId val="{0000001C-CF43-4161-BAD8-92E163D42805}"/>
            </c:ext>
          </c:extLst>
        </c:ser>
        <c:dLbls>
          <c:showLegendKey val="0"/>
          <c:showVal val="0"/>
          <c:showCatName val="0"/>
          <c:showSerName val="0"/>
          <c:showPercent val="0"/>
          <c:showBubbleSize val="0"/>
        </c:dLbls>
        <c:gapWidth val="59"/>
        <c:axId val="1382558159"/>
        <c:axId val="1266830863"/>
      </c:barChart>
      <c:catAx>
        <c:axId val="13825581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6830863"/>
        <c:crosses val="autoZero"/>
        <c:auto val="1"/>
        <c:lblAlgn val="ctr"/>
        <c:lblOffset val="100"/>
        <c:noMultiLvlLbl val="0"/>
      </c:catAx>
      <c:valAx>
        <c:axId val="1266830863"/>
        <c:scaling>
          <c:orientation val="minMax"/>
        </c:scaling>
        <c:delete val="1"/>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3825581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Radio!$G$33</c:f>
              <c:strCache>
                <c:ptCount val="1"/>
                <c:pt idx="0">
                  <c:v>All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Radio!$F$36:$F$37</c:f>
              <c:strCache>
                <c:ptCount val="2"/>
                <c:pt idx="0">
                  <c:v>Oct</c:v>
                </c:pt>
                <c:pt idx="1">
                  <c:v>Aug</c:v>
                </c:pt>
              </c:strCache>
            </c:strRef>
          </c:cat>
          <c:val>
            <c:numRef>
              <c:f>Radio!$G$36:$G$37</c:f>
              <c:numCache>
                <c:formatCode>0%</c:formatCode>
                <c:ptCount val="2"/>
                <c:pt idx="0">
                  <c:v>0.20612800000000001</c:v>
                </c:pt>
                <c:pt idx="1">
                  <c:v>0.21233599758709093</c:v>
                </c:pt>
              </c:numCache>
            </c:numRef>
          </c:val>
          <c:extLst>
            <c:ext xmlns:c16="http://schemas.microsoft.com/office/drawing/2014/chart" uri="{C3380CC4-5D6E-409C-BE32-E72D297353CC}">
              <c16:uniqueId val="{00000000-C1DB-4462-BA6D-CBC69CA881FB}"/>
            </c:ext>
          </c:extLst>
        </c:ser>
        <c:ser>
          <c:idx val="1"/>
          <c:order val="1"/>
          <c:tx>
            <c:strRef>
              <c:f>Radio!$H$33</c:f>
              <c:strCache>
                <c:ptCount val="1"/>
                <c:pt idx="0">
                  <c:v>Most</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Radio!$F$36:$F$37</c:f>
              <c:strCache>
                <c:ptCount val="2"/>
                <c:pt idx="0">
                  <c:v>Oct</c:v>
                </c:pt>
                <c:pt idx="1">
                  <c:v>Aug</c:v>
                </c:pt>
              </c:strCache>
            </c:strRef>
          </c:cat>
          <c:val>
            <c:numRef>
              <c:f>Radio!$H$36:$H$37</c:f>
              <c:numCache>
                <c:formatCode>0%</c:formatCode>
                <c:ptCount val="2"/>
                <c:pt idx="0">
                  <c:v>0.36443799999999998</c:v>
                </c:pt>
                <c:pt idx="1">
                  <c:v>0.31774996229829588</c:v>
                </c:pt>
              </c:numCache>
            </c:numRef>
          </c:val>
          <c:extLst>
            <c:ext xmlns:c16="http://schemas.microsoft.com/office/drawing/2014/chart" uri="{C3380CC4-5D6E-409C-BE32-E72D297353CC}">
              <c16:uniqueId val="{00000001-C1DB-4462-BA6D-CBC69CA881FB}"/>
            </c:ext>
          </c:extLst>
        </c:ser>
        <c:ser>
          <c:idx val="2"/>
          <c:order val="2"/>
          <c:tx>
            <c:strRef>
              <c:f>Radio!$I$33</c:f>
              <c:strCache>
                <c:ptCount val="1"/>
                <c:pt idx="0">
                  <c:v>Some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Radio!$F$36:$F$37</c:f>
              <c:strCache>
                <c:ptCount val="2"/>
                <c:pt idx="0">
                  <c:v>Oct</c:v>
                </c:pt>
                <c:pt idx="1">
                  <c:v>Aug</c:v>
                </c:pt>
              </c:strCache>
            </c:strRef>
          </c:cat>
          <c:val>
            <c:numRef>
              <c:f>Radio!$I$36:$I$37</c:f>
              <c:numCache>
                <c:formatCode>0%</c:formatCode>
                <c:ptCount val="2"/>
                <c:pt idx="0">
                  <c:v>0.26617099999999999</c:v>
                </c:pt>
                <c:pt idx="1">
                  <c:v>0.27989745136480171</c:v>
                </c:pt>
              </c:numCache>
            </c:numRef>
          </c:val>
          <c:extLst>
            <c:ext xmlns:c16="http://schemas.microsoft.com/office/drawing/2014/chart" uri="{C3380CC4-5D6E-409C-BE32-E72D297353CC}">
              <c16:uniqueId val="{00000002-C1DB-4462-BA6D-CBC69CA881FB}"/>
            </c:ext>
          </c:extLst>
        </c:ser>
        <c:ser>
          <c:idx val="3"/>
          <c:order val="3"/>
          <c:tx>
            <c:strRef>
              <c:f>Radio!$J$33</c:f>
              <c:strCache>
                <c:ptCount val="1"/>
                <c:pt idx="0">
                  <c:v>Rarely</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Radio!$F$36:$F$37</c:f>
              <c:strCache>
                <c:ptCount val="2"/>
                <c:pt idx="0">
                  <c:v>Oct</c:v>
                </c:pt>
                <c:pt idx="1">
                  <c:v>Aug</c:v>
                </c:pt>
              </c:strCache>
            </c:strRef>
          </c:cat>
          <c:val>
            <c:numRef>
              <c:f>Radio!$J$36:$J$37</c:f>
              <c:numCache>
                <c:formatCode>0%</c:formatCode>
                <c:ptCount val="2"/>
                <c:pt idx="0">
                  <c:v>9.7184000000000006E-2</c:v>
                </c:pt>
                <c:pt idx="1">
                  <c:v>0.12984466897903785</c:v>
                </c:pt>
              </c:numCache>
            </c:numRef>
          </c:val>
          <c:extLst>
            <c:ext xmlns:c16="http://schemas.microsoft.com/office/drawing/2014/chart" uri="{C3380CC4-5D6E-409C-BE32-E72D297353CC}">
              <c16:uniqueId val="{00000003-C1DB-4462-BA6D-CBC69CA881FB}"/>
            </c:ext>
          </c:extLst>
        </c:ser>
        <c:ser>
          <c:idx val="4"/>
          <c:order val="4"/>
          <c:tx>
            <c:strRef>
              <c:f>Radio!$K$33</c:f>
              <c:strCache>
                <c:ptCount val="1"/>
                <c:pt idx="0">
                  <c:v>Never</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Radio!$F$36:$F$37</c:f>
              <c:strCache>
                <c:ptCount val="2"/>
                <c:pt idx="0">
                  <c:v>Oct</c:v>
                </c:pt>
                <c:pt idx="1">
                  <c:v>Aug</c:v>
                </c:pt>
              </c:strCache>
            </c:strRef>
          </c:cat>
          <c:val>
            <c:numRef>
              <c:f>Radio!$K$36:$K$37</c:f>
              <c:numCache>
                <c:formatCode>0%</c:formatCode>
                <c:ptCount val="2"/>
                <c:pt idx="0">
                  <c:v>6.6078999999999999E-2</c:v>
                </c:pt>
                <c:pt idx="1">
                  <c:v>6.0171919770773637E-2</c:v>
                </c:pt>
              </c:numCache>
            </c:numRef>
          </c:val>
          <c:extLst>
            <c:ext xmlns:c16="http://schemas.microsoft.com/office/drawing/2014/chart" uri="{C3380CC4-5D6E-409C-BE32-E72D297353CC}">
              <c16:uniqueId val="{00000004-C1DB-4462-BA6D-CBC69CA881FB}"/>
            </c:ext>
          </c:extLst>
        </c:ser>
        <c:dLbls>
          <c:showLegendKey val="0"/>
          <c:showVal val="0"/>
          <c:showCatName val="0"/>
          <c:showSerName val="0"/>
          <c:showPercent val="0"/>
          <c:showBubbleSize val="0"/>
        </c:dLbls>
        <c:gapWidth val="150"/>
        <c:overlap val="100"/>
        <c:axId val="1382483359"/>
        <c:axId val="1266847919"/>
      </c:barChart>
      <c:catAx>
        <c:axId val="1382483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66847919"/>
        <c:crosses val="autoZero"/>
        <c:auto val="1"/>
        <c:lblAlgn val="ctr"/>
        <c:lblOffset val="100"/>
        <c:noMultiLvlLbl val="0"/>
      </c:catAx>
      <c:valAx>
        <c:axId val="1266847919"/>
        <c:scaling>
          <c:orientation val="minMax"/>
        </c:scaling>
        <c:delete val="1"/>
        <c:axPos val="l"/>
        <c:numFmt formatCode="0%" sourceLinked="1"/>
        <c:majorTickMark val="none"/>
        <c:minorTickMark val="none"/>
        <c:tickLblPos val="nextTo"/>
        <c:crossAx val="13824833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1"/>
            <c:invertIfNegative val="0"/>
            <c:bubble3D val="0"/>
            <c:spPr>
              <a:solidFill>
                <a:srgbClr val="00B0F0"/>
              </a:solidFill>
              <a:ln>
                <a:noFill/>
              </a:ln>
              <a:effectLst/>
            </c:spPr>
            <c:extLst>
              <c:ext xmlns:c16="http://schemas.microsoft.com/office/drawing/2014/chart" uri="{C3380CC4-5D6E-409C-BE32-E72D297353CC}">
                <c16:uniqueId val="{00000002-8A05-4B8D-B6C9-6A83C1D45B06}"/>
              </c:ext>
            </c:extLst>
          </c:dPt>
          <c:dPt>
            <c:idx val="2"/>
            <c:invertIfNegative val="0"/>
            <c:bubble3D val="0"/>
            <c:spPr>
              <a:solidFill>
                <a:srgbClr val="92D050"/>
              </a:solidFill>
              <a:ln>
                <a:noFill/>
              </a:ln>
              <a:effectLst/>
            </c:spPr>
            <c:extLst>
              <c:ext xmlns:c16="http://schemas.microsoft.com/office/drawing/2014/chart" uri="{C3380CC4-5D6E-409C-BE32-E72D297353CC}">
                <c16:uniqueId val="{00000003-8A05-4B8D-B6C9-6A83C1D45B06}"/>
              </c:ext>
            </c:extLst>
          </c:dPt>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'SSA q1_8'!$C$40:$E$40</c:f>
              <c:strCache>
                <c:ptCount val="3"/>
                <c:pt idx="0">
                  <c:v>May</c:v>
                </c:pt>
                <c:pt idx="1">
                  <c:v>Jul</c:v>
                </c:pt>
                <c:pt idx="2">
                  <c:v>Oct</c:v>
                </c:pt>
              </c:strCache>
            </c:strRef>
          </c:cat>
          <c:val>
            <c:numRef>
              <c:f>'SSA q1_8'!$C$48:$E$48</c:f>
              <c:numCache>
                <c:formatCode>0%</c:formatCode>
                <c:ptCount val="3"/>
                <c:pt idx="0">
                  <c:v>0.20944299999999999</c:v>
                </c:pt>
                <c:pt idx="1">
                  <c:v>0.21013499999999999</c:v>
                </c:pt>
                <c:pt idx="2">
                  <c:v>1.3663E-2</c:v>
                </c:pt>
              </c:numCache>
            </c:numRef>
          </c:val>
          <c:extLst>
            <c:ext xmlns:c16="http://schemas.microsoft.com/office/drawing/2014/chart" uri="{C3380CC4-5D6E-409C-BE32-E72D297353CC}">
              <c16:uniqueId val="{00000000-8A05-4B8D-B6C9-6A83C1D45B06}"/>
            </c:ext>
          </c:extLst>
        </c:ser>
        <c:dLbls>
          <c:showLegendKey val="0"/>
          <c:showVal val="0"/>
          <c:showCatName val="0"/>
          <c:showSerName val="0"/>
          <c:showPercent val="0"/>
          <c:showBubbleSize val="0"/>
        </c:dLbls>
        <c:gapWidth val="79"/>
        <c:overlap val="-27"/>
        <c:axId val="1312564767"/>
        <c:axId val="379914543"/>
      </c:barChart>
      <c:catAx>
        <c:axId val="1312564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79914543"/>
        <c:crosses val="autoZero"/>
        <c:auto val="1"/>
        <c:lblAlgn val="ctr"/>
        <c:lblOffset val="100"/>
        <c:noMultiLvlLbl val="0"/>
      </c:catAx>
      <c:valAx>
        <c:axId val="379914543"/>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12564767"/>
        <c:crosses val="autoZero"/>
        <c:crossBetween val="between"/>
      </c:valAx>
      <c:spPr>
        <a:noFill/>
        <a:ln>
          <a:noFill/>
        </a:ln>
        <a:effectLst/>
      </c:spPr>
    </c:plotArea>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Radio!$F$64</c:f>
              <c:strCache>
                <c:ptCount val="1"/>
                <c:pt idx="0">
                  <c:v>All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Radio!$E$65:$E$71</c:f>
              <c:numCache>
                <c:formatCode>General</c:formatCode>
                <c:ptCount val="7"/>
                <c:pt idx="0">
                  <c:v>1</c:v>
                </c:pt>
                <c:pt idx="1">
                  <c:v>2</c:v>
                </c:pt>
                <c:pt idx="2">
                  <c:v>3</c:v>
                </c:pt>
                <c:pt idx="3">
                  <c:v>4</c:v>
                </c:pt>
                <c:pt idx="4">
                  <c:v>5</c:v>
                </c:pt>
                <c:pt idx="5">
                  <c:v>6</c:v>
                </c:pt>
                <c:pt idx="6">
                  <c:v>7</c:v>
                </c:pt>
              </c:numCache>
            </c:numRef>
          </c:cat>
          <c:val>
            <c:numRef>
              <c:f>Radio!$F$65:$F$71</c:f>
              <c:numCache>
                <c:formatCode>0%</c:formatCode>
                <c:ptCount val="7"/>
                <c:pt idx="0">
                  <c:v>0.31442700000000001</c:v>
                </c:pt>
                <c:pt idx="1">
                  <c:v>8.7344000000000005E-2</c:v>
                </c:pt>
                <c:pt idx="2">
                  <c:v>0.19115299999999999</c:v>
                </c:pt>
                <c:pt idx="3">
                  <c:v>0.34195900000000001</c:v>
                </c:pt>
                <c:pt idx="4">
                  <c:v>0.17610100000000001</c:v>
                </c:pt>
                <c:pt idx="5">
                  <c:v>0.17341000000000001</c:v>
                </c:pt>
                <c:pt idx="6">
                  <c:v>0.26227499999999998</c:v>
                </c:pt>
              </c:numCache>
            </c:numRef>
          </c:val>
          <c:extLst>
            <c:ext xmlns:c16="http://schemas.microsoft.com/office/drawing/2014/chart" uri="{C3380CC4-5D6E-409C-BE32-E72D297353CC}">
              <c16:uniqueId val="{00000000-154E-4B67-AEF3-5D7C860A9314}"/>
            </c:ext>
          </c:extLst>
        </c:ser>
        <c:ser>
          <c:idx val="1"/>
          <c:order val="1"/>
          <c:tx>
            <c:strRef>
              <c:f>Radio!$G$64</c:f>
              <c:strCache>
                <c:ptCount val="1"/>
                <c:pt idx="0">
                  <c:v>Most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Radio!$E$65:$E$71</c:f>
              <c:numCache>
                <c:formatCode>General</c:formatCode>
                <c:ptCount val="7"/>
                <c:pt idx="0">
                  <c:v>1</c:v>
                </c:pt>
                <c:pt idx="1">
                  <c:v>2</c:v>
                </c:pt>
                <c:pt idx="2">
                  <c:v>3</c:v>
                </c:pt>
                <c:pt idx="3">
                  <c:v>4</c:v>
                </c:pt>
                <c:pt idx="4">
                  <c:v>5</c:v>
                </c:pt>
                <c:pt idx="5">
                  <c:v>6</c:v>
                </c:pt>
                <c:pt idx="6">
                  <c:v>7</c:v>
                </c:pt>
              </c:numCache>
            </c:numRef>
          </c:cat>
          <c:val>
            <c:numRef>
              <c:f>Radio!$G$65:$G$71</c:f>
              <c:numCache>
                <c:formatCode>0%</c:formatCode>
                <c:ptCount val="7"/>
                <c:pt idx="0">
                  <c:v>0.36621500000000001</c:v>
                </c:pt>
                <c:pt idx="1">
                  <c:v>0.374332</c:v>
                </c:pt>
                <c:pt idx="2">
                  <c:v>0.325434</c:v>
                </c:pt>
                <c:pt idx="3">
                  <c:v>0.36414000000000002</c:v>
                </c:pt>
                <c:pt idx="4">
                  <c:v>0.40188699999999999</c:v>
                </c:pt>
                <c:pt idx="5">
                  <c:v>0.36705199999999999</c:v>
                </c:pt>
                <c:pt idx="6">
                  <c:v>0.33413199999999998</c:v>
                </c:pt>
              </c:numCache>
            </c:numRef>
          </c:val>
          <c:extLst>
            <c:ext xmlns:c16="http://schemas.microsoft.com/office/drawing/2014/chart" uri="{C3380CC4-5D6E-409C-BE32-E72D297353CC}">
              <c16:uniqueId val="{00000001-154E-4B67-AEF3-5D7C860A9314}"/>
            </c:ext>
          </c:extLst>
        </c:ser>
        <c:ser>
          <c:idx val="2"/>
          <c:order val="2"/>
          <c:tx>
            <c:strRef>
              <c:f>Radio!$H$64</c:f>
              <c:strCache>
                <c:ptCount val="1"/>
                <c:pt idx="0">
                  <c:v>Some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Radio!$E$65:$E$71</c:f>
              <c:numCache>
                <c:formatCode>General</c:formatCode>
                <c:ptCount val="7"/>
                <c:pt idx="0">
                  <c:v>1</c:v>
                </c:pt>
                <c:pt idx="1">
                  <c:v>2</c:v>
                </c:pt>
                <c:pt idx="2">
                  <c:v>3</c:v>
                </c:pt>
                <c:pt idx="3">
                  <c:v>4</c:v>
                </c:pt>
                <c:pt idx="4">
                  <c:v>5</c:v>
                </c:pt>
                <c:pt idx="5">
                  <c:v>6</c:v>
                </c:pt>
                <c:pt idx="6">
                  <c:v>7</c:v>
                </c:pt>
              </c:numCache>
            </c:numRef>
          </c:cat>
          <c:val>
            <c:numRef>
              <c:f>Radio!$H$65:$H$71</c:f>
              <c:numCache>
                <c:formatCode>0%</c:formatCode>
                <c:ptCount val="7"/>
                <c:pt idx="0">
                  <c:v>0.22194800000000001</c:v>
                </c:pt>
                <c:pt idx="1">
                  <c:v>0.38770100000000002</c:v>
                </c:pt>
                <c:pt idx="2">
                  <c:v>0.20774100000000001</c:v>
                </c:pt>
                <c:pt idx="3">
                  <c:v>0.186691</c:v>
                </c:pt>
                <c:pt idx="4">
                  <c:v>0.28679199999999999</c:v>
                </c:pt>
                <c:pt idx="5">
                  <c:v>0.27456599999999998</c:v>
                </c:pt>
                <c:pt idx="6">
                  <c:v>0.24191599999999999</c:v>
                </c:pt>
              </c:numCache>
            </c:numRef>
          </c:val>
          <c:extLst>
            <c:ext xmlns:c16="http://schemas.microsoft.com/office/drawing/2014/chart" uri="{C3380CC4-5D6E-409C-BE32-E72D297353CC}">
              <c16:uniqueId val="{00000002-154E-4B67-AEF3-5D7C860A9314}"/>
            </c:ext>
          </c:extLst>
        </c:ser>
        <c:ser>
          <c:idx val="3"/>
          <c:order val="3"/>
          <c:tx>
            <c:strRef>
              <c:f>Radio!$I$64</c:f>
              <c:strCache>
                <c:ptCount val="1"/>
                <c:pt idx="0">
                  <c:v>Rarely</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Radio!$E$65:$E$71</c:f>
              <c:numCache>
                <c:formatCode>General</c:formatCode>
                <c:ptCount val="7"/>
                <c:pt idx="0">
                  <c:v>1</c:v>
                </c:pt>
                <c:pt idx="1">
                  <c:v>2</c:v>
                </c:pt>
                <c:pt idx="2">
                  <c:v>3</c:v>
                </c:pt>
                <c:pt idx="3">
                  <c:v>4</c:v>
                </c:pt>
                <c:pt idx="4">
                  <c:v>5</c:v>
                </c:pt>
                <c:pt idx="5">
                  <c:v>6</c:v>
                </c:pt>
                <c:pt idx="6">
                  <c:v>7</c:v>
                </c:pt>
              </c:numCache>
            </c:numRef>
          </c:cat>
          <c:val>
            <c:numRef>
              <c:f>Radio!$I$65:$I$71</c:f>
              <c:numCache>
                <c:formatCode>0%</c:formatCode>
                <c:ptCount val="7"/>
                <c:pt idx="0">
                  <c:v>6.5351000000000006E-2</c:v>
                </c:pt>
                <c:pt idx="1">
                  <c:v>0.118538</c:v>
                </c:pt>
                <c:pt idx="2">
                  <c:v>0.16903599999999999</c:v>
                </c:pt>
                <c:pt idx="3">
                  <c:v>6.2847E-2</c:v>
                </c:pt>
                <c:pt idx="4">
                  <c:v>6.6037999999999999E-2</c:v>
                </c:pt>
                <c:pt idx="5">
                  <c:v>0.10982699999999999</c:v>
                </c:pt>
                <c:pt idx="6">
                  <c:v>6.8263000000000004E-2</c:v>
                </c:pt>
              </c:numCache>
            </c:numRef>
          </c:val>
          <c:extLst>
            <c:ext xmlns:c16="http://schemas.microsoft.com/office/drawing/2014/chart" uri="{C3380CC4-5D6E-409C-BE32-E72D297353CC}">
              <c16:uniqueId val="{00000003-154E-4B67-AEF3-5D7C860A9314}"/>
            </c:ext>
          </c:extLst>
        </c:ser>
        <c:ser>
          <c:idx val="4"/>
          <c:order val="4"/>
          <c:tx>
            <c:strRef>
              <c:f>Radio!$J$64</c:f>
              <c:strCache>
                <c:ptCount val="1"/>
                <c:pt idx="0">
                  <c:v>Never</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Radio!$E$65:$E$71</c:f>
              <c:numCache>
                <c:formatCode>General</c:formatCode>
                <c:ptCount val="7"/>
                <c:pt idx="0">
                  <c:v>1</c:v>
                </c:pt>
                <c:pt idx="1">
                  <c:v>2</c:v>
                </c:pt>
                <c:pt idx="2">
                  <c:v>3</c:v>
                </c:pt>
                <c:pt idx="3">
                  <c:v>4</c:v>
                </c:pt>
                <c:pt idx="4">
                  <c:v>5</c:v>
                </c:pt>
                <c:pt idx="5">
                  <c:v>6</c:v>
                </c:pt>
                <c:pt idx="6">
                  <c:v>7</c:v>
                </c:pt>
              </c:numCache>
            </c:numRef>
          </c:cat>
          <c:val>
            <c:numRef>
              <c:f>Radio!$J$65:$J$71</c:f>
              <c:numCache>
                <c:formatCode>0%</c:formatCode>
                <c:ptCount val="7"/>
                <c:pt idx="0">
                  <c:v>3.2058999999999997E-2</c:v>
                </c:pt>
                <c:pt idx="1">
                  <c:v>3.2086000000000003E-2</c:v>
                </c:pt>
                <c:pt idx="2">
                  <c:v>0.10663499999999999</c:v>
                </c:pt>
                <c:pt idx="3">
                  <c:v>4.4361999999999999E-2</c:v>
                </c:pt>
                <c:pt idx="4">
                  <c:v>6.9181999999999994E-2</c:v>
                </c:pt>
                <c:pt idx="5">
                  <c:v>7.5145000000000003E-2</c:v>
                </c:pt>
                <c:pt idx="6">
                  <c:v>9.3412999999999996E-2</c:v>
                </c:pt>
              </c:numCache>
            </c:numRef>
          </c:val>
          <c:extLst>
            <c:ext xmlns:c16="http://schemas.microsoft.com/office/drawing/2014/chart" uri="{C3380CC4-5D6E-409C-BE32-E72D297353CC}">
              <c16:uniqueId val="{00000004-154E-4B67-AEF3-5D7C860A9314}"/>
            </c:ext>
          </c:extLst>
        </c:ser>
        <c:dLbls>
          <c:dLblPos val="ctr"/>
          <c:showLegendKey val="0"/>
          <c:showVal val="1"/>
          <c:showCatName val="0"/>
          <c:showSerName val="0"/>
          <c:showPercent val="0"/>
          <c:showBubbleSize val="0"/>
        </c:dLbls>
        <c:gapWidth val="50"/>
        <c:overlap val="100"/>
        <c:axId val="1382606159"/>
        <c:axId val="1266845839"/>
      </c:barChart>
      <c:catAx>
        <c:axId val="13826061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66845839"/>
        <c:crosses val="autoZero"/>
        <c:auto val="1"/>
        <c:lblAlgn val="ctr"/>
        <c:lblOffset val="100"/>
        <c:noMultiLvlLbl val="0"/>
      </c:catAx>
      <c:valAx>
        <c:axId val="1266845839"/>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82606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Radio!$G$33</c:f>
              <c:strCache>
                <c:ptCount val="1"/>
                <c:pt idx="0">
                  <c:v>All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Radio!$F$34:$F$35</c:f>
              <c:strCache>
                <c:ptCount val="2"/>
                <c:pt idx="0">
                  <c:v>No risk</c:v>
                </c:pt>
                <c:pt idx="1">
                  <c:v>Risk</c:v>
                </c:pt>
              </c:strCache>
            </c:strRef>
          </c:cat>
          <c:val>
            <c:numRef>
              <c:f>Radio!$G$34:$G$35</c:f>
              <c:numCache>
                <c:formatCode>0%</c:formatCode>
                <c:ptCount val="2"/>
                <c:pt idx="0">
                  <c:v>0.206762</c:v>
                </c:pt>
                <c:pt idx="1">
                  <c:v>0.20544899999999999</c:v>
                </c:pt>
              </c:numCache>
            </c:numRef>
          </c:val>
          <c:extLst>
            <c:ext xmlns:c16="http://schemas.microsoft.com/office/drawing/2014/chart" uri="{C3380CC4-5D6E-409C-BE32-E72D297353CC}">
              <c16:uniqueId val="{00000000-9316-42BF-8ACC-B6780CF4BC11}"/>
            </c:ext>
          </c:extLst>
        </c:ser>
        <c:ser>
          <c:idx val="1"/>
          <c:order val="1"/>
          <c:tx>
            <c:strRef>
              <c:f>Radio!$H$33</c:f>
              <c:strCache>
                <c:ptCount val="1"/>
                <c:pt idx="0">
                  <c:v>Most</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Radio!$F$34:$F$35</c:f>
              <c:strCache>
                <c:ptCount val="2"/>
                <c:pt idx="0">
                  <c:v>No risk</c:v>
                </c:pt>
                <c:pt idx="1">
                  <c:v>Risk</c:v>
                </c:pt>
              </c:strCache>
            </c:strRef>
          </c:cat>
          <c:val>
            <c:numRef>
              <c:f>Radio!$H$34:$H$35</c:f>
              <c:numCache>
                <c:formatCode>0%</c:formatCode>
                <c:ptCount val="2"/>
                <c:pt idx="0">
                  <c:v>0.33602599999999999</c:v>
                </c:pt>
                <c:pt idx="1">
                  <c:v>0.394872</c:v>
                </c:pt>
              </c:numCache>
            </c:numRef>
          </c:val>
          <c:extLst>
            <c:ext xmlns:c16="http://schemas.microsoft.com/office/drawing/2014/chart" uri="{C3380CC4-5D6E-409C-BE32-E72D297353CC}">
              <c16:uniqueId val="{00000001-9316-42BF-8ACC-B6780CF4BC11}"/>
            </c:ext>
          </c:extLst>
        </c:ser>
        <c:ser>
          <c:idx val="2"/>
          <c:order val="2"/>
          <c:tx>
            <c:strRef>
              <c:f>Radio!$I$33</c:f>
              <c:strCache>
                <c:ptCount val="1"/>
                <c:pt idx="0">
                  <c:v>Some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Radio!$F$34:$F$35</c:f>
              <c:strCache>
                <c:ptCount val="2"/>
                <c:pt idx="0">
                  <c:v>No risk</c:v>
                </c:pt>
                <c:pt idx="1">
                  <c:v>Risk</c:v>
                </c:pt>
              </c:strCache>
            </c:strRef>
          </c:cat>
          <c:val>
            <c:numRef>
              <c:f>Radio!$I$34:$I$35</c:f>
              <c:numCache>
                <c:formatCode>0%</c:formatCode>
                <c:ptCount val="2"/>
                <c:pt idx="0">
                  <c:v>0.27259100000000003</c:v>
                </c:pt>
                <c:pt idx="1">
                  <c:v>0.259295</c:v>
                </c:pt>
              </c:numCache>
            </c:numRef>
          </c:val>
          <c:extLst>
            <c:ext xmlns:c16="http://schemas.microsoft.com/office/drawing/2014/chart" uri="{C3380CC4-5D6E-409C-BE32-E72D297353CC}">
              <c16:uniqueId val="{00000002-9316-42BF-8ACC-B6780CF4BC11}"/>
            </c:ext>
          </c:extLst>
        </c:ser>
        <c:ser>
          <c:idx val="3"/>
          <c:order val="3"/>
          <c:tx>
            <c:strRef>
              <c:f>Radio!$J$33</c:f>
              <c:strCache>
                <c:ptCount val="1"/>
                <c:pt idx="0">
                  <c:v>Rarely</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Radio!$F$34:$F$35</c:f>
              <c:strCache>
                <c:ptCount val="2"/>
                <c:pt idx="0">
                  <c:v>No risk</c:v>
                </c:pt>
                <c:pt idx="1">
                  <c:v>Risk</c:v>
                </c:pt>
              </c:strCache>
            </c:strRef>
          </c:cat>
          <c:val>
            <c:numRef>
              <c:f>Radio!$J$34:$J$35</c:f>
              <c:numCache>
                <c:formatCode>0%</c:formatCode>
                <c:ptCount val="2"/>
                <c:pt idx="0">
                  <c:v>0.106822</c:v>
                </c:pt>
                <c:pt idx="1">
                  <c:v>8.6859000000000006E-2</c:v>
                </c:pt>
              </c:numCache>
            </c:numRef>
          </c:val>
          <c:extLst>
            <c:ext xmlns:c16="http://schemas.microsoft.com/office/drawing/2014/chart" uri="{C3380CC4-5D6E-409C-BE32-E72D297353CC}">
              <c16:uniqueId val="{00000003-9316-42BF-8ACC-B6780CF4BC11}"/>
            </c:ext>
          </c:extLst>
        </c:ser>
        <c:ser>
          <c:idx val="4"/>
          <c:order val="4"/>
          <c:tx>
            <c:strRef>
              <c:f>Radio!$K$33</c:f>
              <c:strCache>
                <c:ptCount val="1"/>
                <c:pt idx="0">
                  <c:v>Never</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Radio!$F$34:$F$35</c:f>
              <c:strCache>
                <c:ptCount val="2"/>
                <c:pt idx="0">
                  <c:v>No risk</c:v>
                </c:pt>
                <c:pt idx="1">
                  <c:v>Risk</c:v>
                </c:pt>
              </c:strCache>
            </c:strRef>
          </c:cat>
          <c:val>
            <c:numRef>
              <c:f>Radio!$K$34:$K$35</c:f>
              <c:numCache>
                <c:formatCode>0%</c:formatCode>
                <c:ptCount val="2"/>
                <c:pt idx="0">
                  <c:v>7.7798000000000006E-2</c:v>
                </c:pt>
                <c:pt idx="1">
                  <c:v>5.3525999999999997E-2</c:v>
                </c:pt>
              </c:numCache>
            </c:numRef>
          </c:val>
          <c:extLst>
            <c:ext xmlns:c16="http://schemas.microsoft.com/office/drawing/2014/chart" uri="{C3380CC4-5D6E-409C-BE32-E72D297353CC}">
              <c16:uniqueId val="{00000004-9316-42BF-8ACC-B6780CF4BC11}"/>
            </c:ext>
          </c:extLst>
        </c:ser>
        <c:dLbls>
          <c:showLegendKey val="0"/>
          <c:showVal val="0"/>
          <c:showCatName val="0"/>
          <c:showSerName val="0"/>
          <c:showPercent val="0"/>
          <c:showBubbleSize val="0"/>
        </c:dLbls>
        <c:gapWidth val="80"/>
        <c:overlap val="100"/>
        <c:axId val="1303933295"/>
        <c:axId val="417310863"/>
      </c:barChart>
      <c:catAx>
        <c:axId val="1303933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417310863"/>
        <c:crosses val="autoZero"/>
        <c:auto val="1"/>
        <c:lblAlgn val="ctr"/>
        <c:lblOffset val="100"/>
        <c:noMultiLvlLbl val="0"/>
      </c:catAx>
      <c:valAx>
        <c:axId val="417310863"/>
        <c:scaling>
          <c:orientation val="minMax"/>
        </c:scaling>
        <c:delete val="1"/>
        <c:axPos val="l"/>
        <c:numFmt formatCode="0%" sourceLinked="1"/>
        <c:majorTickMark val="none"/>
        <c:minorTickMark val="none"/>
        <c:tickLblPos val="nextTo"/>
        <c:crossAx val="1303933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288-4533-B7DB-D37DDE6C22B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288-4533-B7DB-D37DDE6C22BD}"/>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9288-4533-B7DB-D37DDE6C22B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Sheet2!$E$15:$E$17</c:f>
              <c:strCache>
                <c:ptCount val="3"/>
                <c:pt idx="0">
                  <c:v>Masks are not available at shops </c:v>
                </c:pt>
                <c:pt idx="1">
                  <c:v>Making masks at home </c:v>
                </c:pt>
                <c:pt idx="2">
                  <c:v>Prices of masks increased/cannot afford masks  </c:v>
                </c:pt>
              </c:strCache>
            </c:strRef>
          </c:cat>
          <c:val>
            <c:numRef>
              <c:f>Sheet2!$F$15:$F$17</c:f>
              <c:numCache>
                <c:formatCode>General</c:formatCode>
                <c:ptCount val="3"/>
                <c:pt idx="0">
                  <c:v>133</c:v>
                </c:pt>
                <c:pt idx="1">
                  <c:v>61</c:v>
                </c:pt>
                <c:pt idx="2">
                  <c:v>173</c:v>
                </c:pt>
              </c:numCache>
            </c:numRef>
          </c:val>
          <c:extLst>
            <c:ext xmlns:c16="http://schemas.microsoft.com/office/drawing/2014/chart" uri="{C3380CC4-5D6E-409C-BE32-E72D297353CC}">
              <c16:uniqueId val="{00000006-9288-4533-B7DB-D37DDE6C22BD}"/>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b="1"/>
              <a:t>percentage of respondents who can or cannot buy a mask </a:t>
            </a:r>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528-4FA0-A0B4-8119054A8C1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528-4FA0-A0B4-8119054A8C1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Sheet1!$G$8:$G$9</c:f>
              <c:strCache>
                <c:ptCount val="2"/>
                <c:pt idx="0">
                  <c:v>Respondents can buy a mask </c:v>
                </c:pt>
                <c:pt idx="1">
                  <c:v>Respondents cannot buy a mask </c:v>
                </c:pt>
              </c:strCache>
            </c:strRef>
          </c:cat>
          <c:val>
            <c:numRef>
              <c:f>Sheet1!$H$8:$H$9</c:f>
              <c:numCache>
                <c:formatCode>General</c:formatCode>
                <c:ptCount val="2"/>
                <c:pt idx="0">
                  <c:v>6156</c:v>
                </c:pt>
                <c:pt idx="1">
                  <c:v>380</c:v>
                </c:pt>
              </c:numCache>
            </c:numRef>
          </c:val>
          <c:extLst>
            <c:ext xmlns:c16="http://schemas.microsoft.com/office/drawing/2014/chart" uri="{C3380CC4-5D6E-409C-BE32-E72D297353CC}">
              <c16:uniqueId val="{00000004-C528-4FA0-A0B4-8119054A8C17}"/>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Child_Roster!$A$2:$A$6</c:f>
              <c:strCache>
                <c:ptCount val="5"/>
                <c:pt idx="0">
                  <c:v>00-06m</c:v>
                </c:pt>
                <c:pt idx="1">
                  <c:v>06-24m</c:v>
                </c:pt>
                <c:pt idx="2">
                  <c:v>2-5y</c:v>
                </c:pt>
                <c:pt idx="3">
                  <c:v>5-9y</c:v>
                </c:pt>
                <c:pt idx="4">
                  <c:v>10-18y</c:v>
                </c:pt>
              </c:strCache>
            </c:strRef>
          </c:cat>
          <c:val>
            <c:numRef>
              <c:f>Child_Roster!$E$2:$E$6</c:f>
              <c:numCache>
                <c:formatCode>General</c:formatCode>
                <c:ptCount val="5"/>
                <c:pt idx="0">
                  <c:v>275</c:v>
                </c:pt>
                <c:pt idx="1">
                  <c:v>1096</c:v>
                </c:pt>
                <c:pt idx="2">
                  <c:v>2102</c:v>
                </c:pt>
                <c:pt idx="3">
                  <c:v>4496</c:v>
                </c:pt>
                <c:pt idx="4">
                  <c:v>6414</c:v>
                </c:pt>
              </c:numCache>
            </c:numRef>
          </c:val>
          <c:extLst>
            <c:ext xmlns:c16="http://schemas.microsoft.com/office/drawing/2014/chart" uri="{C3380CC4-5D6E-409C-BE32-E72D297353CC}">
              <c16:uniqueId val="{00000000-3907-411A-BEA9-C4E16A4E7172}"/>
            </c:ext>
          </c:extLst>
        </c:ser>
        <c:dLbls>
          <c:dLblPos val="outEnd"/>
          <c:showLegendKey val="0"/>
          <c:showVal val="1"/>
          <c:showCatName val="0"/>
          <c:showSerName val="0"/>
          <c:showPercent val="0"/>
          <c:showBubbleSize val="0"/>
        </c:dLbls>
        <c:gapWidth val="99"/>
        <c:overlap val="-27"/>
        <c:axId val="792863615"/>
        <c:axId val="792311119"/>
      </c:barChart>
      <c:catAx>
        <c:axId val="792863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792311119"/>
        <c:crosses val="autoZero"/>
        <c:auto val="1"/>
        <c:lblAlgn val="ctr"/>
        <c:lblOffset val="100"/>
        <c:noMultiLvlLbl val="0"/>
      </c:catAx>
      <c:valAx>
        <c:axId val="7923111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792863615"/>
        <c:crosses val="autoZero"/>
        <c:crossBetween val="between"/>
      </c:valAx>
      <c:spPr>
        <a:noFill/>
        <a:ln>
          <a:noFill/>
        </a:ln>
        <a:effectLst/>
      </c:spPr>
    </c:plotArea>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1"/>
            <c:invertIfNegative val="0"/>
            <c:bubble3D val="0"/>
            <c:spPr>
              <a:solidFill>
                <a:srgbClr val="00B0F0"/>
              </a:solidFill>
              <a:ln>
                <a:noFill/>
              </a:ln>
              <a:effectLst/>
            </c:spPr>
            <c:extLst>
              <c:ext xmlns:c16="http://schemas.microsoft.com/office/drawing/2014/chart" uri="{C3380CC4-5D6E-409C-BE32-E72D297353CC}">
                <c16:uniqueId val="{00000002-4E4B-41B9-9AAC-197598A83D1D}"/>
              </c:ext>
            </c:extLst>
          </c:dPt>
          <c:dPt>
            <c:idx val="2"/>
            <c:invertIfNegative val="0"/>
            <c:bubble3D val="0"/>
            <c:spPr>
              <a:solidFill>
                <a:srgbClr val="92D050"/>
              </a:solidFill>
              <a:ln>
                <a:noFill/>
              </a:ln>
              <a:effectLst/>
            </c:spPr>
            <c:extLst>
              <c:ext xmlns:c16="http://schemas.microsoft.com/office/drawing/2014/chart" uri="{C3380CC4-5D6E-409C-BE32-E72D297353CC}">
                <c16:uniqueId val="{00000003-4E4B-41B9-9AAC-197598A83D1D}"/>
              </c:ext>
            </c:extLst>
          </c:dPt>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'SSA q1_8'!$B$3:$B$5</c:f>
              <c:strCache>
                <c:ptCount val="3"/>
                <c:pt idx="0">
                  <c:v>May</c:v>
                </c:pt>
                <c:pt idx="1">
                  <c:v>Jul</c:v>
                </c:pt>
                <c:pt idx="2">
                  <c:v>Oct</c:v>
                </c:pt>
              </c:strCache>
            </c:strRef>
          </c:cat>
          <c:val>
            <c:numRef>
              <c:f>'SSA q1_8'!$C$3:$C$5</c:f>
              <c:numCache>
                <c:formatCode>0%</c:formatCode>
                <c:ptCount val="3"/>
                <c:pt idx="0">
                  <c:v>0.20836099999999999</c:v>
                </c:pt>
                <c:pt idx="1">
                  <c:v>0.22711200000000001</c:v>
                </c:pt>
                <c:pt idx="2">
                  <c:v>0.14632700000000001</c:v>
                </c:pt>
              </c:numCache>
            </c:numRef>
          </c:val>
          <c:extLst>
            <c:ext xmlns:c16="http://schemas.microsoft.com/office/drawing/2014/chart" uri="{C3380CC4-5D6E-409C-BE32-E72D297353CC}">
              <c16:uniqueId val="{00000000-4E4B-41B9-9AAC-197598A83D1D}"/>
            </c:ext>
          </c:extLst>
        </c:ser>
        <c:dLbls>
          <c:dLblPos val="outEnd"/>
          <c:showLegendKey val="0"/>
          <c:showVal val="1"/>
          <c:showCatName val="0"/>
          <c:showSerName val="0"/>
          <c:showPercent val="0"/>
          <c:showBubbleSize val="0"/>
        </c:dLbls>
        <c:gapWidth val="79"/>
        <c:overlap val="-27"/>
        <c:axId val="952811999"/>
        <c:axId val="792320271"/>
      </c:barChart>
      <c:catAx>
        <c:axId val="952811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792320271"/>
        <c:crosses val="autoZero"/>
        <c:auto val="1"/>
        <c:lblAlgn val="ctr"/>
        <c:lblOffset val="100"/>
        <c:noMultiLvlLbl val="0"/>
      </c:catAx>
      <c:valAx>
        <c:axId val="7923202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52811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'SSA q1_8'!$F$20</c:f>
              <c:strCache>
                <c:ptCount val="1"/>
                <c:pt idx="0">
                  <c:v>May</c:v>
                </c:pt>
              </c:strCache>
            </c:strRef>
          </c:tx>
          <c:spPr>
            <a:solidFill>
              <a:schemeClr val="accent1"/>
            </a:solidFill>
            <a:ln>
              <a:noFill/>
            </a:ln>
            <a:effectLst/>
          </c:spPr>
          <c:invertIfNegative val="0"/>
          <c:dLbls>
            <c:spPr>
              <a:noFill/>
              <a:ln>
                <a:noFill/>
              </a:ln>
              <a:effectLst/>
            </c:spPr>
            <c:txPr>
              <a:bodyPr rot="-5400000" spcFirstLastPara="1" vertOverflow="ellipsis"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'SSA q1_8'!$E$21:$E$28</c:f>
              <c:strCache>
                <c:ptCount val="8"/>
                <c:pt idx="0">
                  <c:v>1</c:v>
                </c:pt>
                <c:pt idx="1">
                  <c:v>2</c:v>
                </c:pt>
                <c:pt idx="2">
                  <c:v>3</c:v>
                </c:pt>
                <c:pt idx="3">
                  <c:v>4</c:v>
                </c:pt>
                <c:pt idx="4">
                  <c:v>5</c:v>
                </c:pt>
                <c:pt idx="5">
                  <c:v>6</c:v>
                </c:pt>
                <c:pt idx="6">
                  <c:v>7</c:v>
                </c:pt>
                <c:pt idx="7">
                  <c:v>All</c:v>
                </c:pt>
              </c:strCache>
            </c:strRef>
          </c:cat>
          <c:val>
            <c:numRef>
              <c:f>'SSA q1_8'!$F$21:$F$28</c:f>
              <c:numCache>
                <c:formatCode>0%</c:formatCode>
                <c:ptCount val="8"/>
                <c:pt idx="0">
                  <c:v>0.20064000000000001</c:v>
                </c:pt>
                <c:pt idx="1">
                  <c:v>0.20694899999999999</c:v>
                </c:pt>
                <c:pt idx="2">
                  <c:v>0.17746300000000001</c:v>
                </c:pt>
                <c:pt idx="3">
                  <c:v>0.206843</c:v>
                </c:pt>
                <c:pt idx="4">
                  <c:v>0.17884</c:v>
                </c:pt>
                <c:pt idx="5">
                  <c:v>0.21162800000000001</c:v>
                </c:pt>
                <c:pt idx="6">
                  <c:v>0.32036799999999999</c:v>
                </c:pt>
                <c:pt idx="7">
                  <c:v>0.21110599999999999</c:v>
                </c:pt>
              </c:numCache>
            </c:numRef>
          </c:val>
          <c:extLst>
            <c:ext xmlns:c16="http://schemas.microsoft.com/office/drawing/2014/chart" uri="{C3380CC4-5D6E-409C-BE32-E72D297353CC}">
              <c16:uniqueId val="{00000000-95F9-4F07-86A3-C8946A6C8BD4}"/>
            </c:ext>
          </c:extLst>
        </c:ser>
        <c:ser>
          <c:idx val="1"/>
          <c:order val="1"/>
          <c:tx>
            <c:strRef>
              <c:f>'SSA q1_8'!$G$20</c:f>
              <c:strCache>
                <c:ptCount val="1"/>
                <c:pt idx="0">
                  <c:v>Jul</c:v>
                </c:pt>
              </c:strCache>
            </c:strRef>
          </c:tx>
          <c:spPr>
            <a:solidFill>
              <a:schemeClr val="accent2"/>
            </a:solidFill>
            <a:ln>
              <a:noFill/>
            </a:ln>
            <a:effectLst/>
          </c:spPr>
          <c:invertIfNegative val="0"/>
          <c:dLbls>
            <c:spPr>
              <a:noFill/>
              <a:ln>
                <a:noFill/>
              </a:ln>
              <a:effectLst/>
            </c:spPr>
            <c:txPr>
              <a:bodyPr rot="-5400000" spcFirstLastPara="1" vertOverflow="ellipsis"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'SSA q1_8'!$E$21:$E$28</c:f>
              <c:strCache>
                <c:ptCount val="8"/>
                <c:pt idx="0">
                  <c:v>1</c:v>
                </c:pt>
                <c:pt idx="1">
                  <c:v>2</c:v>
                </c:pt>
                <c:pt idx="2">
                  <c:v>3</c:v>
                </c:pt>
                <c:pt idx="3">
                  <c:v>4</c:v>
                </c:pt>
                <c:pt idx="4">
                  <c:v>5</c:v>
                </c:pt>
                <c:pt idx="5">
                  <c:v>6</c:v>
                </c:pt>
                <c:pt idx="6">
                  <c:v>7</c:v>
                </c:pt>
                <c:pt idx="7">
                  <c:v>All</c:v>
                </c:pt>
              </c:strCache>
            </c:strRef>
          </c:cat>
          <c:val>
            <c:numRef>
              <c:f>'SSA q1_8'!$G$21:$G$28</c:f>
              <c:numCache>
                <c:formatCode>0%</c:formatCode>
                <c:ptCount val="8"/>
                <c:pt idx="0">
                  <c:v>0.19975599999999999</c:v>
                </c:pt>
                <c:pt idx="1">
                  <c:v>0.20211799999999999</c:v>
                </c:pt>
                <c:pt idx="2">
                  <c:v>0.22456999999999999</c:v>
                </c:pt>
                <c:pt idx="3">
                  <c:v>0.20532300000000001</c:v>
                </c:pt>
                <c:pt idx="4">
                  <c:v>0.18818199999999999</c:v>
                </c:pt>
                <c:pt idx="5">
                  <c:v>0.20891399999999999</c:v>
                </c:pt>
                <c:pt idx="6">
                  <c:v>0.38370700000000002</c:v>
                </c:pt>
                <c:pt idx="7">
                  <c:v>0.22944800000000001</c:v>
                </c:pt>
              </c:numCache>
            </c:numRef>
          </c:val>
          <c:extLst>
            <c:ext xmlns:c16="http://schemas.microsoft.com/office/drawing/2014/chart" uri="{C3380CC4-5D6E-409C-BE32-E72D297353CC}">
              <c16:uniqueId val="{00000001-95F9-4F07-86A3-C8946A6C8BD4}"/>
            </c:ext>
          </c:extLst>
        </c:ser>
        <c:ser>
          <c:idx val="2"/>
          <c:order val="2"/>
          <c:tx>
            <c:strRef>
              <c:f>'SSA q1_8'!$H$20</c:f>
              <c:strCache>
                <c:ptCount val="1"/>
                <c:pt idx="0">
                  <c:v>Oct</c:v>
                </c:pt>
              </c:strCache>
            </c:strRef>
          </c:tx>
          <c:spPr>
            <a:solidFill>
              <a:schemeClr val="accent3"/>
            </a:solidFill>
            <a:ln>
              <a:noFill/>
            </a:ln>
            <a:effectLst/>
          </c:spPr>
          <c:invertIfNegative val="0"/>
          <c:dLbls>
            <c:spPr>
              <a:noFill/>
              <a:ln>
                <a:noFill/>
              </a:ln>
              <a:effectLst/>
            </c:spPr>
            <c:txPr>
              <a:bodyPr rot="-5400000" spcFirstLastPara="1" vertOverflow="ellipsis"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'SSA q1_8'!$E$21:$E$28</c:f>
              <c:strCache>
                <c:ptCount val="8"/>
                <c:pt idx="0">
                  <c:v>1</c:v>
                </c:pt>
                <c:pt idx="1">
                  <c:v>2</c:v>
                </c:pt>
                <c:pt idx="2">
                  <c:v>3</c:v>
                </c:pt>
                <c:pt idx="3">
                  <c:v>4</c:v>
                </c:pt>
                <c:pt idx="4">
                  <c:v>5</c:v>
                </c:pt>
                <c:pt idx="5">
                  <c:v>6</c:v>
                </c:pt>
                <c:pt idx="6">
                  <c:v>7</c:v>
                </c:pt>
                <c:pt idx="7">
                  <c:v>All</c:v>
                </c:pt>
              </c:strCache>
            </c:strRef>
          </c:cat>
          <c:val>
            <c:numRef>
              <c:f>'SSA q1_8'!$H$21:$H$28</c:f>
              <c:numCache>
                <c:formatCode>0%</c:formatCode>
                <c:ptCount val="8"/>
                <c:pt idx="0">
                  <c:v>0.14285700000000001</c:v>
                </c:pt>
                <c:pt idx="1">
                  <c:v>0.168739</c:v>
                </c:pt>
                <c:pt idx="2">
                  <c:v>0.144871</c:v>
                </c:pt>
                <c:pt idx="3">
                  <c:v>0.12862299999999999</c:v>
                </c:pt>
                <c:pt idx="4">
                  <c:v>0.12662899999999999</c:v>
                </c:pt>
                <c:pt idx="5">
                  <c:v>8.9635999999999993E-2</c:v>
                </c:pt>
                <c:pt idx="6">
                  <c:v>0.19503499999999999</c:v>
                </c:pt>
                <c:pt idx="7">
                  <c:v>0.14607300000000001</c:v>
                </c:pt>
              </c:numCache>
            </c:numRef>
          </c:val>
          <c:extLst>
            <c:ext xmlns:c16="http://schemas.microsoft.com/office/drawing/2014/chart" uri="{C3380CC4-5D6E-409C-BE32-E72D297353CC}">
              <c16:uniqueId val="{00000002-95F9-4F07-86A3-C8946A6C8BD4}"/>
            </c:ext>
          </c:extLst>
        </c:ser>
        <c:dLbls>
          <c:dLblPos val="outEnd"/>
          <c:showLegendKey val="0"/>
          <c:showVal val="1"/>
          <c:showCatName val="0"/>
          <c:showSerName val="0"/>
          <c:showPercent val="0"/>
          <c:showBubbleSize val="0"/>
        </c:dLbls>
        <c:gapWidth val="89"/>
        <c:overlap val="-27"/>
        <c:axId val="936285279"/>
        <c:axId val="788730175"/>
      </c:barChart>
      <c:catAx>
        <c:axId val="936285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788730175"/>
        <c:crosses val="autoZero"/>
        <c:auto val="1"/>
        <c:lblAlgn val="ctr"/>
        <c:lblOffset val="100"/>
        <c:noMultiLvlLbl val="0"/>
      </c:catAx>
      <c:valAx>
        <c:axId val="788730175"/>
        <c:scaling>
          <c:orientation val="minMax"/>
        </c:scaling>
        <c:delete val="1"/>
        <c:axPos val="l"/>
        <c:numFmt formatCode="0%" sourceLinked="1"/>
        <c:majorTickMark val="none"/>
        <c:minorTickMark val="none"/>
        <c:tickLblPos val="nextTo"/>
        <c:crossAx val="936285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3"/>
            <c:invertIfNegative val="0"/>
            <c:bubble3D val="0"/>
            <c:spPr>
              <a:solidFill>
                <a:srgbClr val="92D050"/>
              </a:solidFill>
              <a:ln>
                <a:noFill/>
              </a:ln>
              <a:effectLst/>
            </c:spPr>
            <c:extLst>
              <c:ext xmlns:c16="http://schemas.microsoft.com/office/drawing/2014/chart" uri="{C3380CC4-5D6E-409C-BE32-E72D297353CC}">
                <c16:uniqueId val="{00000001-63B8-44F5-B21F-4FA1EB56BC49}"/>
              </c:ext>
            </c:extLst>
          </c:dPt>
          <c:dPt>
            <c:idx val="4"/>
            <c:invertIfNegative val="0"/>
            <c:bubble3D val="0"/>
            <c:spPr>
              <a:solidFill>
                <a:srgbClr val="92D050"/>
              </a:solidFill>
              <a:ln>
                <a:noFill/>
              </a:ln>
              <a:effectLst/>
            </c:spPr>
            <c:extLst>
              <c:ext xmlns:c16="http://schemas.microsoft.com/office/drawing/2014/chart" uri="{C3380CC4-5D6E-409C-BE32-E72D297353CC}">
                <c16:uniqueId val="{00000003-63B8-44F5-B21F-4FA1EB56BC49}"/>
              </c:ext>
            </c:extLst>
          </c:dPt>
          <c:dPt>
            <c:idx val="5"/>
            <c:invertIfNegative val="0"/>
            <c:bubble3D val="0"/>
            <c:spPr>
              <a:solidFill>
                <a:srgbClr val="92D050"/>
              </a:solidFill>
              <a:ln>
                <a:noFill/>
              </a:ln>
              <a:effectLst/>
            </c:spPr>
            <c:extLst>
              <c:ext xmlns:c16="http://schemas.microsoft.com/office/drawing/2014/chart" uri="{C3380CC4-5D6E-409C-BE32-E72D297353CC}">
                <c16:uniqueId val="{00000005-63B8-44F5-B21F-4FA1EB56BC49}"/>
              </c:ext>
            </c:extLst>
          </c:dPt>
          <c:dPt>
            <c:idx val="6"/>
            <c:invertIfNegative val="0"/>
            <c:bubble3D val="0"/>
            <c:spPr>
              <a:solidFill>
                <a:srgbClr val="00B0F0"/>
              </a:solidFill>
              <a:ln>
                <a:noFill/>
              </a:ln>
              <a:effectLst/>
            </c:spPr>
            <c:extLst>
              <c:ext xmlns:c16="http://schemas.microsoft.com/office/drawing/2014/chart" uri="{C3380CC4-5D6E-409C-BE32-E72D297353CC}">
                <c16:uniqueId val="{00000007-63B8-44F5-B21F-4FA1EB56BC49}"/>
              </c:ext>
            </c:extLst>
          </c:dPt>
          <c:dPt>
            <c:idx val="7"/>
            <c:invertIfNegative val="0"/>
            <c:bubble3D val="0"/>
            <c:spPr>
              <a:solidFill>
                <a:srgbClr val="00B0F0"/>
              </a:solidFill>
              <a:ln>
                <a:noFill/>
              </a:ln>
              <a:effectLst/>
            </c:spPr>
            <c:extLst>
              <c:ext xmlns:c16="http://schemas.microsoft.com/office/drawing/2014/chart" uri="{C3380CC4-5D6E-409C-BE32-E72D297353CC}">
                <c16:uniqueId val="{00000009-63B8-44F5-B21F-4FA1EB56BC49}"/>
              </c:ext>
            </c:extLst>
          </c:dPt>
          <c:dPt>
            <c:idx val="8"/>
            <c:invertIfNegative val="0"/>
            <c:bubble3D val="0"/>
            <c:spPr>
              <a:solidFill>
                <a:srgbClr val="00B0F0"/>
              </a:solidFill>
              <a:ln>
                <a:noFill/>
              </a:ln>
              <a:effectLst/>
            </c:spPr>
            <c:extLst>
              <c:ext xmlns:c16="http://schemas.microsoft.com/office/drawing/2014/chart" uri="{C3380CC4-5D6E-409C-BE32-E72D297353CC}">
                <c16:uniqueId val="{0000000B-63B8-44F5-B21F-4FA1EB56BC49}"/>
              </c:ext>
            </c:extLst>
          </c:dPt>
          <c:dPt>
            <c:idx val="9"/>
            <c:invertIfNegative val="0"/>
            <c:bubble3D val="0"/>
            <c:spPr>
              <a:solidFill>
                <a:srgbClr val="FFC000"/>
              </a:solidFill>
              <a:ln>
                <a:noFill/>
              </a:ln>
              <a:effectLst/>
            </c:spPr>
            <c:extLst>
              <c:ext xmlns:c16="http://schemas.microsoft.com/office/drawing/2014/chart" uri="{C3380CC4-5D6E-409C-BE32-E72D297353CC}">
                <c16:uniqueId val="{0000000D-63B8-44F5-B21F-4FA1EB56BC49}"/>
              </c:ext>
            </c:extLst>
          </c:dPt>
          <c:dPt>
            <c:idx val="10"/>
            <c:invertIfNegative val="0"/>
            <c:bubble3D val="0"/>
            <c:spPr>
              <a:solidFill>
                <a:srgbClr val="FFC000"/>
              </a:solidFill>
              <a:ln>
                <a:noFill/>
              </a:ln>
              <a:effectLst/>
            </c:spPr>
            <c:extLst>
              <c:ext xmlns:c16="http://schemas.microsoft.com/office/drawing/2014/chart" uri="{C3380CC4-5D6E-409C-BE32-E72D297353CC}">
                <c16:uniqueId val="{0000000F-63B8-44F5-B21F-4FA1EB56BC49}"/>
              </c:ext>
            </c:extLst>
          </c:dPt>
          <c:dPt>
            <c:idx val="11"/>
            <c:invertIfNegative val="0"/>
            <c:bubble3D val="0"/>
            <c:spPr>
              <a:solidFill>
                <a:srgbClr val="FFC000"/>
              </a:solidFill>
              <a:ln>
                <a:noFill/>
              </a:ln>
              <a:effectLst/>
            </c:spPr>
            <c:extLst>
              <c:ext xmlns:c16="http://schemas.microsoft.com/office/drawing/2014/chart" uri="{C3380CC4-5D6E-409C-BE32-E72D297353CC}">
                <c16:uniqueId val="{00000011-63B8-44F5-B21F-4FA1EB56BC49}"/>
              </c:ext>
            </c:extLst>
          </c:dPt>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'SSA q1_8'!$C$71:$C$82</c:f>
              <c:strCache>
                <c:ptCount val="12"/>
                <c:pt idx="0">
                  <c:v>Child grant (May)</c:v>
                </c:pt>
                <c:pt idx="1">
                  <c:v>Child grant (Jul)</c:v>
                </c:pt>
                <c:pt idx="2">
                  <c:v>Child grant (Oct)</c:v>
                </c:pt>
                <c:pt idx="3">
                  <c:v>Disability (May)</c:v>
                </c:pt>
                <c:pt idx="4">
                  <c:v>Disability (Jul)</c:v>
                </c:pt>
                <c:pt idx="5">
                  <c:v>Disability (Oct)</c:v>
                </c:pt>
                <c:pt idx="6">
                  <c:v>Old Age (May)</c:v>
                </c:pt>
                <c:pt idx="7">
                  <c:v>Old Age (July)</c:v>
                </c:pt>
                <c:pt idx="8">
                  <c:v>Old Age (Oct)</c:v>
                </c:pt>
                <c:pt idx="9">
                  <c:v>Widows &amp; Single Womens (May)</c:v>
                </c:pt>
                <c:pt idx="10">
                  <c:v>Widows &amp; Single Womens (Jul)</c:v>
                </c:pt>
                <c:pt idx="11">
                  <c:v>Widows &amp; Single Women (Oct)</c:v>
                </c:pt>
              </c:strCache>
            </c:strRef>
          </c:cat>
          <c:val>
            <c:numRef>
              <c:f>'SSA q1_8'!$D$71:$D$82</c:f>
              <c:numCache>
                <c:formatCode>0%</c:formatCode>
                <c:ptCount val="12"/>
                <c:pt idx="0">
                  <c:v>0.182445</c:v>
                </c:pt>
                <c:pt idx="1">
                  <c:v>0.24578</c:v>
                </c:pt>
                <c:pt idx="2">
                  <c:v>0.233402</c:v>
                </c:pt>
                <c:pt idx="3">
                  <c:v>5.8934E-2</c:v>
                </c:pt>
                <c:pt idx="4">
                  <c:v>4.2539E-2</c:v>
                </c:pt>
                <c:pt idx="5">
                  <c:v>3.2157999999999999E-2</c:v>
                </c:pt>
                <c:pt idx="6">
                  <c:v>0.534169</c:v>
                </c:pt>
                <c:pt idx="7">
                  <c:v>0.50101300000000004</c:v>
                </c:pt>
                <c:pt idx="8">
                  <c:v>0.51971000000000001</c:v>
                </c:pt>
                <c:pt idx="9">
                  <c:v>0.29341699999999998</c:v>
                </c:pt>
                <c:pt idx="10">
                  <c:v>0.28561799999999998</c:v>
                </c:pt>
                <c:pt idx="11">
                  <c:v>0.26348500000000002</c:v>
                </c:pt>
              </c:numCache>
            </c:numRef>
          </c:val>
          <c:extLst>
            <c:ext xmlns:c16="http://schemas.microsoft.com/office/drawing/2014/chart" uri="{C3380CC4-5D6E-409C-BE32-E72D297353CC}">
              <c16:uniqueId val="{00000012-63B8-44F5-B21F-4FA1EB56BC49}"/>
            </c:ext>
          </c:extLst>
        </c:ser>
        <c:dLbls>
          <c:dLblPos val="outEnd"/>
          <c:showLegendKey val="0"/>
          <c:showVal val="1"/>
          <c:showCatName val="0"/>
          <c:showSerName val="0"/>
          <c:showPercent val="0"/>
          <c:showBubbleSize val="0"/>
        </c:dLbls>
        <c:gapWidth val="42"/>
        <c:axId val="935552735"/>
        <c:axId val="940432959"/>
      </c:barChart>
      <c:catAx>
        <c:axId val="9355527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40432959"/>
        <c:crosses val="autoZero"/>
        <c:auto val="1"/>
        <c:lblAlgn val="ctr"/>
        <c:lblOffset val="100"/>
        <c:noMultiLvlLbl val="0"/>
      </c:catAx>
      <c:valAx>
        <c:axId val="940432959"/>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35552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C_F9E1E464.xml><?xml version="1.0" encoding="utf-8"?>
<p188:cmLst xmlns:a="http://schemas.openxmlformats.org/drawingml/2006/main" xmlns:r="http://schemas.openxmlformats.org/officeDocument/2006/relationships" xmlns:p188="http://schemas.microsoft.com/office/powerpoint/2018/8/main">
  <p188:cm id="{C92D928C-9528-46A6-9997-BE4130E38018}" authorId="{E1D6F524-6579-D294-C78C-E2B712076B65}" created="2020-11-06T19:31:55.824">
    <ac:deMkLst xmlns:ac="http://schemas.microsoft.com/office/drawing/2013/main/command">
      <pc:docMk xmlns:pc="http://schemas.microsoft.com/office/powerpoint/2013/main/command"/>
      <pc:sldMk xmlns:pc="http://schemas.microsoft.com/office/powerpoint/2013/main/command" cId="4192330852" sldId="268"/>
      <ac:spMk id="5" creationId="{F73DD054-3E30-4AD3-96EA-30D96C67788A}"/>
    </ac:deMkLst>
    <p188:replyLst>
      <p188:reply id="{E4A285CB-35A1-4792-B8A7-466AFBDC91C6}" authorId="{4E28966B-B13F-F600-B167-F4432E939421}" created="2020-11-09T04:15:49.490">
        <p188:txBody>
          <a:bodyPr/>
          <a:lstStyle/>
          <a:p>
            <a:r>
              <a:rPr lang="en-US"/>
              <a:t>[@Jeremy Hartley] I think the  headlines have been checked by the section chiefs and advise we le these be here</a:t>
            </a:r>
          </a:p>
        </p188:txBody>
      </p188:reply>
    </p188:replyLst>
    <p188:txBody>
      <a:bodyPr/>
      <a:lstStyle/>
      <a:p>
        <a:r>
          <a:rPr lang="en-US"/>
          <a:t>[@Tania] I have not changed any of the "header" text. As per the previous 3rd PPT, I think it should include a headline and then sub-text as per this. What do you think?</a:t>
        </a:r>
      </a:p>
    </p188:txBody>
  </p188:cm>
  <p188:cm id="{69C40EF6-93F0-425A-8712-2C82592467D6}" authorId="{E1D6F524-6579-D294-C78C-E2B712076B65}" created="2020-11-08T10:18:56.050">
    <ac:deMkLst xmlns:ac="http://schemas.microsoft.com/office/drawing/2013/main/command">
      <pc:docMk xmlns:pc="http://schemas.microsoft.com/office/powerpoint/2013/main/command"/>
      <pc:sldMk xmlns:pc="http://schemas.microsoft.com/office/powerpoint/2013/main/command" cId="4192330852" sldId="268"/>
      <ac:spMk id="2" creationId="{E00C5795-8C1B-4E10-A3A1-C92D54E1B7CC}"/>
    </ac:deMkLst>
    <p188:replyLst>
      <p188:reply id="{B120B4F5-A333-4B7D-81C6-5043259600C4}" authorId="{4E28966B-B13F-F600-B167-F4432E939421}" created="2020-11-09T04:14:32.207">
        <p188:txBody>
          <a:bodyPr/>
          <a:lstStyle/>
          <a:p>
            <a:r>
              <a:rPr lang="en-US"/>
              <a:t>[@Jeremy Hartley] the survey was done more in october</a:t>
            </a:r>
          </a:p>
        </p188:txBody>
      </p188:reply>
    </p188:replyLst>
    <p188:txBody>
      <a:bodyPr/>
      <a:lstStyle/>
      <a:p>
        <a:r>
          <a:rPr lang="en-US"/>
          <a:t>[@Usha] Shouldn't September rather be October throughout the PPT? [@Tania]</a:t>
        </a:r>
      </a:p>
    </p188:txBody>
  </p188:cm>
</p188:cmLst>
</file>

<file path=ppt/comments/modernComment_10E_D4D122C8.xml><?xml version="1.0" encoding="utf-8"?>
<p188:cmLst xmlns:a="http://schemas.openxmlformats.org/drawingml/2006/main" xmlns:r="http://schemas.openxmlformats.org/officeDocument/2006/relationships" xmlns:p188="http://schemas.microsoft.com/office/powerpoint/2018/8/main">
  <p188:cm id="{391DB6DB-0EF5-4FA2-9766-D3D1738C03E2}" authorId="{E1D6F524-6579-D294-C78C-E2B712076B65}" created="2020-11-09T14:50:11.137">
    <ac:deMkLst xmlns:ac="http://schemas.microsoft.com/office/drawing/2013/main/command">
      <pc:docMk xmlns:pc="http://schemas.microsoft.com/office/powerpoint/2013/main/command"/>
      <pc:sldMk xmlns:pc="http://schemas.microsoft.com/office/powerpoint/2013/main/command" cId="3570475720" sldId="270"/>
      <ac:spMk id="2" creationId="{D940B32D-1742-4109-8548-D6A1D92EDDDA}"/>
    </ac:deMkLst>
    <p188:replyLst>
      <p188:reply id="{63F51C85-FD23-47FD-96D9-550838DDC25B}" authorId="{4E28966B-B13F-F600-B167-F4432E939421}" created="2020-11-11T07:34:13.116">
        <p188:txBody>
          <a:bodyPr/>
          <a:lstStyle/>
          <a:p>
            <a:r>
              <a:rPr lang="en-US"/>
              <a:t>deleted from the title</a:t>
            </a:r>
          </a:p>
        </p188:txBody>
      </p188:reply>
    </p188:replyLst>
    <p188:txBody>
      <a:bodyPr/>
      <a:lstStyle/>
      <a:p>
        <a:r>
          <a:rPr lang="en-US"/>
          <a:t>[@Usha] The 'no needs' sentence is also mentioned in the box below. Do you want it included twice?</a:t>
        </a:r>
      </a:p>
    </p188:txBody>
  </p188:cm>
</p188:cmLst>
</file>

<file path=ppt/comments/modernComment_10F_4C3228F2.xml><?xml version="1.0" encoding="utf-8"?>
<p188:cmLst xmlns:a="http://schemas.openxmlformats.org/drawingml/2006/main" xmlns:r="http://schemas.openxmlformats.org/officeDocument/2006/relationships" xmlns:p188="http://schemas.microsoft.com/office/powerpoint/2018/8/main">
  <p188:cm id="{BD1C5009-88DE-4319-B1B5-0F5AB4892A27}" authorId="{E1D6F524-6579-D294-C78C-E2B712076B65}" created="2020-11-08T10:30:25.703">
    <pc:sldMkLst xmlns:pc="http://schemas.microsoft.com/office/powerpoint/2013/main/command">
      <pc:docMk/>
      <pc:sldMk cId="1278355698" sldId="271"/>
    </pc:sldMkLst>
    <p188:replyLst>
      <p188:reply id="{3D229460-0DC8-4BCC-B809-517EEF2B0690}" authorId="{4E28966B-B13F-F600-B167-F4432E939421}" created="2020-11-09T04:17:14.648">
        <p188:txBody>
          <a:bodyPr/>
          <a:lstStyle/>
          <a:p>
            <a:r>
              <a:rPr lang="en-US"/>
              <a:t>[@Jeremy Hartley] these  are messages illustrating the graph</a:t>
            </a:r>
          </a:p>
        </p188:txBody>
      </p188:reply>
      <p188:reply id="{8DD129C0-D085-4C75-A917-0CCD2889FA51}" authorId="{E1D6F524-6579-D294-C78C-E2B712076B65}" created="2020-11-09T08:43:16.608">
        <p188:txBody>
          <a:bodyPr/>
          <a:lstStyle/>
          <a:p>
            <a:r>
              <a:rPr lang="en-US"/>
              <a:t>[@Usha] Sorry ... I know that, I meant what is IVR (my comment was highlighting that. </a:t>
            </a:r>
          </a:p>
        </p188:txBody>
      </p188:reply>
      <p188:reply id="{0BE83681-0110-4200-916C-6A44D6ECA5E0}" authorId="{4E28966B-B13F-F600-B167-F4432E939421}" created="2020-11-09T09:24:24.738">
        <p188:txBody>
          <a:bodyPr/>
          <a:lstStyle/>
          <a:p>
            <a:r>
              <a:rPr lang="en-US"/>
              <a:t>okay-expanded. </a:t>
            </a:r>
          </a:p>
        </p188:txBody>
      </p188:reply>
    </p188:replyLst>
    <p188:txBody>
      <a:bodyPr/>
      <a:lstStyle/>
      <a:p>
        <a:r>
          <a:rPr lang="en-US"/>
          <a:t>[@Tania] What is this?</a:t>
        </a:r>
      </a:p>
    </p188:txBody>
  </p188:cm>
</p188:cmLst>
</file>

<file path=ppt/comments/modernComment_118_C138BE1C.xml><?xml version="1.0" encoding="utf-8"?>
<p188:cmLst xmlns:a="http://schemas.openxmlformats.org/drawingml/2006/main" xmlns:r="http://schemas.openxmlformats.org/officeDocument/2006/relationships" xmlns:p188="http://schemas.microsoft.com/office/powerpoint/2018/8/main">
  <p188:cm id="{64F841DC-69E0-483C-94C2-B298A6C2D0EC}" authorId="{E1D6F524-6579-D294-C78C-E2B712076B65}" created="2020-11-10T14:24:51.201">
    <pc:sldMkLst xmlns:pc="http://schemas.microsoft.com/office/powerpoint/2013/main/command">
      <pc:docMk/>
      <pc:sldMk cId="3241721372" sldId="280"/>
    </pc:sldMkLst>
    <p188:replyLst>
      <p188:reply id="{40F5F748-A69A-4DAC-A83C-28002904D56C}" authorId="{4E28966B-B13F-F600-B167-F4432E939421}" created="2020-11-11T07:36:34.276">
        <p188:txBody>
          <a:bodyPr/>
          <a:lstStyle/>
          <a:p>
            <a:r>
              <a:rPr lang="en-US"/>
              <a:t>[@Jeremy Hartley] allonace is mostly  to do with the SSA- cash based transfers. I will systematise it</a:t>
            </a:r>
          </a:p>
        </p188:txBody>
      </p188:reply>
    </p188:replyLst>
    <p188:txBody>
      <a:bodyPr/>
      <a:lstStyle/>
      <a:p>
        <a:r>
          <a:rPr lang="en-US"/>
          <a:t>[@Usha] Are "allowances" and "assistance" interchangeable? Both are used in different places - on this slide and others?</a:t>
        </a:r>
      </a:p>
    </p188:txBody>
  </p188:cm>
</p188:cmLst>
</file>

<file path=ppt/comments/modernComment_11D_3740AC81.xml><?xml version="1.0" encoding="utf-8"?>
<p188:cmLst xmlns:a="http://schemas.openxmlformats.org/drawingml/2006/main" xmlns:r="http://schemas.openxmlformats.org/officeDocument/2006/relationships" xmlns:p188="http://schemas.microsoft.com/office/powerpoint/2018/8/main">
  <p188:cm id="{E7790DB4-EF8E-46A2-BA2C-1360DE174654}" authorId="{E1D6F524-6579-D294-C78C-E2B712076B65}" created="2020-11-10T14:44:40.527">
    <ac:deMkLst xmlns:ac="http://schemas.microsoft.com/office/drawing/2013/main/command">
      <pc:docMk xmlns:pc="http://schemas.microsoft.com/office/powerpoint/2013/main/command"/>
      <pc:sldMk xmlns:pc="http://schemas.microsoft.com/office/powerpoint/2013/main/command" cId="926985345" sldId="285"/>
      <ac:spMk id="9" creationId="{AEB7C668-FE7D-4F07-9358-07F003CBE82F}"/>
    </ac:deMkLst>
    <p188:replyLst>
      <p188:reply id="{8CC3D15F-6B5E-4BF5-B153-17BFD6045F1B}" authorId="{4E28966B-B13F-F600-B167-F4432E939421}" created="2020-11-11T07:43:02.301">
        <p188:txBody>
          <a:bodyPr/>
          <a:lstStyle/>
          <a:p>
            <a:r>
              <a:rPr lang="en-US"/>
              <a:t>removed the box; moved the graphs around</a:t>
            </a:r>
          </a:p>
        </p188:txBody>
      </p188:reply>
    </p188:replyLst>
    <p188:txBody>
      <a:bodyPr/>
      <a:lstStyle/>
      <a:p>
        <a:r>
          <a:rPr lang="en-US"/>
          <a:t>[@Usha] The information in the headline and the box is essentially the same. Do you want to keep both?</a:t>
        </a:r>
      </a:p>
    </p188:txBody>
  </p188:cm>
</p188:cmLst>
</file>

<file path=ppt/comments/modernComment_124_1608337B.xml><?xml version="1.0" encoding="utf-8"?>
<p188:cmLst xmlns:a="http://schemas.openxmlformats.org/drawingml/2006/main" xmlns:r="http://schemas.openxmlformats.org/officeDocument/2006/relationships" xmlns:p188="http://schemas.microsoft.com/office/powerpoint/2018/8/main">
  <p188:cm id="{20D9AFAE-1945-43EF-9A11-945AFB47F7C4}" authorId="{E1D6F524-6579-D294-C78C-E2B712076B65}" created="2020-11-10T15:50:27.030">
    <pc:sldMkLst xmlns:pc="http://schemas.microsoft.com/office/powerpoint/2013/main/command">
      <pc:docMk/>
      <pc:sldMk cId="369636219" sldId="292"/>
    </pc:sldMkLst>
    <p188:replyLst>
      <p188:reply id="{251348F7-6997-4B4D-B546-3B7251225E46}" authorId="{4E28966B-B13F-F600-B167-F4432E939421}" created="2020-11-11T07:45:49.602">
        <p188:txBody>
          <a:bodyPr/>
          <a:lstStyle/>
          <a:p>
            <a:r>
              <a:rPr lang="en-US"/>
              <a:t>[@Jeremy Hartley]  if the 'normal' can not be changed to 'usual' in the graphs suggest we stick to' normal in  the text'
 </a:t>
            </a:r>
          </a:p>
        </p188:txBody>
      </p188:reply>
      <p188:reply id="{B978C129-B01D-4B49-A72E-FD2C86657261}" authorId="{E1D6F524-6579-D294-C78C-E2B712076B65}" created="2020-11-11T09:16:54.316">
        <p188:txBody>
          <a:bodyPr/>
          <a:lstStyle/>
          <a:p>
            <a:r>
              <a:rPr lang="en-US"/>
              <a:t>[@Usha] Whoever produced the graphs can and should change the text (and btw there is also a typo in the right hand one in "breastfeedig"). But in case that is not done, I changed the one use of "usual" in the text to "normal" as per your suggestion. </a:t>
            </a:r>
          </a:p>
        </p188:txBody>
      </p188:reply>
      <p188:reply id="{9FF80F1B-EA97-4372-925B-3C59BF00C910}" authorId="{41DF965D-C23B-8FB1-BCF2-AAB932DAB43D}" created="2020-11-11T10:12:36.189">
        <p188:txBody>
          <a:bodyPr/>
          <a:lstStyle/>
          <a:p>
            <a:r>
              <a:rPr lang="en-US"/>
              <a:t>[@Usha Mishra] [@Jeremy Hartley] I have replaced the graphs- the same copies and with amended labels. </a:t>
            </a:r>
          </a:p>
        </p188:txBody>
      </p188:reply>
    </p188:replyLst>
    <p188:txBody>
      <a:bodyPr/>
      <a:lstStyle/>
      <a:p>
        <a:r>
          <a:rPr lang="en-US"/>
          <a:t>[@Usha] The words "normal" and "usual" seem to be used interchangeably. In this context I think that "usual" would mean as is usually done and "normal" is more related to a norm. Whichever you choose, you should use only one of them but I would use "usual" throughout. If you agree please can you change the text (I cannot change the legend fo the charts as they are pictures and not editable).
"Frequently" is also used in some places but not in others.</a:t>
        </a:r>
      </a:p>
    </p188:txBody>
  </p188:cm>
</p188:cmLst>
</file>

<file path=ppt/comments/modernComment_12C_B76C1421.xml><?xml version="1.0" encoding="utf-8"?>
<p188:cmLst xmlns:a="http://schemas.openxmlformats.org/drawingml/2006/main" xmlns:r="http://schemas.openxmlformats.org/officeDocument/2006/relationships" xmlns:p188="http://schemas.microsoft.com/office/powerpoint/2018/8/main">
  <p188:cm id="{BC33DC73-E05B-4B33-B941-B3E34E235AC1}" authorId="{E1D6F524-6579-D294-C78C-E2B712076B65}" created="2020-11-10T18:34:56.175">
    <pc:sldMkLst xmlns:pc="http://schemas.microsoft.com/office/powerpoint/2013/main/command">
      <pc:docMk/>
      <pc:sldMk cId="3077313569" sldId="300"/>
    </pc:sldMkLst>
    <p188:replyLst>
      <p188:reply id="{BB346E7B-A3A1-432E-B5DF-96D1FBE96328}" authorId="{4E28966B-B13F-F600-B167-F4432E939421}" created="2020-11-11T07:49:50.327">
        <p188:txBody>
          <a:bodyPr/>
          <a:lstStyle/>
          <a:p>
            <a:r>
              <a:rPr lang="en-US"/>
              <a:t>[@Sevara Hamzaeva]  can we elaborate this- otherwise let's delete this sentence</a:t>
            </a:r>
          </a:p>
        </p188:txBody>
      </p188:reply>
      <p188:reply id="{47C4D514-F085-4C9E-BC49-4329304826F5}" authorId="{41DF965D-C23B-8FB1-BCF2-AAB932DAB43D}" created="2020-11-11T11:11:09.268">
        <p188:txBody>
          <a:bodyPr/>
          <a:lstStyle/>
          <a:p>
            <a:r>
              <a:rPr lang="en-US"/>
              <a:t>[@Usha Mishra] I deleted the statement. We only have 44 respondents who would not go out to seek treatment. And 39 responded  "fear of catching the virus"; 8 physical restriction ; 6 no money, fear of losing family support in case infected; and community stigma. It is a multiple response question. </a:t>
            </a:r>
          </a:p>
        </p188:txBody>
      </p188:reply>
    </p188:replyLst>
    <p188:txBody>
      <a:bodyPr/>
      <a:lstStyle/>
      <a:p>
        <a:r>
          <a:rPr lang="en-US"/>
          <a:t>[@Usha] The phrase highlighted needs to be elaborated on to make sense.</a:t>
        </a:r>
      </a:p>
    </p188:txBody>
  </p188:cm>
</p188:cmLst>
</file>

<file path=ppt/comments/modernComment_15D_F542666A.xml><?xml version="1.0" encoding="utf-8"?>
<p188:cmLst xmlns:a="http://schemas.openxmlformats.org/drawingml/2006/main" xmlns:r="http://schemas.openxmlformats.org/officeDocument/2006/relationships" xmlns:p188="http://schemas.microsoft.com/office/powerpoint/2018/8/main">
  <p188:cm id="{1AF287A4-2A57-47B9-8019-18A816FA0530}" authorId="{E1D6F524-6579-D294-C78C-E2B712076B65}" created="2020-11-06T18:44:14.003">
    <pc:sldMkLst xmlns:pc="http://schemas.microsoft.com/office/powerpoint/2013/main/command">
      <pc:docMk/>
      <pc:sldMk cId="4114769514" sldId="349"/>
    </pc:sldMkLst>
    <p188:replyLst>
      <p188:reply id="{381D303D-4B34-42E3-8968-67B3281C31C2}" authorId="{4E28966B-B13F-F600-B167-F4432E939421}" created="2020-11-09T03:17:11.781">
        <p188:txBody>
          <a:bodyPr/>
          <a:lstStyle/>
          <a:p>
            <a:r>
              <a:rPr lang="en-US"/>
              <a:t>changed </a:t>
            </a:r>
          </a:p>
        </p188:txBody>
      </p188:reply>
      <p188:reply id="{76A4AE63-8C7A-41D8-896E-C3E37247086A}" authorId="{4E28966B-B13F-F600-B167-F4432E939421}" created="2020-11-09T03:45:50.426">
        <p188:txBody>
          <a:bodyPr/>
          <a:lstStyle/>
          <a:p>
            <a:r>
              <a:rPr lang="en-US"/>
              <a:t>it is actually September- October</a:t>
            </a:r>
          </a:p>
        </p188:txBody>
      </p188:reply>
      <p188:reply id="{1BAEF7E2-762B-4579-AA24-65CE6563D63F}" authorId="{E1D6F524-6579-D294-C78C-E2B712076B65}" created="2020-11-09T08:40:31.947">
        <p188:txBody>
          <a:bodyPr/>
          <a:lstStyle/>
          <a:p>
            <a:r>
              <a:rPr lang="en-US"/>
              <a:t>[@Usha] So shouldn't that be reflected in the title page or it could be confusing when in the text it mentions September (slides 6, 24)??</a:t>
            </a:r>
          </a:p>
        </p188:txBody>
      </p188:reply>
      <p188:reply id="{B14676E5-67A3-4D44-A3E3-28787E1FA17D}" authorId="{4E28966B-B13F-F600-B167-F4432E939421}" created="2020-11-09T09:31:32.204">
        <p188:txBody>
          <a:bodyPr/>
          <a:lstStyle/>
          <a:p>
            <a:r>
              <a:rPr lang="en-US"/>
              <a:t>@jeremy  It was 29th sept to 10th OCTOBER.. what do you suggest we call it? </a:t>
            </a:r>
          </a:p>
        </p188:txBody>
      </p188:reply>
      <p188:reply id="{18024BC8-7620-4ED4-A33E-DFE0D280D477}" authorId="{4E28966B-B13F-F600-B167-F4432E939421}" created="2020-11-09T09:35:32.742">
        <p188:txBody>
          <a:bodyPr/>
          <a:lstStyle/>
          <a:p>
            <a:r>
              <a:rPr lang="en-US"/>
              <a:t>@jeremy  we need to make it OCTOBER throughout</a:t>
            </a:r>
          </a:p>
        </p188:txBody>
      </p188:reply>
      <p188:reply id="{6C514E7E-F3DD-4596-B40F-39EC94A0DC04}" authorId="{E1D6F524-6579-D294-C78C-E2B712076B65}" created="2020-11-09T10:09:05.319">
        <p188:txBody>
          <a:bodyPr/>
          <a:lstStyle/>
          <a:p>
            <a:r>
              <a:rPr lang="en-US"/>
              <a:t>[@Usha] Agree absolutely. I see that you have changed all! Thank you!</a:t>
            </a:r>
          </a:p>
        </p188:txBody>
      </p188:reply>
    </p188:replyLst>
    <p188:txBody>
      <a:bodyPr/>
      <a:lstStyle/>
      <a:p>
        <a:r>
          <a:rPr lang="en-US"/>
          <a:t>I thought that this was conducted in October.</a:t>
        </a:r>
      </a:p>
    </p188:txBody>
  </p188:cm>
</p188:cmLst>
</file>

<file path=ppt/comments/modernComment_17A_70C81723.xml><?xml version="1.0" encoding="utf-8"?>
<p188:cmLst xmlns:a="http://schemas.openxmlformats.org/drawingml/2006/main" xmlns:r="http://schemas.openxmlformats.org/officeDocument/2006/relationships" xmlns:p188="http://schemas.microsoft.com/office/powerpoint/2018/8/main">
  <p188:cm id="{D1E5143D-6F97-49E3-8BDA-A9333D8AC8A1}" authorId="{E1D6F524-6579-D294-C78C-E2B712076B65}" created="2020-11-06T18:50:42.421">
    <pc:sldMkLst xmlns:pc="http://schemas.microsoft.com/office/powerpoint/2013/main/command">
      <pc:docMk/>
      <pc:sldMk cId="1892161315" sldId="378"/>
    </pc:sldMkLst>
    <p188:replyLst>
      <p188:reply id="{6E2024C2-E265-444F-887A-90E207416CE9}" authorId="{4E28966B-B13F-F600-B167-F4432E939421}" created="2020-11-09T09:32:04.205">
        <p188:txBody>
          <a:bodyPr/>
          <a:lstStyle/>
          <a:p>
            <a:r>
              <a:rPr lang="en-US"/>
              <a:t>this is okay from our side</a:t>
            </a:r>
          </a:p>
        </p188:txBody>
      </p188:reply>
      <p188:reply id="{9A24E1F1-189F-46A9-AEBA-6155428701FF}" authorId="{E1D6F524-6579-D294-C78C-E2B712076B65}" created="2020-11-09T10:12:03.313">
        <p188:txBody>
          <a:bodyPr/>
          <a:lstStyle/>
          <a:p>
            <a:r>
              <a:rPr lang="en-US"/>
              <a:t>OK, fine.</a:t>
            </a:r>
          </a:p>
        </p188:txBody>
      </p188:reply>
    </p188:replyLst>
    <p188:txBody>
      <a:bodyPr/>
      <a:lstStyle/>
      <a:p>
        <a:r>
          <a:rPr lang="en-US"/>
          <a:t>Why is the content of this slide different to that in the 3rd survey?</a:t>
        </a:r>
      </a:p>
    </p188:txBody>
  </p188:cm>
</p188:cmLst>
</file>

<file path=ppt/comments/modernComment_1B6_F5AC1CB5.xml><?xml version="1.0" encoding="utf-8"?>
<p188:cmLst xmlns:a="http://schemas.openxmlformats.org/drawingml/2006/main" xmlns:r="http://schemas.openxmlformats.org/officeDocument/2006/relationships" xmlns:p188="http://schemas.microsoft.com/office/powerpoint/2018/8/main">
  <p188:cm id="{F2D40A80-434E-474F-B826-4A622E2CC879}" authorId="{41DF965D-C23B-8FB1-BCF2-AAB932DAB43D}" created="2020-11-11T09:00:14.233">
    <ac:deMkLst xmlns:ac="http://schemas.microsoft.com/office/drawing/2013/main/command">
      <pc:docMk xmlns:pc="http://schemas.microsoft.com/office/powerpoint/2013/main/command"/>
      <pc:sldMk xmlns:pc="http://schemas.microsoft.com/office/powerpoint/2013/main/command" cId="4121697461" sldId="438"/>
      <ac:spMk id="9" creationId="{887A2408-43A8-4DDF-B4D3-90EDB92CFE74}"/>
    </ac:deMkLst>
    <p188:txBody>
      <a:bodyPr/>
      <a:lstStyle/>
      <a:p>
        <a:r>
          <a:rPr lang="en-US"/>
          <a:t>Added, "than before" after "children were eating less". </a:t>
        </a:r>
      </a:p>
    </p188:txBody>
  </p188:cm>
</p188:cmLst>
</file>

<file path=ppt/comments/modernComment_1BC_D47CF0B8.xml><?xml version="1.0" encoding="utf-8"?>
<p188:cmLst xmlns:a="http://schemas.openxmlformats.org/drawingml/2006/main" xmlns:r="http://schemas.openxmlformats.org/officeDocument/2006/relationships" xmlns:p188="http://schemas.microsoft.com/office/powerpoint/2018/8/main">
  <p188:cm id="{9A22C50A-C6A4-4333-83A6-048DB84EE302}" authorId="{E1D6F524-6579-D294-C78C-E2B712076B65}" created="2020-11-10T19:05:50.205">
    <ac:deMkLst xmlns:ac="http://schemas.microsoft.com/office/drawing/2013/main/command">
      <pc:docMk xmlns:pc="http://schemas.microsoft.com/office/powerpoint/2013/main/command"/>
      <pc:sldMk xmlns:pc="http://schemas.microsoft.com/office/powerpoint/2013/main/command" cId="3564957880" sldId="444"/>
      <ac:spMk id="7" creationId="{418A11B4-6DD7-4CA4-A682-291DB905D84E}"/>
    </ac:deMkLst>
    <p188:replyLst>
      <p188:reply id="{A2A92B72-5D94-483C-941F-7A913F4ADBFB}" authorId="{4E28966B-B13F-F600-B167-F4432E939421}" created="2020-11-11T07:32:30.957">
        <p188:txBody>
          <a:bodyPr/>
          <a:lstStyle/>
          <a:p>
            <a:r>
              <a:rPr lang="en-US"/>
              <a:t>clarified</a:t>
            </a:r>
          </a:p>
        </p188:txBody>
      </p188:reply>
    </p188:replyLst>
    <p188:txBody>
      <a:bodyPr/>
      <a:lstStyle/>
      <a:p>
        <a:r>
          <a:rPr lang="en-US"/>
          <a:t>[@Usha] I am not sure what the highlighted text is stating more than the obvious shown by the table.</a:t>
        </a:r>
      </a:p>
    </p188:txBody>
  </p188:cm>
</p188:cmLst>
</file>

<file path=ppt/comments/modernComment_1C7_6EE35B6D.xml><?xml version="1.0" encoding="utf-8"?>
<p188:cmLst xmlns:a="http://schemas.openxmlformats.org/drawingml/2006/main" xmlns:r="http://schemas.openxmlformats.org/officeDocument/2006/relationships" xmlns:p188="http://schemas.microsoft.com/office/powerpoint/2018/8/main">
  <p188:cm id="{38D81205-7453-40A2-B99B-A2A8A2E8A94D}" authorId="{41DF965D-C23B-8FB1-BCF2-AAB932DAB43D}" created="2020-11-11T10:13:40.534">
    <ac:deMkLst xmlns:ac="http://schemas.microsoft.com/office/drawing/2013/main/command">
      <pc:docMk xmlns:pc="http://schemas.microsoft.com/office/powerpoint/2013/main/command"/>
      <pc:sldMk xmlns:pc="http://schemas.microsoft.com/office/powerpoint/2013/main/command" cId="1860393837" sldId="455"/>
      <ac:picMk id="2" creationId="{CCC87060-B648-43FF-9F10-EEFE38354E67}"/>
    </ac:deMkLst>
    <p188:txBody>
      <a:bodyPr/>
      <a:lstStyle/>
      <a:p>
        <a:r>
          <a:rPr lang="en-US"/>
          <a:t>This is the old slide. I left here in case you'd like to compare.</a:t>
        </a:r>
      </a:p>
    </p188:txBody>
  </p188:cm>
</p188: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28013D-497D-4276-B59B-D3B77C17B2C6}"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D216608-10E9-4425-A419-4EBE60B5A580}">
      <dgm:prSet custT="1"/>
      <dgm:spPr/>
      <dgm:t>
        <a:bodyPr/>
        <a:lstStyle/>
        <a:p>
          <a:r>
            <a:rPr lang="en-US" sz="1400" b="1">
              <a:latin typeface="Arial"/>
              <a:cs typeface="Arial"/>
            </a:rPr>
            <a:t>Household characteristics</a:t>
          </a:r>
        </a:p>
        <a:p>
          <a:pPr rtl="0"/>
          <a:r>
            <a:rPr lang="en-US" sz="1400" b="1">
              <a:latin typeface="Arial"/>
              <a:cs typeface="Arial"/>
            </a:rPr>
            <a:t> (gender, ethnicity, caste, place of residence, age, disability)</a:t>
          </a:r>
        </a:p>
      </dgm:t>
    </dgm:pt>
    <dgm:pt modelId="{7D0F4C22-DA28-40F0-B0D6-A64DAFEDADB9}" type="parTrans" cxnId="{76726113-4AAF-4BFC-9034-605F09B9905A}">
      <dgm:prSet/>
      <dgm:spPr/>
      <dgm:t>
        <a:bodyPr/>
        <a:lstStyle/>
        <a:p>
          <a:endParaRPr lang="en-US">
            <a:latin typeface="Arial" panose="020B0604020202020204" pitchFamily="34" charset="0"/>
            <a:cs typeface="Arial" panose="020B0604020202020204" pitchFamily="34" charset="0"/>
          </a:endParaRPr>
        </a:p>
      </dgm:t>
    </dgm:pt>
    <dgm:pt modelId="{528A4F4F-AC79-4193-ACD4-AD2A59A18A8F}" type="sibTrans" cxnId="{76726113-4AAF-4BFC-9034-605F09B9905A}">
      <dgm:prSet/>
      <dgm:spPr/>
      <dgm:t>
        <a:bodyPr/>
        <a:lstStyle/>
        <a:p>
          <a:endParaRPr lang="en-US">
            <a:latin typeface="Arial" panose="020B0604020202020204" pitchFamily="34" charset="0"/>
            <a:cs typeface="Arial" panose="020B0604020202020204" pitchFamily="34" charset="0"/>
          </a:endParaRPr>
        </a:p>
      </dgm:t>
    </dgm:pt>
    <dgm:pt modelId="{FD166547-3B2D-4CD2-8D0F-C97D69E8CAA1}">
      <dgm:prSet custT="1"/>
      <dgm:spPr/>
      <dgm:t>
        <a:bodyPr/>
        <a:lstStyle/>
        <a:p>
          <a:pPr rtl="0"/>
          <a:r>
            <a:rPr lang="en-US" sz="1500" b="1">
              <a:latin typeface="Arial"/>
              <a:cs typeface="Arial"/>
            </a:rPr>
            <a:t>Immediate needs</a:t>
          </a:r>
        </a:p>
      </dgm:t>
    </dgm:pt>
    <dgm:pt modelId="{34738BCC-091B-47FD-858E-F34196F264F5}" type="parTrans" cxnId="{A6017571-1F02-427B-B037-57DDB1FDAB9E}">
      <dgm:prSet/>
      <dgm:spPr/>
      <dgm:t>
        <a:bodyPr/>
        <a:lstStyle/>
        <a:p>
          <a:endParaRPr lang="en-US">
            <a:latin typeface="Arial" panose="020B0604020202020204" pitchFamily="34" charset="0"/>
            <a:cs typeface="Arial" panose="020B0604020202020204" pitchFamily="34" charset="0"/>
          </a:endParaRPr>
        </a:p>
      </dgm:t>
    </dgm:pt>
    <dgm:pt modelId="{A3D06E57-D441-4A7B-8078-26D8A83940EF}" type="sibTrans" cxnId="{A6017571-1F02-427B-B037-57DDB1FDAB9E}">
      <dgm:prSet/>
      <dgm:spPr/>
      <dgm:t>
        <a:bodyPr/>
        <a:lstStyle/>
        <a:p>
          <a:endParaRPr lang="en-US">
            <a:latin typeface="Arial" panose="020B0604020202020204" pitchFamily="34" charset="0"/>
            <a:cs typeface="Arial" panose="020B0604020202020204" pitchFamily="34" charset="0"/>
          </a:endParaRPr>
        </a:p>
      </dgm:t>
    </dgm:pt>
    <dgm:pt modelId="{05E7A11C-DE79-42CD-A9E4-D953D36EAAE0}">
      <dgm:prSet custT="1"/>
      <dgm:spPr/>
      <dgm:t>
        <a:bodyPr/>
        <a:lstStyle/>
        <a:p>
          <a:pPr rtl="0"/>
          <a:r>
            <a:rPr lang="en-US" sz="1500" b="1">
              <a:latin typeface="Arial"/>
              <a:cs typeface="Arial"/>
            </a:rPr>
            <a:t>Government assistance and social protection </a:t>
          </a:r>
        </a:p>
      </dgm:t>
    </dgm:pt>
    <dgm:pt modelId="{ACF43E0F-2D65-4C1A-A2DB-6B99CAF3B0AF}" type="parTrans" cxnId="{3DF705AD-4D15-4BA3-90B2-F23ECD22C8D7}">
      <dgm:prSet/>
      <dgm:spPr/>
      <dgm:t>
        <a:bodyPr/>
        <a:lstStyle/>
        <a:p>
          <a:endParaRPr lang="en-US">
            <a:latin typeface="Arial" panose="020B0604020202020204" pitchFamily="34" charset="0"/>
            <a:cs typeface="Arial" panose="020B0604020202020204" pitchFamily="34" charset="0"/>
          </a:endParaRPr>
        </a:p>
      </dgm:t>
    </dgm:pt>
    <dgm:pt modelId="{D7D1E678-2C41-4ACF-9607-5FB8ADCCA2C4}" type="sibTrans" cxnId="{3DF705AD-4D15-4BA3-90B2-F23ECD22C8D7}">
      <dgm:prSet/>
      <dgm:spPr/>
      <dgm:t>
        <a:bodyPr/>
        <a:lstStyle/>
        <a:p>
          <a:endParaRPr lang="en-US">
            <a:latin typeface="Arial" panose="020B0604020202020204" pitchFamily="34" charset="0"/>
            <a:cs typeface="Arial" panose="020B0604020202020204" pitchFamily="34" charset="0"/>
          </a:endParaRPr>
        </a:p>
      </dgm:t>
    </dgm:pt>
    <dgm:pt modelId="{1EB4DB3F-87E3-4F02-9077-837798738B8F}">
      <dgm:prSet custT="1"/>
      <dgm:spPr/>
      <dgm:t>
        <a:bodyPr/>
        <a:lstStyle/>
        <a:p>
          <a:pPr rtl="0"/>
          <a:r>
            <a:rPr lang="en-US" sz="1500" b="1">
              <a:latin typeface="Arial"/>
              <a:cs typeface="Arial"/>
            </a:rPr>
            <a:t>Loss of jobs/livelihoods</a:t>
          </a:r>
        </a:p>
      </dgm:t>
    </dgm:pt>
    <dgm:pt modelId="{362AE1D6-0859-4D1A-9830-A27FB44CA78C}" type="parTrans" cxnId="{F8F2124E-07BB-4265-A4D0-7C8D88E06D1A}">
      <dgm:prSet/>
      <dgm:spPr/>
      <dgm:t>
        <a:bodyPr/>
        <a:lstStyle/>
        <a:p>
          <a:endParaRPr lang="en-US"/>
        </a:p>
      </dgm:t>
    </dgm:pt>
    <dgm:pt modelId="{2632F859-E356-4679-968C-5656CF2FAF96}" type="sibTrans" cxnId="{F8F2124E-07BB-4265-A4D0-7C8D88E06D1A}">
      <dgm:prSet/>
      <dgm:spPr/>
      <dgm:t>
        <a:bodyPr/>
        <a:lstStyle/>
        <a:p>
          <a:endParaRPr lang="en-US"/>
        </a:p>
      </dgm:t>
    </dgm:pt>
    <dgm:pt modelId="{1F8410B5-A7EB-4849-B0AC-38DB97695236}">
      <dgm:prSet custT="1"/>
      <dgm:spPr/>
      <dgm:t>
        <a:bodyPr/>
        <a:lstStyle/>
        <a:p>
          <a:r>
            <a:rPr lang="en-US" sz="1500" b="1">
              <a:latin typeface="Arial"/>
              <a:cs typeface="Arial"/>
            </a:rPr>
            <a:t>Nutrition </a:t>
          </a:r>
        </a:p>
      </dgm:t>
    </dgm:pt>
    <dgm:pt modelId="{605AB31D-E27E-4931-A62F-B18D561E9BB0}" type="parTrans" cxnId="{5955B639-67A9-40EE-8B2D-8E18F1E94C9D}">
      <dgm:prSet/>
      <dgm:spPr/>
      <dgm:t>
        <a:bodyPr/>
        <a:lstStyle/>
        <a:p>
          <a:endParaRPr lang="en-US"/>
        </a:p>
      </dgm:t>
    </dgm:pt>
    <dgm:pt modelId="{09FFDE74-0BE6-49C4-9FF2-9BA6AE74F7F2}" type="sibTrans" cxnId="{5955B639-67A9-40EE-8B2D-8E18F1E94C9D}">
      <dgm:prSet/>
      <dgm:spPr/>
      <dgm:t>
        <a:bodyPr/>
        <a:lstStyle/>
        <a:p>
          <a:endParaRPr lang="en-US"/>
        </a:p>
      </dgm:t>
    </dgm:pt>
    <dgm:pt modelId="{DA43657E-19D2-429C-BBDE-07A3FA8CFB5E}">
      <dgm:prSet custT="1"/>
      <dgm:spPr/>
      <dgm:t>
        <a:bodyPr/>
        <a:lstStyle/>
        <a:p>
          <a:r>
            <a:rPr lang="en-US" sz="1500" b="1">
              <a:latin typeface="Arial"/>
              <a:cs typeface="Arial"/>
            </a:rPr>
            <a:t>WASH</a:t>
          </a:r>
        </a:p>
      </dgm:t>
    </dgm:pt>
    <dgm:pt modelId="{38587A66-A19C-482F-BEF5-CB0F38878848}" type="parTrans" cxnId="{C15BA1CD-6A65-48D6-9BAA-0321CEC3BF4C}">
      <dgm:prSet/>
      <dgm:spPr/>
      <dgm:t>
        <a:bodyPr/>
        <a:lstStyle/>
        <a:p>
          <a:endParaRPr lang="en-US"/>
        </a:p>
      </dgm:t>
    </dgm:pt>
    <dgm:pt modelId="{151C91EB-4054-48FE-A765-28E3416AA2B5}" type="sibTrans" cxnId="{C15BA1CD-6A65-48D6-9BAA-0321CEC3BF4C}">
      <dgm:prSet/>
      <dgm:spPr/>
      <dgm:t>
        <a:bodyPr/>
        <a:lstStyle/>
        <a:p>
          <a:endParaRPr lang="en-US"/>
        </a:p>
      </dgm:t>
    </dgm:pt>
    <dgm:pt modelId="{201B98D8-4168-4AE1-858C-C11F16AE5904}">
      <dgm:prSet custT="1"/>
      <dgm:spPr/>
      <dgm:t>
        <a:bodyPr/>
        <a:lstStyle/>
        <a:p>
          <a:pPr rtl="0"/>
          <a:r>
            <a:rPr lang="en-US" sz="1500" b="1">
              <a:latin typeface="Arial"/>
              <a:cs typeface="Arial"/>
            </a:rPr>
            <a:t>COVID-19 knowledge and </a:t>
          </a:r>
          <a:r>
            <a:rPr lang="en-US" sz="1500" b="1" err="1">
              <a:latin typeface="Arial"/>
              <a:cs typeface="Arial"/>
            </a:rPr>
            <a:t>behaviour</a:t>
          </a:r>
        </a:p>
      </dgm:t>
    </dgm:pt>
    <dgm:pt modelId="{E4981679-24AC-4336-9214-BB0776FE5ECC}" type="parTrans" cxnId="{E4A7F5F4-C540-4DF2-89EE-4B0F0DE13C81}">
      <dgm:prSet/>
      <dgm:spPr/>
      <dgm:t>
        <a:bodyPr/>
        <a:lstStyle/>
        <a:p>
          <a:endParaRPr lang="en-US"/>
        </a:p>
      </dgm:t>
    </dgm:pt>
    <dgm:pt modelId="{C8096628-6194-4D81-AEBD-5F2A78B84771}" type="sibTrans" cxnId="{E4A7F5F4-C540-4DF2-89EE-4B0F0DE13C81}">
      <dgm:prSet/>
      <dgm:spPr/>
      <dgm:t>
        <a:bodyPr/>
        <a:lstStyle/>
        <a:p>
          <a:endParaRPr lang="en-US"/>
        </a:p>
      </dgm:t>
    </dgm:pt>
    <dgm:pt modelId="{F70E3FF6-8A25-46C4-B1C3-409F09B83D7B}">
      <dgm:prSet custT="1"/>
      <dgm:spPr/>
      <dgm:t>
        <a:bodyPr/>
        <a:lstStyle/>
        <a:p>
          <a:pPr rtl="0"/>
          <a:r>
            <a:rPr lang="en-US" sz="1500" b="1">
              <a:latin typeface="Arial"/>
              <a:cs typeface="Arial"/>
            </a:rPr>
            <a:t>Returnees </a:t>
          </a:r>
        </a:p>
      </dgm:t>
    </dgm:pt>
    <dgm:pt modelId="{54DFB730-B24B-4F51-A7CE-B25A7F1C958B}" type="parTrans" cxnId="{60670724-C808-409A-B9ED-05924B7544B4}">
      <dgm:prSet/>
      <dgm:spPr/>
      <dgm:t>
        <a:bodyPr/>
        <a:lstStyle/>
        <a:p>
          <a:endParaRPr lang="en-US"/>
        </a:p>
      </dgm:t>
    </dgm:pt>
    <dgm:pt modelId="{90BDF7DD-4E08-43D1-96F5-81D4B413FAC7}" type="sibTrans" cxnId="{60670724-C808-409A-B9ED-05924B7544B4}">
      <dgm:prSet/>
      <dgm:spPr/>
      <dgm:t>
        <a:bodyPr/>
        <a:lstStyle/>
        <a:p>
          <a:endParaRPr lang="en-US"/>
        </a:p>
      </dgm:t>
    </dgm:pt>
    <dgm:pt modelId="{E05F26C5-4637-4FCA-A278-285D49DFE16A}">
      <dgm:prSet custT="1"/>
      <dgm:spPr/>
      <dgm:t>
        <a:bodyPr/>
        <a:lstStyle/>
        <a:p>
          <a:pPr rtl="0"/>
          <a:r>
            <a:rPr lang="en-US" sz="1500" b="1">
              <a:latin typeface="Arial"/>
              <a:cs typeface="Arial"/>
            </a:rPr>
            <a:t>Household earnings</a:t>
          </a:r>
        </a:p>
      </dgm:t>
    </dgm:pt>
    <dgm:pt modelId="{C99D9C52-78EA-4C26-9834-B2B72AF5F232}" type="parTrans" cxnId="{71C0CEF1-CF79-4E11-A1D8-7E5F412CC464}">
      <dgm:prSet/>
      <dgm:spPr/>
      <dgm:t>
        <a:bodyPr/>
        <a:lstStyle/>
        <a:p>
          <a:endParaRPr lang="en-US"/>
        </a:p>
      </dgm:t>
    </dgm:pt>
    <dgm:pt modelId="{E8F5EADE-3115-4F63-8AFD-B3D0CA400EBB}" type="sibTrans" cxnId="{71C0CEF1-CF79-4E11-A1D8-7E5F412CC464}">
      <dgm:prSet/>
      <dgm:spPr/>
      <dgm:t>
        <a:bodyPr/>
        <a:lstStyle/>
        <a:p>
          <a:endParaRPr lang="en-US"/>
        </a:p>
      </dgm:t>
    </dgm:pt>
    <dgm:pt modelId="{532704CD-626F-43E3-9F5C-7B3B97CC5C0C}">
      <dgm:prSet custT="1"/>
      <dgm:spPr/>
      <dgm:t>
        <a:bodyPr/>
        <a:lstStyle/>
        <a:p>
          <a:pPr rtl="0"/>
          <a:r>
            <a:rPr lang="en-US" sz="1500" b="1">
              <a:latin typeface="Arial"/>
              <a:cs typeface="Arial"/>
            </a:rPr>
            <a:t>Education</a:t>
          </a:r>
        </a:p>
      </dgm:t>
    </dgm:pt>
    <dgm:pt modelId="{301F4776-A931-40FB-AE94-765F974F6BA8}" type="parTrans" cxnId="{27B467B7-A968-48D2-B2B2-76DF6C7046F3}">
      <dgm:prSet/>
      <dgm:spPr/>
      <dgm:t>
        <a:bodyPr/>
        <a:lstStyle/>
        <a:p>
          <a:endParaRPr lang="en-US"/>
        </a:p>
      </dgm:t>
    </dgm:pt>
    <dgm:pt modelId="{3725118B-1D6D-40CE-9DC6-F834B3394E24}" type="sibTrans" cxnId="{27B467B7-A968-48D2-B2B2-76DF6C7046F3}">
      <dgm:prSet/>
      <dgm:spPr/>
      <dgm:t>
        <a:bodyPr/>
        <a:lstStyle/>
        <a:p>
          <a:endParaRPr lang="en-US"/>
        </a:p>
      </dgm:t>
    </dgm:pt>
    <dgm:pt modelId="{DA9E15FE-EB59-47F9-93D9-7B459647282A}">
      <dgm:prSet custT="1"/>
      <dgm:spPr/>
      <dgm:t>
        <a:bodyPr/>
        <a:lstStyle/>
        <a:p>
          <a:pPr rtl="0"/>
          <a:r>
            <a:rPr lang="en-US" sz="1500" b="1">
              <a:latin typeface="Arial"/>
              <a:cs typeface="Arial"/>
            </a:rPr>
            <a:t>Protection of and violence against women and children</a:t>
          </a:r>
        </a:p>
      </dgm:t>
    </dgm:pt>
    <dgm:pt modelId="{BB85115F-B948-4242-A66E-EAF6AFCEC5E6}" type="parTrans" cxnId="{0828A314-038D-4140-8526-520AAA4F5F04}">
      <dgm:prSet/>
      <dgm:spPr/>
      <dgm:t>
        <a:bodyPr/>
        <a:lstStyle/>
        <a:p>
          <a:endParaRPr lang="en-US"/>
        </a:p>
      </dgm:t>
    </dgm:pt>
    <dgm:pt modelId="{F6771E5B-92EC-461B-8CB0-369233AA8442}" type="sibTrans" cxnId="{0828A314-038D-4140-8526-520AAA4F5F04}">
      <dgm:prSet/>
      <dgm:spPr/>
      <dgm:t>
        <a:bodyPr/>
        <a:lstStyle/>
        <a:p>
          <a:endParaRPr lang="en-US"/>
        </a:p>
      </dgm:t>
    </dgm:pt>
    <dgm:pt modelId="{81CED74C-BD7B-445D-8B53-B8F638738656}">
      <dgm:prSet custT="1"/>
      <dgm:spPr/>
      <dgm:t>
        <a:bodyPr/>
        <a:lstStyle/>
        <a:p>
          <a:r>
            <a:rPr lang="en-US" sz="1500" b="1">
              <a:latin typeface="Arial"/>
              <a:cs typeface="Arial"/>
            </a:rPr>
            <a:t>Health</a:t>
          </a:r>
        </a:p>
      </dgm:t>
    </dgm:pt>
    <dgm:pt modelId="{766E3E54-61DE-4BB2-9C15-CBDA7EF4BD8E}" type="parTrans" cxnId="{D35C742B-693F-4C99-9F30-878E60D2DB08}">
      <dgm:prSet/>
      <dgm:spPr/>
      <dgm:t>
        <a:bodyPr/>
        <a:lstStyle/>
        <a:p>
          <a:endParaRPr lang="en-US"/>
        </a:p>
      </dgm:t>
    </dgm:pt>
    <dgm:pt modelId="{A997F5D9-746F-4717-9E18-C564AB57E454}" type="sibTrans" cxnId="{D35C742B-693F-4C99-9F30-878E60D2DB08}">
      <dgm:prSet/>
      <dgm:spPr/>
      <dgm:t>
        <a:bodyPr/>
        <a:lstStyle/>
        <a:p>
          <a:endParaRPr lang="en-US"/>
        </a:p>
      </dgm:t>
    </dgm:pt>
    <dgm:pt modelId="{99E8FEF8-50E4-4E71-877C-6FD501C7578B}" type="pres">
      <dgm:prSet presAssocID="{6628013D-497D-4276-B59B-D3B77C17B2C6}" presName="diagram" presStyleCnt="0">
        <dgm:presLayoutVars>
          <dgm:dir/>
          <dgm:resizeHandles val="exact"/>
        </dgm:presLayoutVars>
      </dgm:prSet>
      <dgm:spPr/>
    </dgm:pt>
    <dgm:pt modelId="{01C278F0-8276-44DA-8B81-F55A6B96A295}" type="pres">
      <dgm:prSet presAssocID="{1D216608-10E9-4425-A419-4EBE60B5A580}" presName="node" presStyleLbl="node1" presStyleIdx="0" presStyleCnt="12" custScaleX="371763" custScaleY="88121" custLinFactNeighborX="1276" custLinFactNeighborY="-403">
        <dgm:presLayoutVars>
          <dgm:bulletEnabled val="1"/>
        </dgm:presLayoutVars>
      </dgm:prSet>
      <dgm:spPr/>
    </dgm:pt>
    <dgm:pt modelId="{9CCD322F-B914-4248-B673-079CB7823CFF}" type="pres">
      <dgm:prSet presAssocID="{528A4F4F-AC79-4193-ACD4-AD2A59A18A8F}" presName="sibTrans" presStyleCnt="0"/>
      <dgm:spPr/>
    </dgm:pt>
    <dgm:pt modelId="{7BFF8A68-883C-46D1-913D-4BFA0AE1C03B}" type="pres">
      <dgm:prSet presAssocID="{F70E3FF6-8A25-46C4-B1C3-409F09B83D7B}" presName="node" presStyleLbl="node1" presStyleIdx="1" presStyleCnt="12">
        <dgm:presLayoutVars>
          <dgm:bulletEnabled val="1"/>
        </dgm:presLayoutVars>
      </dgm:prSet>
      <dgm:spPr/>
    </dgm:pt>
    <dgm:pt modelId="{A25FE88C-3DA5-4200-97D6-E78C567E7E92}" type="pres">
      <dgm:prSet presAssocID="{90BDF7DD-4E08-43D1-96F5-81D4B413FAC7}" presName="sibTrans" presStyleCnt="0"/>
      <dgm:spPr/>
    </dgm:pt>
    <dgm:pt modelId="{48300816-3899-43F8-B070-E2B420B71B92}" type="pres">
      <dgm:prSet presAssocID="{E05F26C5-4637-4FCA-A278-285D49DFE16A}" presName="node" presStyleLbl="node1" presStyleIdx="2" presStyleCnt="12">
        <dgm:presLayoutVars>
          <dgm:bulletEnabled val="1"/>
        </dgm:presLayoutVars>
      </dgm:prSet>
      <dgm:spPr/>
    </dgm:pt>
    <dgm:pt modelId="{CEC23325-E07E-4DAD-BB7D-FA289983B65B}" type="pres">
      <dgm:prSet presAssocID="{E8F5EADE-3115-4F63-8AFD-B3D0CA400EBB}" presName="sibTrans" presStyleCnt="0"/>
      <dgm:spPr/>
    </dgm:pt>
    <dgm:pt modelId="{87928D37-3902-47C8-97E5-0CB0F96327A6}" type="pres">
      <dgm:prSet presAssocID="{1EB4DB3F-87E3-4F02-9077-837798738B8F}" presName="node" presStyleLbl="node1" presStyleIdx="3" presStyleCnt="12">
        <dgm:presLayoutVars>
          <dgm:bulletEnabled val="1"/>
        </dgm:presLayoutVars>
      </dgm:prSet>
      <dgm:spPr/>
    </dgm:pt>
    <dgm:pt modelId="{EF682C5D-291E-44C3-B29C-0D9C08154A0B}" type="pres">
      <dgm:prSet presAssocID="{2632F859-E356-4679-968C-5656CF2FAF96}" presName="sibTrans" presStyleCnt="0"/>
      <dgm:spPr/>
    </dgm:pt>
    <dgm:pt modelId="{6993DA01-848D-46C4-A2B4-1396A6D7587E}" type="pres">
      <dgm:prSet presAssocID="{FD166547-3B2D-4CD2-8D0F-C97D69E8CAA1}" presName="node" presStyleLbl="node1" presStyleIdx="4" presStyleCnt="12" custLinFactNeighborY="-778">
        <dgm:presLayoutVars>
          <dgm:bulletEnabled val="1"/>
        </dgm:presLayoutVars>
      </dgm:prSet>
      <dgm:spPr/>
    </dgm:pt>
    <dgm:pt modelId="{499E0752-AF57-4C98-8654-F725C0BC0CCD}" type="pres">
      <dgm:prSet presAssocID="{A3D06E57-D441-4A7B-8078-26D8A83940EF}" presName="sibTrans" presStyleCnt="0"/>
      <dgm:spPr/>
    </dgm:pt>
    <dgm:pt modelId="{93D37CEE-8787-4EA6-BAE8-FDA29BBF1810}" type="pres">
      <dgm:prSet presAssocID="{05E7A11C-DE79-42CD-A9E4-D953D36EAAE0}" presName="node" presStyleLbl="node1" presStyleIdx="5" presStyleCnt="12" custLinFactNeighborX="-850" custLinFactNeighborY="5940">
        <dgm:presLayoutVars>
          <dgm:bulletEnabled val="1"/>
        </dgm:presLayoutVars>
      </dgm:prSet>
      <dgm:spPr/>
    </dgm:pt>
    <dgm:pt modelId="{B5E2230D-7247-42FB-8850-C7D39F2A3E4E}" type="pres">
      <dgm:prSet presAssocID="{D7D1E678-2C41-4ACF-9607-5FB8ADCCA2C4}" presName="sibTrans" presStyleCnt="0"/>
      <dgm:spPr/>
    </dgm:pt>
    <dgm:pt modelId="{ACA0FA0C-5787-4B00-AD6C-D79CF34AC089}" type="pres">
      <dgm:prSet presAssocID="{532704CD-626F-43E3-9F5C-7B3B97CC5C0C}" presName="node" presStyleLbl="node1" presStyleIdx="6" presStyleCnt="12">
        <dgm:presLayoutVars>
          <dgm:bulletEnabled val="1"/>
        </dgm:presLayoutVars>
      </dgm:prSet>
      <dgm:spPr/>
    </dgm:pt>
    <dgm:pt modelId="{5DAA5DF5-1A03-43CC-923C-4F7915BD3F90}" type="pres">
      <dgm:prSet presAssocID="{3725118B-1D6D-40CE-9DC6-F834B3394E24}" presName="sibTrans" presStyleCnt="0"/>
      <dgm:spPr/>
    </dgm:pt>
    <dgm:pt modelId="{722271F8-89D3-495B-81A2-DCD890156999}" type="pres">
      <dgm:prSet presAssocID="{DA9E15FE-EB59-47F9-93D9-7B459647282A}" presName="node" presStyleLbl="node1" presStyleIdx="7" presStyleCnt="12">
        <dgm:presLayoutVars>
          <dgm:bulletEnabled val="1"/>
        </dgm:presLayoutVars>
      </dgm:prSet>
      <dgm:spPr/>
    </dgm:pt>
    <dgm:pt modelId="{E8624AF8-E99B-4C13-82DF-8C4DAA081A35}" type="pres">
      <dgm:prSet presAssocID="{F6771E5B-92EC-461B-8CB0-369233AA8442}" presName="sibTrans" presStyleCnt="0"/>
      <dgm:spPr/>
    </dgm:pt>
    <dgm:pt modelId="{6025E495-8914-4D8D-AA7D-CA62DE4BBFC0}" type="pres">
      <dgm:prSet presAssocID="{1F8410B5-A7EB-4849-B0AC-38DB97695236}" presName="node" presStyleLbl="node1" presStyleIdx="8" presStyleCnt="12">
        <dgm:presLayoutVars>
          <dgm:bulletEnabled val="1"/>
        </dgm:presLayoutVars>
      </dgm:prSet>
      <dgm:spPr/>
    </dgm:pt>
    <dgm:pt modelId="{ED295F59-010E-4527-B439-BDC6C5F3C0BF}" type="pres">
      <dgm:prSet presAssocID="{09FFDE74-0BE6-49C4-9FF2-9BA6AE74F7F2}" presName="sibTrans" presStyleCnt="0"/>
      <dgm:spPr/>
    </dgm:pt>
    <dgm:pt modelId="{5D6CD6FD-5510-4223-92CD-5FFBED22795C}" type="pres">
      <dgm:prSet presAssocID="{DA43657E-19D2-429C-BBDE-07A3FA8CFB5E}" presName="node" presStyleLbl="node1" presStyleIdx="9" presStyleCnt="12" custLinFactNeighborX="-989">
        <dgm:presLayoutVars>
          <dgm:bulletEnabled val="1"/>
        </dgm:presLayoutVars>
      </dgm:prSet>
      <dgm:spPr/>
    </dgm:pt>
    <dgm:pt modelId="{86373B0E-BBCB-4E8D-AF72-48842776510A}" type="pres">
      <dgm:prSet presAssocID="{151C91EB-4054-48FE-A765-28E3416AA2B5}" presName="sibTrans" presStyleCnt="0"/>
      <dgm:spPr/>
    </dgm:pt>
    <dgm:pt modelId="{D074022D-0890-49EA-9F68-CEC42B8A6932}" type="pres">
      <dgm:prSet presAssocID="{81CED74C-BD7B-445D-8B53-B8F638738656}" presName="node" presStyleLbl="node1" presStyleIdx="10" presStyleCnt="12">
        <dgm:presLayoutVars>
          <dgm:bulletEnabled val="1"/>
        </dgm:presLayoutVars>
      </dgm:prSet>
      <dgm:spPr/>
    </dgm:pt>
    <dgm:pt modelId="{DF5145CD-6807-4D0C-8C4D-061D4EFC98A4}" type="pres">
      <dgm:prSet presAssocID="{A997F5D9-746F-4717-9E18-C564AB57E454}" presName="sibTrans" presStyleCnt="0"/>
      <dgm:spPr/>
    </dgm:pt>
    <dgm:pt modelId="{D81C5643-BB4A-4AF6-81DC-61A89672467D}" type="pres">
      <dgm:prSet presAssocID="{201B98D8-4168-4AE1-858C-C11F16AE5904}" presName="node" presStyleLbl="node1" presStyleIdx="11" presStyleCnt="12">
        <dgm:presLayoutVars>
          <dgm:bulletEnabled val="1"/>
        </dgm:presLayoutVars>
      </dgm:prSet>
      <dgm:spPr/>
    </dgm:pt>
  </dgm:ptLst>
  <dgm:cxnLst>
    <dgm:cxn modelId="{4A10E600-7E0C-4B4B-B284-2BE330407B0C}" type="presOf" srcId="{F70E3FF6-8A25-46C4-B1C3-409F09B83D7B}" destId="{7BFF8A68-883C-46D1-913D-4BFA0AE1C03B}" srcOrd="0" destOrd="0" presId="urn:microsoft.com/office/officeart/2005/8/layout/default"/>
    <dgm:cxn modelId="{76726113-4AAF-4BFC-9034-605F09B9905A}" srcId="{6628013D-497D-4276-B59B-D3B77C17B2C6}" destId="{1D216608-10E9-4425-A419-4EBE60B5A580}" srcOrd="0" destOrd="0" parTransId="{7D0F4C22-DA28-40F0-B0D6-A64DAFEDADB9}" sibTransId="{528A4F4F-AC79-4193-ACD4-AD2A59A18A8F}"/>
    <dgm:cxn modelId="{0828A314-038D-4140-8526-520AAA4F5F04}" srcId="{6628013D-497D-4276-B59B-D3B77C17B2C6}" destId="{DA9E15FE-EB59-47F9-93D9-7B459647282A}" srcOrd="7" destOrd="0" parTransId="{BB85115F-B948-4242-A66E-EAF6AFCEC5E6}" sibTransId="{F6771E5B-92EC-461B-8CB0-369233AA8442}"/>
    <dgm:cxn modelId="{7948DA1A-4FCD-4A87-B8D8-29588A626A47}" type="presOf" srcId="{E05F26C5-4637-4FCA-A278-285D49DFE16A}" destId="{48300816-3899-43F8-B070-E2B420B71B92}" srcOrd="0" destOrd="0" presId="urn:microsoft.com/office/officeart/2005/8/layout/default"/>
    <dgm:cxn modelId="{60670724-C808-409A-B9ED-05924B7544B4}" srcId="{6628013D-497D-4276-B59B-D3B77C17B2C6}" destId="{F70E3FF6-8A25-46C4-B1C3-409F09B83D7B}" srcOrd="1" destOrd="0" parTransId="{54DFB730-B24B-4F51-A7CE-B25A7F1C958B}" sibTransId="{90BDF7DD-4E08-43D1-96F5-81D4B413FAC7}"/>
    <dgm:cxn modelId="{3E7CD724-431D-4113-9E6E-3D544C15CBDD}" type="presOf" srcId="{81CED74C-BD7B-445D-8B53-B8F638738656}" destId="{D074022D-0890-49EA-9F68-CEC42B8A6932}" srcOrd="0" destOrd="0" presId="urn:microsoft.com/office/officeart/2005/8/layout/default"/>
    <dgm:cxn modelId="{D35C742B-693F-4C99-9F30-878E60D2DB08}" srcId="{6628013D-497D-4276-B59B-D3B77C17B2C6}" destId="{81CED74C-BD7B-445D-8B53-B8F638738656}" srcOrd="10" destOrd="0" parTransId="{766E3E54-61DE-4BB2-9C15-CBDA7EF4BD8E}" sibTransId="{A997F5D9-746F-4717-9E18-C564AB57E454}"/>
    <dgm:cxn modelId="{EA1A732D-F9D8-4C74-9C37-24EC90A6E30D}" type="presOf" srcId="{1D216608-10E9-4425-A419-4EBE60B5A580}" destId="{01C278F0-8276-44DA-8B81-F55A6B96A295}" srcOrd="0" destOrd="0" presId="urn:microsoft.com/office/officeart/2005/8/layout/default"/>
    <dgm:cxn modelId="{5955B639-67A9-40EE-8B2D-8E18F1E94C9D}" srcId="{6628013D-497D-4276-B59B-D3B77C17B2C6}" destId="{1F8410B5-A7EB-4849-B0AC-38DB97695236}" srcOrd="8" destOrd="0" parTransId="{605AB31D-E27E-4931-A62F-B18D561E9BB0}" sibTransId="{09FFDE74-0BE6-49C4-9FF2-9BA6AE74F7F2}"/>
    <dgm:cxn modelId="{F8796B61-D66C-47DC-A29A-370123C431C2}" type="presOf" srcId="{201B98D8-4168-4AE1-858C-C11F16AE5904}" destId="{D81C5643-BB4A-4AF6-81DC-61A89672467D}" srcOrd="0" destOrd="0" presId="urn:microsoft.com/office/officeart/2005/8/layout/default"/>
    <dgm:cxn modelId="{F8F2124E-07BB-4265-A4D0-7C8D88E06D1A}" srcId="{6628013D-497D-4276-B59B-D3B77C17B2C6}" destId="{1EB4DB3F-87E3-4F02-9077-837798738B8F}" srcOrd="3" destOrd="0" parTransId="{362AE1D6-0859-4D1A-9830-A27FB44CA78C}" sibTransId="{2632F859-E356-4679-968C-5656CF2FAF96}"/>
    <dgm:cxn modelId="{A6017571-1F02-427B-B037-57DDB1FDAB9E}" srcId="{6628013D-497D-4276-B59B-D3B77C17B2C6}" destId="{FD166547-3B2D-4CD2-8D0F-C97D69E8CAA1}" srcOrd="4" destOrd="0" parTransId="{34738BCC-091B-47FD-858E-F34196F264F5}" sibTransId="{A3D06E57-D441-4A7B-8078-26D8A83940EF}"/>
    <dgm:cxn modelId="{061D3658-F1E8-4A09-ABCE-E3440D64571E}" type="presOf" srcId="{DA9E15FE-EB59-47F9-93D9-7B459647282A}" destId="{722271F8-89D3-495B-81A2-DCD890156999}" srcOrd="0" destOrd="0" presId="urn:microsoft.com/office/officeart/2005/8/layout/default"/>
    <dgm:cxn modelId="{56C6758D-B445-4F95-899E-B0164728C952}" type="presOf" srcId="{1F8410B5-A7EB-4849-B0AC-38DB97695236}" destId="{6025E495-8914-4D8D-AA7D-CA62DE4BBFC0}" srcOrd="0" destOrd="0" presId="urn:microsoft.com/office/officeart/2005/8/layout/default"/>
    <dgm:cxn modelId="{78DA0E97-6A2D-49E5-8D37-DC99A21423CC}" type="presOf" srcId="{532704CD-626F-43E3-9F5C-7B3B97CC5C0C}" destId="{ACA0FA0C-5787-4B00-AD6C-D79CF34AC089}" srcOrd="0" destOrd="0" presId="urn:microsoft.com/office/officeart/2005/8/layout/default"/>
    <dgm:cxn modelId="{2A217F98-5A57-4E7C-BEE1-52B655626517}" type="presOf" srcId="{DA43657E-19D2-429C-BBDE-07A3FA8CFB5E}" destId="{5D6CD6FD-5510-4223-92CD-5FFBED22795C}" srcOrd="0" destOrd="0" presId="urn:microsoft.com/office/officeart/2005/8/layout/default"/>
    <dgm:cxn modelId="{1BA8989A-B68F-4A98-BD44-8D3E1FC23A7A}" type="presOf" srcId="{1EB4DB3F-87E3-4F02-9077-837798738B8F}" destId="{87928D37-3902-47C8-97E5-0CB0F96327A6}" srcOrd="0" destOrd="0" presId="urn:microsoft.com/office/officeart/2005/8/layout/default"/>
    <dgm:cxn modelId="{3DF705AD-4D15-4BA3-90B2-F23ECD22C8D7}" srcId="{6628013D-497D-4276-B59B-D3B77C17B2C6}" destId="{05E7A11C-DE79-42CD-A9E4-D953D36EAAE0}" srcOrd="5" destOrd="0" parTransId="{ACF43E0F-2D65-4C1A-A2DB-6B99CAF3B0AF}" sibTransId="{D7D1E678-2C41-4ACF-9607-5FB8ADCCA2C4}"/>
    <dgm:cxn modelId="{27B467B7-A968-48D2-B2B2-76DF6C7046F3}" srcId="{6628013D-497D-4276-B59B-D3B77C17B2C6}" destId="{532704CD-626F-43E3-9F5C-7B3B97CC5C0C}" srcOrd="6" destOrd="0" parTransId="{301F4776-A931-40FB-AE94-765F974F6BA8}" sibTransId="{3725118B-1D6D-40CE-9DC6-F834B3394E24}"/>
    <dgm:cxn modelId="{27E41BC6-2FE1-445C-9896-54ED5C0871DB}" type="presOf" srcId="{FD166547-3B2D-4CD2-8D0F-C97D69E8CAA1}" destId="{6993DA01-848D-46C4-A2B4-1396A6D7587E}" srcOrd="0" destOrd="0" presId="urn:microsoft.com/office/officeart/2005/8/layout/default"/>
    <dgm:cxn modelId="{C15BA1CD-6A65-48D6-9BAA-0321CEC3BF4C}" srcId="{6628013D-497D-4276-B59B-D3B77C17B2C6}" destId="{DA43657E-19D2-429C-BBDE-07A3FA8CFB5E}" srcOrd="9" destOrd="0" parTransId="{38587A66-A19C-482F-BEF5-CB0F38878848}" sibTransId="{151C91EB-4054-48FE-A765-28E3416AA2B5}"/>
    <dgm:cxn modelId="{71C0CEF1-CF79-4E11-A1D8-7E5F412CC464}" srcId="{6628013D-497D-4276-B59B-D3B77C17B2C6}" destId="{E05F26C5-4637-4FCA-A278-285D49DFE16A}" srcOrd="2" destOrd="0" parTransId="{C99D9C52-78EA-4C26-9834-B2B72AF5F232}" sibTransId="{E8F5EADE-3115-4F63-8AFD-B3D0CA400EBB}"/>
    <dgm:cxn modelId="{E4A7F5F4-C540-4DF2-89EE-4B0F0DE13C81}" srcId="{6628013D-497D-4276-B59B-D3B77C17B2C6}" destId="{201B98D8-4168-4AE1-858C-C11F16AE5904}" srcOrd="11" destOrd="0" parTransId="{E4981679-24AC-4336-9214-BB0776FE5ECC}" sibTransId="{C8096628-6194-4D81-AEBD-5F2A78B84771}"/>
    <dgm:cxn modelId="{C8A0B7F6-B143-49A5-AAD9-145007AB482F}" type="presOf" srcId="{6628013D-497D-4276-B59B-D3B77C17B2C6}" destId="{99E8FEF8-50E4-4E71-877C-6FD501C7578B}" srcOrd="0" destOrd="0" presId="urn:microsoft.com/office/officeart/2005/8/layout/default"/>
    <dgm:cxn modelId="{A514A7FB-97D8-4040-8C2A-E8B6E83C60AF}" type="presOf" srcId="{05E7A11C-DE79-42CD-A9E4-D953D36EAAE0}" destId="{93D37CEE-8787-4EA6-BAE8-FDA29BBF1810}" srcOrd="0" destOrd="0" presId="urn:microsoft.com/office/officeart/2005/8/layout/default"/>
    <dgm:cxn modelId="{00741992-BE0E-48BF-ACAF-29A610206000}" type="presParOf" srcId="{99E8FEF8-50E4-4E71-877C-6FD501C7578B}" destId="{01C278F0-8276-44DA-8B81-F55A6B96A295}" srcOrd="0" destOrd="0" presId="urn:microsoft.com/office/officeart/2005/8/layout/default"/>
    <dgm:cxn modelId="{57B18387-DD6B-4007-A2AB-1C2EDB393A82}" type="presParOf" srcId="{99E8FEF8-50E4-4E71-877C-6FD501C7578B}" destId="{9CCD322F-B914-4248-B673-079CB7823CFF}" srcOrd="1" destOrd="0" presId="urn:microsoft.com/office/officeart/2005/8/layout/default"/>
    <dgm:cxn modelId="{DF28F6FB-E034-41A8-8AF9-416194DF2877}" type="presParOf" srcId="{99E8FEF8-50E4-4E71-877C-6FD501C7578B}" destId="{7BFF8A68-883C-46D1-913D-4BFA0AE1C03B}" srcOrd="2" destOrd="0" presId="urn:microsoft.com/office/officeart/2005/8/layout/default"/>
    <dgm:cxn modelId="{A9DF73AE-892A-491F-AD21-3886AE5DC293}" type="presParOf" srcId="{99E8FEF8-50E4-4E71-877C-6FD501C7578B}" destId="{A25FE88C-3DA5-4200-97D6-E78C567E7E92}" srcOrd="3" destOrd="0" presId="urn:microsoft.com/office/officeart/2005/8/layout/default"/>
    <dgm:cxn modelId="{4E6F2A97-D5A8-42F3-B888-0B8CE662A9B0}" type="presParOf" srcId="{99E8FEF8-50E4-4E71-877C-6FD501C7578B}" destId="{48300816-3899-43F8-B070-E2B420B71B92}" srcOrd="4" destOrd="0" presId="urn:microsoft.com/office/officeart/2005/8/layout/default"/>
    <dgm:cxn modelId="{C1D3F8CD-D1E5-4A19-B4C3-BC8D1C8CA534}" type="presParOf" srcId="{99E8FEF8-50E4-4E71-877C-6FD501C7578B}" destId="{CEC23325-E07E-4DAD-BB7D-FA289983B65B}" srcOrd="5" destOrd="0" presId="urn:microsoft.com/office/officeart/2005/8/layout/default"/>
    <dgm:cxn modelId="{8A78E249-BDEF-40B1-A9C7-1B25B394304A}" type="presParOf" srcId="{99E8FEF8-50E4-4E71-877C-6FD501C7578B}" destId="{87928D37-3902-47C8-97E5-0CB0F96327A6}" srcOrd="6" destOrd="0" presId="urn:microsoft.com/office/officeart/2005/8/layout/default"/>
    <dgm:cxn modelId="{86F182C9-BB58-4364-81F8-3659A98047A7}" type="presParOf" srcId="{99E8FEF8-50E4-4E71-877C-6FD501C7578B}" destId="{EF682C5D-291E-44C3-B29C-0D9C08154A0B}" srcOrd="7" destOrd="0" presId="urn:microsoft.com/office/officeart/2005/8/layout/default"/>
    <dgm:cxn modelId="{96CF5C06-5C3E-4AF3-8D02-B24F64802414}" type="presParOf" srcId="{99E8FEF8-50E4-4E71-877C-6FD501C7578B}" destId="{6993DA01-848D-46C4-A2B4-1396A6D7587E}" srcOrd="8" destOrd="0" presId="urn:microsoft.com/office/officeart/2005/8/layout/default"/>
    <dgm:cxn modelId="{1043BD64-2B55-4575-9AA3-C90D3E3DBDEE}" type="presParOf" srcId="{99E8FEF8-50E4-4E71-877C-6FD501C7578B}" destId="{499E0752-AF57-4C98-8654-F725C0BC0CCD}" srcOrd="9" destOrd="0" presId="urn:microsoft.com/office/officeart/2005/8/layout/default"/>
    <dgm:cxn modelId="{FF3DDA7B-B999-4B63-B8EB-4B2691D0A977}" type="presParOf" srcId="{99E8FEF8-50E4-4E71-877C-6FD501C7578B}" destId="{93D37CEE-8787-4EA6-BAE8-FDA29BBF1810}" srcOrd="10" destOrd="0" presId="urn:microsoft.com/office/officeart/2005/8/layout/default"/>
    <dgm:cxn modelId="{1CD1D876-7B8A-413C-8084-D5E0A808DCE8}" type="presParOf" srcId="{99E8FEF8-50E4-4E71-877C-6FD501C7578B}" destId="{B5E2230D-7247-42FB-8850-C7D39F2A3E4E}" srcOrd="11" destOrd="0" presId="urn:microsoft.com/office/officeart/2005/8/layout/default"/>
    <dgm:cxn modelId="{87075775-D18F-48E8-B539-D6E3DC3255B2}" type="presParOf" srcId="{99E8FEF8-50E4-4E71-877C-6FD501C7578B}" destId="{ACA0FA0C-5787-4B00-AD6C-D79CF34AC089}" srcOrd="12" destOrd="0" presId="urn:microsoft.com/office/officeart/2005/8/layout/default"/>
    <dgm:cxn modelId="{9093A28B-5852-4D92-9EDA-56BC46F80324}" type="presParOf" srcId="{99E8FEF8-50E4-4E71-877C-6FD501C7578B}" destId="{5DAA5DF5-1A03-43CC-923C-4F7915BD3F90}" srcOrd="13" destOrd="0" presId="urn:microsoft.com/office/officeart/2005/8/layout/default"/>
    <dgm:cxn modelId="{D2BF3201-7A9C-417C-9404-ECF6E970DFC8}" type="presParOf" srcId="{99E8FEF8-50E4-4E71-877C-6FD501C7578B}" destId="{722271F8-89D3-495B-81A2-DCD890156999}" srcOrd="14" destOrd="0" presId="urn:microsoft.com/office/officeart/2005/8/layout/default"/>
    <dgm:cxn modelId="{FC94640E-49F5-43EE-AF8D-71D922D64E18}" type="presParOf" srcId="{99E8FEF8-50E4-4E71-877C-6FD501C7578B}" destId="{E8624AF8-E99B-4C13-82DF-8C4DAA081A35}" srcOrd="15" destOrd="0" presId="urn:microsoft.com/office/officeart/2005/8/layout/default"/>
    <dgm:cxn modelId="{10FABC4E-2355-4F4C-84F7-5D952C6A74E8}" type="presParOf" srcId="{99E8FEF8-50E4-4E71-877C-6FD501C7578B}" destId="{6025E495-8914-4D8D-AA7D-CA62DE4BBFC0}" srcOrd="16" destOrd="0" presId="urn:microsoft.com/office/officeart/2005/8/layout/default"/>
    <dgm:cxn modelId="{F5E02948-2455-4B6D-9ABD-11156A69986F}" type="presParOf" srcId="{99E8FEF8-50E4-4E71-877C-6FD501C7578B}" destId="{ED295F59-010E-4527-B439-BDC6C5F3C0BF}" srcOrd="17" destOrd="0" presId="urn:microsoft.com/office/officeart/2005/8/layout/default"/>
    <dgm:cxn modelId="{EA534FB8-0D12-4E25-8027-8C15072A97F4}" type="presParOf" srcId="{99E8FEF8-50E4-4E71-877C-6FD501C7578B}" destId="{5D6CD6FD-5510-4223-92CD-5FFBED22795C}" srcOrd="18" destOrd="0" presId="urn:microsoft.com/office/officeart/2005/8/layout/default"/>
    <dgm:cxn modelId="{1012C223-FEAB-48CB-9EB5-4589476C92CA}" type="presParOf" srcId="{99E8FEF8-50E4-4E71-877C-6FD501C7578B}" destId="{86373B0E-BBCB-4E8D-AF72-48842776510A}" srcOrd="19" destOrd="0" presId="urn:microsoft.com/office/officeart/2005/8/layout/default"/>
    <dgm:cxn modelId="{571C4218-8C86-4B68-AF30-6AF30D008D56}" type="presParOf" srcId="{99E8FEF8-50E4-4E71-877C-6FD501C7578B}" destId="{D074022D-0890-49EA-9F68-CEC42B8A6932}" srcOrd="20" destOrd="0" presId="urn:microsoft.com/office/officeart/2005/8/layout/default"/>
    <dgm:cxn modelId="{CE45BA73-9C34-4894-A28B-42E84F5C213C}" type="presParOf" srcId="{99E8FEF8-50E4-4E71-877C-6FD501C7578B}" destId="{DF5145CD-6807-4D0C-8C4D-061D4EFC98A4}" srcOrd="21" destOrd="0" presId="urn:microsoft.com/office/officeart/2005/8/layout/default"/>
    <dgm:cxn modelId="{567BB8D8-47E2-49B7-99F1-D2B5A2348BE3}" type="presParOf" srcId="{99E8FEF8-50E4-4E71-877C-6FD501C7578B}" destId="{D81C5643-BB4A-4AF6-81DC-61A89672467D}"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278F0-8276-44DA-8B81-F55A6B96A295}">
      <dsp:nvSpPr>
        <dsp:cNvPr id="0" name=""/>
        <dsp:cNvSpPr/>
      </dsp:nvSpPr>
      <dsp:spPr>
        <a:xfrm>
          <a:off x="202833" y="5"/>
          <a:ext cx="6739899" cy="9585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latin typeface="Arial"/>
              <a:cs typeface="Arial"/>
            </a:rPr>
            <a:t>Household characteristics</a:t>
          </a:r>
        </a:p>
        <a:p>
          <a:pPr marL="0" lvl="0" indent="0" algn="ctr" defTabSz="622300" rtl="0">
            <a:lnSpc>
              <a:spcPct val="90000"/>
            </a:lnSpc>
            <a:spcBef>
              <a:spcPct val="0"/>
            </a:spcBef>
            <a:spcAft>
              <a:spcPct val="35000"/>
            </a:spcAft>
            <a:buNone/>
          </a:pPr>
          <a:r>
            <a:rPr lang="en-US" sz="1400" b="1" kern="1200">
              <a:latin typeface="Arial"/>
              <a:cs typeface="Arial"/>
            </a:rPr>
            <a:t> (gender, ethnicity, caste, place of residence, age, disability)</a:t>
          </a:r>
        </a:p>
      </dsp:txBody>
      <dsp:txXfrm>
        <a:off x="202833" y="5"/>
        <a:ext cx="6739899" cy="958556"/>
      </dsp:txXfrm>
    </dsp:sp>
    <dsp:sp modelId="{7BFF8A68-883C-46D1-913D-4BFA0AE1C03B}">
      <dsp:nvSpPr>
        <dsp:cNvPr id="0" name=""/>
        <dsp:cNvSpPr/>
      </dsp:nvSpPr>
      <dsp:spPr>
        <a:xfrm>
          <a:off x="648920" y="1144241"/>
          <a:ext cx="1812956" cy="1087773"/>
        </a:xfrm>
        <a:prstGeom prst="rect">
          <a:avLst/>
        </a:prstGeom>
        <a:solidFill>
          <a:schemeClr val="accent5">
            <a:hueOff val="-614413"/>
            <a:satOff val="-1584"/>
            <a:lumOff val="-10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a:latin typeface="Arial"/>
              <a:cs typeface="Arial"/>
            </a:rPr>
            <a:t>Returnees </a:t>
          </a:r>
        </a:p>
      </dsp:txBody>
      <dsp:txXfrm>
        <a:off x="648920" y="1144241"/>
        <a:ext cx="1812956" cy="1087773"/>
      </dsp:txXfrm>
    </dsp:sp>
    <dsp:sp modelId="{48300816-3899-43F8-B070-E2B420B71B92}">
      <dsp:nvSpPr>
        <dsp:cNvPr id="0" name=""/>
        <dsp:cNvSpPr/>
      </dsp:nvSpPr>
      <dsp:spPr>
        <a:xfrm>
          <a:off x="2643171" y="1144241"/>
          <a:ext cx="1812956" cy="1087773"/>
        </a:xfrm>
        <a:prstGeom prst="rect">
          <a:avLst/>
        </a:prstGeom>
        <a:solidFill>
          <a:schemeClr val="accent5">
            <a:hueOff val="-1228826"/>
            <a:satOff val="-3167"/>
            <a:lumOff val="-21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a:latin typeface="Arial"/>
              <a:cs typeface="Arial"/>
            </a:rPr>
            <a:t>Household earnings</a:t>
          </a:r>
        </a:p>
      </dsp:txBody>
      <dsp:txXfrm>
        <a:off x="2643171" y="1144241"/>
        <a:ext cx="1812956" cy="1087773"/>
      </dsp:txXfrm>
    </dsp:sp>
    <dsp:sp modelId="{87928D37-3902-47C8-97E5-0CB0F96327A6}">
      <dsp:nvSpPr>
        <dsp:cNvPr id="0" name=""/>
        <dsp:cNvSpPr/>
      </dsp:nvSpPr>
      <dsp:spPr>
        <a:xfrm>
          <a:off x="4637423" y="1144241"/>
          <a:ext cx="1812956" cy="1087773"/>
        </a:xfrm>
        <a:prstGeom prst="rect">
          <a:avLst/>
        </a:prstGeom>
        <a:solidFill>
          <a:schemeClr val="accent5">
            <a:hueOff val="-1843239"/>
            <a:satOff val="-4751"/>
            <a:lumOff val="-3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a:latin typeface="Arial"/>
              <a:cs typeface="Arial"/>
            </a:rPr>
            <a:t>Loss of jobs/livelihoods</a:t>
          </a:r>
        </a:p>
      </dsp:txBody>
      <dsp:txXfrm>
        <a:off x="4637423" y="1144241"/>
        <a:ext cx="1812956" cy="1087773"/>
      </dsp:txXfrm>
    </dsp:sp>
    <dsp:sp modelId="{6993DA01-848D-46C4-A2B4-1396A6D7587E}">
      <dsp:nvSpPr>
        <dsp:cNvPr id="0" name=""/>
        <dsp:cNvSpPr/>
      </dsp:nvSpPr>
      <dsp:spPr>
        <a:xfrm>
          <a:off x="648920" y="2404848"/>
          <a:ext cx="1812956" cy="1087773"/>
        </a:xfrm>
        <a:prstGeom prst="rect">
          <a:avLst/>
        </a:prstGeom>
        <a:solidFill>
          <a:schemeClr val="accent5">
            <a:hueOff val="-2457652"/>
            <a:satOff val="-6334"/>
            <a:lumOff val="-42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a:latin typeface="Arial"/>
              <a:cs typeface="Arial"/>
            </a:rPr>
            <a:t>Immediate needs</a:t>
          </a:r>
        </a:p>
      </dsp:txBody>
      <dsp:txXfrm>
        <a:off x="648920" y="2404848"/>
        <a:ext cx="1812956" cy="1087773"/>
      </dsp:txXfrm>
    </dsp:sp>
    <dsp:sp modelId="{93D37CEE-8787-4EA6-BAE8-FDA29BBF1810}">
      <dsp:nvSpPr>
        <dsp:cNvPr id="0" name=""/>
        <dsp:cNvSpPr/>
      </dsp:nvSpPr>
      <dsp:spPr>
        <a:xfrm>
          <a:off x="2627761" y="2477924"/>
          <a:ext cx="1812956" cy="1087773"/>
        </a:xfrm>
        <a:prstGeom prst="rect">
          <a:avLst/>
        </a:prstGeom>
        <a:solidFill>
          <a:schemeClr val="accent5">
            <a:hueOff val="-3072065"/>
            <a:satOff val="-7918"/>
            <a:lumOff val="-53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a:latin typeface="Arial"/>
              <a:cs typeface="Arial"/>
            </a:rPr>
            <a:t>Government assistance and social protection </a:t>
          </a:r>
        </a:p>
      </dsp:txBody>
      <dsp:txXfrm>
        <a:off x="2627761" y="2477924"/>
        <a:ext cx="1812956" cy="1087773"/>
      </dsp:txXfrm>
    </dsp:sp>
    <dsp:sp modelId="{ACA0FA0C-5787-4B00-AD6C-D79CF34AC089}">
      <dsp:nvSpPr>
        <dsp:cNvPr id="0" name=""/>
        <dsp:cNvSpPr/>
      </dsp:nvSpPr>
      <dsp:spPr>
        <a:xfrm>
          <a:off x="4637423" y="2413310"/>
          <a:ext cx="1812956" cy="1087773"/>
        </a:xfrm>
        <a:prstGeom prst="rect">
          <a:avLst/>
        </a:prstGeom>
        <a:solidFill>
          <a:schemeClr val="accent5">
            <a:hueOff val="-3686478"/>
            <a:satOff val="-9501"/>
            <a:lumOff val="-64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a:latin typeface="Arial"/>
              <a:cs typeface="Arial"/>
            </a:rPr>
            <a:t>Education</a:t>
          </a:r>
        </a:p>
      </dsp:txBody>
      <dsp:txXfrm>
        <a:off x="4637423" y="2413310"/>
        <a:ext cx="1812956" cy="1087773"/>
      </dsp:txXfrm>
    </dsp:sp>
    <dsp:sp modelId="{722271F8-89D3-495B-81A2-DCD890156999}">
      <dsp:nvSpPr>
        <dsp:cNvPr id="0" name=""/>
        <dsp:cNvSpPr/>
      </dsp:nvSpPr>
      <dsp:spPr>
        <a:xfrm>
          <a:off x="648920" y="3682380"/>
          <a:ext cx="1812956" cy="1087773"/>
        </a:xfrm>
        <a:prstGeom prst="rect">
          <a:avLst/>
        </a:prstGeom>
        <a:solidFill>
          <a:schemeClr val="accent5">
            <a:hueOff val="-4300891"/>
            <a:satOff val="-11085"/>
            <a:lumOff val="-74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a:latin typeface="Arial"/>
              <a:cs typeface="Arial"/>
            </a:rPr>
            <a:t>Protection of and violence against women and children</a:t>
          </a:r>
        </a:p>
      </dsp:txBody>
      <dsp:txXfrm>
        <a:off x="648920" y="3682380"/>
        <a:ext cx="1812956" cy="1087773"/>
      </dsp:txXfrm>
    </dsp:sp>
    <dsp:sp modelId="{6025E495-8914-4D8D-AA7D-CA62DE4BBFC0}">
      <dsp:nvSpPr>
        <dsp:cNvPr id="0" name=""/>
        <dsp:cNvSpPr/>
      </dsp:nvSpPr>
      <dsp:spPr>
        <a:xfrm>
          <a:off x="2643171" y="3682380"/>
          <a:ext cx="1812956" cy="1087773"/>
        </a:xfrm>
        <a:prstGeom prst="rect">
          <a:avLst/>
        </a:prstGeom>
        <a:solidFill>
          <a:schemeClr val="accent5">
            <a:hueOff val="-4915304"/>
            <a:satOff val="-12668"/>
            <a:lumOff val="-85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a:cs typeface="Arial"/>
            </a:rPr>
            <a:t>Nutrition </a:t>
          </a:r>
        </a:p>
      </dsp:txBody>
      <dsp:txXfrm>
        <a:off x="2643171" y="3682380"/>
        <a:ext cx="1812956" cy="1087773"/>
      </dsp:txXfrm>
    </dsp:sp>
    <dsp:sp modelId="{5D6CD6FD-5510-4223-92CD-5FFBED22795C}">
      <dsp:nvSpPr>
        <dsp:cNvPr id="0" name=""/>
        <dsp:cNvSpPr/>
      </dsp:nvSpPr>
      <dsp:spPr>
        <a:xfrm>
          <a:off x="4619493" y="3682380"/>
          <a:ext cx="1812956" cy="1087773"/>
        </a:xfrm>
        <a:prstGeom prst="rect">
          <a:avLst/>
        </a:prstGeom>
        <a:solidFill>
          <a:schemeClr val="accent5">
            <a:hueOff val="-5529717"/>
            <a:satOff val="-14252"/>
            <a:lumOff val="-96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a:cs typeface="Arial"/>
            </a:rPr>
            <a:t>WASH</a:t>
          </a:r>
        </a:p>
      </dsp:txBody>
      <dsp:txXfrm>
        <a:off x="4619493" y="3682380"/>
        <a:ext cx="1812956" cy="1087773"/>
      </dsp:txXfrm>
    </dsp:sp>
    <dsp:sp modelId="{D074022D-0890-49EA-9F68-CEC42B8A6932}">
      <dsp:nvSpPr>
        <dsp:cNvPr id="0" name=""/>
        <dsp:cNvSpPr/>
      </dsp:nvSpPr>
      <dsp:spPr>
        <a:xfrm>
          <a:off x="1646046" y="4951449"/>
          <a:ext cx="1812956" cy="1087773"/>
        </a:xfrm>
        <a:prstGeom prst="rect">
          <a:avLst/>
        </a:prstGeom>
        <a:solidFill>
          <a:schemeClr val="accent5">
            <a:hueOff val="-6144130"/>
            <a:satOff val="-15835"/>
            <a:lumOff val="-106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Arial"/>
              <a:cs typeface="Arial"/>
            </a:rPr>
            <a:t>Health</a:t>
          </a:r>
        </a:p>
      </dsp:txBody>
      <dsp:txXfrm>
        <a:off x="1646046" y="4951449"/>
        <a:ext cx="1812956" cy="1087773"/>
      </dsp:txXfrm>
    </dsp:sp>
    <dsp:sp modelId="{D81C5643-BB4A-4AF6-81DC-61A89672467D}">
      <dsp:nvSpPr>
        <dsp:cNvPr id="0" name=""/>
        <dsp:cNvSpPr/>
      </dsp:nvSpPr>
      <dsp:spPr>
        <a:xfrm>
          <a:off x="3640297" y="4951449"/>
          <a:ext cx="1812956" cy="108777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a:latin typeface="Arial"/>
              <a:cs typeface="Arial"/>
            </a:rPr>
            <a:t>COVID-19 knowledge and </a:t>
          </a:r>
          <a:r>
            <a:rPr lang="en-US" sz="1500" b="1" kern="1200" err="1">
              <a:latin typeface="Arial"/>
              <a:cs typeface="Arial"/>
            </a:rPr>
            <a:t>behaviour</a:t>
          </a:r>
        </a:p>
      </dsp:txBody>
      <dsp:txXfrm>
        <a:off x="3640297" y="4951449"/>
        <a:ext cx="1812956" cy="10877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31T04:57:29.044"/>
    </inkml:context>
    <inkml:brush xml:id="br0">
      <inkml:brushProperty name="width" value="0.1" units="cm"/>
      <inkml:brushProperty name="height" value="0.1" units="cm"/>
      <inkml:brushProperty name="color" value="#FFFFFF"/>
    </inkml:brush>
  </inkml:definitions>
  <inkml:trace contextRef="#ctx0" brushRef="#br0">7895 1720 16383 0 0,'0'0'-16383'0'0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7DF82-B63F-4E19-BA91-DED331E64FA7}"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54A10-FBE1-4D5F-A846-D90E84F7E8F4}" type="slidenum">
              <a:rPr lang="en-US" smtClean="0"/>
              <a:t>‹#›</a:t>
            </a:fld>
            <a:endParaRPr lang="en-US"/>
          </a:p>
        </p:txBody>
      </p:sp>
    </p:spTree>
    <p:extLst>
      <p:ext uri="{BB962C8B-B14F-4D97-AF65-F5344CB8AC3E}">
        <p14:creationId xmlns:p14="http://schemas.microsoft.com/office/powerpoint/2010/main" val="2190310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9FF6A2-5BDF-477E-8191-F60F80712BF0}" type="slidenum">
              <a:rPr lang="en-US" smtClean="0"/>
              <a:t>1</a:t>
            </a:fld>
            <a:endParaRPr lang="en-US"/>
          </a:p>
        </p:txBody>
      </p:sp>
    </p:spTree>
    <p:extLst>
      <p:ext uri="{BB962C8B-B14F-4D97-AF65-F5344CB8AC3E}">
        <p14:creationId xmlns:p14="http://schemas.microsoft.com/office/powerpoint/2010/main" val="3780633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9FF6A2-5BDF-477E-8191-F60F80712BF0}" type="slidenum">
              <a:rPr lang="en-US" smtClean="0"/>
              <a:t>2</a:t>
            </a:fld>
            <a:endParaRPr lang="en-US"/>
          </a:p>
        </p:txBody>
      </p:sp>
    </p:spTree>
    <p:extLst>
      <p:ext uri="{BB962C8B-B14F-4D97-AF65-F5344CB8AC3E}">
        <p14:creationId xmlns:p14="http://schemas.microsoft.com/office/powerpoint/2010/main" val="2342482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solidFill>
                  <a:srgbClr val="00B0F0"/>
                </a:solidFill>
              </a:rPr>
              <a:t>35% OF THOSE WHO DECLARED FOOD AS AN IMMEDIATE NEED REPORTED REDUCTIONS IN THEIR CHILDREN’S DIETARY INTAKE COMPARED TO 19% FOR THOSE THAT DID NOT. MORE THAN 64% OF THOSE WHO REPORTED STRUGGLING FOR FOOD REPORTED REDUCTIONS IN THEIR CHILDREN’S DIETARY INTAKE COMPARED TO 14% FOR THOSE WHO DID NOT. 44% OF THOSE WHO WERE WORRIED ABOUT THEIR CHILDREN BECOMING TOO THIN REPORTED REDUCTIONS IN DIETARY INTAKE VERSUS 21% FOR THOSE THAT WERE NOT. IN ALL THESE CASES THE DIFFERENCES ARE SIGNIFICANT</a:t>
            </a:r>
            <a:endParaRPr lang="en-US"/>
          </a:p>
        </p:txBody>
      </p:sp>
      <p:sp>
        <p:nvSpPr>
          <p:cNvPr id="4" name="Slide Number Placeholder 3"/>
          <p:cNvSpPr>
            <a:spLocks noGrp="1"/>
          </p:cNvSpPr>
          <p:nvPr>
            <p:ph type="sldNum" sz="quarter" idx="5"/>
          </p:nvPr>
        </p:nvSpPr>
        <p:spPr/>
        <p:txBody>
          <a:bodyPr/>
          <a:lstStyle/>
          <a:p>
            <a:fld id="{C7C54A10-FBE1-4D5F-A846-D90E84F7E8F4}" type="slidenum">
              <a:rPr lang="en-US" smtClean="0"/>
              <a:t>26</a:t>
            </a:fld>
            <a:endParaRPr lang="en-US"/>
          </a:p>
        </p:txBody>
      </p:sp>
    </p:spTree>
    <p:extLst>
      <p:ext uri="{BB962C8B-B14F-4D97-AF65-F5344CB8AC3E}">
        <p14:creationId xmlns:p14="http://schemas.microsoft.com/office/powerpoint/2010/main" val="812505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9FF6A2-5BDF-477E-8191-F60F80712BF0}" type="slidenum">
              <a:rPr lang="en-US" smtClean="0"/>
              <a:t>43</a:t>
            </a:fld>
            <a:endParaRPr lang="en-US"/>
          </a:p>
        </p:txBody>
      </p:sp>
    </p:spTree>
    <p:extLst>
      <p:ext uri="{BB962C8B-B14F-4D97-AF65-F5344CB8AC3E}">
        <p14:creationId xmlns:p14="http://schemas.microsoft.com/office/powerpoint/2010/main" val="247177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E132-8277-4237-B87C-32E3CE41C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2926F6-8C12-4660-9761-AA785DCC7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B98291-916F-4BEF-AB43-485616702B4A}"/>
              </a:ext>
            </a:extLst>
          </p:cNvPr>
          <p:cNvSpPr>
            <a:spLocks noGrp="1"/>
          </p:cNvSpPr>
          <p:nvPr>
            <p:ph type="dt" sz="half" idx="10"/>
          </p:nvPr>
        </p:nvSpPr>
        <p:spPr/>
        <p:txBody>
          <a:bodyPr/>
          <a:lstStyle/>
          <a:p>
            <a:fld id="{5ACAD762-70F0-4A06-85F6-8A3CE91F0899}" type="datetimeFigureOut">
              <a:rPr lang="en-US" smtClean="0"/>
              <a:t>12/8/2020</a:t>
            </a:fld>
            <a:endParaRPr lang="en-US"/>
          </a:p>
        </p:txBody>
      </p:sp>
      <p:sp>
        <p:nvSpPr>
          <p:cNvPr id="5" name="Footer Placeholder 4">
            <a:extLst>
              <a:ext uri="{FF2B5EF4-FFF2-40B4-BE49-F238E27FC236}">
                <a16:creationId xmlns:a16="http://schemas.microsoft.com/office/drawing/2014/main" id="{2FB45131-D48F-4521-B69B-9CC9E4730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DEEA6-227C-4019-A316-9EA2C8EC99C0}"/>
              </a:ext>
            </a:extLst>
          </p:cNvPr>
          <p:cNvSpPr>
            <a:spLocks noGrp="1"/>
          </p:cNvSpPr>
          <p:nvPr>
            <p:ph type="sldNum" sz="quarter" idx="12"/>
          </p:nvPr>
        </p:nvSpPr>
        <p:spPr/>
        <p:txBody>
          <a:bodyPr/>
          <a:lstStyle/>
          <a:p>
            <a:fld id="{0394604B-FBD2-4BBB-8E89-CDA8D060F76C}" type="slidenum">
              <a:rPr lang="en-US" smtClean="0"/>
              <a:t>‹#›</a:t>
            </a:fld>
            <a:endParaRPr lang="en-US"/>
          </a:p>
        </p:txBody>
      </p:sp>
    </p:spTree>
    <p:extLst>
      <p:ext uri="{BB962C8B-B14F-4D97-AF65-F5344CB8AC3E}">
        <p14:creationId xmlns:p14="http://schemas.microsoft.com/office/powerpoint/2010/main" val="4121598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F887-B42F-483B-9E67-20F91050E4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2E5727-2EFE-4832-B41D-007E9BC8F4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2FD65-D5D0-4285-948A-E7FA309D79D7}"/>
              </a:ext>
            </a:extLst>
          </p:cNvPr>
          <p:cNvSpPr>
            <a:spLocks noGrp="1"/>
          </p:cNvSpPr>
          <p:nvPr>
            <p:ph type="dt" sz="half" idx="10"/>
          </p:nvPr>
        </p:nvSpPr>
        <p:spPr/>
        <p:txBody>
          <a:bodyPr/>
          <a:lstStyle/>
          <a:p>
            <a:fld id="{5ACAD762-70F0-4A06-85F6-8A3CE91F0899}" type="datetimeFigureOut">
              <a:rPr lang="en-US" smtClean="0"/>
              <a:t>12/8/2020</a:t>
            </a:fld>
            <a:endParaRPr lang="en-US"/>
          </a:p>
        </p:txBody>
      </p:sp>
      <p:sp>
        <p:nvSpPr>
          <p:cNvPr id="5" name="Footer Placeholder 4">
            <a:extLst>
              <a:ext uri="{FF2B5EF4-FFF2-40B4-BE49-F238E27FC236}">
                <a16:creationId xmlns:a16="http://schemas.microsoft.com/office/drawing/2014/main" id="{8D7F863A-BD98-4A9A-B0E2-0E5A94FBF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EF5E6-E45C-411E-84CF-23A96E3DA557}"/>
              </a:ext>
            </a:extLst>
          </p:cNvPr>
          <p:cNvSpPr>
            <a:spLocks noGrp="1"/>
          </p:cNvSpPr>
          <p:nvPr>
            <p:ph type="sldNum" sz="quarter" idx="12"/>
          </p:nvPr>
        </p:nvSpPr>
        <p:spPr/>
        <p:txBody>
          <a:bodyPr/>
          <a:lstStyle/>
          <a:p>
            <a:fld id="{0394604B-FBD2-4BBB-8E89-CDA8D060F76C}" type="slidenum">
              <a:rPr lang="en-US" smtClean="0"/>
              <a:t>‹#›</a:t>
            </a:fld>
            <a:endParaRPr lang="en-US"/>
          </a:p>
        </p:txBody>
      </p:sp>
    </p:spTree>
    <p:extLst>
      <p:ext uri="{BB962C8B-B14F-4D97-AF65-F5344CB8AC3E}">
        <p14:creationId xmlns:p14="http://schemas.microsoft.com/office/powerpoint/2010/main" val="229189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DE1798-5404-4F57-9DE1-F9E0A53663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86CC4-88C9-4C9D-90C7-CC48BC2196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50AB5-44F7-4CF3-9386-AB1A36CDE3A6}"/>
              </a:ext>
            </a:extLst>
          </p:cNvPr>
          <p:cNvSpPr>
            <a:spLocks noGrp="1"/>
          </p:cNvSpPr>
          <p:nvPr>
            <p:ph type="dt" sz="half" idx="10"/>
          </p:nvPr>
        </p:nvSpPr>
        <p:spPr/>
        <p:txBody>
          <a:bodyPr/>
          <a:lstStyle/>
          <a:p>
            <a:fld id="{5ACAD762-70F0-4A06-85F6-8A3CE91F0899}" type="datetimeFigureOut">
              <a:rPr lang="en-US" smtClean="0"/>
              <a:t>12/8/2020</a:t>
            </a:fld>
            <a:endParaRPr lang="en-US"/>
          </a:p>
        </p:txBody>
      </p:sp>
      <p:sp>
        <p:nvSpPr>
          <p:cNvPr id="5" name="Footer Placeholder 4">
            <a:extLst>
              <a:ext uri="{FF2B5EF4-FFF2-40B4-BE49-F238E27FC236}">
                <a16:creationId xmlns:a16="http://schemas.microsoft.com/office/drawing/2014/main" id="{CF3214FB-88F2-424C-B82B-8E15D2B6E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8D26D-2C71-41E9-87C4-F3477A3FBDA5}"/>
              </a:ext>
            </a:extLst>
          </p:cNvPr>
          <p:cNvSpPr>
            <a:spLocks noGrp="1"/>
          </p:cNvSpPr>
          <p:nvPr>
            <p:ph type="sldNum" sz="quarter" idx="12"/>
          </p:nvPr>
        </p:nvSpPr>
        <p:spPr/>
        <p:txBody>
          <a:bodyPr/>
          <a:lstStyle/>
          <a:p>
            <a:fld id="{0394604B-FBD2-4BBB-8E89-CDA8D060F76C}" type="slidenum">
              <a:rPr lang="en-US" smtClean="0"/>
              <a:t>‹#›</a:t>
            </a:fld>
            <a:endParaRPr lang="en-US"/>
          </a:p>
        </p:txBody>
      </p:sp>
    </p:spTree>
    <p:extLst>
      <p:ext uri="{BB962C8B-B14F-4D97-AF65-F5344CB8AC3E}">
        <p14:creationId xmlns:p14="http://schemas.microsoft.com/office/powerpoint/2010/main" val="398427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78A2-028E-4089-BF2F-E2B0925F30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8860C7-D6D0-4BE9-8B19-909806BF8B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79F23-C62E-4C32-9CEE-3BCA6E067D83}"/>
              </a:ext>
            </a:extLst>
          </p:cNvPr>
          <p:cNvSpPr>
            <a:spLocks noGrp="1"/>
          </p:cNvSpPr>
          <p:nvPr>
            <p:ph type="dt" sz="half" idx="10"/>
          </p:nvPr>
        </p:nvSpPr>
        <p:spPr/>
        <p:txBody>
          <a:bodyPr/>
          <a:lstStyle/>
          <a:p>
            <a:fld id="{5ACAD762-70F0-4A06-85F6-8A3CE91F0899}" type="datetimeFigureOut">
              <a:rPr lang="en-US" smtClean="0"/>
              <a:t>12/8/2020</a:t>
            </a:fld>
            <a:endParaRPr lang="en-US"/>
          </a:p>
        </p:txBody>
      </p:sp>
      <p:sp>
        <p:nvSpPr>
          <p:cNvPr id="5" name="Footer Placeholder 4">
            <a:extLst>
              <a:ext uri="{FF2B5EF4-FFF2-40B4-BE49-F238E27FC236}">
                <a16:creationId xmlns:a16="http://schemas.microsoft.com/office/drawing/2014/main" id="{1FEF7644-473D-442F-9593-5F9D83307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32D98-6C76-40C0-A474-3BA3556574D2}"/>
              </a:ext>
            </a:extLst>
          </p:cNvPr>
          <p:cNvSpPr>
            <a:spLocks noGrp="1"/>
          </p:cNvSpPr>
          <p:nvPr>
            <p:ph type="sldNum" sz="quarter" idx="12"/>
          </p:nvPr>
        </p:nvSpPr>
        <p:spPr/>
        <p:txBody>
          <a:bodyPr/>
          <a:lstStyle/>
          <a:p>
            <a:fld id="{0394604B-FBD2-4BBB-8E89-CDA8D060F76C}" type="slidenum">
              <a:rPr lang="en-US" smtClean="0"/>
              <a:t>‹#›</a:t>
            </a:fld>
            <a:endParaRPr lang="en-US"/>
          </a:p>
        </p:txBody>
      </p:sp>
    </p:spTree>
    <p:extLst>
      <p:ext uri="{BB962C8B-B14F-4D97-AF65-F5344CB8AC3E}">
        <p14:creationId xmlns:p14="http://schemas.microsoft.com/office/powerpoint/2010/main" val="226053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A239-9AE2-4B59-88F1-7E08746861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F8519B-52D2-45DE-BC65-4607A8192C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42ED01-8BA4-4E5C-9962-248DBFFE0A09}"/>
              </a:ext>
            </a:extLst>
          </p:cNvPr>
          <p:cNvSpPr>
            <a:spLocks noGrp="1"/>
          </p:cNvSpPr>
          <p:nvPr>
            <p:ph type="dt" sz="half" idx="10"/>
          </p:nvPr>
        </p:nvSpPr>
        <p:spPr/>
        <p:txBody>
          <a:bodyPr/>
          <a:lstStyle/>
          <a:p>
            <a:fld id="{5ACAD762-70F0-4A06-85F6-8A3CE91F0899}" type="datetimeFigureOut">
              <a:rPr lang="en-US" smtClean="0"/>
              <a:t>12/8/2020</a:t>
            </a:fld>
            <a:endParaRPr lang="en-US"/>
          </a:p>
        </p:txBody>
      </p:sp>
      <p:sp>
        <p:nvSpPr>
          <p:cNvPr id="5" name="Footer Placeholder 4">
            <a:extLst>
              <a:ext uri="{FF2B5EF4-FFF2-40B4-BE49-F238E27FC236}">
                <a16:creationId xmlns:a16="http://schemas.microsoft.com/office/drawing/2014/main" id="{BA55913C-7F4F-40CC-BEE4-54F6E28AE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3BC59-8F17-44D4-93E1-028CCEABD95A}"/>
              </a:ext>
            </a:extLst>
          </p:cNvPr>
          <p:cNvSpPr>
            <a:spLocks noGrp="1"/>
          </p:cNvSpPr>
          <p:nvPr>
            <p:ph type="sldNum" sz="quarter" idx="12"/>
          </p:nvPr>
        </p:nvSpPr>
        <p:spPr/>
        <p:txBody>
          <a:bodyPr/>
          <a:lstStyle/>
          <a:p>
            <a:fld id="{0394604B-FBD2-4BBB-8E89-CDA8D060F76C}" type="slidenum">
              <a:rPr lang="en-US" smtClean="0"/>
              <a:t>‹#›</a:t>
            </a:fld>
            <a:endParaRPr lang="en-US"/>
          </a:p>
        </p:txBody>
      </p:sp>
    </p:spTree>
    <p:extLst>
      <p:ext uri="{BB962C8B-B14F-4D97-AF65-F5344CB8AC3E}">
        <p14:creationId xmlns:p14="http://schemas.microsoft.com/office/powerpoint/2010/main" val="280531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E273-1916-4453-8E41-35A2F71B41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D73ACA-CB65-43D5-AA42-0DF3823FA9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83CA3E-44AF-4898-BE21-FE25138C88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59E71E-40BF-448A-B3DF-4B493BC4250C}"/>
              </a:ext>
            </a:extLst>
          </p:cNvPr>
          <p:cNvSpPr>
            <a:spLocks noGrp="1"/>
          </p:cNvSpPr>
          <p:nvPr>
            <p:ph type="dt" sz="half" idx="10"/>
          </p:nvPr>
        </p:nvSpPr>
        <p:spPr/>
        <p:txBody>
          <a:bodyPr/>
          <a:lstStyle/>
          <a:p>
            <a:fld id="{5ACAD762-70F0-4A06-85F6-8A3CE91F0899}" type="datetimeFigureOut">
              <a:rPr lang="en-US" smtClean="0"/>
              <a:t>12/8/2020</a:t>
            </a:fld>
            <a:endParaRPr lang="en-US"/>
          </a:p>
        </p:txBody>
      </p:sp>
      <p:sp>
        <p:nvSpPr>
          <p:cNvPr id="6" name="Footer Placeholder 5">
            <a:extLst>
              <a:ext uri="{FF2B5EF4-FFF2-40B4-BE49-F238E27FC236}">
                <a16:creationId xmlns:a16="http://schemas.microsoft.com/office/drawing/2014/main" id="{64F45C48-3967-4EB0-9C4F-F76E8C9659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3721B-FC16-40A1-B22A-2AA98F21E6BC}"/>
              </a:ext>
            </a:extLst>
          </p:cNvPr>
          <p:cNvSpPr>
            <a:spLocks noGrp="1"/>
          </p:cNvSpPr>
          <p:nvPr>
            <p:ph type="sldNum" sz="quarter" idx="12"/>
          </p:nvPr>
        </p:nvSpPr>
        <p:spPr/>
        <p:txBody>
          <a:bodyPr/>
          <a:lstStyle/>
          <a:p>
            <a:fld id="{0394604B-FBD2-4BBB-8E89-CDA8D060F76C}" type="slidenum">
              <a:rPr lang="en-US" smtClean="0"/>
              <a:t>‹#›</a:t>
            </a:fld>
            <a:endParaRPr lang="en-US"/>
          </a:p>
        </p:txBody>
      </p:sp>
    </p:spTree>
    <p:extLst>
      <p:ext uri="{BB962C8B-B14F-4D97-AF65-F5344CB8AC3E}">
        <p14:creationId xmlns:p14="http://schemas.microsoft.com/office/powerpoint/2010/main" val="4187824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CAF2-A292-4D5B-B97A-E281BAD6F4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DAAE31-838B-4E1F-9F11-6D42A47D6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9ADB6C-B4E3-4B5A-BC89-87F972F22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0A64FC-9133-4B1E-A3BE-DEADD2B2C9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F43B4B-3D62-4D2C-A54C-6FC29969FB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613A30-9624-41BF-A473-E6F54DC36689}"/>
              </a:ext>
            </a:extLst>
          </p:cNvPr>
          <p:cNvSpPr>
            <a:spLocks noGrp="1"/>
          </p:cNvSpPr>
          <p:nvPr>
            <p:ph type="dt" sz="half" idx="10"/>
          </p:nvPr>
        </p:nvSpPr>
        <p:spPr/>
        <p:txBody>
          <a:bodyPr/>
          <a:lstStyle/>
          <a:p>
            <a:fld id="{5ACAD762-70F0-4A06-85F6-8A3CE91F0899}" type="datetimeFigureOut">
              <a:rPr lang="en-US" smtClean="0"/>
              <a:t>12/8/2020</a:t>
            </a:fld>
            <a:endParaRPr lang="en-US"/>
          </a:p>
        </p:txBody>
      </p:sp>
      <p:sp>
        <p:nvSpPr>
          <p:cNvPr id="8" name="Footer Placeholder 7">
            <a:extLst>
              <a:ext uri="{FF2B5EF4-FFF2-40B4-BE49-F238E27FC236}">
                <a16:creationId xmlns:a16="http://schemas.microsoft.com/office/drawing/2014/main" id="{2A8DBBD1-1901-4F24-8694-8A815FC687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A00434-4797-4495-992F-01913430F511}"/>
              </a:ext>
            </a:extLst>
          </p:cNvPr>
          <p:cNvSpPr>
            <a:spLocks noGrp="1"/>
          </p:cNvSpPr>
          <p:nvPr>
            <p:ph type="sldNum" sz="quarter" idx="12"/>
          </p:nvPr>
        </p:nvSpPr>
        <p:spPr/>
        <p:txBody>
          <a:bodyPr/>
          <a:lstStyle/>
          <a:p>
            <a:fld id="{0394604B-FBD2-4BBB-8E89-CDA8D060F76C}" type="slidenum">
              <a:rPr lang="en-US" smtClean="0"/>
              <a:t>‹#›</a:t>
            </a:fld>
            <a:endParaRPr lang="en-US"/>
          </a:p>
        </p:txBody>
      </p:sp>
    </p:spTree>
    <p:extLst>
      <p:ext uri="{BB962C8B-B14F-4D97-AF65-F5344CB8AC3E}">
        <p14:creationId xmlns:p14="http://schemas.microsoft.com/office/powerpoint/2010/main" val="414358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CD03C-9F95-4436-832B-29B5FBDE09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C87FB5-B493-4E9E-B6CF-8A8D47AC067E}"/>
              </a:ext>
            </a:extLst>
          </p:cNvPr>
          <p:cNvSpPr>
            <a:spLocks noGrp="1"/>
          </p:cNvSpPr>
          <p:nvPr>
            <p:ph type="dt" sz="half" idx="10"/>
          </p:nvPr>
        </p:nvSpPr>
        <p:spPr/>
        <p:txBody>
          <a:bodyPr/>
          <a:lstStyle/>
          <a:p>
            <a:fld id="{5ACAD762-70F0-4A06-85F6-8A3CE91F0899}" type="datetimeFigureOut">
              <a:rPr lang="en-US" smtClean="0"/>
              <a:t>12/8/2020</a:t>
            </a:fld>
            <a:endParaRPr lang="en-US"/>
          </a:p>
        </p:txBody>
      </p:sp>
      <p:sp>
        <p:nvSpPr>
          <p:cNvPr id="4" name="Footer Placeholder 3">
            <a:extLst>
              <a:ext uri="{FF2B5EF4-FFF2-40B4-BE49-F238E27FC236}">
                <a16:creationId xmlns:a16="http://schemas.microsoft.com/office/drawing/2014/main" id="{24C9B6AA-8FDD-480C-874C-0DB9299721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E6B7B4-EC84-4038-A8F0-2788413BBECA}"/>
              </a:ext>
            </a:extLst>
          </p:cNvPr>
          <p:cNvSpPr>
            <a:spLocks noGrp="1"/>
          </p:cNvSpPr>
          <p:nvPr>
            <p:ph type="sldNum" sz="quarter" idx="12"/>
          </p:nvPr>
        </p:nvSpPr>
        <p:spPr/>
        <p:txBody>
          <a:bodyPr/>
          <a:lstStyle/>
          <a:p>
            <a:fld id="{0394604B-FBD2-4BBB-8E89-CDA8D060F76C}" type="slidenum">
              <a:rPr lang="en-US" smtClean="0"/>
              <a:t>‹#›</a:t>
            </a:fld>
            <a:endParaRPr lang="en-US"/>
          </a:p>
        </p:txBody>
      </p:sp>
    </p:spTree>
    <p:extLst>
      <p:ext uri="{BB962C8B-B14F-4D97-AF65-F5344CB8AC3E}">
        <p14:creationId xmlns:p14="http://schemas.microsoft.com/office/powerpoint/2010/main" val="3477721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017023-9C6B-4D05-96FD-2903E8707F3D}"/>
              </a:ext>
            </a:extLst>
          </p:cNvPr>
          <p:cNvSpPr>
            <a:spLocks noGrp="1"/>
          </p:cNvSpPr>
          <p:nvPr>
            <p:ph type="dt" sz="half" idx="10"/>
          </p:nvPr>
        </p:nvSpPr>
        <p:spPr/>
        <p:txBody>
          <a:bodyPr/>
          <a:lstStyle/>
          <a:p>
            <a:fld id="{5ACAD762-70F0-4A06-85F6-8A3CE91F0899}" type="datetimeFigureOut">
              <a:rPr lang="en-US" smtClean="0"/>
              <a:t>12/8/2020</a:t>
            </a:fld>
            <a:endParaRPr lang="en-US"/>
          </a:p>
        </p:txBody>
      </p:sp>
      <p:sp>
        <p:nvSpPr>
          <p:cNvPr id="3" name="Footer Placeholder 2">
            <a:extLst>
              <a:ext uri="{FF2B5EF4-FFF2-40B4-BE49-F238E27FC236}">
                <a16:creationId xmlns:a16="http://schemas.microsoft.com/office/drawing/2014/main" id="{6796BFA7-8EFD-4CDC-B796-B1FD9263D4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13E8AF-8EF5-4DD8-BDDE-0F8F84B2BCF7}"/>
              </a:ext>
            </a:extLst>
          </p:cNvPr>
          <p:cNvSpPr>
            <a:spLocks noGrp="1"/>
          </p:cNvSpPr>
          <p:nvPr>
            <p:ph type="sldNum" sz="quarter" idx="12"/>
          </p:nvPr>
        </p:nvSpPr>
        <p:spPr/>
        <p:txBody>
          <a:bodyPr/>
          <a:lstStyle/>
          <a:p>
            <a:fld id="{0394604B-FBD2-4BBB-8E89-CDA8D060F76C}" type="slidenum">
              <a:rPr lang="en-US" smtClean="0"/>
              <a:t>‹#›</a:t>
            </a:fld>
            <a:endParaRPr lang="en-US"/>
          </a:p>
        </p:txBody>
      </p:sp>
    </p:spTree>
    <p:extLst>
      <p:ext uri="{BB962C8B-B14F-4D97-AF65-F5344CB8AC3E}">
        <p14:creationId xmlns:p14="http://schemas.microsoft.com/office/powerpoint/2010/main" val="284588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1B12-D401-4CDC-A2A3-8B15F2E36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0BFB2F-2401-4F06-9AF7-055D0FE046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A2BB66-5E0F-40F9-A29E-2BBADF1D3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47CAA-3687-4AFE-8A2F-CDCB0AF6402B}"/>
              </a:ext>
            </a:extLst>
          </p:cNvPr>
          <p:cNvSpPr>
            <a:spLocks noGrp="1"/>
          </p:cNvSpPr>
          <p:nvPr>
            <p:ph type="dt" sz="half" idx="10"/>
          </p:nvPr>
        </p:nvSpPr>
        <p:spPr/>
        <p:txBody>
          <a:bodyPr/>
          <a:lstStyle/>
          <a:p>
            <a:fld id="{5ACAD762-70F0-4A06-85F6-8A3CE91F0899}" type="datetimeFigureOut">
              <a:rPr lang="en-US" smtClean="0"/>
              <a:t>12/8/2020</a:t>
            </a:fld>
            <a:endParaRPr lang="en-US"/>
          </a:p>
        </p:txBody>
      </p:sp>
      <p:sp>
        <p:nvSpPr>
          <p:cNvPr id="6" name="Footer Placeholder 5">
            <a:extLst>
              <a:ext uri="{FF2B5EF4-FFF2-40B4-BE49-F238E27FC236}">
                <a16:creationId xmlns:a16="http://schemas.microsoft.com/office/drawing/2014/main" id="{5091DE13-BB96-4319-A145-0CE68E434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B0CB78-574F-44FB-8D90-F7256F150796}"/>
              </a:ext>
            </a:extLst>
          </p:cNvPr>
          <p:cNvSpPr>
            <a:spLocks noGrp="1"/>
          </p:cNvSpPr>
          <p:nvPr>
            <p:ph type="sldNum" sz="quarter" idx="12"/>
          </p:nvPr>
        </p:nvSpPr>
        <p:spPr/>
        <p:txBody>
          <a:bodyPr/>
          <a:lstStyle/>
          <a:p>
            <a:fld id="{0394604B-FBD2-4BBB-8E89-CDA8D060F76C}" type="slidenum">
              <a:rPr lang="en-US" smtClean="0"/>
              <a:t>‹#›</a:t>
            </a:fld>
            <a:endParaRPr lang="en-US"/>
          </a:p>
        </p:txBody>
      </p:sp>
    </p:spTree>
    <p:extLst>
      <p:ext uri="{BB962C8B-B14F-4D97-AF65-F5344CB8AC3E}">
        <p14:creationId xmlns:p14="http://schemas.microsoft.com/office/powerpoint/2010/main" val="121427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0383-2CEE-4C83-B8D6-F799DC90F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4BF725-F9FB-47AA-905C-891AA1ABAD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6177E0-EE06-4FA2-8CA6-1F5D69A4C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28A7D-784D-4B2B-A426-DF5CEC40885A}"/>
              </a:ext>
            </a:extLst>
          </p:cNvPr>
          <p:cNvSpPr>
            <a:spLocks noGrp="1"/>
          </p:cNvSpPr>
          <p:nvPr>
            <p:ph type="dt" sz="half" idx="10"/>
          </p:nvPr>
        </p:nvSpPr>
        <p:spPr/>
        <p:txBody>
          <a:bodyPr/>
          <a:lstStyle/>
          <a:p>
            <a:fld id="{5ACAD762-70F0-4A06-85F6-8A3CE91F0899}" type="datetimeFigureOut">
              <a:rPr lang="en-US" smtClean="0"/>
              <a:t>12/8/2020</a:t>
            </a:fld>
            <a:endParaRPr lang="en-US"/>
          </a:p>
        </p:txBody>
      </p:sp>
      <p:sp>
        <p:nvSpPr>
          <p:cNvPr id="6" name="Footer Placeholder 5">
            <a:extLst>
              <a:ext uri="{FF2B5EF4-FFF2-40B4-BE49-F238E27FC236}">
                <a16:creationId xmlns:a16="http://schemas.microsoft.com/office/drawing/2014/main" id="{0CF80744-A3DA-495B-BB5C-E0CFDCA07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3C614-8997-4FEF-A47B-814D4679E8DF}"/>
              </a:ext>
            </a:extLst>
          </p:cNvPr>
          <p:cNvSpPr>
            <a:spLocks noGrp="1"/>
          </p:cNvSpPr>
          <p:nvPr>
            <p:ph type="sldNum" sz="quarter" idx="12"/>
          </p:nvPr>
        </p:nvSpPr>
        <p:spPr/>
        <p:txBody>
          <a:bodyPr/>
          <a:lstStyle/>
          <a:p>
            <a:fld id="{0394604B-FBD2-4BBB-8E89-CDA8D060F76C}" type="slidenum">
              <a:rPr lang="en-US" smtClean="0"/>
              <a:t>‹#›</a:t>
            </a:fld>
            <a:endParaRPr lang="en-US"/>
          </a:p>
        </p:txBody>
      </p:sp>
    </p:spTree>
    <p:extLst>
      <p:ext uri="{BB962C8B-B14F-4D97-AF65-F5344CB8AC3E}">
        <p14:creationId xmlns:p14="http://schemas.microsoft.com/office/powerpoint/2010/main" val="20275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CD77B2-9531-463E-906B-7AE73C9822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CEFECD-8F14-4609-A151-52DB4F04CF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165CC-3657-495E-BF5B-82A194C69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AD762-70F0-4A06-85F6-8A3CE91F0899}" type="datetimeFigureOut">
              <a:rPr lang="en-US" smtClean="0"/>
              <a:t>12/8/2020</a:t>
            </a:fld>
            <a:endParaRPr lang="en-US"/>
          </a:p>
        </p:txBody>
      </p:sp>
      <p:sp>
        <p:nvSpPr>
          <p:cNvPr id="5" name="Footer Placeholder 4">
            <a:extLst>
              <a:ext uri="{FF2B5EF4-FFF2-40B4-BE49-F238E27FC236}">
                <a16:creationId xmlns:a16="http://schemas.microsoft.com/office/drawing/2014/main" id="{D914604E-DEF4-4D4B-8A46-9ECFA4B3F8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FF626E-839B-4042-AABF-7035F826DC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4604B-FBD2-4BBB-8E89-CDA8D060F76C}" type="slidenum">
              <a:rPr lang="en-US" smtClean="0"/>
              <a:t>‹#›</a:t>
            </a:fld>
            <a:endParaRPr lang="en-US"/>
          </a:p>
        </p:txBody>
      </p:sp>
    </p:spTree>
    <p:extLst>
      <p:ext uri="{BB962C8B-B14F-4D97-AF65-F5344CB8AC3E}">
        <p14:creationId xmlns:p14="http://schemas.microsoft.com/office/powerpoint/2010/main" val="2988713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18/10/relationships/comments" Target="../comments/modernComment_15D_F542666A.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18/10/relationships/comments" Target="../comments/modernComment_10E_D4D122C8.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18/10/relationships/comments" Target="../comments/modernComment_118_C138BE1C.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1.xml"/><Relationship Id="rId1" Type="http://schemas.openxmlformats.org/officeDocument/2006/relationships/slideLayout" Target="../slideLayouts/slideLayout2.xml"/><Relationship Id="rId5" Type="http://schemas.openxmlformats.org/officeDocument/2006/relationships/chart" Target="../charts/chart13.xml"/><Relationship Id="rId4" Type="http://schemas.openxmlformats.org/officeDocument/2006/relationships/chart" Target="../charts/char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4.xml"/><Relationship Id="rId1" Type="http://schemas.openxmlformats.org/officeDocument/2006/relationships/slideLayout" Target="../slideLayouts/slideLayout2.xml"/><Relationship Id="rId4" Type="http://schemas.openxmlformats.org/officeDocument/2006/relationships/chart" Target="../charts/char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6.xml"/><Relationship Id="rId1" Type="http://schemas.openxmlformats.org/officeDocument/2006/relationships/slideLayout" Target="../slideLayouts/slideLayout2.xml"/><Relationship Id="rId4" Type="http://schemas.openxmlformats.org/officeDocument/2006/relationships/chart" Target="../charts/chart17.xml"/></Relationships>
</file>

<file path=ppt/slides/_rels/slide17.xml.rels><?xml version="1.0" encoding="UTF-8" standalone="yes"?>
<Relationships xmlns="http://schemas.openxmlformats.org/package/2006/relationships"><Relationship Id="rId3" Type="http://schemas.openxmlformats.org/officeDocument/2006/relationships/oleObject" Target="https://unicef.sharepoint.com/teams/NPL-SPEE/DocumentLibrary1/cft_followup_3.xlsx!EDU!R88C20:R101C26"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18/10/relationships/comments" Target="../comments/modernComment_1BC_D47CF0B8.xml"/><Relationship Id="rId5" Type="http://schemas.openxmlformats.org/officeDocument/2006/relationships/image" Target="../media/image3.png"/><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2.xml"/><Relationship Id="rId6" Type="http://schemas.microsoft.com/office/2018/10/relationships/comments" Target="../comments/modernComment_11D_3740AC81.xml"/><Relationship Id="rId5" Type="http://schemas.openxmlformats.org/officeDocument/2006/relationships/chart" Target="../charts/chart2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18/10/relationships/comments" Target="../comments/modernComment_17A_70C81723.xml"/></Relationships>
</file>

<file path=ppt/slides/_rels/slide20.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chart" Target="../charts/chart25.xml"/><Relationship Id="rId4" Type="http://schemas.openxmlformats.org/officeDocument/2006/relationships/chart" Target="../charts/chart24.xml"/></Relationships>
</file>

<file path=ppt/slides/_rels/slide21.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2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28.xml"/><Relationship Id="rId1" Type="http://schemas.openxmlformats.org/officeDocument/2006/relationships/slideLayout" Target="../slideLayouts/slideLayout2.xml"/><Relationship Id="rId4" Type="http://schemas.openxmlformats.org/officeDocument/2006/relationships/chart" Target="../charts/chart29.xml"/></Relationships>
</file>

<file path=ppt/slides/_rels/slide23.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33.xml"/></Relationships>
</file>

<file path=ppt/slides/_rels/slide25.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3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hart" Target="../charts/chart38.xml"/><Relationship Id="rId5" Type="http://schemas.openxmlformats.org/officeDocument/2006/relationships/chart" Target="../charts/chart37.xml"/><Relationship Id="rId4" Type="http://schemas.openxmlformats.org/officeDocument/2006/relationships/chart" Target="../charts/chart3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18/10/relationships/comments" Target="../comments/modernComment_124_1608337B.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microsoft.com/office/2018/10/relationships/comments" Target="../comments/modernComment_1C7_6EE35B6D.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40.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41.xml"/><Relationship Id="rId1" Type="http://schemas.openxmlformats.org/officeDocument/2006/relationships/slideLayout" Target="../slideLayouts/slideLayout2.xml"/><Relationship Id="rId4" Type="http://schemas.openxmlformats.org/officeDocument/2006/relationships/chart" Target="../charts/chart4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43.xml"/><Relationship Id="rId1" Type="http://schemas.openxmlformats.org/officeDocument/2006/relationships/slideLayout" Target="../slideLayouts/slideLayout2.xml"/><Relationship Id="rId4" Type="http://schemas.openxmlformats.org/officeDocument/2006/relationships/chart" Target="../charts/chart44.xml"/></Relationships>
</file>

<file path=ppt/slides/_rels/slide32.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hart" Target="../charts/chart47.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hart" Target="../charts/chart46.xml"/><Relationship Id="rId5" Type="http://schemas.openxmlformats.org/officeDocument/2006/relationships/chart" Target="../charts/chart45.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chart" Target="../charts/chart4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hart" Target="../charts/chart51.xml"/><Relationship Id="rId4" Type="http://schemas.openxmlformats.org/officeDocument/2006/relationships/chart" Target="../charts/chart50.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53.xml"/></Relationships>
</file>

<file path=ppt/slides/_rels/slide36.xml.rels><?xml version="1.0" encoding="UTF-8" standalone="yes"?>
<Relationships xmlns="http://schemas.openxmlformats.org/package/2006/relationships"><Relationship Id="rId3" Type="http://schemas.openxmlformats.org/officeDocument/2006/relationships/chart" Target="../charts/chart5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18/10/relationships/comments" Target="../comments/modernComment_12C_B76C142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56.xml"/><Relationship Id="rId1" Type="http://schemas.openxmlformats.org/officeDocument/2006/relationships/slideLayout" Target="../slideLayouts/slideLayout2.xml"/><Relationship Id="rId4" Type="http://schemas.openxmlformats.org/officeDocument/2006/relationships/chart" Target="../charts/chart5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58.xml"/><Relationship Id="rId1" Type="http://schemas.openxmlformats.org/officeDocument/2006/relationships/slideLayout" Target="../slideLayouts/slideLayout2.xml"/><Relationship Id="rId4" Type="http://schemas.openxmlformats.org/officeDocument/2006/relationships/chart" Target="../charts/chart59.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B6_F5AC1CB5.xm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chart" Target="../charts/chart60.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61.xml"/></Relationships>
</file>

<file path=ppt/slides/_rels/slide41.xml.rels><?xml version="1.0" encoding="UTF-8" standalone="yes"?>
<Relationships xmlns="http://schemas.openxmlformats.org/package/2006/relationships"><Relationship Id="rId3" Type="http://schemas.openxmlformats.org/officeDocument/2006/relationships/chart" Target="../charts/chart63.xml"/><Relationship Id="rId2" Type="http://schemas.openxmlformats.org/officeDocument/2006/relationships/chart" Target="../charts/chart6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11.jpeg"/></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6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18/10/relationships/comments" Target="../comments/modernComment_10C_F9E1E464.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18/10/relationships/comments" Target="../comments/modernComment_10F_4C3228F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55">
            <a:extLst>
              <a:ext uri="{FF2B5EF4-FFF2-40B4-BE49-F238E27FC236}">
                <a16:creationId xmlns:a16="http://schemas.microsoft.com/office/drawing/2014/main" id="{2111B97A-2FB0-4625-8C2E-CDCB1AF6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57">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94" name="Straight Connector 58">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5" name="Rectangle 59">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6" name="Rectangle 61">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7229332-3962-46A5-A941-17A31BB8D4A7}"/>
              </a:ext>
            </a:extLst>
          </p:cNvPr>
          <p:cNvSpPr/>
          <p:nvPr/>
        </p:nvSpPr>
        <p:spPr>
          <a:xfrm>
            <a:off x="4699374" y="1214816"/>
            <a:ext cx="7195665" cy="1749654"/>
          </a:xfrm>
          <a:prstGeom prst="rect">
            <a:avLst/>
          </a:prstGeom>
        </p:spPr>
        <p:txBody>
          <a:bodyPr vert="horz" lIns="91440" tIns="45720" rIns="91440" bIns="45720" rtlCol="0" anchor="b">
            <a:normAutofit fontScale="25000" lnSpcReduction="20000"/>
          </a:bodyPr>
          <a:lstStyle/>
          <a:p>
            <a:pPr algn="ctr">
              <a:lnSpc>
                <a:spcPct val="90000"/>
              </a:lnSpc>
              <a:spcBef>
                <a:spcPct val="0"/>
              </a:spcBef>
              <a:spcAft>
                <a:spcPts val="600"/>
              </a:spcAft>
            </a:pPr>
            <a:r>
              <a:rPr lang="en-US" sz="19200" b="1" dirty="0">
                <a:latin typeface="+mj-lt"/>
                <a:ea typeface="+mj-ea"/>
                <a:cs typeface="+mj-cs"/>
              </a:rPr>
              <a:t>Child and Family Tracker</a:t>
            </a:r>
            <a:endParaRPr lang="en-US">
              <a:latin typeface="Calibri" panose="020F0502020204030204"/>
              <a:ea typeface="+mj-ea"/>
              <a:cs typeface="Calibri" panose="020F0502020204030204"/>
            </a:endParaRPr>
          </a:p>
          <a:p>
            <a:pPr algn="ctr">
              <a:lnSpc>
                <a:spcPct val="90000"/>
              </a:lnSpc>
              <a:spcBef>
                <a:spcPct val="0"/>
              </a:spcBef>
              <a:spcAft>
                <a:spcPts val="600"/>
              </a:spcAft>
            </a:pPr>
            <a:r>
              <a:rPr lang="en-US" sz="12000" dirty="0">
                <a:latin typeface="+mj-lt"/>
                <a:ea typeface="+mj-ea"/>
                <a:cs typeface="+mj-cs"/>
              </a:rPr>
              <a:t>Tracking the Socio-Economic Impact of COVID-19 on Children and Families in Nepal</a:t>
            </a:r>
            <a:endParaRPr lang="en-US">
              <a:ea typeface="+mj-ea"/>
              <a:cs typeface="Calibri"/>
            </a:endParaRPr>
          </a:p>
          <a:p>
            <a:pPr algn="ctr">
              <a:lnSpc>
                <a:spcPct val="90000"/>
              </a:lnSpc>
              <a:spcBef>
                <a:spcPct val="0"/>
              </a:spcBef>
              <a:spcAft>
                <a:spcPts val="600"/>
              </a:spcAft>
            </a:pPr>
            <a:endParaRPr lang="en-US" sz="2100" b="1" dirty="0">
              <a:latin typeface="+mj-lt"/>
              <a:ea typeface="+mj-ea"/>
              <a:cs typeface="+mj-cs"/>
            </a:endParaRPr>
          </a:p>
          <a:p>
            <a:pPr algn="ctr">
              <a:lnSpc>
                <a:spcPct val="90000"/>
              </a:lnSpc>
              <a:spcBef>
                <a:spcPct val="0"/>
              </a:spcBef>
              <a:spcAft>
                <a:spcPts val="600"/>
              </a:spcAft>
            </a:pPr>
            <a:endParaRPr lang="en-US" sz="2100" b="1" dirty="0">
              <a:latin typeface="+mj-lt"/>
              <a:ea typeface="+mj-ea"/>
              <a:cs typeface="+mj-cs"/>
            </a:endParaRPr>
          </a:p>
        </p:txBody>
      </p:sp>
      <p:pic>
        <p:nvPicPr>
          <p:cNvPr id="11" name="Picture 10" descr="A picture containing person, holding, sitting, child&#10;&#10;Description automatically generated">
            <a:extLst>
              <a:ext uri="{FF2B5EF4-FFF2-40B4-BE49-F238E27FC236}">
                <a16:creationId xmlns:a16="http://schemas.microsoft.com/office/drawing/2014/main" id="{41567AE2-6529-4193-91AF-66FD494D7397}"/>
              </a:ext>
            </a:extLst>
          </p:cNvPr>
          <p:cNvPicPr>
            <a:picLocks noChangeAspect="1"/>
          </p:cNvPicPr>
          <p:nvPr/>
        </p:nvPicPr>
        <p:blipFill rotWithShape="1">
          <a:blip r:embed="rId3">
            <a:extLst>
              <a:ext uri="{28A0092B-C50C-407E-A947-70E740481C1C}">
                <a14:useLocalDpi xmlns:a14="http://schemas.microsoft.com/office/drawing/2010/main" val="0"/>
              </a:ext>
            </a:extLst>
          </a:blip>
          <a:srcRect l="26428" r="3169" b="-3"/>
          <a:stretch/>
        </p:blipFill>
        <p:spPr>
          <a:xfrm>
            <a:off x="59119" y="0"/>
            <a:ext cx="4626187" cy="6791944"/>
          </a:xfrm>
          <a:prstGeom prst="rect">
            <a:avLst/>
          </a:prstGeom>
        </p:spPr>
      </p:pic>
      <p:pic>
        <p:nvPicPr>
          <p:cNvPr id="33" name="Picture 2" descr="image003">
            <a:extLst>
              <a:ext uri="{FF2B5EF4-FFF2-40B4-BE49-F238E27FC236}">
                <a16:creationId xmlns:a16="http://schemas.microsoft.com/office/drawing/2014/main" id="{5672F73A-10C8-42C4-AE1B-593116DD52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59" r="2684" b="-3"/>
          <a:stretch/>
        </p:blipFill>
        <p:spPr bwMode="auto">
          <a:xfrm>
            <a:off x="8802373" y="4510933"/>
            <a:ext cx="3292790" cy="2349450"/>
          </a:xfrm>
          <a:prstGeom prst="rect">
            <a:avLst/>
          </a:prstGeom>
          <a:solidFill>
            <a:srgbClr val="FFFFFF">
              <a:shade val="85000"/>
            </a:srgbClr>
          </a:solidFill>
          <a:extLs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id="{E4100798-513A-4C2E-B3D5-546AD12A0D7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664" r="5142" b="-1"/>
          <a:stretch/>
        </p:blipFill>
        <p:spPr bwMode="auto">
          <a:xfrm>
            <a:off x="296960" y="4615810"/>
            <a:ext cx="3292790" cy="2349450"/>
          </a:xfrm>
          <a:prstGeom prst="rect">
            <a:avLst/>
          </a:prstGeom>
          <a:noFill/>
          <a:extLst>
            <a:ext uri="{909E8E84-426E-40DD-AFC4-6F175D3DCCD1}">
              <a14:hiddenFill xmlns:a14="http://schemas.microsoft.com/office/drawing/2010/main">
                <a:solidFill>
                  <a:srgbClr val="FFFFFF"/>
                </a:solidFill>
              </a14:hiddenFill>
            </a:ext>
          </a:extLst>
        </p:spPr>
      </p:pic>
      <p:sp>
        <p:nvSpPr>
          <p:cNvPr id="40" name="Title 1">
            <a:extLst>
              <a:ext uri="{FF2B5EF4-FFF2-40B4-BE49-F238E27FC236}">
                <a16:creationId xmlns:a16="http://schemas.microsoft.com/office/drawing/2014/main" id="{370925DE-0188-42D0-8F08-25E22E021C4B}"/>
              </a:ext>
            </a:extLst>
          </p:cNvPr>
          <p:cNvSpPr txBox="1">
            <a:spLocks/>
          </p:cNvSpPr>
          <p:nvPr/>
        </p:nvSpPr>
        <p:spPr>
          <a:xfrm flipH="1" flipV="1">
            <a:off x="-14069" y="6068291"/>
            <a:ext cx="73188" cy="28790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US" sz="2000">
              <a:solidFill>
                <a:srgbClr val="00B0F0"/>
              </a:solidFill>
              <a:latin typeface="Arial" panose="020B0604020202020204" pitchFamily="34" charset="0"/>
              <a:cs typeface="Arial" panose="020B0604020202020204" pitchFamily="34" charset="0"/>
            </a:endParaRPr>
          </a:p>
          <a:p>
            <a:pPr>
              <a:spcAft>
                <a:spcPts val="600"/>
              </a:spcAft>
            </a:pPr>
            <a:endParaRPr lang="en-US" sz="2000" b="1">
              <a:solidFill>
                <a:srgbClr val="00B0F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111E6198-2888-4753-83B9-0C2140975BC6}"/>
              </a:ext>
            </a:extLst>
          </p:cNvPr>
          <p:cNvSpPr/>
          <p:nvPr/>
        </p:nvSpPr>
        <p:spPr>
          <a:xfrm>
            <a:off x="5122432" y="3378109"/>
            <a:ext cx="5933940" cy="1384995"/>
          </a:xfrm>
          <a:prstGeom prst="rect">
            <a:avLst/>
          </a:prstGeom>
        </p:spPr>
        <p:txBody>
          <a:bodyPr wrap="square" lIns="91440" tIns="45720" rIns="91440" bIns="45720" anchor="t">
            <a:spAutoFit/>
          </a:bodyPr>
          <a:lstStyle/>
          <a:p>
            <a:pPr>
              <a:spcAft>
                <a:spcPts val="600"/>
              </a:spcAft>
            </a:pPr>
            <a:r>
              <a:rPr lang="en-US" sz="2800" b="1" dirty="0">
                <a:solidFill>
                  <a:srgbClr val="FF0000"/>
                </a:solidFill>
                <a:latin typeface="Arial"/>
                <a:cs typeface="Arial"/>
              </a:rPr>
              <a:t>4</a:t>
            </a:r>
            <a:r>
              <a:rPr lang="en-US" sz="2800" b="1" baseline="30000" dirty="0">
                <a:solidFill>
                  <a:srgbClr val="FF0000"/>
                </a:solidFill>
                <a:latin typeface="Arial"/>
                <a:cs typeface="Arial"/>
              </a:rPr>
              <a:t>th</a:t>
            </a:r>
            <a:r>
              <a:rPr lang="en-US" sz="2800" b="1" dirty="0">
                <a:solidFill>
                  <a:srgbClr val="FF0000"/>
                </a:solidFill>
                <a:latin typeface="Arial"/>
                <a:cs typeface="Arial"/>
              </a:rPr>
              <a:t> Monthly Household Survey</a:t>
            </a:r>
          </a:p>
          <a:p>
            <a:pPr>
              <a:spcAft>
                <a:spcPts val="600"/>
              </a:spcAft>
            </a:pPr>
            <a:r>
              <a:rPr lang="en-US" sz="2800" b="1" dirty="0">
                <a:solidFill>
                  <a:srgbClr val="FF0000"/>
                </a:solidFill>
                <a:latin typeface="Arial"/>
                <a:cs typeface="Arial"/>
              </a:rPr>
              <a:t>October 2020 Findings</a:t>
            </a:r>
          </a:p>
          <a:p>
            <a:pPr algn="ctr">
              <a:spcAft>
                <a:spcPts val="600"/>
              </a:spcAft>
            </a:pPr>
            <a:endParaRPr lang="en-US" b="1" dirty="0">
              <a:latin typeface="Arial" panose="020B0604020202020204" pitchFamily="34" charset="0"/>
              <a:cs typeface="Arial" panose="020B0604020202020204" pitchFamily="34" charset="0"/>
            </a:endParaRPr>
          </a:p>
        </p:txBody>
      </p:sp>
      <p:pic>
        <p:nvPicPr>
          <p:cNvPr id="9" name="Picture 2">
            <a:extLst>
              <a:ext uri="{FF2B5EF4-FFF2-40B4-BE49-F238E27FC236}">
                <a16:creationId xmlns:a16="http://schemas.microsoft.com/office/drawing/2014/main" id="{D4ED26F0-BC08-46AE-AF47-00068B0E13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769514"/>
      </p:ext>
    </p:extLst>
  </p:cSld>
  <p:clrMapOvr>
    <a:masterClrMapping/>
  </p:clrMapOvr>
  <p:extLst>
    <p:ext uri="{6950BFC3-D8DA-4A85-94F7-54DA5524770B}">
      <p188:commentRel xmlns="" xmlns:p188="http://schemas.microsoft.com/office/powerpoint/2018/8/main" r:id="rId6"/>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116C5BF-E2F7-468F-86AF-542DD57BB7E7}"/>
              </a:ext>
            </a:extLst>
          </p:cNvPr>
          <p:cNvSpPr txBox="1"/>
          <p:nvPr/>
        </p:nvSpPr>
        <p:spPr>
          <a:xfrm>
            <a:off x="7073296" y="1617472"/>
            <a:ext cx="4572000" cy="4247317"/>
          </a:xfrm>
          <a:prstGeom prst="rect">
            <a:avLst/>
          </a:prstGeom>
          <a:noFill/>
          <a:ln>
            <a:solidFill>
              <a:srgbClr val="002060"/>
            </a:solidFill>
          </a:ln>
        </p:spPr>
        <p:txBody>
          <a:bodyPr wrap="square" lIns="91440" tIns="45720" rIns="91440" bIns="45720" rtlCol="0" anchor="t">
            <a:spAutoFit/>
          </a:bodyPr>
          <a:lstStyle/>
          <a:p>
            <a:pPr marL="285750" indent="-285750">
              <a:buFont typeface="Arial" panose="020B0604020202020204" pitchFamily="34" charset="0"/>
              <a:buChar char="•"/>
            </a:pPr>
            <a:r>
              <a:rPr lang="en-US">
                <a:latin typeface="Arial"/>
                <a:cs typeface="Arial"/>
              </a:rPr>
              <a:t>Notable increase in the percentage of respondents declaring children’s education as their top three immediate needs.</a:t>
            </a:r>
          </a:p>
          <a:p>
            <a:endParaRPr lang="en-US">
              <a:latin typeface="Arial"/>
              <a:cs typeface="Arial"/>
            </a:endParaRPr>
          </a:p>
          <a:p>
            <a:pPr marL="285750" indent="-285750">
              <a:buFont typeface="Arial" panose="020B0604020202020204" pitchFamily="34" charset="0"/>
              <a:buChar char="•"/>
            </a:pPr>
            <a:r>
              <a:rPr lang="en-US">
                <a:latin typeface="Arial"/>
                <a:cs typeface="Arial"/>
              </a:rPr>
              <a:t>Decline in percentage of respondents needing food immediately, from 34% to 30%.</a:t>
            </a:r>
          </a:p>
          <a:p>
            <a:pPr marL="285750" indent="-285750">
              <a:buFont typeface="Arial" panose="020B0604020202020204" pitchFamily="34" charset="0"/>
              <a:buChar char="•"/>
            </a:pPr>
            <a:endParaRPr lang="en-US">
              <a:latin typeface="Arial"/>
              <a:cs typeface="Arial"/>
            </a:endParaRPr>
          </a:p>
          <a:p>
            <a:pPr marL="285750" indent="-285750">
              <a:buFont typeface="Arial" panose="020B0604020202020204" pitchFamily="34" charset="0"/>
              <a:buChar char="•"/>
            </a:pPr>
            <a:r>
              <a:rPr lang="en-US">
                <a:latin typeface="Arial"/>
                <a:cs typeface="Arial"/>
              </a:rPr>
              <a:t>Just under 10% of respondents report medications as an immediate need.</a:t>
            </a:r>
          </a:p>
          <a:p>
            <a:pPr marL="285750" indent="-285750">
              <a:buFont typeface="Arial" panose="020B0604020202020204" pitchFamily="34" charset="0"/>
              <a:buChar char="•"/>
            </a:pPr>
            <a:endParaRPr lang="en-US">
              <a:latin typeface="Arial"/>
              <a:cs typeface="Arial"/>
            </a:endParaRPr>
          </a:p>
          <a:p>
            <a:pPr marL="285750" indent="-285750">
              <a:buFont typeface="Arial" panose="020B0604020202020204" pitchFamily="34" charset="0"/>
              <a:buChar char="•"/>
            </a:pPr>
            <a:r>
              <a:rPr lang="en-US">
                <a:latin typeface="Arial"/>
                <a:cs typeface="Arial"/>
              </a:rPr>
              <a:t>Percentage requiring no immediate needs declined from 26% in August to 23% in October.</a:t>
            </a:r>
          </a:p>
        </p:txBody>
      </p:sp>
      <p:sp>
        <p:nvSpPr>
          <p:cNvPr id="2" name="TextBox 1">
            <a:extLst>
              <a:ext uri="{FF2B5EF4-FFF2-40B4-BE49-F238E27FC236}">
                <a16:creationId xmlns:a16="http://schemas.microsoft.com/office/drawing/2014/main" id="{D940B32D-1742-4109-8548-D6A1D92EDDDA}"/>
              </a:ext>
            </a:extLst>
          </p:cNvPr>
          <p:cNvSpPr txBox="1"/>
          <p:nvPr/>
        </p:nvSpPr>
        <p:spPr>
          <a:xfrm>
            <a:off x="381000" y="127000"/>
            <a:ext cx="11264900" cy="1107996"/>
          </a:xfrm>
          <a:prstGeom prst="rect">
            <a:avLst/>
          </a:prstGeom>
          <a:noFill/>
        </p:spPr>
        <p:txBody>
          <a:bodyPr wrap="square" lIns="91440" tIns="45720" rIns="91440" bIns="45720" rtlCol="0" anchor="t">
            <a:spAutoFit/>
          </a:bodyPr>
          <a:lstStyle/>
          <a:p>
            <a:r>
              <a:rPr lang="en-US" sz="2200" b="1">
                <a:solidFill>
                  <a:srgbClr val="00B0F0"/>
                </a:solidFill>
                <a:latin typeface="Arial"/>
                <a:cs typeface="Arial"/>
              </a:rPr>
              <a:t>IN OCTOBER, THE TOP THREE NEEDS WERE CHILDREN’S EDUCATION, FINANCIAL SUPPORT AND EMPLOYMENT. IN AUGUST, THE TOP THREE NEEDS WERE FINANCIAL SUPPORT, CHILDREN’S EDUCATION AND FOOD.</a:t>
            </a:r>
            <a:r>
              <a:rPr lang="en-US" b="1">
                <a:solidFill>
                  <a:srgbClr val="00B0F0"/>
                </a:solidFill>
                <a:latin typeface="Arial"/>
                <a:cs typeface="Arial"/>
              </a:rPr>
              <a:t> </a:t>
            </a:r>
          </a:p>
        </p:txBody>
      </p:sp>
      <p:sp>
        <p:nvSpPr>
          <p:cNvPr id="3" name="TextBox 2">
            <a:extLst>
              <a:ext uri="{FF2B5EF4-FFF2-40B4-BE49-F238E27FC236}">
                <a16:creationId xmlns:a16="http://schemas.microsoft.com/office/drawing/2014/main" id="{AFF2B718-F45D-4EAC-9DAD-C9E7A9ECAFF1}"/>
              </a:ext>
            </a:extLst>
          </p:cNvPr>
          <p:cNvSpPr txBox="1"/>
          <p:nvPr/>
        </p:nvSpPr>
        <p:spPr>
          <a:xfrm>
            <a:off x="1627796" y="6223828"/>
            <a:ext cx="3798584" cy="461665"/>
          </a:xfrm>
          <a:prstGeom prst="rect">
            <a:avLst/>
          </a:prstGeom>
          <a:noFill/>
        </p:spPr>
        <p:txBody>
          <a:bodyPr wrap="square" lIns="91440" tIns="45720" rIns="91440" bIns="45720" rtlCol="0" anchor="t">
            <a:spAutoFit/>
          </a:bodyPr>
          <a:lstStyle/>
          <a:p>
            <a:pPr algn="ctr"/>
            <a:r>
              <a:rPr lang="en-US" sz="1200">
                <a:solidFill>
                  <a:srgbClr val="00B0F0"/>
                </a:solidFill>
              </a:rPr>
              <a:t>Percentage reporting yes for each category of household needs</a:t>
            </a:r>
          </a:p>
        </p:txBody>
      </p:sp>
      <p:pic>
        <p:nvPicPr>
          <p:cNvPr id="4" name="Picture 2">
            <a:extLst>
              <a:ext uri="{FF2B5EF4-FFF2-40B4-BE49-F238E27FC236}">
                <a16:creationId xmlns:a16="http://schemas.microsoft.com/office/drawing/2014/main" id="{9E44A449-0EA6-46AA-BCA1-286DC96CB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hart 8">
            <a:extLst>
              <a:ext uri="{FF2B5EF4-FFF2-40B4-BE49-F238E27FC236}">
                <a16:creationId xmlns:a16="http://schemas.microsoft.com/office/drawing/2014/main" id="{C1874893-4314-4D6A-8092-C6D950124429}"/>
              </a:ext>
            </a:extLst>
          </p:cNvPr>
          <p:cNvGraphicFramePr>
            <a:graphicFrameLocks/>
          </p:cNvGraphicFramePr>
          <p:nvPr>
            <p:extLst>
              <p:ext uri="{D42A27DB-BD31-4B8C-83A1-F6EECF244321}">
                <p14:modId xmlns:p14="http://schemas.microsoft.com/office/powerpoint/2010/main" val="3505104999"/>
              </p:ext>
            </p:extLst>
          </p:nvPr>
        </p:nvGraphicFramePr>
        <p:xfrm>
          <a:off x="96254" y="1257300"/>
          <a:ext cx="5999746" cy="49642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0475720"/>
      </p:ext>
    </p:extLst>
  </p:cSld>
  <p:clrMapOvr>
    <a:masterClrMapping/>
  </p:clrMapOvr>
  <p:extLst>
    <p:ext uri="{6950BFC3-D8DA-4A85-94F7-54DA5524770B}">
      <p188:commentRel xmlns="" xmlns:p188="http://schemas.microsoft.com/office/powerpoint/2018/8/main" r:id="rId4"/>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a:extLst>
              <a:ext uri="{FF2B5EF4-FFF2-40B4-BE49-F238E27FC236}">
                <a16:creationId xmlns:a16="http://schemas.microsoft.com/office/drawing/2014/main" id="{B71761D3-018F-42C0-A312-866484366DC1}"/>
              </a:ext>
            </a:extLst>
          </p:cNvPr>
          <p:cNvSpPr txBox="1"/>
          <p:nvPr/>
        </p:nvSpPr>
        <p:spPr>
          <a:xfrm>
            <a:off x="4820116" y="1320345"/>
            <a:ext cx="3175846" cy="4832092"/>
          </a:xfrm>
          <a:prstGeom prst="rect">
            <a:avLst/>
          </a:prstGeom>
          <a:noFill/>
          <a:ln>
            <a:solidFill>
              <a:srgbClr val="002060"/>
            </a:solidFill>
          </a:ln>
        </p:spPr>
        <p:txBody>
          <a:bodyPr wrap="square" lIns="91440" tIns="45720" rIns="91440" bIns="45720" rtlCol="0" anchor="t">
            <a:spAutoFit/>
          </a:bodyPr>
          <a:lstStyle/>
          <a:p>
            <a:pPr marL="285750" indent="-285750">
              <a:buFont typeface="Arial" panose="020B0604020202020204" pitchFamily="34" charset="0"/>
              <a:buChar char="•"/>
            </a:pPr>
            <a:r>
              <a:rPr lang="en-US" sz="1400">
                <a:latin typeface="Arial"/>
                <a:cs typeface="Arial"/>
              </a:rPr>
              <a:t>Significant decline in percentage of households reporting they received any government assistance from 21% in May and July to 1% in October.</a:t>
            </a:r>
          </a:p>
          <a:p>
            <a:pPr marL="285750" indent="-285750">
              <a:buFont typeface="Arial" panose="020B0604020202020204" pitchFamily="34" charset="0"/>
              <a:buChar char="•"/>
            </a:pPr>
            <a:r>
              <a:rPr lang="en-US" sz="1400">
                <a:latin typeface="Arial"/>
                <a:cs typeface="Arial"/>
              </a:rPr>
              <a:t>Recipients most likely to be from Province 3 and Karnali and female headed households. Dalit respondents more likely to receive government assistance in October.</a:t>
            </a:r>
          </a:p>
          <a:p>
            <a:pPr marL="285750" indent="-285750">
              <a:buFont typeface="Arial" panose="020B0604020202020204" pitchFamily="34" charset="0"/>
              <a:buChar char="•"/>
            </a:pPr>
            <a:r>
              <a:rPr lang="en-US" sz="1400">
                <a:latin typeface="Arial"/>
                <a:cs typeface="Arial"/>
              </a:rPr>
              <a:t>Decline in percentage of respondents receiving social security allowances.</a:t>
            </a:r>
          </a:p>
          <a:p>
            <a:pPr marL="285750" indent="-285750">
              <a:buFont typeface="Arial" panose="020B0604020202020204" pitchFamily="34" charset="0"/>
              <a:buChar char="•"/>
            </a:pPr>
            <a:r>
              <a:rPr lang="en-US" sz="1400">
                <a:latin typeface="Arial"/>
                <a:cs typeface="Arial"/>
              </a:rPr>
              <a:t>8% reported difficulty receiving social security allowances, because:</a:t>
            </a:r>
          </a:p>
          <a:p>
            <a:pPr marL="742950" lvl="1" indent="-285750">
              <a:buFont typeface="Arial" panose="020B0604020202020204" pitchFamily="34" charset="0"/>
              <a:buChar char="•"/>
            </a:pPr>
            <a:r>
              <a:rPr lang="en-US" sz="1400">
                <a:latin typeface="Arial"/>
                <a:cs typeface="Arial"/>
              </a:rPr>
              <a:t>Travel multiple times</a:t>
            </a:r>
          </a:p>
          <a:p>
            <a:pPr marL="742950" lvl="1" indent="-285750">
              <a:buFont typeface="Arial" panose="020B0604020202020204" pitchFamily="34" charset="0"/>
              <a:buChar char="•"/>
            </a:pPr>
            <a:r>
              <a:rPr lang="en-US" sz="1400">
                <a:latin typeface="Arial"/>
                <a:cs typeface="Arial"/>
              </a:rPr>
              <a:t>Bank hours and timings uncertain</a:t>
            </a:r>
          </a:p>
          <a:p>
            <a:pPr marL="742950" lvl="1" indent="-285750">
              <a:buFont typeface="Arial" panose="020B0604020202020204" pitchFamily="34" charset="0"/>
              <a:buChar char="•"/>
            </a:pPr>
            <a:r>
              <a:rPr lang="en-US" sz="1400">
                <a:latin typeface="Arial"/>
                <a:cs typeface="Arial"/>
              </a:rPr>
              <a:t>Lack of transport</a:t>
            </a:r>
          </a:p>
          <a:p>
            <a:pPr marL="742950" lvl="1" indent="-285750">
              <a:buFont typeface="Arial" panose="020B0604020202020204" pitchFamily="34" charset="0"/>
              <a:buChar char="•"/>
            </a:pPr>
            <a:r>
              <a:rPr lang="en-US" sz="1400">
                <a:latin typeface="Arial"/>
                <a:cs typeface="Arial"/>
              </a:rPr>
              <a:t>Fear of travel.</a:t>
            </a:r>
          </a:p>
        </p:txBody>
      </p:sp>
      <p:sp>
        <p:nvSpPr>
          <p:cNvPr id="2" name="TextBox 1">
            <a:extLst>
              <a:ext uri="{FF2B5EF4-FFF2-40B4-BE49-F238E27FC236}">
                <a16:creationId xmlns:a16="http://schemas.microsoft.com/office/drawing/2014/main" id="{78104353-3CC1-4486-94F6-D6EC6122AECD}"/>
              </a:ext>
            </a:extLst>
          </p:cNvPr>
          <p:cNvSpPr txBox="1"/>
          <p:nvPr/>
        </p:nvSpPr>
        <p:spPr>
          <a:xfrm>
            <a:off x="409677" y="196645"/>
            <a:ext cx="11084052" cy="830997"/>
          </a:xfrm>
          <a:prstGeom prst="rect">
            <a:avLst/>
          </a:prstGeom>
          <a:noFill/>
        </p:spPr>
        <p:txBody>
          <a:bodyPr wrap="square" lIns="91440" tIns="45720" rIns="91440" bIns="45720" rtlCol="0" anchor="t">
            <a:spAutoFit/>
          </a:bodyPr>
          <a:lstStyle/>
          <a:p>
            <a:r>
              <a:rPr lang="en-US" sz="2400" b="1">
                <a:solidFill>
                  <a:srgbClr val="00B0F0"/>
                </a:solidFill>
                <a:latin typeface="Arial"/>
                <a:cs typeface="Arial"/>
              </a:rPr>
              <a:t>OCTOBER SAW A SHARP FALL IN GOVERNMENT ASSISTANCE AND A DROP IN SOCIAL ASSISTANCE RECEIPTS</a:t>
            </a:r>
            <a:endParaRPr lang="en-US"/>
          </a:p>
        </p:txBody>
      </p:sp>
      <p:sp>
        <p:nvSpPr>
          <p:cNvPr id="3" name="TextBox 2">
            <a:extLst>
              <a:ext uri="{FF2B5EF4-FFF2-40B4-BE49-F238E27FC236}">
                <a16:creationId xmlns:a16="http://schemas.microsoft.com/office/drawing/2014/main" id="{E0B9CB1E-A1E5-4B19-92EC-21465BA6B966}"/>
              </a:ext>
            </a:extLst>
          </p:cNvPr>
          <p:cNvSpPr txBox="1"/>
          <p:nvPr/>
        </p:nvSpPr>
        <p:spPr>
          <a:xfrm>
            <a:off x="493923" y="6132063"/>
            <a:ext cx="3798584" cy="461665"/>
          </a:xfrm>
          <a:prstGeom prst="rect">
            <a:avLst/>
          </a:prstGeom>
          <a:noFill/>
        </p:spPr>
        <p:txBody>
          <a:bodyPr wrap="square" lIns="91440" tIns="45720" rIns="91440" bIns="45720" rtlCol="0" anchor="t">
            <a:spAutoFit/>
          </a:bodyPr>
          <a:lstStyle/>
          <a:p>
            <a:pPr algn="ctr"/>
            <a:r>
              <a:rPr lang="en-US" sz="1200">
                <a:solidFill>
                  <a:srgbClr val="00B0F0"/>
                </a:solidFill>
              </a:rPr>
              <a:t>Percentage reporting receiving government assistance (any form)</a:t>
            </a:r>
          </a:p>
        </p:txBody>
      </p:sp>
      <p:sp>
        <p:nvSpPr>
          <p:cNvPr id="13" name="TextBox 12">
            <a:extLst>
              <a:ext uri="{FF2B5EF4-FFF2-40B4-BE49-F238E27FC236}">
                <a16:creationId xmlns:a16="http://schemas.microsoft.com/office/drawing/2014/main" id="{A0B27CAC-B8DF-4D27-A9B2-00769C4E33D2}"/>
              </a:ext>
            </a:extLst>
          </p:cNvPr>
          <p:cNvSpPr txBox="1"/>
          <p:nvPr/>
        </p:nvSpPr>
        <p:spPr>
          <a:xfrm>
            <a:off x="7994573" y="6132063"/>
            <a:ext cx="3798584" cy="276999"/>
          </a:xfrm>
          <a:prstGeom prst="rect">
            <a:avLst/>
          </a:prstGeom>
          <a:noFill/>
        </p:spPr>
        <p:txBody>
          <a:bodyPr wrap="square" lIns="91440" tIns="45720" rIns="91440" bIns="45720" rtlCol="0" anchor="t">
            <a:spAutoFit/>
          </a:bodyPr>
          <a:lstStyle/>
          <a:p>
            <a:pPr algn="ctr"/>
            <a:r>
              <a:rPr lang="en-US" sz="1200">
                <a:solidFill>
                  <a:srgbClr val="00B0F0"/>
                </a:solidFill>
              </a:rPr>
              <a:t>Percentage receiving any social security allowances</a:t>
            </a:r>
          </a:p>
        </p:txBody>
      </p:sp>
      <p:pic>
        <p:nvPicPr>
          <p:cNvPr id="4" name="Picture 2">
            <a:extLst>
              <a:ext uri="{FF2B5EF4-FFF2-40B4-BE49-F238E27FC236}">
                <a16:creationId xmlns:a16="http://schemas.microsoft.com/office/drawing/2014/main" id="{C1D6A476-5B4B-4ADD-8641-2B552A1DC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325" y="6270562"/>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a:extLst>
              <a:ext uri="{FF2B5EF4-FFF2-40B4-BE49-F238E27FC236}">
                <a16:creationId xmlns:a16="http://schemas.microsoft.com/office/drawing/2014/main" id="{1B52EF42-CAE7-4769-98F5-8B784B841482}"/>
              </a:ext>
            </a:extLst>
          </p:cNvPr>
          <p:cNvGraphicFramePr>
            <a:graphicFrameLocks/>
          </p:cNvGraphicFramePr>
          <p:nvPr>
            <p:extLst>
              <p:ext uri="{D42A27DB-BD31-4B8C-83A1-F6EECF244321}">
                <p14:modId xmlns:p14="http://schemas.microsoft.com/office/powerpoint/2010/main" val="410946037"/>
              </p:ext>
            </p:extLst>
          </p:nvPr>
        </p:nvGraphicFramePr>
        <p:xfrm>
          <a:off x="412572" y="1690062"/>
          <a:ext cx="4572000" cy="41857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154433C2-48AF-4BF6-9252-AD009CD48B16}"/>
              </a:ext>
            </a:extLst>
          </p:cNvPr>
          <p:cNvGraphicFramePr>
            <a:graphicFrameLocks/>
          </p:cNvGraphicFramePr>
          <p:nvPr>
            <p:extLst>
              <p:ext uri="{D42A27DB-BD31-4B8C-83A1-F6EECF244321}">
                <p14:modId xmlns:p14="http://schemas.microsoft.com/office/powerpoint/2010/main" val="2278211221"/>
              </p:ext>
            </p:extLst>
          </p:nvPr>
        </p:nvGraphicFramePr>
        <p:xfrm>
          <a:off x="8265818" y="1600199"/>
          <a:ext cx="3566304" cy="427562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5262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4B5082-EE7B-4284-A754-6096B333FF65}"/>
              </a:ext>
            </a:extLst>
          </p:cNvPr>
          <p:cNvSpPr txBox="1"/>
          <p:nvPr/>
        </p:nvSpPr>
        <p:spPr>
          <a:xfrm>
            <a:off x="7918127" y="1514058"/>
            <a:ext cx="3890541" cy="3724096"/>
          </a:xfrm>
          <a:prstGeom prst="rect">
            <a:avLst/>
          </a:prstGeom>
          <a:noFill/>
          <a:ln>
            <a:solidFill>
              <a:srgbClr val="002060"/>
            </a:solidFill>
          </a:ln>
        </p:spPr>
        <p:txBody>
          <a:bodyPr wrap="square" lIns="91440" tIns="45720" rIns="91440" bIns="45720" rtlCol="0" anchor="t">
            <a:spAutoFit/>
          </a:bodyPr>
          <a:lstStyle/>
          <a:p>
            <a:pPr marL="285750" indent="-285750">
              <a:buFont typeface="Arial" panose="020B0604020202020204" pitchFamily="34" charset="0"/>
              <a:buChar char="•"/>
            </a:pPr>
            <a:r>
              <a:rPr lang="en-US">
                <a:latin typeface="Arial"/>
                <a:cs typeface="Arial"/>
              </a:rPr>
              <a:t>In all provinces – there is a drop compared to May or July.</a:t>
            </a:r>
            <a:endParaRPr lang="en-US">
              <a:latin typeface="Arial"/>
              <a:cs typeface="Calibri"/>
            </a:endParaRPr>
          </a:p>
          <a:p>
            <a:pPr marL="285750" indent="-285750">
              <a:buFont typeface="Arial" panose="020B0604020202020204" pitchFamily="34" charset="0"/>
              <a:buChar char="•"/>
            </a:pPr>
            <a:endParaRPr lang="en-US">
              <a:latin typeface="Arial"/>
              <a:cs typeface="Arial"/>
            </a:endParaRPr>
          </a:p>
          <a:p>
            <a:pPr marL="285750" indent="-285750">
              <a:buFont typeface="Arial" panose="020B0604020202020204" pitchFamily="34" charset="0"/>
              <a:buChar char="•"/>
            </a:pPr>
            <a:r>
              <a:rPr lang="en-US" err="1">
                <a:latin typeface="Arial"/>
                <a:cs typeface="Arial"/>
              </a:rPr>
              <a:t>Sudurpaschim</a:t>
            </a:r>
            <a:r>
              <a:rPr lang="en-US">
                <a:latin typeface="Arial"/>
                <a:cs typeface="Arial"/>
              </a:rPr>
              <a:t> Province reporting the highest percentage of respondents receiving social security allowances, and also the highest reduction.</a:t>
            </a:r>
            <a:endParaRPr lang="en-US">
              <a:latin typeface="Arial"/>
              <a:cs typeface="Calibri"/>
            </a:endParaRPr>
          </a:p>
          <a:p>
            <a:pPr marL="285750" indent="-285750">
              <a:buFont typeface="Arial" panose="020B0604020202020204" pitchFamily="34" charset="0"/>
              <a:buChar char="•"/>
            </a:pPr>
            <a:endParaRPr lang="en-US">
              <a:latin typeface="Arial"/>
              <a:cs typeface="Arial"/>
            </a:endParaRPr>
          </a:p>
          <a:p>
            <a:pPr marL="285750" indent="-285750">
              <a:buFont typeface="Arial" panose="020B0604020202020204" pitchFamily="34" charset="0"/>
              <a:buChar char="•"/>
            </a:pPr>
            <a:r>
              <a:rPr lang="en-US">
                <a:latin typeface="Arial"/>
                <a:cs typeface="Arial"/>
              </a:rPr>
              <a:t>Social security allowances are paid in tranches – so care is needed in interpreting this.</a:t>
            </a:r>
          </a:p>
          <a:p>
            <a:endParaRPr lang="en-US" sz="2000">
              <a:latin typeface="Arial"/>
              <a:cs typeface="Arial"/>
            </a:endParaRPr>
          </a:p>
        </p:txBody>
      </p:sp>
      <p:sp>
        <p:nvSpPr>
          <p:cNvPr id="2" name="TextBox 1">
            <a:extLst>
              <a:ext uri="{FF2B5EF4-FFF2-40B4-BE49-F238E27FC236}">
                <a16:creationId xmlns:a16="http://schemas.microsoft.com/office/drawing/2014/main" id="{9A6E03E5-17B9-4405-A744-BF3A58BEEC61}"/>
              </a:ext>
            </a:extLst>
          </p:cNvPr>
          <p:cNvSpPr txBox="1"/>
          <p:nvPr/>
        </p:nvSpPr>
        <p:spPr>
          <a:xfrm>
            <a:off x="685391" y="288413"/>
            <a:ext cx="11036300" cy="830997"/>
          </a:xfrm>
          <a:prstGeom prst="rect">
            <a:avLst/>
          </a:prstGeom>
          <a:noFill/>
        </p:spPr>
        <p:txBody>
          <a:bodyPr wrap="square" lIns="91440" tIns="45720" rIns="91440" bIns="45720" rtlCol="0" anchor="t">
            <a:spAutoFit/>
          </a:bodyPr>
          <a:lstStyle/>
          <a:p>
            <a:r>
              <a:rPr lang="en-US" sz="2400" b="1">
                <a:solidFill>
                  <a:srgbClr val="00B0F0"/>
                </a:solidFill>
                <a:latin typeface="Arial"/>
                <a:cs typeface="Arial"/>
              </a:rPr>
              <a:t>ALL PROVINCES REPORTED A REDUCTION IN SOCIAL SECURITY ALLOWANCES</a:t>
            </a:r>
            <a:endParaRPr lang="en-US"/>
          </a:p>
        </p:txBody>
      </p:sp>
      <p:sp>
        <p:nvSpPr>
          <p:cNvPr id="3" name="TextBox 2">
            <a:extLst>
              <a:ext uri="{FF2B5EF4-FFF2-40B4-BE49-F238E27FC236}">
                <a16:creationId xmlns:a16="http://schemas.microsoft.com/office/drawing/2014/main" id="{2C236E88-1119-4194-9E1C-F979E123090F}"/>
              </a:ext>
            </a:extLst>
          </p:cNvPr>
          <p:cNvSpPr txBox="1"/>
          <p:nvPr/>
        </p:nvSpPr>
        <p:spPr>
          <a:xfrm>
            <a:off x="1149641" y="5948728"/>
            <a:ext cx="5421736" cy="461665"/>
          </a:xfrm>
          <a:prstGeom prst="rect">
            <a:avLst/>
          </a:prstGeom>
          <a:noFill/>
        </p:spPr>
        <p:txBody>
          <a:bodyPr wrap="square" lIns="91440" tIns="45720" rIns="91440" bIns="45720" rtlCol="0" anchor="t">
            <a:spAutoFit/>
          </a:bodyPr>
          <a:lstStyle/>
          <a:p>
            <a:pPr algn="ctr"/>
            <a:r>
              <a:rPr lang="en-US" sz="1200">
                <a:solidFill>
                  <a:srgbClr val="00B0F0"/>
                </a:solidFill>
              </a:rPr>
              <a:t>Percent reporting social security assistance </a:t>
            </a:r>
          </a:p>
          <a:p>
            <a:pPr algn="ctr"/>
            <a:r>
              <a:rPr lang="en-US" sz="1200">
                <a:solidFill>
                  <a:srgbClr val="00B0F0"/>
                </a:solidFill>
              </a:rPr>
              <a:t>- by province</a:t>
            </a:r>
            <a:endParaRPr lang="en-US" sz="1200">
              <a:solidFill>
                <a:srgbClr val="00B0F0"/>
              </a:solidFill>
              <a:cs typeface="Calibri"/>
            </a:endParaRPr>
          </a:p>
        </p:txBody>
      </p:sp>
      <p:pic>
        <p:nvPicPr>
          <p:cNvPr id="5" name="Picture 2">
            <a:extLst>
              <a:ext uri="{FF2B5EF4-FFF2-40B4-BE49-F238E27FC236}">
                <a16:creationId xmlns:a16="http://schemas.microsoft.com/office/drawing/2014/main" id="{9400073B-8DEC-4F52-94C0-2843E1AAE3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hart 6">
            <a:extLst>
              <a:ext uri="{FF2B5EF4-FFF2-40B4-BE49-F238E27FC236}">
                <a16:creationId xmlns:a16="http://schemas.microsoft.com/office/drawing/2014/main" id="{8837619B-8E6E-4F71-AF83-D6BCD3DB71E7}"/>
              </a:ext>
            </a:extLst>
          </p:cNvPr>
          <p:cNvGraphicFramePr>
            <a:graphicFrameLocks/>
          </p:cNvGraphicFramePr>
          <p:nvPr>
            <p:extLst>
              <p:ext uri="{D42A27DB-BD31-4B8C-83A1-F6EECF244321}">
                <p14:modId xmlns:p14="http://schemas.microsoft.com/office/powerpoint/2010/main" val="2944063561"/>
              </p:ext>
            </p:extLst>
          </p:nvPr>
        </p:nvGraphicFramePr>
        <p:xfrm>
          <a:off x="511806" y="924017"/>
          <a:ext cx="6901048" cy="49165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1721372"/>
      </p:ext>
    </p:extLst>
  </p:cSld>
  <p:clrMapOvr>
    <a:masterClrMapping/>
  </p:clrMapOvr>
  <p:extLst>
    <p:ext uri="{6950BFC3-D8DA-4A85-94F7-54DA5524770B}">
      <p188:commentRel xmlns="" xmlns:p188="http://schemas.microsoft.com/office/powerpoint/2018/8/main" r:id="rId4"/>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A0F2D7-9248-4D71-9A96-734E266288E8}"/>
              </a:ext>
            </a:extLst>
          </p:cNvPr>
          <p:cNvSpPr txBox="1"/>
          <p:nvPr/>
        </p:nvSpPr>
        <p:spPr>
          <a:xfrm>
            <a:off x="7331971" y="3551835"/>
            <a:ext cx="4497477" cy="2246769"/>
          </a:xfrm>
          <a:prstGeom prst="rect">
            <a:avLst/>
          </a:prstGeom>
          <a:noFill/>
          <a:ln>
            <a:solidFill>
              <a:srgbClr val="002060"/>
            </a:solidFill>
          </a:ln>
        </p:spPr>
        <p:txBody>
          <a:bodyPr wrap="square" lIns="91440" tIns="45720" rIns="91440" bIns="45720" rtlCol="0" anchor="t">
            <a:spAutoFit/>
          </a:bodyPr>
          <a:lstStyle/>
          <a:p>
            <a:pPr marL="285750" indent="-285750">
              <a:buFont typeface="Arial" panose="020B0604020202020204" pitchFamily="34" charset="0"/>
              <a:buChar char="•"/>
            </a:pPr>
            <a:r>
              <a:rPr lang="en-US" sz="1400">
                <a:latin typeface="Arial"/>
                <a:cs typeface="Arial"/>
              </a:rPr>
              <a:t>Most families report receiving old age social security allowances (50-53%) followed by widows and single women’s allowances (26-29%), then child grants (18-25%).</a:t>
            </a:r>
          </a:p>
          <a:p>
            <a:pPr marL="285750" indent="-285750">
              <a:buFont typeface="Arial" panose="020B0604020202020204" pitchFamily="34" charset="0"/>
              <a:buChar char="•"/>
            </a:pPr>
            <a:r>
              <a:rPr lang="en-US" sz="1400">
                <a:latin typeface="Arial"/>
                <a:cs typeface="Arial"/>
              </a:rPr>
              <a:t>Increase in the percentage of households reporting receipt of child grants from 18% in May to 25% in July and 23% in October. 43% of Dalit respondents report receiving child grants.</a:t>
            </a:r>
          </a:p>
          <a:p>
            <a:pPr marL="285750" indent="-285750">
              <a:buFont typeface="Arial" panose="020B0604020202020204" pitchFamily="34" charset="0"/>
              <a:buChar char="•"/>
            </a:pPr>
            <a:r>
              <a:rPr lang="en-US" sz="1400">
                <a:latin typeface="Arial"/>
                <a:cs typeface="Arial"/>
              </a:rPr>
              <a:t>Significant decline in percentage of households reporting receipt of disability allowances.</a:t>
            </a:r>
          </a:p>
        </p:txBody>
      </p:sp>
      <p:sp>
        <p:nvSpPr>
          <p:cNvPr id="2" name="TextBox 1">
            <a:extLst>
              <a:ext uri="{FF2B5EF4-FFF2-40B4-BE49-F238E27FC236}">
                <a16:creationId xmlns:a16="http://schemas.microsoft.com/office/drawing/2014/main" id="{8934FE11-C9FA-439C-96ED-AFA3889105F2}"/>
              </a:ext>
            </a:extLst>
          </p:cNvPr>
          <p:cNvSpPr txBox="1"/>
          <p:nvPr/>
        </p:nvSpPr>
        <p:spPr>
          <a:xfrm>
            <a:off x="514350" y="127000"/>
            <a:ext cx="11163300" cy="1015663"/>
          </a:xfrm>
          <a:prstGeom prst="rect">
            <a:avLst/>
          </a:prstGeom>
          <a:noFill/>
        </p:spPr>
        <p:txBody>
          <a:bodyPr wrap="square" lIns="91440" tIns="45720" rIns="91440" bIns="45720" rtlCol="0" anchor="t">
            <a:spAutoFit/>
          </a:bodyPr>
          <a:lstStyle/>
          <a:p>
            <a:r>
              <a:rPr lang="en-US" sz="2000" b="1">
                <a:solidFill>
                  <a:srgbClr val="00B0F0"/>
                </a:solidFill>
                <a:latin typeface="Arial"/>
                <a:cs typeface="Arial"/>
              </a:rPr>
              <a:t>AMONG RESPONDENTS RECEIVING SOCIAL SECURITY ALLOWANCES – THE OLD AGE PENSION, WIDOWS AND SINGLE WOMEN’S ALLOWANCES AND THE CHILD GRANT ARE THE MOST COMMON</a:t>
            </a:r>
            <a:endParaRPr lang="en-US"/>
          </a:p>
        </p:txBody>
      </p:sp>
      <p:sp>
        <p:nvSpPr>
          <p:cNvPr id="3" name="TextBox 2">
            <a:extLst>
              <a:ext uri="{FF2B5EF4-FFF2-40B4-BE49-F238E27FC236}">
                <a16:creationId xmlns:a16="http://schemas.microsoft.com/office/drawing/2014/main" id="{429FA95B-AC6D-4A2D-BA30-E1FECA1344C9}"/>
              </a:ext>
            </a:extLst>
          </p:cNvPr>
          <p:cNvSpPr txBox="1"/>
          <p:nvPr/>
        </p:nvSpPr>
        <p:spPr>
          <a:xfrm>
            <a:off x="1160038" y="6229760"/>
            <a:ext cx="5421736" cy="276999"/>
          </a:xfrm>
          <a:prstGeom prst="rect">
            <a:avLst/>
          </a:prstGeom>
          <a:noFill/>
        </p:spPr>
        <p:txBody>
          <a:bodyPr wrap="square" lIns="91440" tIns="45720" rIns="91440" bIns="45720" rtlCol="0" anchor="t">
            <a:spAutoFit/>
          </a:bodyPr>
          <a:lstStyle/>
          <a:p>
            <a:pPr algn="ctr"/>
            <a:r>
              <a:rPr lang="en-US" sz="1200">
                <a:solidFill>
                  <a:srgbClr val="00B0F0"/>
                </a:solidFill>
              </a:rPr>
              <a:t>Percentage reporting different types of social security allowances</a:t>
            </a:r>
          </a:p>
        </p:txBody>
      </p:sp>
      <p:pic>
        <p:nvPicPr>
          <p:cNvPr id="4" name="Picture 2">
            <a:extLst>
              <a:ext uri="{FF2B5EF4-FFF2-40B4-BE49-F238E27FC236}">
                <a16:creationId xmlns:a16="http://schemas.microsoft.com/office/drawing/2014/main" id="{72B2BC28-63BD-45C8-B10A-AFAFD5A32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a:extLst>
              <a:ext uri="{FF2B5EF4-FFF2-40B4-BE49-F238E27FC236}">
                <a16:creationId xmlns:a16="http://schemas.microsoft.com/office/drawing/2014/main" id="{994D671E-5B06-445E-AC17-27D1BE517565}"/>
              </a:ext>
            </a:extLst>
          </p:cNvPr>
          <p:cNvGraphicFramePr>
            <a:graphicFrameLocks/>
          </p:cNvGraphicFramePr>
          <p:nvPr>
            <p:extLst>
              <p:ext uri="{D42A27DB-BD31-4B8C-83A1-F6EECF244321}">
                <p14:modId xmlns:p14="http://schemas.microsoft.com/office/powerpoint/2010/main" val="742023688"/>
              </p:ext>
            </p:extLst>
          </p:nvPr>
        </p:nvGraphicFramePr>
        <p:xfrm>
          <a:off x="674263" y="1240081"/>
          <a:ext cx="5907511" cy="49814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949AB567-BA5F-4702-BE11-3FE3752FF624}"/>
              </a:ext>
            </a:extLst>
          </p:cNvPr>
          <p:cNvGraphicFramePr>
            <a:graphicFrameLocks/>
          </p:cNvGraphicFramePr>
          <p:nvPr>
            <p:extLst>
              <p:ext uri="{D42A27DB-BD31-4B8C-83A1-F6EECF244321}">
                <p14:modId xmlns:p14="http://schemas.microsoft.com/office/powerpoint/2010/main" val="1952338087"/>
              </p:ext>
            </p:extLst>
          </p:nvPr>
        </p:nvGraphicFramePr>
        <p:xfrm>
          <a:off x="7402176" y="729196"/>
          <a:ext cx="4427271" cy="2217204"/>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FA19AEB1-0C0A-4815-894E-E5BEFDE6E3BA}"/>
              </a:ext>
            </a:extLst>
          </p:cNvPr>
          <p:cNvSpPr txBox="1"/>
          <p:nvPr/>
        </p:nvSpPr>
        <p:spPr>
          <a:xfrm>
            <a:off x="6704934" y="2946249"/>
            <a:ext cx="5421736" cy="276999"/>
          </a:xfrm>
          <a:prstGeom prst="rect">
            <a:avLst/>
          </a:prstGeom>
          <a:noFill/>
        </p:spPr>
        <p:txBody>
          <a:bodyPr wrap="square" lIns="91440" tIns="45720" rIns="91440" bIns="45720" rtlCol="0" anchor="t">
            <a:spAutoFit/>
          </a:bodyPr>
          <a:lstStyle/>
          <a:p>
            <a:pPr algn="ctr"/>
            <a:r>
              <a:rPr lang="en-US" sz="1200">
                <a:solidFill>
                  <a:srgbClr val="00B0F0"/>
                </a:solidFill>
              </a:rPr>
              <a:t>Receipt of child grant - by ethnicity (% receiving)</a:t>
            </a:r>
          </a:p>
        </p:txBody>
      </p:sp>
    </p:spTree>
    <p:extLst>
      <p:ext uri="{BB962C8B-B14F-4D97-AF65-F5344CB8AC3E}">
        <p14:creationId xmlns:p14="http://schemas.microsoft.com/office/powerpoint/2010/main" val="122028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F2DDE877-297F-4CF8-B645-85D669B1A2F5}"/>
              </a:ext>
            </a:extLst>
          </p:cNvPr>
          <p:cNvGraphicFramePr>
            <a:graphicFrameLocks/>
          </p:cNvGraphicFramePr>
          <p:nvPr>
            <p:extLst>
              <p:ext uri="{D42A27DB-BD31-4B8C-83A1-F6EECF244321}">
                <p14:modId xmlns:p14="http://schemas.microsoft.com/office/powerpoint/2010/main" val="767818609"/>
              </p:ext>
            </p:extLst>
          </p:nvPr>
        </p:nvGraphicFramePr>
        <p:xfrm>
          <a:off x="4572237" y="2452331"/>
          <a:ext cx="3475039"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FA376922-D6CA-4C97-8A36-B4AB6A039E9B}"/>
              </a:ext>
            </a:extLst>
          </p:cNvPr>
          <p:cNvSpPr txBox="1"/>
          <p:nvPr/>
        </p:nvSpPr>
        <p:spPr>
          <a:xfrm>
            <a:off x="1004122" y="5513031"/>
            <a:ext cx="2902161" cy="276999"/>
          </a:xfrm>
          <a:prstGeom prst="rect">
            <a:avLst/>
          </a:prstGeom>
          <a:noFill/>
        </p:spPr>
        <p:txBody>
          <a:bodyPr wrap="square" lIns="91440" tIns="45720" rIns="91440" bIns="45720" rtlCol="0" anchor="t">
            <a:spAutoFit/>
          </a:bodyPr>
          <a:lstStyle/>
          <a:p>
            <a:pPr algn="ctr"/>
            <a:r>
              <a:rPr lang="en-US" sz="1200">
                <a:solidFill>
                  <a:srgbClr val="00B0F0"/>
                </a:solidFill>
              </a:rPr>
              <a:t>Percent of respondents reporting returnees</a:t>
            </a:r>
          </a:p>
        </p:txBody>
      </p:sp>
      <p:sp>
        <p:nvSpPr>
          <p:cNvPr id="10" name="TextBox 9">
            <a:extLst>
              <a:ext uri="{FF2B5EF4-FFF2-40B4-BE49-F238E27FC236}">
                <a16:creationId xmlns:a16="http://schemas.microsoft.com/office/drawing/2014/main" id="{39AE3D50-116E-4401-A789-C22695105DD4}"/>
              </a:ext>
            </a:extLst>
          </p:cNvPr>
          <p:cNvSpPr txBox="1"/>
          <p:nvPr/>
        </p:nvSpPr>
        <p:spPr>
          <a:xfrm>
            <a:off x="5132263" y="5514064"/>
            <a:ext cx="2354988" cy="461665"/>
          </a:xfrm>
          <a:prstGeom prst="rect">
            <a:avLst/>
          </a:prstGeom>
          <a:noFill/>
        </p:spPr>
        <p:txBody>
          <a:bodyPr wrap="square" lIns="91440" tIns="45720" rIns="91440" bIns="45720" rtlCol="0" anchor="t">
            <a:spAutoFit/>
          </a:bodyPr>
          <a:lstStyle/>
          <a:p>
            <a:pPr algn="ctr"/>
            <a:r>
              <a:rPr lang="en-US" sz="1200">
                <a:solidFill>
                  <a:srgbClr val="00B0F0"/>
                </a:solidFill>
              </a:rPr>
              <a:t>Distribution of returnees </a:t>
            </a:r>
            <a:endParaRPr lang="en-US">
              <a:solidFill>
                <a:srgbClr val="000000"/>
              </a:solidFill>
            </a:endParaRPr>
          </a:p>
          <a:p>
            <a:pPr algn="ctr"/>
            <a:r>
              <a:rPr lang="en-US" sz="1200">
                <a:solidFill>
                  <a:srgbClr val="00B0F0"/>
                </a:solidFill>
              </a:rPr>
              <a:t>- by source</a:t>
            </a:r>
            <a:endParaRPr lang="en-US">
              <a:cs typeface="Calibri"/>
            </a:endParaRPr>
          </a:p>
        </p:txBody>
      </p:sp>
      <p:sp>
        <p:nvSpPr>
          <p:cNvPr id="12" name="TextBox 11">
            <a:extLst>
              <a:ext uri="{FF2B5EF4-FFF2-40B4-BE49-F238E27FC236}">
                <a16:creationId xmlns:a16="http://schemas.microsoft.com/office/drawing/2014/main" id="{8401AAA9-A06F-480F-B2A2-69F147503638}"/>
              </a:ext>
            </a:extLst>
          </p:cNvPr>
          <p:cNvSpPr txBox="1"/>
          <p:nvPr/>
        </p:nvSpPr>
        <p:spPr>
          <a:xfrm>
            <a:off x="8699499" y="5514063"/>
            <a:ext cx="2514336" cy="461665"/>
          </a:xfrm>
          <a:prstGeom prst="rect">
            <a:avLst/>
          </a:prstGeom>
          <a:noFill/>
        </p:spPr>
        <p:txBody>
          <a:bodyPr wrap="square" lIns="91440" tIns="45720" rIns="91440" bIns="45720" rtlCol="0" anchor="t">
            <a:spAutoFit/>
          </a:bodyPr>
          <a:lstStyle/>
          <a:p>
            <a:pPr algn="ctr"/>
            <a:r>
              <a:rPr lang="en-US" sz="1200">
                <a:solidFill>
                  <a:srgbClr val="00B0F0"/>
                </a:solidFill>
              </a:rPr>
              <a:t>Distribution of returnees </a:t>
            </a:r>
            <a:endParaRPr lang="en-US"/>
          </a:p>
          <a:p>
            <a:pPr algn="ctr"/>
            <a:r>
              <a:rPr lang="en-US" sz="1200">
                <a:solidFill>
                  <a:srgbClr val="00B0F0"/>
                </a:solidFill>
              </a:rPr>
              <a:t>- by province</a:t>
            </a:r>
            <a:endParaRPr lang="en-US"/>
          </a:p>
        </p:txBody>
      </p:sp>
      <p:sp>
        <p:nvSpPr>
          <p:cNvPr id="2" name="TextBox 1">
            <a:extLst>
              <a:ext uri="{FF2B5EF4-FFF2-40B4-BE49-F238E27FC236}">
                <a16:creationId xmlns:a16="http://schemas.microsoft.com/office/drawing/2014/main" id="{29C43FA8-D2FC-4D35-90AB-7E4320BAC0CE}"/>
              </a:ext>
            </a:extLst>
          </p:cNvPr>
          <p:cNvSpPr txBox="1"/>
          <p:nvPr/>
        </p:nvSpPr>
        <p:spPr>
          <a:xfrm>
            <a:off x="444500" y="118872"/>
            <a:ext cx="11290300" cy="1631216"/>
          </a:xfrm>
          <a:prstGeom prst="rect">
            <a:avLst/>
          </a:prstGeom>
          <a:noFill/>
        </p:spPr>
        <p:txBody>
          <a:bodyPr wrap="square" lIns="91440" tIns="45720" rIns="91440" bIns="45720" rtlCol="0" anchor="t">
            <a:spAutoFit/>
          </a:bodyPr>
          <a:lstStyle/>
          <a:p>
            <a:r>
              <a:rPr lang="en-US" sz="2000" b="1">
                <a:solidFill>
                  <a:srgbClr val="00B0F0"/>
                </a:solidFill>
                <a:latin typeface="Arial"/>
                <a:cs typeface="Arial"/>
              </a:rPr>
              <a:t>SMALLER SHARE OF RESPONDENTS REPORTING RETURNEES IN OCTOBER COMPARED TO EARLIER SURVEY ROUNDS. RETURNEES ARE MOSTLY INTERNAL. EXCEPT FOR PROVINCE 4, ALL OTHER PROVINCES SAW A DECLINE IN THE SHARE REPORTING RETURNEES. RESPONDENTS FROM SUDURPASCHIM HAVE REPORTED THE HIGHEST SHARE OF RETURNEES ACROSS THE SURVEYS.</a:t>
            </a:r>
            <a:endParaRPr lang="en-US"/>
          </a:p>
        </p:txBody>
      </p:sp>
      <p:pic>
        <p:nvPicPr>
          <p:cNvPr id="3" name="Picture 2">
            <a:extLst>
              <a:ext uri="{FF2B5EF4-FFF2-40B4-BE49-F238E27FC236}">
                <a16:creationId xmlns:a16="http://schemas.microsoft.com/office/drawing/2014/main" id="{989F1333-59BD-40F2-83E7-D2E415D45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a:extLst>
              <a:ext uri="{FF2B5EF4-FFF2-40B4-BE49-F238E27FC236}">
                <a16:creationId xmlns:a16="http://schemas.microsoft.com/office/drawing/2014/main" id="{FF332DFF-F0C2-4019-84C5-3C609AEFF28A}"/>
              </a:ext>
            </a:extLst>
          </p:cNvPr>
          <p:cNvGraphicFramePr>
            <a:graphicFrameLocks/>
          </p:cNvGraphicFramePr>
          <p:nvPr>
            <p:extLst>
              <p:ext uri="{D42A27DB-BD31-4B8C-83A1-F6EECF244321}">
                <p14:modId xmlns:p14="http://schemas.microsoft.com/office/powerpoint/2010/main" val="67280443"/>
              </p:ext>
            </p:extLst>
          </p:nvPr>
        </p:nvGraphicFramePr>
        <p:xfrm>
          <a:off x="199364" y="2306281"/>
          <a:ext cx="4511675" cy="28829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FA484671-77D6-4D3E-AAB9-2A4ABD559AC3}"/>
              </a:ext>
            </a:extLst>
          </p:cNvPr>
          <p:cNvGraphicFramePr>
            <a:graphicFrameLocks/>
          </p:cNvGraphicFramePr>
          <p:nvPr>
            <p:extLst>
              <p:ext uri="{D42A27DB-BD31-4B8C-83A1-F6EECF244321}">
                <p14:modId xmlns:p14="http://schemas.microsoft.com/office/powerpoint/2010/main" val="2884796677"/>
              </p:ext>
            </p:extLst>
          </p:nvPr>
        </p:nvGraphicFramePr>
        <p:xfrm>
          <a:off x="8118475" y="2529762"/>
          <a:ext cx="3667788" cy="25883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24562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BF9C-78B1-442C-891C-135E5055B11A}"/>
              </a:ext>
            </a:extLst>
          </p:cNvPr>
          <p:cNvSpPr>
            <a:spLocks noGrp="1"/>
          </p:cNvSpPr>
          <p:nvPr>
            <p:ph type="title"/>
          </p:nvPr>
        </p:nvSpPr>
        <p:spPr>
          <a:xfrm>
            <a:off x="432259" y="405049"/>
            <a:ext cx="11073482" cy="1344613"/>
          </a:xfrm>
        </p:spPr>
        <p:txBody>
          <a:bodyPr>
            <a:noAutofit/>
          </a:bodyPr>
          <a:lstStyle/>
          <a:p>
            <a:r>
              <a:rPr lang="en-US" sz="2800" b="1">
                <a:solidFill>
                  <a:srgbClr val="00B0F0"/>
                </a:solidFill>
                <a:latin typeface="Arial"/>
                <a:cs typeface="Arial"/>
              </a:rPr>
              <a:t>EDUCATION</a:t>
            </a:r>
            <a:r>
              <a:rPr lang="en-US" sz="2400" b="1">
                <a:solidFill>
                  <a:srgbClr val="00B0F0"/>
                </a:solidFill>
                <a:latin typeface="Arial"/>
                <a:cs typeface="Arial"/>
              </a:rPr>
              <a:t>: 81% OF RESPONDENTS REPORT THAT ALL THEIR CHILDREN ARE STUDYING. RESPONDENTS FROM PROVINCE 2 AND SUDURPASCHIM WERE LESS LIKELY TO REPORT ALL THEIR CHILDREN AS STUDYING.</a:t>
            </a:r>
          </a:p>
        </p:txBody>
      </p:sp>
      <p:graphicFrame>
        <p:nvGraphicFramePr>
          <p:cNvPr id="4" name="Chart 3">
            <a:extLst>
              <a:ext uri="{FF2B5EF4-FFF2-40B4-BE49-F238E27FC236}">
                <a16:creationId xmlns:a16="http://schemas.microsoft.com/office/drawing/2014/main" id="{B6D526DC-BC5D-4BA7-8B13-E77940343420}"/>
              </a:ext>
            </a:extLst>
          </p:cNvPr>
          <p:cNvGraphicFramePr>
            <a:graphicFrameLocks/>
          </p:cNvGraphicFramePr>
          <p:nvPr>
            <p:extLst>
              <p:ext uri="{D42A27DB-BD31-4B8C-83A1-F6EECF244321}">
                <p14:modId xmlns:p14="http://schemas.microsoft.com/office/powerpoint/2010/main" val="2616396536"/>
              </p:ext>
            </p:extLst>
          </p:nvPr>
        </p:nvGraphicFramePr>
        <p:xfrm>
          <a:off x="152056" y="1954169"/>
          <a:ext cx="4753234" cy="324047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A1789D7-A195-4257-8A37-49755C1176BA}"/>
              </a:ext>
            </a:extLst>
          </p:cNvPr>
          <p:cNvSpPr txBox="1"/>
          <p:nvPr/>
        </p:nvSpPr>
        <p:spPr>
          <a:xfrm>
            <a:off x="2094637" y="6267995"/>
            <a:ext cx="7611354" cy="338554"/>
          </a:xfrm>
          <a:prstGeom prst="rect">
            <a:avLst/>
          </a:prstGeom>
          <a:noFill/>
          <a:ln>
            <a:solidFill>
              <a:schemeClr val="accent1"/>
            </a:solidFill>
          </a:ln>
        </p:spPr>
        <p:txBody>
          <a:bodyPr wrap="square" lIns="91440" tIns="45720" rIns="91440" bIns="45720" rtlCol="0" anchor="t">
            <a:spAutoFit/>
          </a:bodyPr>
          <a:lstStyle/>
          <a:p>
            <a:r>
              <a:rPr lang="en-US" sz="1600">
                <a:latin typeface="Arial"/>
                <a:cs typeface="Arial"/>
              </a:rPr>
              <a:t>Most children who are not studying are 13 to 17 years old and typically boys</a:t>
            </a:r>
          </a:p>
        </p:txBody>
      </p:sp>
      <p:sp>
        <p:nvSpPr>
          <p:cNvPr id="3" name="TextBox 2">
            <a:extLst>
              <a:ext uri="{FF2B5EF4-FFF2-40B4-BE49-F238E27FC236}">
                <a16:creationId xmlns:a16="http://schemas.microsoft.com/office/drawing/2014/main" id="{62B12B73-4E5C-4D63-8CB1-81105F6D3C8E}"/>
              </a:ext>
            </a:extLst>
          </p:cNvPr>
          <p:cNvSpPr txBox="1"/>
          <p:nvPr/>
        </p:nvSpPr>
        <p:spPr>
          <a:xfrm>
            <a:off x="490563" y="5574745"/>
            <a:ext cx="4077535" cy="276999"/>
          </a:xfrm>
          <a:prstGeom prst="rect">
            <a:avLst/>
          </a:prstGeom>
          <a:noFill/>
        </p:spPr>
        <p:txBody>
          <a:bodyPr wrap="square" rtlCol="0">
            <a:spAutoFit/>
          </a:bodyPr>
          <a:lstStyle/>
          <a:p>
            <a:pPr algn="ctr"/>
            <a:r>
              <a:rPr lang="en-US" sz="1200">
                <a:solidFill>
                  <a:srgbClr val="00B0F0"/>
                </a:solidFill>
              </a:rPr>
              <a:t>How many children are studying?</a:t>
            </a:r>
          </a:p>
        </p:txBody>
      </p:sp>
      <p:sp>
        <p:nvSpPr>
          <p:cNvPr id="5" name="TextBox 4">
            <a:extLst>
              <a:ext uri="{FF2B5EF4-FFF2-40B4-BE49-F238E27FC236}">
                <a16:creationId xmlns:a16="http://schemas.microsoft.com/office/drawing/2014/main" id="{5E88B9F1-B337-46E1-AAB9-63C4CE42CF90}"/>
              </a:ext>
            </a:extLst>
          </p:cNvPr>
          <p:cNvSpPr txBox="1"/>
          <p:nvPr/>
        </p:nvSpPr>
        <p:spPr>
          <a:xfrm>
            <a:off x="5684414" y="5574744"/>
            <a:ext cx="5421736" cy="276999"/>
          </a:xfrm>
          <a:prstGeom prst="rect">
            <a:avLst/>
          </a:prstGeom>
          <a:noFill/>
        </p:spPr>
        <p:txBody>
          <a:bodyPr wrap="square" lIns="91440" tIns="45720" rIns="91440" bIns="45720" rtlCol="0" anchor="t">
            <a:spAutoFit/>
          </a:bodyPr>
          <a:lstStyle/>
          <a:p>
            <a:pPr algn="ctr"/>
            <a:r>
              <a:rPr lang="en-US" sz="1200">
                <a:solidFill>
                  <a:srgbClr val="00B0F0"/>
                </a:solidFill>
              </a:rPr>
              <a:t>Breakdown of studying status - by Province</a:t>
            </a:r>
            <a:endParaRPr lang="en-US">
              <a:cs typeface="Calibri" panose="020F0502020204030204"/>
            </a:endParaRPr>
          </a:p>
        </p:txBody>
      </p:sp>
      <p:pic>
        <p:nvPicPr>
          <p:cNvPr id="9" name="Picture 2">
            <a:extLst>
              <a:ext uri="{FF2B5EF4-FFF2-40B4-BE49-F238E27FC236}">
                <a16:creationId xmlns:a16="http://schemas.microsoft.com/office/drawing/2014/main" id="{D1EA84F9-B547-4449-B6FD-FAEE2E7E34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hart 9">
            <a:extLst>
              <a:ext uri="{FF2B5EF4-FFF2-40B4-BE49-F238E27FC236}">
                <a16:creationId xmlns:a16="http://schemas.microsoft.com/office/drawing/2014/main" id="{F62FC2D5-742C-46E5-962E-5D735136990D}"/>
              </a:ext>
            </a:extLst>
          </p:cNvPr>
          <p:cNvGraphicFramePr>
            <a:graphicFrameLocks/>
          </p:cNvGraphicFramePr>
          <p:nvPr>
            <p:extLst>
              <p:ext uri="{D42A27DB-BD31-4B8C-83A1-F6EECF244321}">
                <p14:modId xmlns:p14="http://schemas.microsoft.com/office/powerpoint/2010/main" val="2385236148"/>
              </p:ext>
            </p:extLst>
          </p:nvPr>
        </p:nvGraphicFramePr>
        <p:xfrm>
          <a:off x="6098208" y="1752600"/>
          <a:ext cx="4595192" cy="382127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81100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2EAC8F7B-0E21-4C51-84A2-352511051473}"/>
              </a:ext>
            </a:extLst>
          </p:cNvPr>
          <p:cNvGraphicFramePr>
            <a:graphicFrameLocks/>
          </p:cNvGraphicFramePr>
          <p:nvPr>
            <p:extLst>
              <p:ext uri="{D42A27DB-BD31-4B8C-83A1-F6EECF244321}">
                <p14:modId xmlns:p14="http://schemas.microsoft.com/office/powerpoint/2010/main" val="1784883607"/>
              </p:ext>
            </p:extLst>
          </p:nvPr>
        </p:nvGraphicFramePr>
        <p:xfrm>
          <a:off x="6463393" y="1239940"/>
          <a:ext cx="4572000" cy="3158917"/>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1">
            <a:extLst>
              <a:ext uri="{FF2B5EF4-FFF2-40B4-BE49-F238E27FC236}">
                <a16:creationId xmlns:a16="http://schemas.microsoft.com/office/drawing/2014/main" id="{6A223AB3-7468-4492-8EAF-C7FFB78F2293}"/>
              </a:ext>
            </a:extLst>
          </p:cNvPr>
          <p:cNvSpPr>
            <a:spLocks noGrp="1"/>
          </p:cNvSpPr>
          <p:nvPr>
            <p:ph type="title"/>
          </p:nvPr>
        </p:nvSpPr>
        <p:spPr>
          <a:xfrm>
            <a:off x="0" y="0"/>
            <a:ext cx="12192000" cy="1007509"/>
          </a:xfrm>
        </p:spPr>
        <p:txBody>
          <a:bodyPr>
            <a:noAutofit/>
          </a:bodyPr>
          <a:lstStyle/>
          <a:p>
            <a:pPr algn="ctr"/>
            <a:r>
              <a:rPr lang="en-US" sz="2800" b="1">
                <a:solidFill>
                  <a:srgbClr val="00B0F0"/>
                </a:solidFill>
                <a:latin typeface="Arial"/>
                <a:cs typeface="Arial"/>
              </a:rPr>
              <a:t>EDUCATION</a:t>
            </a:r>
            <a:r>
              <a:rPr lang="en-US" sz="2400" b="1">
                <a:solidFill>
                  <a:srgbClr val="00B0F0"/>
                </a:solidFill>
                <a:latin typeface="Arial"/>
                <a:cs typeface="Arial"/>
              </a:rPr>
              <a:t>: WHERE AND HOW CHILDREN ARE STUDYING </a:t>
            </a:r>
          </a:p>
        </p:txBody>
      </p:sp>
      <p:sp>
        <p:nvSpPr>
          <p:cNvPr id="12" name="TextBox 11">
            <a:extLst>
              <a:ext uri="{FF2B5EF4-FFF2-40B4-BE49-F238E27FC236}">
                <a16:creationId xmlns:a16="http://schemas.microsoft.com/office/drawing/2014/main" id="{CB97D577-58EA-4C51-B145-16949FD8EC30}"/>
              </a:ext>
            </a:extLst>
          </p:cNvPr>
          <p:cNvSpPr txBox="1"/>
          <p:nvPr/>
        </p:nvSpPr>
        <p:spPr>
          <a:xfrm>
            <a:off x="470891" y="5367320"/>
            <a:ext cx="10665719" cy="1077218"/>
          </a:xfrm>
          <a:prstGeom prst="rect">
            <a:avLst/>
          </a:prstGeom>
          <a:noFill/>
        </p:spPr>
        <p:txBody>
          <a:bodyPr wrap="square" lIns="91440" tIns="45720" rIns="91440" bIns="45720" anchor="t">
            <a:spAutoFit/>
          </a:bodyPr>
          <a:lstStyle/>
          <a:p>
            <a:r>
              <a:rPr lang="en-US" sz="1600">
                <a:latin typeface="Arial"/>
                <a:cs typeface="Arial"/>
              </a:rPr>
              <a:t>Regarding 'where' children are studying, 70% of respondents report their children are studying on their own at home. Distance learning from home was reported by 22% of respondents. Some respondents also chose community schools and private schools. Regarding ‘how’ children are studying, most respondents reported self-study and internet/online with schools. </a:t>
            </a:r>
            <a:endParaRPr lang="en-US"/>
          </a:p>
        </p:txBody>
      </p:sp>
      <p:sp>
        <p:nvSpPr>
          <p:cNvPr id="2" name="TextBox 1">
            <a:extLst>
              <a:ext uri="{FF2B5EF4-FFF2-40B4-BE49-F238E27FC236}">
                <a16:creationId xmlns:a16="http://schemas.microsoft.com/office/drawing/2014/main" id="{2E04D48A-A459-4826-BDC1-E8FAB11A5682}"/>
              </a:ext>
            </a:extLst>
          </p:cNvPr>
          <p:cNvSpPr txBox="1"/>
          <p:nvPr/>
        </p:nvSpPr>
        <p:spPr>
          <a:xfrm>
            <a:off x="844807" y="4604726"/>
            <a:ext cx="5421736" cy="276999"/>
          </a:xfrm>
          <a:prstGeom prst="rect">
            <a:avLst/>
          </a:prstGeom>
          <a:noFill/>
        </p:spPr>
        <p:txBody>
          <a:bodyPr wrap="square" lIns="91440" tIns="45720" rIns="91440" bIns="45720" rtlCol="0" anchor="t">
            <a:spAutoFit/>
          </a:bodyPr>
          <a:lstStyle/>
          <a:p>
            <a:pPr algn="ctr"/>
            <a:r>
              <a:rPr lang="en-US" sz="1200">
                <a:solidFill>
                  <a:srgbClr val="00B0F0"/>
                </a:solidFill>
              </a:rPr>
              <a:t>Percentage reporting yes for where children are studying</a:t>
            </a:r>
          </a:p>
        </p:txBody>
      </p:sp>
      <p:sp>
        <p:nvSpPr>
          <p:cNvPr id="3" name="TextBox 2">
            <a:extLst>
              <a:ext uri="{FF2B5EF4-FFF2-40B4-BE49-F238E27FC236}">
                <a16:creationId xmlns:a16="http://schemas.microsoft.com/office/drawing/2014/main" id="{D7C2E9C7-6C4E-4877-999C-CCA714C5A393}"/>
              </a:ext>
            </a:extLst>
          </p:cNvPr>
          <p:cNvSpPr txBox="1"/>
          <p:nvPr/>
        </p:nvSpPr>
        <p:spPr>
          <a:xfrm>
            <a:off x="6040014" y="4604725"/>
            <a:ext cx="5421736" cy="276999"/>
          </a:xfrm>
          <a:prstGeom prst="rect">
            <a:avLst/>
          </a:prstGeom>
          <a:noFill/>
        </p:spPr>
        <p:txBody>
          <a:bodyPr wrap="square" lIns="91440" tIns="45720" rIns="91440" bIns="45720" rtlCol="0" anchor="t">
            <a:spAutoFit/>
          </a:bodyPr>
          <a:lstStyle/>
          <a:p>
            <a:pPr algn="ctr"/>
            <a:r>
              <a:rPr lang="en-US" sz="1200">
                <a:solidFill>
                  <a:srgbClr val="00B0F0"/>
                </a:solidFill>
              </a:rPr>
              <a:t>Percentage reporting yes for how children are studying</a:t>
            </a:r>
          </a:p>
        </p:txBody>
      </p:sp>
      <p:pic>
        <p:nvPicPr>
          <p:cNvPr id="4" name="Picture 2">
            <a:extLst>
              <a:ext uri="{FF2B5EF4-FFF2-40B4-BE49-F238E27FC236}">
                <a16:creationId xmlns:a16="http://schemas.microsoft.com/office/drawing/2014/main" id="{74464804-C519-4446-9920-1C6E75DD2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a:extLst>
              <a:ext uri="{FF2B5EF4-FFF2-40B4-BE49-F238E27FC236}">
                <a16:creationId xmlns:a16="http://schemas.microsoft.com/office/drawing/2014/main" id="{A82A1832-B1A4-4E71-A709-AE82DF6D6BAE}"/>
              </a:ext>
            </a:extLst>
          </p:cNvPr>
          <p:cNvGraphicFramePr>
            <a:graphicFrameLocks/>
          </p:cNvGraphicFramePr>
          <p:nvPr>
            <p:extLst>
              <p:ext uri="{D42A27DB-BD31-4B8C-83A1-F6EECF244321}">
                <p14:modId xmlns:p14="http://schemas.microsoft.com/office/powerpoint/2010/main" val="1131345083"/>
              </p:ext>
            </p:extLst>
          </p:nvPr>
        </p:nvGraphicFramePr>
        <p:xfrm>
          <a:off x="1175060" y="1133475"/>
          <a:ext cx="4755530" cy="32653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48770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18A11B4-6DD7-4CA4-A682-291DB905D84E}"/>
              </a:ext>
            </a:extLst>
          </p:cNvPr>
          <p:cNvSpPr txBox="1"/>
          <p:nvPr/>
        </p:nvSpPr>
        <p:spPr>
          <a:xfrm>
            <a:off x="9012375" y="1734896"/>
            <a:ext cx="3038765" cy="4801314"/>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US" dirty="0">
                <a:latin typeface="Arial"/>
                <a:cs typeface="Arial"/>
              </a:rPr>
              <a:t>Examines how children are studying based on where they were studying.</a:t>
            </a:r>
          </a:p>
          <a:p>
            <a:pPr marL="285750" indent="-285750">
              <a:buFont typeface="Arial" panose="020B0604020202020204" pitchFamily="34" charset="0"/>
              <a:buChar char="•"/>
            </a:pPr>
            <a:r>
              <a:rPr lang="en-US" dirty="0">
                <a:latin typeface="Arial"/>
                <a:cs typeface="Calibri"/>
              </a:rPr>
              <a:t>Multiple response for where and how children are studying.</a:t>
            </a:r>
          </a:p>
          <a:p>
            <a:pPr marL="285750" indent="-285750">
              <a:buFont typeface="Arial" panose="020B0604020202020204" pitchFamily="34" charset="0"/>
              <a:buChar char="•"/>
            </a:pPr>
            <a:r>
              <a:rPr lang="en-US" dirty="0">
                <a:latin typeface="Arial"/>
                <a:cs typeface="Arial"/>
              </a:rPr>
              <a:t>Home schooled: self-study at home (65%).</a:t>
            </a:r>
          </a:p>
          <a:p>
            <a:pPr marL="285750" indent="-285750">
              <a:buFont typeface="Arial" panose="020B0604020202020204" pitchFamily="34" charset="0"/>
              <a:buChar char="•"/>
            </a:pPr>
            <a:r>
              <a:rPr lang="en-US" dirty="0">
                <a:latin typeface="Arial"/>
                <a:cs typeface="Arial"/>
              </a:rPr>
              <a:t>Distance learning: online (88%).</a:t>
            </a:r>
          </a:p>
          <a:p>
            <a:pPr marL="285750" indent="-285750">
              <a:buFont typeface="Arial" panose="020B0604020202020204" pitchFamily="34" charset="0"/>
              <a:buChar char="•"/>
            </a:pPr>
            <a:r>
              <a:rPr lang="en-US" dirty="0">
                <a:latin typeface="Arial"/>
                <a:cs typeface="Arial"/>
              </a:rPr>
              <a:t>Private tuition: home tuition (44%).</a:t>
            </a:r>
          </a:p>
          <a:p>
            <a:pPr marL="285750" indent="-285750">
              <a:buFont typeface="Arial" panose="020B0604020202020204" pitchFamily="34" charset="0"/>
              <a:buChar char="•"/>
            </a:pPr>
            <a:r>
              <a:rPr lang="en-US" dirty="0">
                <a:latin typeface="Arial"/>
                <a:cs typeface="Arial"/>
              </a:rPr>
              <a:t>Community schools: schools (74%).</a:t>
            </a:r>
          </a:p>
          <a:p>
            <a:pPr marL="285750" indent="-285750">
              <a:buFont typeface="Arial" panose="020B0604020202020204" pitchFamily="34" charset="0"/>
              <a:buChar char="•"/>
            </a:pPr>
            <a:r>
              <a:rPr lang="en-US" dirty="0">
                <a:latin typeface="Arial"/>
                <a:cs typeface="Arial"/>
              </a:rPr>
              <a:t>Private schools: schools (78%).</a:t>
            </a:r>
          </a:p>
        </p:txBody>
      </p:sp>
      <p:graphicFrame>
        <p:nvGraphicFramePr>
          <p:cNvPr id="8" name="Object 7">
            <a:extLst>
              <a:ext uri="{FF2B5EF4-FFF2-40B4-BE49-F238E27FC236}">
                <a16:creationId xmlns:a16="http://schemas.microsoft.com/office/drawing/2014/main" id="{D8BDCDEA-1630-4A25-B085-361E83776579}"/>
              </a:ext>
            </a:extLst>
          </p:cNvPr>
          <p:cNvGraphicFramePr>
            <a:graphicFrameLocks noChangeAspect="1"/>
          </p:cNvGraphicFramePr>
          <p:nvPr>
            <p:extLst>
              <p:ext uri="{D42A27DB-BD31-4B8C-83A1-F6EECF244321}">
                <p14:modId xmlns:p14="http://schemas.microsoft.com/office/powerpoint/2010/main" val="1017325288"/>
              </p:ext>
            </p:extLst>
          </p:nvPr>
        </p:nvGraphicFramePr>
        <p:xfrm>
          <a:off x="398463" y="1731963"/>
          <a:ext cx="8251825" cy="4702175"/>
        </p:xfrm>
        <a:graphic>
          <a:graphicData uri="http://schemas.openxmlformats.org/presentationml/2006/ole">
            <mc:AlternateContent xmlns:mc="http://schemas.openxmlformats.org/markup-compatibility/2006">
              <mc:Choice xmlns:v="urn:schemas-microsoft-com:vml" Requires="v">
                <p:oleObj spid="_x0000_s32784" name="Worksheet" r:id="rId3" imgW="5913197" imgH="2933791" progId="Excel.Sheet.12">
                  <p:link updateAutomatic="1"/>
                </p:oleObj>
              </mc:Choice>
              <mc:Fallback>
                <p:oleObj name="Worksheet" r:id="rId3" imgW="5913197" imgH="2933791" progId="Excel.Sheet.12">
                  <p:link updateAutomatic="1"/>
                  <p:pic>
                    <p:nvPicPr>
                      <p:cNvPr id="8" name="Object 7">
                        <a:extLst>
                          <a:ext uri="{FF2B5EF4-FFF2-40B4-BE49-F238E27FC236}">
                            <a16:creationId xmlns:a16="http://schemas.microsoft.com/office/drawing/2014/main" id="{D8BDCDEA-1630-4A25-B085-361E83776579}"/>
                          </a:ext>
                        </a:extLst>
                      </p:cNvPr>
                      <p:cNvPicPr/>
                      <p:nvPr/>
                    </p:nvPicPr>
                    <p:blipFill>
                      <a:blip r:embed="rId4"/>
                      <a:stretch>
                        <a:fillRect/>
                      </a:stretch>
                    </p:blipFill>
                    <p:spPr>
                      <a:xfrm>
                        <a:off x="398463" y="1731963"/>
                        <a:ext cx="8251825" cy="4702175"/>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A94ABE17-9356-42AB-ABD9-FB3AB287AEBE}"/>
              </a:ext>
            </a:extLst>
          </p:cNvPr>
          <p:cNvSpPr>
            <a:spLocks noGrp="1"/>
          </p:cNvSpPr>
          <p:nvPr>
            <p:ph type="title"/>
          </p:nvPr>
        </p:nvSpPr>
        <p:spPr>
          <a:xfrm>
            <a:off x="298450" y="139700"/>
            <a:ext cx="12192000" cy="1007509"/>
          </a:xfrm>
        </p:spPr>
        <p:txBody>
          <a:bodyPr>
            <a:noAutofit/>
          </a:bodyPr>
          <a:lstStyle/>
          <a:p>
            <a:r>
              <a:rPr lang="en-US" sz="2600" b="1">
                <a:solidFill>
                  <a:srgbClr val="00B0F0"/>
                </a:solidFill>
                <a:latin typeface="Arial"/>
                <a:cs typeface="Arial"/>
              </a:rPr>
              <a:t>EDUCATION</a:t>
            </a:r>
            <a:r>
              <a:rPr lang="en-US" sz="2000" b="1">
                <a:solidFill>
                  <a:srgbClr val="00B0F0"/>
                </a:solidFill>
                <a:latin typeface="Arial"/>
                <a:cs typeface="Arial"/>
              </a:rPr>
              <a:t>: HOW CHILDREN ARE STUDYING DEPENDS ON WHERE THEY ARE STUDYING. EXCEPT FOR COMMUNITY SCHOOLS AND PRIVATE SCHOOLS THAT HAD REOPENED, HOME-BASED STUDY REMAINS THE PREDOMINANT FORM OF LEARNING</a:t>
            </a:r>
          </a:p>
        </p:txBody>
      </p:sp>
      <p:pic>
        <p:nvPicPr>
          <p:cNvPr id="2" name="Picture 2">
            <a:extLst>
              <a:ext uri="{FF2B5EF4-FFF2-40B4-BE49-F238E27FC236}">
                <a16:creationId xmlns:a16="http://schemas.microsoft.com/office/drawing/2014/main" id="{6FFBAA29-AE16-4103-B620-7469A206C4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957880"/>
      </p:ext>
    </p:extLst>
  </p:cSld>
  <p:clrMapOvr>
    <a:masterClrMapping/>
  </p:clrMapOvr>
  <p:extLst mod="1">
    <p:ext uri="{6950BFC3-D8DA-4A85-94F7-54DA5524770B}">
      <p188:commentRel xmlns="" xmlns:p188="http://schemas.microsoft.com/office/powerpoint/2018/8/main" r:id="rId6"/>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AFD343BD-AF50-4154-807A-3C7AB20F848F}"/>
              </a:ext>
            </a:extLst>
          </p:cNvPr>
          <p:cNvGraphicFramePr>
            <a:graphicFrameLocks/>
          </p:cNvGraphicFramePr>
          <p:nvPr>
            <p:extLst>
              <p:ext uri="{D42A27DB-BD31-4B8C-83A1-F6EECF244321}">
                <p14:modId xmlns:p14="http://schemas.microsoft.com/office/powerpoint/2010/main" val="1359843670"/>
              </p:ext>
            </p:extLst>
          </p:nvPr>
        </p:nvGraphicFramePr>
        <p:xfrm>
          <a:off x="6509659" y="1167714"/>
          <a:ext cx="4572000" cy="43320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5D05C9FE-7A6E-4426-A55B-5DA58008A759}"/>
              </a:ext>
            </a:extLst>
          </p:cNvPr>
          <p:cNvGraphicFramePr>
            <a:graphicFrameLocks/>
          </p:cNvGraphicFramePr>
          <p:nvPr>
            <p:extLst>
              <p:ext uri="{D42A27DB-BD31-4B8C-83A1-F6EECF244321}">
                <p14:modId xmlns:p14="http://schemas.microsoft.com/office/powerpoint/2010/main" val="101722173"/>
              </p:ext>
            </p:extLst>
          </p:nvPr>
        </p:nvGraphicFramePr>
        <p:xfrm>
          <a:off x="1110341" y="1473455"/>
          <a:ext cx="4291473" cy="4035068"/>
        </p:xfrm>
        <a:graphic>
          <a:graphicData uri="http://schemas.openxmlformats.org/drawingml/2006/chart">
            <c:chart xmlns:c="http://schemas.openxmlformats.org/drawingml/2006/chart" xmlns:r="http://schemas.openxmlformats.org/officeDocument/2006/relationships" r:id="rId3"/>
          </a:graphicData>
        </a:graphic>
      </p:graphicFrame>
      <p:sp>
        <p:nvSpPr>
          <p:cNvPr id="9" name="Title 1">
            <a:extLst>
              <a:ext uri="{FF2B5EF4-FFF2-40B4-BE49-F238E27FC236}">
                <a16:creationId xmlns:a16="http://schemas.microsoft.com/office/drawing/2014/main" id="{D3EBDCE8-67A9-4CC8-B0CF-114FA7534AB0}"/>
              </a:ext>
            </a:extLst>
          </p:cNvPr>
          <p:cNvSpPr>
            <a:spLocks noGrp="1"/>
          </p:cNvSpPr>
          <p:nvPr>
            <p:ph type="title"/>
          </p:nvPr>
        </p:nvSpPr>
        <p:spPr>
          <a:xfrm>
            <a:off x="330200" y="215901"/>
            <a:ext cx="12192000" cy="954108"/>
          </a:xfrm>
        </p:spPr>
        <p:txBody>
          <a:bodyPr>
            <a:noAutofit/>
          </a:bodyPr>
          <a:lstStyle/>
          <a:p>
            <a:r>
              <a:rPr lang="en-US" sz="2600" b="1">
                <a:solidFill>
                  <a:srgbClr val="00B0F0"/>
                </a:solidFill>
                <a:latin typeface="Arial"/>
                <a:cs typeface="Arial"/>
              </a:rPr>
              <a:t>EDUCATION</a:t>
            </a:r>
            <a:r>
              <a:rPr lang="en-US" sz="2200" b="1">
                <a:solidFill>
                  <a:srgbClr val="00B0F0"/>
                </a:solidFill>
                <a:latin typeface="Arial"/>
                <a:cs typeface="Arial"/>
              </a:rPr>
              <a:t>: DIFFICULTIES WITH ONLINE CLASSES AND RESPONDENTS' CONFIDENCE ABOUT SENDING CHILDREN BACK TO SCHOOL WHEN THEY REOPEN</a:t>
            </a:r>
          </a:p>
        </p:txBody>
      </p:sp>
      <p:sp>
        <p:nvSpPr>
          <p:cNvPr id="10" name="TextBox 9">
            <a:extLst>
              <a:ext uri="{FF2B5EF4-FFF2-40B4-BE49-F238E27FC236}">
                <a16:creationId xmlns:a16="http://schemas.microsoft.com/office/drawing/2014/main" id="{7A0AF633-D182-44DA-8971-DA3690A1E4EC}"/>
              </a:ext>
            </a:extLst>
          </p:cNvPr>
          <p:cNvSpPr txBox="1"/>
          <p:nvPr/>
        </p:nvSpPr>
        <p:spPr>
          <a:xfrm>
            <a:off x="331360" y="5609693"/>
            <a:ext cx="10656407" cy="1092607"/>
          </a:xfrm>
          <a:prstGeom prst="rect">
            <a:avLst/>
          </a:prstGeom>
          <a:noFill/>
          <a:ln>
            <a:solidFill>
              <a:schemeClr val="accent1"/>
            </a:solidFill>
          </a:ln>
        </p:spPr>
        <p:txBody>
          <a:bodyPr wrap="square" lIns="91440" tIns="45720" rIns="91440" bIns="45720" rtlCol="0" anchor="t">
            <a:spAutoFit/>
          </a:bodyPr>
          <a:lstStyle/>
          <a:p>
            <a:pPr marL="285750" indent="-285750">
              <a:buFont typeface="Arial"/>
              <a:buChar char="•"/>
            </a:pPr>
            <a:r>
              <a:rPr lang="en-US" sz="1300">
                <a:latin typeface="Arial"/>
                <a:cs typeface="Arial"/>
              </a:rPr>
              <a:t>57% of respondents with children using online studying/internet report experiencing difficulties. Most difficulties relate to connectivity issues and electricity disruptions. However, a significant number (38%) also report their children are unable to follow online classes. </a:t>
            </a:r>
            <a:endParaRPr lang="en-US">
              <a:latin typeface="Calibri" panose="020F0502020204030204"/>
              <a:cs typeface="Calibri" panose="020F0502020204030204"/>
            </a:endParaRPr>
          </a:p>
          <a:p>
            <a:pPr marL="285750" indent="-285750">
              <a:buFont typeface="Arial"/>
              <a:buChar char="•"/>
            </a:pPr>
            <a:r>
              <a:rPr lang="en-US" sz="1300">
                <a:latin typeface="Arial"/>
                <a:cs typeface="Arial"/>
              </a:rPr>
              <a:t>Respondents are equally divided between being confident (including very confident) and not confident of sending their children back to school. However, there is a strong variation in the confidence factor according to background characteristics such as income and the education level of the head of household.</a:t>
            </a:r>
            <a:endParaRPr lang="en-US">
              <a:cs typeface="Calibri" panose="020F0502020204030204"/>
            </a:endParaRPr>
          </a:p>
        </p:txBody>
      </p:sp>
      <p:sp>
        <p:nvSpPr>
          <p:cNvPr id="2" name="TextBox 1">
            <a:extLst>
              <a:ext uri="{FF2B5EF4-FFF2-40B4-BE49-F238E27FC236}">
                <a16:creationId xmlns:a16="http://schemas.microsoft.com/office/drawing/2014/main" id="{304E33A7-D35F-4B2F-AF5F-6BB7889F5DE9}"/>
              </a:ext>
            </a:extLst>
          </p:cNvPr>
          <p:cNvSpPr txBox="1"/>
          <p:nvPr/>
        </p:nvSpPr>
        <p:spPr>
          <a:xfrm>
            <a:off x="927357" y="1221471"/>
            <a:ext cx="5421736" cy="276999"/>
          </a:xfrm>
          <a:prstGeom prst="rect">
            <a:avLst/>
          </a:prstGeom>
          <a:noFill/>
        </p:spPr>
        <p:txBody>
          <a:bodyPr wrap="square" rtlCol="0">
            <a:spAutoFit/>
          </a:bodyPr>
          <a:lstStyle/>
          <a:p>
            <a:pPr algn="ctr"/>
            <a:r>
              <a:rPr lang="en-US" sz="1200">
                <a:solidFill>
                  <a:srgbClr val="00B0F0"/>
                </a:solidFill>
              </a:rPr>
              <a:t>Difficulties with online classes</a:t>
            </a:r>
          </a:p>
        </p:txBody>
      </p:sp>
      <p:sp>
        <p:nvSpPr>
          <p:cNvPr id="3" name="TextBox 2">
            <a:extLst>
              <a:ext uri="{FF2B5EF4-FFF2-40B4-BE49-F238E27FC236}">
                <a16:creationId xmlns:a16="http://schemas.microsoft.com/office/drawing/2014/main" id="{767D8F48-F97D-4F49-AA32-610AFD7D3A7C}"/>
              </a:ext>
            </a:extLst>
          </p:cNvPr>
          <p:cNvSpPr txBox="1"/>
          <p:nvPr/>
        </p:nvSpPr>
        <p:spPr>
          <a:xfrm>
            <a:off x="5842907" y="1202122"/>
            <a:ext cx="5421736" cy="276999"/>
          </a:xfrm>
          <a:prstGeom prst="rect">
            <a:avLst/>
          </a:prstGeom>
          <a:noFill/>
        </p:spPr>
        <p:txBody>
          <a:bodyPr wrap="square" rtlCol="0">
            <a:spAutoFit/>
          </a:bodyPr>
          <a:lstStyle/>
          <a:p>
            <a:pPr algn="ctr"/>
            <a:r>
              <a:rPr lang="en-US" sz="1200">
                <a:solidFill>
                  <a:srgbClr val="00B0F0"/>
                </a:solidFill>
              </a:rPr>
              <a:t>Confidence about sending children back to school</a:t>
            </a:r>
          </a:p>
        </p:txBody>
      </p:sp>
      <p:pic>
        <p:nvPicPr>
          <p:cNvPr id="4" name="Picture 2">
            <a:extLst>
              <a:ext uri="{FF2B5EF4-FFF2-40B4-BE49-F238E27FC236}">
                <a16:creationId xmlns:a16="http://schemas.microsoft.com/office/drawing/2014/main" id="{F41EC39D-6EC7-40E9-AB33-878BEAF970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097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2BADA317-1CAC-428C-B683-AE24FDFFA85E}"/>
              </a:ext>
            </a:extLst>
          </p:cNvPr>
          <p:cNvGraphicFramePr>
            <a:graphicFrameLocks/>
          </p:cNvGraphicFramePr>
          <p:nvPr>
            <p:extLst>
              <p:ext uri="{D42A27DB-BD31-4B8C-83A1-F6EECF244321}">
                <p14:modId xmlns:p14="http://schemas.microsoft.com/office/powerpoint/2010/main" val="1695981914"/>
              </p:ext>
            </p:extLst>
          </p:nvPr>
        </p:nvGraphicFramePr>
        <p:xfrm>
          <a:off x="6760636" y="3585286"/>
          <a:ext cx="5154384" cy="2603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F6247239-DD55-4266-9476-1842EE399811}"/>
              </a:ext>
            </a:extLst>
          </p:cNvPr>
          <p:cNvGraphicFramePr>
            <a:graphicFrameLocks/>
          </p:cNvGraphicFramePr>
          <p:nvPr>
            <p:extLst>
              <p:ext uri="{D42A27DB-BD31-4B8C-83A1-F6EECF244321}">
                <p14:modId xmlns:p14="http://schemas.microsoft.com/office/powerpoint/2010/main" val="1218697882"/>
              </p:ext>
            </p:extLst>
          </p:nvPr>
        </p:nvGraphicFramePr>
        <p:xfrm>
          <a:off x="6857706" y="1328446"/>
          <a:ext cx="5216979" cy="2492829"/>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AEB7C668-FE7D-4F07-9358-07F003CBE82F}"/>
              </a:ext>
            </a:extLst>
          </p:cNvPr>
          <p:cNvSpPr txBox="1"/>
          <p:nvPr/>
        </p:nvSpPr>
        <p:spPr>
          <a:xfrm>
            <a:off x="483366" y="114300"/>
            <a:ext cx="11226034" cy="1015663"/>
          </a:xfrm>
          <a:prstGeom prst="rect">
            <a:avLst/>
          </a:prstGeom>
          <a:noFill/>
        </p:spPr>
        <p:txBody>
          <a:bodyPr wrap="square" lIns="91440" tIns="45720" rIns="91440" bIns="45720" rtlCol="0" anchor="t">
            <a:spAutoFit/>
          </a:bodyPr>
          <a:lstStyle/>
          <a:p>
            <a:r>
              <a:rPr lang="en-US" sz="2400" b="1">
                <a:solidFill>
                  <a:srgbClr val="00B0F0"/>
                </a:solidFill>
                <a:latin typeface="Arial"/>
                <a:cs typeface="Arial"/>
              </a:rPr>
              <a:t>EDUCATION</a:t>
            </a:r>
            <a:r>
              <a:rPr lang="en-US" b="1">
                <a:solidFill>
                  <a:srgbClr val="00B0F0"/>
                </a:solidFill>
                <a:latin typeface="Arial"/>
                <a:cs typeface="Arial"/>
              </a:rPr>
              <a:t>: RESPONDENTS WHERE HEAD OF HOUSEHOLD HAS 12+ YEARS OF SCHOOLING, BELONGING TO UPPER INCOME GROUPS AND LIVING IN SUB-METROPOLITAN AND METROPOLITAN CITIES WERE LEAST CONFIDENT OF SENDING CHILDREN BACK TO SCHOOL</a:t>
            </a:r>
          </a:p>
        </p:txBody>
      </p:sp>
      <p:sp>
        <p:nvSpPr>
          <p:cNvPr id="2" name="TextBox 1">
            <a:extLst>
              <a:ext uri="{FF2B5EF4-FFF2-40B4-BE49-F238E27FC236}">
                <a16:creationId xmlns:a16="http://schemas.microsoft.com/office/drawing/2014/main" id="{E8842B05-A646-4044-B0E3-DF8781255D2A}"/>
              </a:ext>
            </a:extLst>
          </p:cNvPr>
          <p:cNvSpPr txBox="1"/>
          <p:nvPr/>
        </p:nvSpPr>
        <p:spPr>
          <a:xfrm>
            <a:off x="2583378" y="6194110"/>
            <a:ext cx="8363290" cy="461665"/>
          </a:xfrm>
          <a:prstGeom prst="rect">
            <a:avLst/>
          </a:prstGeom>
          <a:noFill/>
        </p:spPr>
        <p:txBody>
          <a:bodyPr wrap="square" lIns="91440" tIns="45720" rIns="91440" bIns="45720" rtlCol="0" anchor="t">
            <a:spAutoFit/>
          </a:bodyPr>
          <a:lstStyle/>
          <a:p>
            <a:pPr algn="ctr"/>
            <a:r>
              <a:rPr lang="en-US" sz="1200">
                <a:solidFill>
                  <a:srgbClr val="00B0F0"/>
                </a:solidFill>
              </a:rPr>
              <a:t>Respondents confidence level regarding sending child back to school after reopening </a:t>
            </a:r>
          </a:p>
          <a:p>
            <a:pPr algn="ctr"/>
            <a:r>
              <a:rPr lang="en-US" sz="1200">
                <a:solidFill>
                  <a:srgbClr val="00B0F0"/>
                </a:solidFill>
              </a:rPr>
              <a:t>- by </a:t>
            </a:r>
            <a:r>
              <a:rPr lang="en-US" sz="1200">
                <a:solidFill>
                  <a:srgbClr val="00B0F0"/>
                </a:solidFill>
                <a:ea typeface="+mn-lt"/>
                <a:cs typeface="+mn-lt"/>
              </a:rPr>
              <a:t>residency type (left),</a:t>
            </a:r>
            <a:r>
              <a:rPr lang="en-US" sz="1200">
                <a:solidFill>
                  <a:srgbClr val="00B0F0"/>
                </a:solidFill>
              </a:rPr>
              <a:t> education level of head of household – no. of years (top right), and income group (bottom right) and </a:t>
            </a:r>
            <a:endParaRPr lang="en-US" sz="1200">
              <a:solidFill>
                <a:srgbClr val="00B0F0"/>
              </a:solidFill>
              <a:cs typeface="Calibri"/>
            </a:endParaRPr>
          </a:p>
        </p:txBody>
      </p:sp>
      <p:pic>
        <p:nvPicPr>
          <p:cNvPr id="3" name="Picture 2">
            <a:extLst>
              <a:ext uri="{FF2B5EF4-FFF2-40B4-BE49-F238E27FC236}">
                <a16:creationId xmlns:a16="http://schemas.microsoft.com/office/drawing/2014/main" id="{F7B47DA0-A228-4027-AC04-C670744B1A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650" y="6174440"/>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a:extLst>
              <a:ext uri="{FF2B5EF4-FFF2-40B4-BE49-F238E27FC236}">
                <a16:creationId xmlns:a16="http://schemas.microsoft.com/office/drawing/2014/main" id="{5548A2C1-EFCE-4924-B887-927D0DF9AB23}"/>
              </a:ext>
            </a:extLst>
          </p:cNvPr>
          <p:cNvGraphicFramePr>
            <a:graphicFrameLocks/>
          </p:cNvGraphicFramePr>
          <p:nvPr>
            <p:extLst>
              <p:ext uri="{D42A27DB-BD31-4B8C-83A1-F6EECF244321}">
                <p14:modId xmlns:p14="http://schemas.microsoft.com/office/powerpoint/2010/main" val="1775884909"/>
              </p:ext>
            </p:extLst>
          </p:nvPr>
        </p:nvGraphicFramePr>
        <p:xfrm>
          <a:off x="349477" y="1231158"/>
          <a:ext cx="6094282" cy="506624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26985345"/>
      </p:ext>
    </p:extLst>
  </p:cSld>
  <p:clrMapOvr>
    <a:masterClrMapping/>
  </p:clrMapOvr>
  <p:extLst>
    <p:ext uri="{6950BFC3-D8DA-4A85-94F7-54DA5524770B}">
      <p188:commentRel xmlns="" xmlns:p188="http://schemas.microsoft.com/office/powerpoint/2018/8/main" r:id="rId6"/>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2">
            <a:extLst>
              <a:ext uri="{FF2B5EF4-FFF2-40B4-BE49-F238E27FC236}">
                <a16:creationId xmlns:a16="http://schemas.microsoft.com/office/drawing/2014/main" id="{1330112C-8AB5-4972-92C0-3CDD2D39C46B}"/>
              </a:ext>
            </a:extLst>
          </p:cNvPr>
          <p:cNvGraphicFramePr>
            <a:graphicFrameLocks/>
          </p:cNvGraphicFramePr>
          <p:nvPr/>
        </p:nvGraphicFramePr>
        <p:xfrm>
          <a:off x="4858472" y="407465"/>
          <a:ext cx="7099300" cy="6043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2B3CDB78-C674-487F-AAE7-71FF3B5EC2AF}"/>
              </a:ext>
            </a:extLst>
          </p:cNvPr>
          <p:cNvSpPr txBox="1">
            <a:spLocks/>
          </p:cNvSpPr>
          <p:nvPr/>
        </p:nvSpPr>
        <p:spPr>
          <a:xfrm>
            <a:off x="325067" y="456441"/>
            <a:ext cx="3851275" cy="90328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500">
                <a:solidFill>
                  <a:srgbClr val="00B0F0"/>
                </a:solidFill>
                <a:latin typeface="Arial"/>
                <a:cs typeface="Arial"/>
              </a:rPr>
              <a:t>Content</a:t>
            </a:r>
            <a:r>
              <a:rPr lang="en-GB" sz="6600">
                <a:solidFill>
                  <a:srgbClr val="00B0F0"/>
                </a:solidFill>
                <a:latin typeface="Arial"/>
                <a:cs typeface="Arial"/>
              </a:rPr>
              <a:t> </a:t>
            </a:r>
            <a:endParaRPr lang="en-GB" sz="6600">
              <a:solidFill>
                <a:srgbClr val="00B0F0"/>
              </a:solidFill>
              <a:latin typeface="Arial" panose="020B0604020202020204" pitchFamily="34" charset="0"/>
              <a:cs typeface="Arial" panose="020B0604020202020204" pitchFamily="34" charset="0"/>
            </a:endParaRPr>
          </a:p>
        </p:txBody>
      </p:sp>
      <p:sp>
        <p:nvSpPr>
          <p:cNvPr id="1406" name="TextBox 1405">
            <a:extLst>
              <a:ext uri="{FF2B5EF4-FFF2-40B4-BE49-F238E27FC236}">
                <a16:creationId xmlns:a16="http://schemas.microsoft.com/office/drawing/2014/main" id="{EF0807AA-AC76-40E0-AFF2-BC1F1E4C2DA1}"/>
              </a:ext>
            </a:extLst>
          </p:cNvPr>
          <p:cNvSpPr txBox="1"/>
          <p:nvPr/>
        </p:nvSpPr>
        <p:spPr>
          <a:xfrm>
            <a:off x="429942" y="1553090"/>
            <a:ext cx="4873578"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GB" sz="2000">
                <a:solidFill>
                  <a:srgbClr val="00B0F0"/>
                </a:solidFill>
                <a:latin typeface="Arial"/>
                <a:cs typeface="Arial"/>
              </a:rPr>
              <a:t> This is the </a:t>
            </a:r>
            <a:r>
              <a:rPr lang="en-GB" sz="2000" b="1">
                <a:solidFill>
                  <a:srgbClr val="00B0F0"/>
                </a:solidFill>
                <a:latin typeface="Arial"/>
                <a:cs typeface="Arial"/>
              </a:rPr>
              <a:t>fourth </a:t>
            </a:r>
            <a:r>
              <a:rPr lang="en-GB" sz="2000">
                <a:solidFill>
                  <a:srgbClr val="00B0F0"/>
                </a:solidFill>
                <a:latin typeface="Arial"/>
                <a:cs typeface="Arial"/>
              </a:rPr>
              <a:t>in a series of monthly household surveys to track the socio-economic multi-sectoral impact of COVID-19 on children and families in Nepal.</a:t>
            </a:r>
            <a:r>
              <a:rPr lang="en-US" sz="2000">
                <a:latin typeface="Arial"/>
                <a:cs typeface="Arial"/>
              </a:rPr>
              <a:t>​</a:t>
            </a:r>
            <a:endParaRPr lang="en-GB" sz="2000">
              <a:latin typeface="Arial"/>
              <a:cs typeface="Arial"/>
            </a:endParaRPr>
          </a:p>
          <a:p>
            <a:r>
              <a:rPr lang="en-GB" sz="2000">
                <a:latin typeface="Arial"/>
                <a:cs typeface="Arial"/>
              </a:rPr>
              <a:t>​</a:t>
            </a:r>
            <a:endParaRPr lang="en-US" sz="2000">
              <a:solidFill>
                <a:srgbClr val="000000"/>
              </a:solidFill>
              <a:latin typeface="Arial"/>
              <a:cs typeface="Arial"/>
            </a:endParaRPr>
          </a:p>
          <a:p>
            <a:pPr>
              <a:buChar char="•"/>
            </a:pPr>
            <a:r>
              <a:rPr lang="en-GB" sz="2000">
                <a:solidFill>
                  <a:srgbClr val="00B0F0"/>
                </a:solidFill>
                <a:latin typeface="Arial"/>
                <a:cs typeface="Arial"/>
              </a:rPr>
              <a:t> Where available,</a:t>
            </a:r>
            <a:r>
              <a:rPr lang="en-GB" sz="2000" b="1">
                <a:solidFill>
                  <a:srgbClr val="00B0F0"/>
                </a:solidFill>
                <a:latin typeface="Arial"/>
                <a:cs typeface="Arial"/>
              </a:rPr>
              <a:t> </a:t>
            </a:r>
            <a:r>
              <a:rPr lang="en-GB" sz="2000">
                <a:solidFill>
                  <a:srgbClr val="00B0F0"/>
                </a:solidFill>
                <a:latin typeface="Arial"/>
                <a:cs typeface="Arial"/>
              </a:rPr>
              <a:t>the monthly household survey data is </a:t>
            </a:r>
            <a:r>
              <a:rPr lang="en-GB" sz="2000" b="1">
                <a:solidFill>
                  <a:srgbClr val="00B0F0"/>
                </a:solidFill>
                <a:latin typeface="Arial"/>
                <a:cs typeface="Arial"/>
              </a:rPr>
              <a:t>supplemented by relevant child-related data </a:t>
            </a:r>
            <a:r>
              <a:rPr lang="en-GB" sz="2000">
                <a:solidFill>
                  <a:srgbClr val="00B0F0"/>
                </a:solidFill>
                <a:latin typeface="Arial"/>
                <a:cs typeface="Arial"/>
              </a:rPr>
              <a:t>from other sources.</a:t>
            </a:r>
          </a:p>
        </p:txBody>
      </p:sp>
      <p:pic>
        <p:nvPicPr>
          <p:cNvPr id="8" name="Picture 2">
            <a:extLst>
              <a:ext uri="{FF2B5EF4-FFF2-40B4-BE49-F238E27FC236}">
                <a16:creationId xmlns:a16="http://schemas.microsoft.com/office/drawing/2014/main" id="{26551637-E739-4AF2-9C64-E505ACCFF5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161315"/>
      </p:ext>
    </p:extLst>
  </p:cSld>
  <p:clrMapOvr>
    <a:masterClrMapping/>
  </p:clrMapOvr>
  <p:extLst>
    <p:ext uri="{6950BFC3-D8DA-4A85-94F7-54DA5524770B}">
      <p188:commentRel xmlns="" xmlns:p188="http://schemas.microsoft.com/office/powerpoint/2018/8/main" r:id="rId9"/>
    </p:ext>
  </p:extLs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FB911AE-D6E1-4F04-B758-9912F390181C}"/>
              </a:ext>
            </a:extLst>
          </p:cNvPr>
          <p:cNvSpPr txBox="1"/>
          <p:nvPr/>
        </p:nvSpPr>
        <p:spPr>
          <a:xfrm>
            <a:off x="225878" y="210449"/>
            <a:ext cx="11312165" cy="769441"/>
          </a:xfrm>
          <a:prstGeom prst="rect">
            <a:avLst/>
          </a:prstGeom>
          <a:noFill/>
        </p:spPr>
        <p:txBody>
          <a:bodyPr wrap="square" lIns="91440" tIns="45720" rIns="91440" bIns="45720" rtlCol="0" anchor="t">
            <a:spAutoFit/>
          </a:bodyPr>
          <a:lstStyle/>
          <a:p>
            <a:r>
              <a:rPr lang="en-US" sz="2400" b="1">
                <a:solidFill>
                  <a:srgbClr val="00B0F0"/>
                </a:solidFill>
                <a:latin typeface="Arial"/>
                <a:cs typeface="Arial"/>
              </a:rPr>
              <a:t>PROTECTION</a:t>
            </a:r>
            <a:r>
              <a:rPr lang="en-US" sz="2000" b="1">
                <a:solidFill>
                  <a:srgbClr val="00B0F0"/>
                </a:solidFill>
                <a:latin typeface="Arial"/>
                <a:cs typeface="Arial"/>
              </a:rPr>
              <a:t>: AN INCREASE IN THE PERCENTAGE OF RESPONDENTS WITNESSING VIOLENCE AGAINST WOMEN AND CHILDREN</a:t>
            </a:r>
          </a:p>
        </p:txBody>
      </p:sp>
      <p:sp>
        <p:nvSpPr>
          <p:cNvPr id="9" name="TextBox 8">
            <a:extLst>
              <a:ext uri="{FF2B5EF4-FFF2-40B4-BE49-F238E27FC236}">
                <a16:creationId xmlns:a16="http://schemas.microsoft.com/office/drawing/2014/main" id="{2DCD499F-D26F-4A93-B224-D5AABD431B2B}"/>
              </a:ext>
            </a:extLst>
          </p:cNvPr>
          <p:cNvSpPr txBox="1"/>
          <p:nvPr/>
        </p:nvSpPr>
        <p:spPr>
          <a:xfrm>
            <a:off x="5617694" y="4152491"/>
            <a:ext cx="6294665" cy="2492990"/>
          </a:xfrm>
          <a:prstGeom prst="rect">
            <a:avLst/>
          </a:prstGeom>
          <a:noFill/>
          <a:ln>
            <a:solidFill>
              <a:srgbClr val="002060"/>
            </a:solidFill>
          </a:ln>
        </p:spPr>
        <p:txBody>
          <a:bodyPr wrap="square" lIns="91440" tIns="45720" rIns="91440" bIns="45720" rtlCol="0" anchor="t">
            <a:spAutoFit/>
          </a:bodyPr>
          <a:lstStyle/>
          <a:p>
            <a:pPr marL="285750" indent="-285750">
              <a:buFont typeface="Arial" panose="020B0604020202020204" pitchFamily="34" charset="0"/>
              <a:buChar char="•"/>
            </a:pPr>
            <a:r>
              <a:rPr lang="en-US" sz="1300">
                <a:latin typeface="Arial"/>
                <a:cs typeface="Arial"/>
              </a:rPr>
              <a:t>Respondents witnessing violence against women increased from 3% in August to 3.6% in October.</a:t>
            </a:r>
          </a:p>
          <a:p>
            <a:pPr marL="285750" indent="-285750">
              <a:buFont typeface="Arial" panose="020B0604020202020204" pitchFamily="34" charset="0"/>
              <a:buChar char="•"/>
            </a:pPr>
            <a:r>
              <a:rPr lang="en-US" sz="1300">
                <a:latin typeface="Arial"/>
                <a:cs typeface="Arial"/>
              </a:rPr>
              <a:t>Respondents witnessing violence against children increased from 0.9% to 1.3%.</a:t>
            </a:r>
          </a:p>
          <a:p>
            <a:pPr marL="285750" indent="-285750">
              <a:buFont typeface="Arial" panose="020B0604020202020204" pitchFamily="34" charset="0"/>
              <a:buChar char="•"/>
            </a:pPr>
            <a:r>
              <a:rPr lang="en-US" sz="1300">
                <a:latin typeface="Arial"/>
                <a:cs typeface="Arial"/>
              </a:rPr>
              <a:t>Respondents witnessing violence against both women and children declined from 2.4% to 0.9%.</a:t>
            </a:r>
          </a:p>
          <a:p>
            <a:pPr marL="285750" indent="-285750">
              <a:buFont typeface="Arial" panose="020B0604020202020204" pitchFamily="34" charset="0"/>
              <a:buChar char="•"/>
            </a:pPr>
            <a:r>
              <a:rPr lang="en-US" sz="1300">
                <a:latin typeface="Arial"/>
                <a:cs typeface="Arial"/>
              </a:rPr>
              <a:t>Respondents witnessing violence against women, children or both in rural municipalities is about 7% compared to 4% in metropolitan and sub-metropolitan municipalities.</a:t>
            </a:r>
          </a:p>
          <a:p>
            <a:pPr marL="285750" indent="-285750">
              <a:buFont typeface="Arial" panose="020B0604020202020204" pitchFamily="34" charset="0"/>
              <a:buChar char="•"/>
            </a:pPr>
            <a:r>
              <a:rPr lang="en-US" sz="1300">
                <a:latin typeface="Arial"/>
                <a:cs typeface="Arial"/>
              </a:rPr>
              <a:t>Respondents witnessing violence against women, children or both in Province 2, Karnali and </a:t>
            </a:r>
            <a:r>
              <a:rPr lang="en-US" sz="1300" err="1">
                <a:latin typeface="Arial"/>
                <a:cs typeface="Arial"/>
              </a:rPr>
              <a:t>Sudurpaschim</a:t>
            </a:r>
            <a:r>
              <a:rPr lang="en-US" sz="1300">
                <a:latin typeface="Arial"/>
                <a:cs typeface="Arial"/>
              </a:rPr>
              <a:t> is 8% -  higher than other provinces.</a:t>
            </a:r>
          </a:p>
          <a:p>
            <a:pPr marL="285750" indent="-285750">
              <a:buFont typeface="Arial" panose="020B0604020202020204" pitchFamily="34" charset="0"/>
              <a:buChar char="•"/>
            </a:pPr>
            <a:endParaRPr lang="en-US" sz="1300">
              <a:latin typeface="Arial"/>
              <a:cs typeface="Arial"/>
            </a:endParaRPr>
          </a:p>
        </p:txBody>
      </p:sp>
      <p:sp>
        <p:nvSpPr>
          <p:cNvPr id="2" name="TextBox 1">
            <a:extLst>
              <a:ext uri="{FF2B5EF4-FFF2-40B4-BE49-F238E27FC236}">
                <a16:creationId xmlns:a16="http://schemas.microsoft.com/office/drawing/2014/main" id="{804DE20D-BA43-4BAD-8DF5-9C42DDDEA325}"/>
              </a:ext>
            </a:extLst>
          </p:cNvPr>
          <p:cNvSpPr txBox="1"/>
          <p:nvPr/>
        </p:nvSpPr>
        <p:spPr>
          <a:xfrm>
            <a:off x="6528952" y="3374946"/>
            <a:ext cx="4723734" cy="461665"/>
          </a:xfrm>
          <a:prstGeom prst="rect">
            <a:avLst/>
          </a:prstGeom>
          <a:noFill/>
        </p:spPr>
        <p:txBody>
          <a:bodyPr wrap="square" lIns="91440" tIns="45720" rIns="91440" bIns="45720" rtlCol="0" anchor="t">
            <a:spAutoFit/>
          </a:bodyPr>
          <a:lstStyle/>
          <a:p>
            <a:pPr algn="ctr"/>
            <a:r>
              <a:rPr lang="en-US" sz="1200">
                <a:solidFill>
                  <a:srgbClr val="00B0F0"/>
                </a:solidFill>
              </a:rPr>
              <a:t>Witnessing violence against women and children </a:t>
            </a:r>
            <a:endParaRPr lang="en-US">
              <a:solidFill>
                <a:srgbClr val="000000"/>
              </a:solidFill>
            </a:endParaRPr>
          </a:p>
          <a:p>
            <a:pPr algn="ctr"/>
            <a:r>
              <a:rPr lang="en-US" sz="1200">
                <a:solidFill>
                  <a:srgbClr val="00B0F0"/>
                </a:solidFill>
              </a:rPr>
              <a:t>- by province (above) and by type of residency (bottom left)</a:t>
            </a:r>
            <a:endParaRPr lang="en-US">
              <a:cs typeface="Calibri"/>
            </a:endParaRPr>
          </a:p>
        </p:txBody>
      </p:sp>
      <p:sp>
        <p:nvSpPr>
          <p:cNvPr id="3" name="TextBox 2">
            <a:extLst>
              <a:ext uri="{FF2B5EF4-FFF2-40B4-BE49-F238E27FC236}">
                <a16:creationId xmlns:a16="http://schemas.microsoft.com/office/drawing/2014/main" id="{11A829D2-75F3-4607-87F6-3DEAB79CDFDE}"/>
              </a:ext>
            </a:extLst>
          </p:cNvPr>
          <p:cNvSpPr txBox="1"/>
          <p:nvPr/>
        </p:nvSpPr>
        <p:spPr>
          <a:xfrm>
            <a:off x="685677" y="3879311"/>
            <a:ext cx="3737630" cy="276999"/>
          </a:xfrm>
          <a:prstGeom prst="rect">
            <a:avLst/>
          </a:prstGeom>
          <a:noFill/>
        </p:spPr>
        <p:txBody>
          <a:bodyPr wrap="square" lIns="91440" tIns="45720" rIns="91440" bIns="45720" rtlCol="0" anchor="t">
            <a:spAutoFit/>
          </a:bodyPr>
          <a:lstStyle/>
          <a:p>
            <a:pPr algn="ctr"/>
            <a:r>
              <a:rPr lang="en-US" sz="1200">
                <a:solidFill>
                  <a:srgbClr val="00B0F0"/>
                </a:solidFill>
              </a:rPr>
              <a:t>Witnessing violence against women and children</a:t>
            </a:r>
            <a:endParaRPr lang="en-US"/>
          </a:p>
        </p:txBody>
      </p:sp>
      <p:pic>
        <p:nvPicPr>
          <p:cNvPr id="14" name="Picture 2">
            <a:extLst>
              <a:ext uri="{FF2B5EF4-FFF2-40B4-BE49-F238E27FC236}">
                <a16:creationId xmlns:a16="http://schemas.microsoft.com/office/drawing/2014/main" id="{357592D0-CBC8-48E0-BEE1-9101958E5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79" y="6195973"/>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hart 9">
            <a:extLst>
              <a:ext uri="{FF2B5EF4-FFF2-40B4-BE49-F238E27FC236}">
                <a16:creationId xmlns:a16="http://schemas.microsoft.com/office/drawing/2014/main" id="{51A6A37B-BA9B-4537-A6C7-E39A5C100CAA}"/>
              </a:ext>
            </a:extLst>
          </p:cNvPr>
          <p:cNvGraphicFramePr>
            <a:graphicFrameLocks/>
          </p:cNvGraphicFramePr>
          <p:nvPr>
            <p:extLst>
              <p:ext uri="{D42A27DB-BD31-4B8C-83A1-F6EECF244321}">
                <p14:modId xmlns:p14="http://schemas.microsoft.com/office/powerpoint/2010/main" val="1746819005"/>
              </p:ext>
            </p:extLst>
          </p:nvPr>
        </p:nvGraphicFramePr>
        <p:xfrm>
          <a:off x="447310" y="1045509"/>
          <a:ext cx="4572000" cy="28797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DAE6BC35-4D55-451B-98B1-4A984BD51723}"/>
              </a:ext>
            </a:extLst>
          </p:cNvPr>
          <p:cNvGraphicFramePr>
            <a:graphicFrameLocks/>
          </p:cNvGraphicFramePr>
          <p:nvPr>
            <p:extLst>
              <p:ext uri="{D42A27DB-BD31-4B8C-83A1-F6EECF244321}">
                <p14:modId xmlns:p14="http://schemas.microsoft.com/office/powerpoint/2010/main" val="813805686"/>
              </p:ext>
            </p:extLst>
          </p:nvPr>
        </p:nvGraphicFramePr>
        <p:xfrm>
          <a:off x="6396004" y="1045912"/>
          <a:ext cx="4572000" cy="23271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EE9CE89E-8CD4-4C1B-A2DC-5123BF33E80C}"/>
              </a:ext>
            </a:extLst>
          </p:cNvPr>
          <p:cNvGraphicFramePr>
            <a:graphicFrameLocks/>
          </p:cNvGraphicFramePr>
          <p:nvPr>
            <p:extLst>
              <p:ext uri="{D42A27DB-BD31-4B8C-83A1-F6EECF244321}">
                <p14:modId xmlns:p14="http://schemas.microsoft.com/office/powerpoint/2010/main" val="3089580614"/>
              </p:ext>
            </p:extLst>
          </p:nvPr>
        </p:nvGraphicFramePr>
        <p:xfrm>
          <a:off x="448872" y="4274858"/>
          <a:ext cx="4572000" cy="231739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56882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1BF06DE-A86E-4CB1-A954-C30EC3C02002}"/>
              </a:ext>
            </a:extLst>
          </p:cNvPr>
          <p:cNvSpPr txBox="1"/>
          <p:nvPr/>
        </p:nvSpPr>
        <p:spPr>
          <a:xfrm>
            <a:off x="438073" y="167515"/>
            <a:ext cx="11087253" cy="1107996"/>
          </a:xfrm>
          <a:prstGeom prst="rect">
            <a:avLst/>
          </a:prstGeom>
          <a:noFill/>
        </p:spPr>
        <p:txBody>
          <a:bodyPr wrap="square" lIns="91440" tIns="45720" rIns="91440" bIns="45720" rtlCol="0" anchor="t">
            <a:spAutoFit/>
          </a:bodyPr>
          <a:lstStyle/>
          <a:p>
            <a:r>
              <a:rPr lang="en-US" sz="2600" b="1">
                <a:solidFill>
                  <a:srgbClr val="00B0F0"/>
                </a:solidFill>
                <a:latin typeface="Arial"/>
                <a:cs typeface="Arial"/>
              </a:rPr>
              <a:t>PROTECTION</a:t>
            </a:r>
            <a:r>
              <a:rPr lang="en-US" sz="2000" b="1">
                <a:solidFill>
                  <a:srgbClr val="00B0F0"/>
                </a:solidFill>
                <a:latin typeface="Arial"/>
                <a:cs typeface="Arial"/>
              </a:rPr>
              <a:t>: DOMESTIC VIOLENCE, SEXUAL ABUSE AND PSYCHOLOGICAL OR EMOTIONAL VIOLENCE ARE THE MAIN PROTECTION RISKS FACING WOMEN AND CHILDREN</a:t>
            </a:r>
          </a:p>
        </p:txBody>
      </p:sp>
      <p:sp>
        <p:nvSpPr>
          <p:cNvPr id="12" name="TextBox 11">
            <a:extLst>
              <a:ext uri="{FF2B5EF4-FFF2-40B4-BE49-F238E27FC236}">
                <a16:creationId xmlns:a16="http://schemas.microsoft.com/office/drawing/2014/main" id="{CC3F727C-7883-4621-942C-CCA733BD2630}"/>
              </a:ext>
            </a:extLst>
          </p:cNvPr>
          <p:cNvSpPr txBox="1"/>
          <p:nvPr/>
        </p:nvSpPr>
        <p:spPr>
          <a:xfrm>
            <a:off x="914400" y="5567680"/>
            <a:ext cx="9990364" cy="109260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300">
                <a:latin typeface="Arial"/>
                <a:cs typeface="Arial"/>
              </a:rPr>
              <a:t>Most prevalent forms of discriminatory and violent </a:t>
            </a:r>
            <a:r>
              <a:rPr lang="en-US" sz="1300" err="1">
                <a:latin typeface="Arial"/>
                <a:cs typeface="Arial"/>
              </a:rPr>
              <a:t>behaviour</a:t>
            </a:r>
            <a:r>
              <a:rPr lang="en-US" sz="1300">
                <a:latin typeface="Arial"/>
                <a:cs typeface="Arial"/>
              </a:rPr>
              <a:t> towards women are domestic violence, shouting and insulting, and threats and intimidation.  </a:t>
            </a:r>
          </a:p>
          <a:p>
            <a:pPr marL="285750" indent="-285750">
              <a:buFont typeface="Arial" panose="020B0604020202020204" pitchFamily="34" charset="0"/>
              <a:buChar char="•"/>
            </a:pPr>
            <a:r>
              <a:rPr lang="en-US" sz="1300">
                <a:latin typeface="Arial"/>
                <a:cs typeface="Arial"/>
              </a:rPr>
              <a:t>Most prevalent forms of discriminatory and violent </a:t>
            </a:r>
            <a:r>
              <a:rPr lang="en-US" sz="1300" err="1">
                <a:latin typeface="Arial"/>
                <a:cs typeface="Arial"/>
              </a:rPr>
              <a:t>behaviour</a:t>
            </a:r>
            <a:r>
              <a:rPr lang="en-US" sz="1300">
                <a:latin typeface="Arial"/>
                <a:cs typeface="Arial"/>
              </a:rPr>
              <a:t> towards children are shouting/scolding, physical violence, physical or sexual abuse and child </a:t>
            </a:r>
            <a:r>
              <a:rPr lang="en-US" sz="1300" err="1">
                <a:latin typeface="Arial"/>
                <a:cs typeface="Arial"/>
              </a:rPr>
              <a:t>labour</a:t>
            </a:r>
            <a:r>
              <a:rPr lang="en-US" sz="1300">
                <a:latin typeface="Arial"/>
                <a:cs typeface="Arial"/>
              </a:rPr>
              <a:t>/exploitation.</a:t>
            </a:r>
          </a:p>
          <a:p>
            <a:pPr marL="285750" indent="-285750">
              <a:buFont typeface="Arial" panose="020B0604020202020204" pitchFamily="34" charset="0"/>
              <a:buChar char="•"/>
            </a:pPr>
            <a:r>
              <a:rPr lang="en-US" sz="1300">
                <a:latin typeface="Arial"/>
                <a:cs typeface="Arial"/>
              </a:rPr>
              <a:t>This does not take into account intersecting forms of violence.</a:t>
            </a:r>
            <a:endParaRPr lang="en-US"/>
          </a:p>
        </p:txBody>
      </p:sp>
      <p:sp>
        <p:nvSpPr>
          <p:cNvPr id="2" name="TextBox 1">
            <a:extLst>
              <a:ext uri="{FF2B5EF4-FFF2-40B4-BE49-F238E27FC236}">
                <a16:creationId xmlns:a16="http://schemas.microsoft.com/office/drawing/2014/main" id="{B5FBA36A-C590-43B2-9D3F-0CB10D520328}"/>
              </a:ext>
            </a:extLst>
          </p:cNvPr>
          <p:cNvSpPr txBox="1"/>
          <p:nvPr/>
        </p:nvSpPr>
        <p:spPr>
          <a:xfrm>
            <a:off x="1007285" y="4988386"/>
            <a:ext cx="4147100" cy="283349"/>
          </a:xfrm>
          <a:prstGeom prst="rect">
            <a:avLst/>
          </a:prstGeom>
          <a:noFill/>
        </p:spPr>
        <p:txBody>
          <a:bodyPr wrap="square" lIns="91440" tIns="45720" rIns="91440" bIns="45720" rtlCol="0" anchor="t">
            <a:spAutoFit/>
          </a:bodyPr>
          <a:lstStyle/>
          <a:p>
            <a:pPr algn="ctr"/>
            <a:r>
              <a:rPr lang="en-US" sz="1200">
                <a:solidFill>
                  <a:srgbClr val="00B0F0"/>
                </a:solidFill>
              </a:rPr>
              <a:t>Types of discriminatory/violent </a:t>
            </a:r>
            <a:r>
              <a:rPr lang="en-US" sz="1200" err="1">
                <a:solidFill>
                  <a:srgbClr val="00B0F0"/>
                </a:solidFill>
              </a:rPr>
              <a:t>behaviour</a:t>
            </a:r>
            <a:r>
              <a:rPr lang="en-US" sz="1200">
                <a:solidFill>
                  <a:srgbClr val="00B0F0"/>
                </a:solidFill>
              </a:rPr>
              <a:t> towards women </a:t>
            </a:r>
            <a:endParaRPr lang="en-US"/>
          </a:p>
        </p:txBody>
      </p:sp>
      <p:sp>
        <p:nvSpPr>
          <p:cNvPr id="3" name="TextBox 2">
            <a:extLst>
              <a:ext uri="{FF2B5EF4-FFF2-40B4-BE49-F238E27FC236}">
                <a16:creationId xmlns:a16="http://schemas.microsoft.com/office/drawing/2014/main" id="{7799029E-FCAF-4589-9289-F5BAE6F91501}"/>
              </a:ext>
            </a:extLst>
          </p:cNvPr>
          <p:cNvSpPr txBox="1"/>
          <p:nvPr/>
        </p:nvSpPr>
        <p:spPr>
          <a:xfrm>
            <a:off x="6728635" y="4987591"/>
            <a:ext cx="4223300" cy="276999"/>
          </a:xfrm>
          <a:prstGeom prst="rect">
            <a:avLst/>
          </a:prstGeom>
          <a:noFill/>
        </p:spPr>
        <p:txBody>
          <a:bodyPr wrap="square" lIns="91440" tIns="45720" rIns="91440" bIns="45720" rtlCol="0" anchor="t">
            <a:spAutoFit/>
          </a:bodyPr>
          <a:lstStyle/>
          <a:p>
            <a:r>
              <a:rPr lang="en-US" sz="1200">
                <a:solidFill>
                  <a:srgbClr val="00B0F0"/>
                </a:solidFill>
              </a:rPr>
              <a:t>Types of discriminatory/violent </a:t>
            </a:r>
            <a:r>
              <a:rPr lang="en-US" sz="1200" err="1">
                <a:solidFill>
                  <a:srgbClr val="00B0F0"/>
                </a:solidFill>
              </a:rPr>
              <a:t>behaviour</a:t>
            </a:r>
            <a:r>
              <a:rPr lang="en-US" sz="1200">
                <a:solidFill>
                  <a:srgbClr val="00B0F0"/>
                </a:solidFill>
              </a:rPr>
              <a:t> towards children</a:t>
            </a:r>
          </a:p>
        </p:txBody>
      </p:sp>
      <p:pic>
        <p:nvPicPr>
          <p:cNvPr id="5" name="Picture 2">
            <a:extLst>
              <a:ext uri="{FF2B5EF4-FFF2-40B4-BE49-F238E27FC236}">
                <a16:creationId xmlns:a16="http://schemas.microsoft.com/office/drawing/2014/main" id="{6D67CC71-496D-4DD2-ADF5-277558901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hart 9">
            <a:extLst>
              <a:ext uri="{FF2B5EF4-FFF2-40B4-BE49-F238E27FC236}">
                <a16:creationId xmlns:a16="http://schemas.microsoft.com/office/drawing/2014/main" id="{C5801F9D-E85B-464D-AB4E-6761A5D139FF}"/>
              </a:ext>
            </a:extLst>
          </p:cNvPr>
          <p:cNvGraphicFramePr>
            <a:graphicFrameLocks/>
          </p:cNvGraphicFramePr>
          <p:nvPr>
            <p:extLst>
              <p:ext uri="{D42A27DB-BD31-4B8C-83A1-F6EECF244321}">
                <p14:modId xmlns:p14="http://schemas.microsoft.com/office/powerpoint/2010/main" val="2897776856"/>
              </p:ext>
            </p:extLst>
          </p:nvPr>
        </p:nvGraphicFramePr>
        <p:xfrm>
          <a:off x="575911" y="1351337"/>
          <a:ext cx="5004707" cy="35478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44CF31E9-FA10-49C0-BFEF-02C6A8099F85}"/>
              </a:ext>
            </a:extLst>
          </p:cNvPr>
          <p:cNvGraphicFramePr>
            <a:graphicFrameLocks/>
          </p:cNvGraphicFramePr>
          <p:nvPr>
            <p:extLst>
              <p:ext uri="{D42A27DB-BD31-4B8C-83A1-F6EECF244321}">
                <p14:modId xmlns:p14="http://schemas.microsoft.com/office/powerpoint/2010/main" val="594414978"/>
              </p:ext>
            </p:extLst>
          </p:nvPr>
        </p:nvGraphicFramePr>
        <p:xfrm>
          <a:off x="6552743" y="1277092"/>
          <a:ext cx="4572000" cy="363317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94749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7DADE8D2-1F77-4031-B7EC-3F18058D9E1A}"/>
              </a:ext>
            </a:extLst>
          </p:cNvPr>
          <p:cNvGraphicFramePr>
            <a:graphicFrameLocks/>
          </p:cNvGraphicFramePr>
          <p:nvPr>
            <p:extLst>
              <p:ext uri="{D42A27DB-BD31-4B8C-83A1-F6EECF244321}">
                <p14:modId xmlns:p14="http://schemas.microsoft.com/office/powerpoint/2010/main" val="3323075346"/>
              </p:ext>
            </p:extLst>
          </p:nvPr>
        </p:nvGraphicFramePr>
        <p:xfrm>
          <a:off x="6386132" y="1525102"/>
          <a:ext cx="4976998" cy="414417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586F329-4F00-46F2-98CE-3440D5352F5F}"/>
              </a:ext>
            </a:extLst>
          </p:cNvPr>
          <p:cNvSpPr txBox="1"/>
          <p:nvPr/>
        </p:nvSpPr>
        <p:spPr>
          <a:xfrm>
            <a:off x="444500" y="234950"/>
            <a:ext cx="11303000" cy="892552"/>
          </a:xfrm>
          <a:prstGeom prst="rect">
            <a:avLst/>
          </a:prstGeom>
          <a:noFill/>
        </p:spPr>
        <p:txBody>
          <a:bodyPr wrap="square" lIns="91440" tIns="45720" rIns="91440" bIns="45720" rtlCol="0" anchor="t">
            <a:spAutoFit/>
          </a:bodyPr>
          <a:lstStyle/>
          <a:p>
            <a:r>
              <a:rPr lang="en-US" sz="2800" b="1">
                <a:solidFill>
                  <a:srgbClr val="00B0F0"/>
                </a:solidFill>
                <a:latin typeface="Arial"/>
                <a:cs typeface="Arial"/>
              </a:rPr>
              <a:t>PROTECTION</a:t>
            </a:r>
            <a:r>
              <a:rPr lang="en-US" sz="2400" b="1">
                <a:solidFill>
                  <a:srgbClr val="00B0F0"/>
                </a:solidFill>
                <a:latin typeface="Arial"/>
                <a:cs typeface="Arial"/>
              </a:rPr>
              <a:t>: DAILY CARE AND SUPERVISION AND INCREASED AGGRESSIVITY OF CHILDREN ARE MAJOR PARENTING CONCERNS</a:t>
            </a:r>
            <a:endParaRPr lang="en-US"/>
          </a:p>
        </p:txBody>
      </p:sp>
      <p:sp>
        <p:nvSpPr>
          <p:cNvPr id="3" name="TextBox 2">
            <a:extLst>
              <a:ext uri="{FF2B5EF4-FFF2-40B4-BE49-F238E27FC236}">
                <a16:creationId xmlns:a16="http://schemas.microsoft.com/office/drawing/2014/main" id="{32F93730-04C8-452E-999D-3BBEA1D5ADAE}"/>
              </a:ext>
            </a:extLst>
          </p:cNvPr>
          <p:cNvSpPr txBox="1"/>
          <p:nvPr/>
        </p:nvSpPr>
        <p:spPr>
          <a:xfrm>
            <a:off x="1059304" y="5829074"/>
            <a:ext cx="4030146" cy="276999"/>
          </a:xfrm>
          <a:prstGeom prst="rect">
            <a:avLst/>
          </a:prstGeom>
          <a:noFill/>
        </p:spPr>
        <p:txBody>
          <a:bodyPr wrap="square" rtlCol="0">
            <a:spAutoFit/>
          </a:bodyPr>
          <a:lstStyle/>
          <a:p>
            <a:r>
              <a:rPr lang="en-US" sz="1200">
                <a:solidFill>
                  <a:srgbClr val="00B0F0"/>
                </a:solidFill>
              </a:rPr>
              <a:t>Primary worries regarding welfare and safety of children</a:t>
            </a:r>
          </a:p>
        </p:txBody>
      </p:sp>
      <p:sp>
        <p:nvSpPr>
          <p:cNvPr id="10" name="TextBox 9">
            <a:extLst>
              <a:ext uri="{FF2B5EF4-FFF2-40B4-BE49-F238E27FC236}">
                <a16:creationId xmlns:a16="http://schemas.microsoft.com/office/drawing/2014/main" id="{F541E394-31EB-4869-B9D8-8AB12457BF4F}"/>
              </a:ext>
            </a:extLst>
          </p:cNvPr>
          <p:cNvSpPr txBox="1"/>
          <p:nvPr/>
        </p:nvSpPr>
        <p:spPr>
          <a:xfrm>
            <a:off x="7498141" y="5829438"/>
            <a:ext cx="2747827" cy="276999"/>
          </a:xfrm>
          <a:prstGeom prst="rect">
            <a:avLst/>
          </a:prstGeom>
          <a:noFill/>
        </p:spPr>
        <p:txBody>
          <a:bodyPr wrap="square" rtlCol="0">
            <a:spAutoFit/>
          </a:bodyPr>
          <a:lstStyle/>
          <a:p>
            <a:r>
              <a:rPr lang="en-US" sz="1200">
                <a:solidFill>
                  <a:srgbClr val="00B0F0"/>
                </a:solidFill>
              </a:rPr>
              <a:t>Symptoms being shown by children</a:t>
            </a:r>
          </a:p>
        </p:txBody>
      </p:sp>
      <p:pic>
        <p:nvPicPr>
          <p:cNvPr id="12" name="Picture 2">
            <a:extLst>
              <a:ext uri="{FF2B5EF4-FFF2-40B4-BE49-F238E27FC236}">
                <a16:creationId xmlns:a16="http://schemas.microsoft.com/office/drawing/2014/main" id="{5A61D02B-998F-4A35-BF91-264E95FF1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a:extLst>
              <a:ext uri="{FF2B5EF4-FFF2-40B4-BE49-F238E27FC236}">
                <a16:creationId xmlns:a16="http://schemas.microsoft.com/office/drawing/2014/main" id="{E335806D-9199-4B66-873C-9F7B58A31954}"/>
              </a:ext>
            </a:extLst>
          </p:cNvPr>
          <p:cNvGraphicFramePr>
            <a:graphicFrameLocks/>
          </p:cNvGraphicFramePr>
          <p:nvPr>
            <p:extLst>
              <p:ext uri="{D42A27DB-BD31-4B8C-83A1-F6EECF244321}">
                <p14:modId xmlns:p14="http://schemas.microsoft.com/office/powerpoint/2010/main" val="888479006"/>
              </p:ext>
            </p:extLst>
          </p:nvPr>
        </p:nvGraphicFramePr>
        <p:xfrm>
          <a:off x="691413" y="1623788"/>
          <a:ext cx="4756485" cy="404549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84241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C722-A007-4133-BD68-213188D026FE}"/>
              </a:ext>
            </a:extLst>
          </p:cNvPr>
          <p:cNvSpPr>
            <a:spLocks noGrp="1"/>
          </p:cNvSpPr>
          <p:nvPr>
            <p:ph type="title"/>
          </p:nvPr>
        </p:nvSpPr>
        <p:spPr>
          <a:xfrm>
            <a:off x="459740" y="322580"/>
            <a:ext cx="11475720" cy="1094265"/>
          </a:xfrm>
        </p:spPr>
        <p:txBody>
          <a:bodyPr>
            <a:normAutofit fontScale="90000"/>
          </a:bodyPr>
          <a:lstStyle/>
          <a:p>
            <a:r>
              <a:rPr lang="en-US" sz="2800" b="1">
                <a:solidFill>
                  <a:srgbClr val="00B0F0"/>
                </a:solidFill>
                <a:latin typeface="Arial"/>
                <a:cs typeface="Arial"/>
              </a:rPr>
              <a:t>PROTECTION</a:t>
            </a:r>
            <a:r>
              <a:rPr lang="en-US" sz="2400" b="1">
                <a:solidFill>
                  <a:srgbClr val="00B0F0"/>
                </a:solidFill>
                <a:latin typeface="Arial"/>
                <a:cs typeface="Arial"/>
              </a:rPr>
              <a:t>: ADULTS EXPERIENCING STRESS AND FEAR, AND CHILDREN CONTINUE PLAYING WITH THEIR FRIENDS BUT SPENDING LESS TIME SLEEPING DURING LOCKDOWN </a:t>
            </a:r>
            <a:br>
              <a:rPr lang="en-US" sz="2400" b="1">
                <a:latin typeface="Arial"/>
              </a:rPr>
            </a:br>
            <a:endParaRPr lang="en-US" sz="2400">
              <a:latin typeface="Arial"/>
              <a:cs typeface="Arial"/>
            </a:endParaRPr>
          </a:p>
        </p:txBody>
      </p:sp>
      <p:graphicFrame>
        <p:nvGraphicFramePr>
          <p:cNvPr id="5" name="Chart 4">
            <a:extLst>
              <a:ext uri="{FF2B5EF4-FFF2-40B4-BE49-F238E27FC236}">
                <a16:creationId xmlns:a16="http://schemas.microsoft.com/office/drawing/2014/main" id="{DFA7A6E1-A3FE-4165-ACAD-A3A0C4CE50DB}"/>
              </a:ext>
            </a:extLst>
          </p:cNvPr>
          <p:cNvGraphicFramePr>
            <a:graphicFrameLocks/>
          </p:cNvGraphicFramePr>
          <p:nvPr>
            <p:extLst>
              <p:ext uri="{D42A27DB-BD31-4B8C-83A1-F6EECF244321}">
                <p14:modId xmlns:p14="http://schemas.microsoft.com/office/powerpoint/2010/main" val="2907048021"/>
              </p:ext>
            </p:extLst>
          </p:nvPr>
        </p:nvGraphicFramePr>
        <p:xfrm>
          <a:off x="6004560" y="1270000"/>
          <a:ext cx="5069840" cy="332232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175354F-CF3C-4CB0-B344-B258A571D900}"/>
              </a:ext>
            </a:extLst>
          </p:cNvPr>
          <p:cNvSpPr txBox="1"/>
          <p:nvPr/>
        </p:nvSpPr>
        <p:spPr>
          <a:xfrm>
            <a:off x="687796" y="4643637"/>
            <a:ext cx="9990364" cy="189282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300">
                <a:latin typeface="Arial"/>
                <a:cs typeface="Arial"/>
              </a:rPr>
              <a:t> 67% of respondents report feeling stressed and 57% are afraid to go out to buy food, medication or run errands due to their fear of catching COVID-19. These results are from randomly selected respondents from the Child and Family Tracker's sample in all four rounds. The percentage of respondents feeling stressed and experiencing fear increased in October in comparison with previous rounds of the survey. </a:t>
            </a:r>
          </a:p>
          <a:p>
            <a:pPr marL="285750" indent="-285750">
              <a:buFont typeface="Arial" panose="020B0604020202020204" pitchFamily="34" charset="0"/>
              <a:buChar char="•"/>
            </a:pPr>
            <a:r>
              <a:rPr lang="en-US" sz="1300">
                <a:latin typeface="Arial"/>
                <a:cs typeface="Arial"/>
              </a:rPr>
              <a:t>While the majority of respondents feel stressed and experience fear, more than 50% of them allow their children to continue playing with their friends. The percentage of respondents who feel comfortable allowing their children to play with their friends has gradually increased since May. Also, in each round of the survey the percentage of respondents reporting that their children spend less time sleeping has increased since May. Combined results from all four rounds of interactive voice responses show that in total 56% of respondents’ children spent less time sleeping due to lockdown. </a:t>
            </a:r>
          </a:p>
        </p:txBody>
      </p:sp>
      <p:graphicFrame>
        <p:nvGraphicFramePr>
          <p:cNvPr id="11" name="Chart 10">
            <a:extLst>
              <a:ext uri="{FF2B5EF4-FFF2-40B4-BE49-F238E27FC236}">
                <a16:creationId xmlns:a16="http://schemas.microsoft.com/office/drawing/2014/main" id="{C3D4E0E0-669F-41C5-9C7F-6F632E127B4A}"/>
              </a:ext>
            </a:extLst>
          </p:cNvPr>
          <p:cNvGraphicFramePr>
            <a:graphicFrameLocks/>
          </p:cNvGraphicFramePr>
          <p:nvPr>
            <p:extLst>
              <p:ext uri="{D42A27DB-BD31-4B8C-83A1-F6EECF244321}">
                <p14:modId xmlns:p14="http://schemas.microsoft.com/office/powerpoint/2010/main" val="3075614782"/>
              </p:ext>
            </p:extLst>
          </p:nvPr>
        </p:nvGraphicFramePr>
        <p:xfrm>
          <a:off x="534669" y="1414144"/>
          <a:ext cx="4931411" cy="29546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6267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B2F3AC-567A-4597-94AC-03389DB53F60}"/>
              </a:ext>
            </a:extLst>
          </p:cNvPr>
          <p:cNvSpPr txBox="1"/>
          <p:nvPr/>
        </p:nvSpPr>
        <p:spPr>
          <a:xfrm>
            <a:off x="482601" y="254000"/>
            <a:ext cx="10998200" cy="892552"/>
          </a:xfrm>
          <a:prstGeom prst="rect">
            <a:avLst/>
          </a:prstGeom>
          <a:noFill/>
        </p:spPr>
        <p:txBody>
          <a:bodyPr wrap="square" lIns="91440" tIns="45720" rIns="91440" bIns="45720" rtlCol="0" anchor="t">
            <a:spAutoFit/>
          </a:bodyPr>
          <a:lstStyle/>
          <a:p>
            <a:r>
              <a:rPr lang="en-US" sz="2800" b="1" i="0" u="none" strike="noStrike">
                <a:solidFill>
                  <a:srgbClr val="00B0F0"/>
                </a:solidFill>
                <a:effectLst/>
                <a:latin typeface="Arial"/>
                <a:cs typeface="Calibri"/>
              </a:rPr>
              <a:t>NUTRITION</a:t>
            </a:r>
            <a:r>
              <a:rPr lang="en-US" sz="2400" b="1" i="0" u="none" strike="noStrike">
                <a:solidFill>
                  <a:srgbClr val="00B0F0"/>
                </a:solidFill>
                <a:effectLst/>
                <a:latin typeface="Arial"/>
                <a:cs typeface="Calibri"/>
              </a:rPr>
              <a:t>: 1 </a:t>
            </a:r>
            <a:r>
              <a:rPr lang="en-US" sz="2400" b="1">
                <a:solidFill>
                  <a:srgbClr val="00B0F0"/>
                </a:solidFill>
                <a:latin typeface="Arial"/>
                <a:cs typeface="Calibri"/>
              </a:rPr>
              <a:t>IN </a:t>
            </a:r>
            <a:r>
              <a:rPr lang="en-US" sz="2400" b="1" i="0" u="none" strike="noStrike">
                <a:solidFill>
                  <a:srgbClr val="00B0F0"/>
                </a:solidFill>
                <a:effectLst/>
                <a:latin typeface="Arial"/>
                <a:cs typeface="Calibri"/>
              </a:rPr>
              <a:t>5 HOUSEHOLDS </a:t>
            </a:r>
            <a:r>
              <a:rPr lang="en-US" sz="2400" b="1">
                <a:solidFill>
                  <a:srgbClr val="00B0F0"/>
                </a:solidFill>
                <a:latin typeface="Arial"/>
                <a:cs typeface="Calibri"/>
              </a:rPr>
              <a:t>ARE NOT</a:t>
            </a:r>
            <a:r>
              <a:rPr lang="en-US" sz="2400" b="1" i="0" u="none" strike="noStrike">
                <a:solidFill>
                  <a:srgbClr val="00B0F0"/>
                </a:solidFill>
                <a:effectLst/>
                <a:latin typeface="Arial"/>
                <a:cs typeface="Calibri"/>
              </a:rPr>
              <a:t> GETTING </a:t>
            </a:r>
            <a:r>
              <a:rPr lang="en-US" sz="2400" b="1">
                <a:solidFill>
                  <a:srgbClr val="00B0F0"/>
                </a:solidFill>
                <a:latin typeface="Arial"/>
                <a:cs typeface="Calibri"/>
              </a:rPr>
              <a:t>SUFFICIENT </a:t>
            </a:r>
            <a:r>
              <a:rPr lang="en-US" sz="2400" b="1" i="0" u="none" strike="noStrike">
                <a:solidFill>
                  <a:srgbClr val="00B0F0"/>
                </a:solidFill>
                <a:effectLst/>
                <a:latin typeface="Arial"/>
                <a:cs typeface="Calibri"/>
              </a:rPr>
              <a:t>FOOD FOR DAILY MEALS</a:t>
            </a:r>
            <a:r>
              <a:rPr lang="en-US" sz="2400" b="0" i="0">
                <a:solidFill>
                  <a:srgbClr val="000000"/>
                </a:solidFill>
                <a:effectLst/>
                <a:latin typeface="Arial"/>
                <a:cs typeface="Calibri"/>
              </a:rPr>
              <a:t>​</a:t>
            </a:r>
            <a:endParaRPr lang="en-US" sz="2400" b="1">
              <a:solidFill>
                <a:srgbClr val="00B0F0"/>
              </a:solidFill>
              <a:latin typeface="Arial"/>
              <a:cs typeface="Calibri"/>
            </a:endParaRPr>
          </a:p>
        </p:txBody>
      </p:sp>
      <p:sp>
        <p:nvSpPr>
          <p:cNvPr id="3" name="TextBox 2">
            <a:extLst>
              <a:ext uri="{FF2B5EF4-FFF2-40B4-BE49-F238E27FC236}">
                <a16:creationId xmlns:a16="http://schemas.microsoft.com/office/drawing/2014/main" id="{707D8536-C674-48DE-AB99-E99C982E031F}"/>
              </a:ext>
            </a:extLst>
          </p:cNvPr>
          <p:cNvSpPr txBox="1"/>
          <p:nvPr/>
        </p:nvSpPr>
        <p:spPr>
          <a:xfrm>
            <a:off x="1001569" y="6233278"/>
            <a:ext cx="3798584" cy="461665"/>
          </a:xfrm>
          <a:prstGeom prst="rect">
            <a:avLst/>
          </a:prstGeom>
          <a:noFill/>
        </p:spPr>
        <p:txBody>
          <a:bodyPr wrap="square" lIns="91440" tIns="45720" rIns="91440" bIns="45720" rtlCol="0" anchor="t">
            <a:spAutoFit/>
          </a:bodyPr>
          <a:lstStyle/>
          <a:p>
            <a:pPr algn="ctr"/>
            <a:r>
              <a:rPr lang="en-US" sz="1200">
                <a:solidFill>
                  <a:srgbClr val="00B0F0"/>
                </a:solidFill>
              </a:rPr>
              <a:t>Percentage of households reporting struggling to provide sufficient food for family - by province</a:t>
            </a:r>
          </a:p>
        </p:txBody>
      </p:sp>
      <p:pic>
        <p:nvPicPr>
          <p:cNvPr id="4" name="Picture 2">
            <a:extLst>
              <a:ext uri="{FF2B5EF4-FFF2-40B4-BE49-F238E27FC236}">
                <a16:creationId xmlns:a16="http://schemas.microsoft.com/office/drawing/2014/main" id="{3E46F075-50B0-4875-BE05-66F7745EE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43" y="6151724"/>
            <a:ext cx="926397" cy="5703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CFE8862-EB11-4D7A-AF0B-2FAD40739F32}"/>
              </a:ext>
            </a:extLst>
          </p:cNvPr>
          <p:cNvSpPr txBox="1"/>
          <p:nvPr/>
        </p:nvSpPr>
        <p:spPr>
          <a:xfrm>
            <a:off x="5063920" y="6233278"/>
            <a:ext cx="3392184" cy="461665"/>
          </a:xfrm>
          <a:prstGeom prst="rect">
            <a:avLst/>
          </a:prstGeom>
          <a:noFill/>
        </p:spPr>
        <p:txBody>
          <a:bodyPr wrap="square" lIns="91440" tIns="45720" rIns="91440" bIns="45720" rtlCol="0" anchor="t">
            <a:spAutoFit/>
          </a:bodyPr>
          <a:lstStyle/>
          <a:p>
            <a:pPr algn="ctr"/>
            <a:r>
              <a:rPr lang="en-US" sz="1200">
                <a:solidFill>
                  <a:srgbClr val="00B0F0"/>
                </a:solidFill>
              </a:rPr>
              <a:t>Reasons for struggling to provide sufficient food for family - by province</a:t>
            </a:r>
            <a:endParaRPr lang="en-US">
              <a:cs typeface="Calibri" panose="020F0502020204030204"/>
            </a:endParaRPr>
          </a:p>
        </p:txBody>
      </p:sp>
      <p:sp>
        <p:nvSpPr>
          <p:cNvPr id="10" name="TextBox 9">
            <a:extLst>
              <a:ext uri="{FF2B5EF4-FFF2-40B4-BE49-F238E27FC236}">
                <a16:creationId xmlns:a16="http://schemas.microsoft.com/office/drawing/2014/main" id="{5E41E803-66AF-465D-B933-C01EAA5A4989}"/>
              </a:ext>
            </a:extLst>
          </p:cNvPr>
          <p:cNvSpPr txBox="1"/>
          <p:nvPr/>
        </p:nvSpPr>
        <p:spPr>
          <a:xfrm>
            <a:off x="8953402" y="954477"/>
            <a:ext cx="3029503" cy="5447645"/>
          </a:xfrm>
          <a:prstGeom prst="rect">
            <a:avLst/>
          </a:prstGeom>
          <a:noFill/>
          <a:ln>
            <a:solidFill>
              <a:srgbClr val="002060"/>
            </a:solidFill>
          </a:ln>
        </p:spPr>
        <p:txBody>
          <a:bodyPr wrap="square" lIns="91440" tIns="45720" rIns="91440" bIns="45720" rtlCol="0" anchor="t">
            <a:spAutoFit/>
          </a:bodyPr>
          <a:lstStyle/>
          <a:p>
            <a:pPr marL="285750" indent="-285750">
              <a:buFont typeface="Arial" panose="020B0604020202020204" pitchFamily="34" charset="0"/>
              <a:buChar char="•"/>
            </a:pPr>
            <a:r>
              <a:rPr lang="en-US" sz="1200">
                <a:latin typeface="Arial"/>
                <a:cs typeface="Arial"/>
              </a:rPr>
              <a:t>20% of households report that they struggle to provide sufficient food for their family on a daily basis - no change since last survey in August.</a:t>
            </a:r>
          </a:p>
          <a:p>
            <a:pPr marL="285750" indent="-285750">
              <a:buFont typeface="Arial" panose="020B0604020202020204" pitchFamily="34" charset="0"/>
              <a:buChar char="•"/>
            </a:pPr>
            <a:r>
              <a:rPr lang="en-US" sz="1200">
                <a:latin typeface="Arial"/>
                <a:cs typeface="Arial"/>
              </a:rPr>
              <a:t>Provinces 1, 2 and 5 have more households struggling to provide sufficient food in October compared to August.</a:t>
            </a:r>
          </a:p>
          <a:p>
            <a:pPr marL="285750" indent="-285750">
              <a:buFont typeface="Arial" panose="020B0604020202020204" pitchFamily="34" charset="0"/>
              <a:buChar char="•"/>
            </a:pPr>
            <a:r>
              <a:rPr lang="en-US" sz="1200">
                <a:latin typeface="Arial"/>
                <a:cs typeface="Arial"/>
              </a:rPr>
              <a:t>Not enough money and increased food prices are two main reasons why families are not able to provide sufficient food on a daily basis.</a:t>
            </a:r>
          </a:p>
          <a:p>
            <a:pPr marL="285750" indent="-285750">
              <a:buFont typeface="Arial" panose="020B0604020202020204" pitchFamily="34" charset="0"/>
              <a:buChar char="•"/>
            </a:pPr>
            <a:r>
              <a:rPr lang="en-US" sz="1200">
                <a:latin typeface="Arial"/>
                <a:cs typeface="Arial"/>
              </a:rPr>
              <a:t>WFP’s Market Update #6 results indicate that compared to August, October 2020 retail prices of vegetables such as potatoes, cabbages, tomatoes and cereals (mainly coarse rice) show a sharp increase. This is consistent with the reasons given by respondents for not being able to get sufficient food for their families to consume. </a:t>
            </a:r>
          </a:p>
          <a:p>
            <a:pPr marL="285750" indent="-285750">
              <a:buFont typeface="Arial" panose="020B0604020202020204" pitchFamily="34" charset="0"/>
              <a:buChar char="•"/>
            </a:pPr>
            <a:r>
              <a:rPr lang="en-US" sz="1200">
                <a:latin typeface="Arial"/>
                <a:cs typeface="Calibri"/>
              </a:rPr>
              <a:t>Food prices being reported as a barrier to getting sufficient food in Provinces 2, 6 and 7 is consistent with WFP's market analysis findings, which also show essential commodities cost more in these provinces.</a:t>
            </a:r>
          </a:p>
        </p:txBody>
      </p:sp>
      <p:graphicFrame>
        <p:nvGraphicFramePr>
          <p:cNvPr id="9" name="Chart 8">
            <a:extLst>
              <a:ext uri="{FF2B5EF4-FFF2-40B4-BE49-F238E27FC236}">
                <a16:creationId xmlns:a16="http://schemas.microsoft.com/office/drawing/2014/main" id="{8D87F0C1-A222-474F-9548-2292FC77DBFE}"/>
              </a:ext>
            </a:extLst>
          </p:cNvPr>
          <p:cNvGraphicFramePr>
            <a:graphicFrameLocks/>
          </p:cNvGraphicFramePr>
          <p:nvPr>
            <p:extLst>
              <p:ext uri="{D42A27DB-BD31-4B8C-83A1-F6EECF244321}">
                <p14:modId xmlns:p14="http://schemas.microsoft.com/office/powerpoint/2010/main" val="3682995859"/>
              </p:ext>
            </p:extLst>
          </p:nvPr>
        </p:nvGraphicFramePr>
        <p:xfrm>
          <a:off x="4550212" y="1227077"/>
          <a:ext cx="4292600" cy="48547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6538715A-07CE-41F0-BE24-21FB89A964FD}"/>
              </a:ext>
            </a:extLst>
          </p:cNvPr>
          <p:cNvGraphicFramePr>
            <a:graphicFrameLocks/>
          </p:cNvGraphicFramePr>
          <p:nvPr>
            <p:extLst>
              <p:ext uri="{D42A27DB-BD31-4B8C-83A1-F6EECF244321}">
                <p14:modId xmlns:p14="http://schemas.microsoft.com/office/powerpoint/2010/main" val="648474103"/>
              </p:ext>
            </p:extLst>
          </p:nvPr>
        </p:nvGraphicFramePr>
        <p:xfrm>
          <a:off x="481511" y="1450976"/>
          <a:ext cx="3953964" cy="463867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03237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8F9227-38CA-423B-8B8E-9D94C3F8407F}"/>
              </a:ext>
            </a:extLst>
          </p:cNvPr>
          <p:cNvSpPr txBox="1"/>
          <p:nvPr/>
        </p:nvSpPr>
        <p:spPr>
          <a:xfrm>
            <a:off x="641350" y="139700"/>
            <a:ext cx="11106150" cy="1292662"/>
          </a:xfrm>
          <a:prstGeom prst="rect">
            <a:avLst/>
          </a:prstGeom>
          <a:noFill/>
        </p:spPr>
        <p:txBody>
          <a:bodyPr wrap="square" lIns="91440" tIns="45720" rIns="91440" bIns="45720" rtlCol="0" anchor="t">
            <a:spAutoFit/>
          </a:bodyPr>
          <a:lstStyle/>
          <a:p>
            <a:r>
              <a:rPr lang="en-US" sz="2400" b="1">
                <a:solidFill>
                  <a:srgbClr val="00B0F0"/>
                </a:solidFill>
                <a:latin typeface="Arial"/>
                <a:cs typeface="Arial"/>
              </a:rPr>
              <a:t>NUTRITION</a:t>
            </a:r>
            <a:r>
              <a:rPr lang="en-US" b="1">
                <a:solidFill>
                  <a:srgbClr val="00B0F0"/>
                </a:solidFill>
                <a:latin typeface="Arial"/>
                <a:cs typeface="Arial"/>
              </a:rPr>
              <a:t>: SINCE MAY 20-25% OF CHILDREN HAVE BEEN EXPERIENCING REDUCTIONS IN THEIR DIETARY INTAKE (MOSTLY REDUCED VARIETY). MORE THAN 1 IN 10 HOUSEHOLDS REPORT THEIR CHILDREN ARE EATING LESS. THE SHARE OF HOUSEHOLDS WHERE CHILDREN ARE EATING LESS THAN USUAL IS HIGHEST IN PROVINCE 2 AND KARNALI.</a:t>
            </a:r>
            <a:endParaRPr lang="en-US"/>
          </a:p>
        </p:txBody>
      </p:sp>
      <p:sp>
        <p:nvSpPr>
          <p:cNvPr id="2" name="TextBox 1">
            <a:extLst>
              <a:ext uri="{FF2B5EF4-FFF2-40B4-BE49-F238E27FC236}">
                <a16:creationId xmlns:a16="http://schemas.microsoft.com/office/drawing/2014/main" id="{8B7DFBAD-D72E-431B-81CC-B267D6E71B81}"/>
              </a:ext>
            </a:extLst>
          </p:cNvPr>
          <p:cNvSpPr txBox="1"/>
          <p:nvPr/>
        </p:nvSpPr>
        <p:spPr>
          <a:xfrm>
            <a:off x="743165" y="6284614"/>
            <a:ext cx="4206521" cy="276999"/>
          </a:xfrm>
          <a:prstGeom prst="rect">
            <a:avLst/>
          </a:prstGeom>
          <a:noFill/>
        </p:spPr>
        <p:txBody>
          <a:bodyPr wrap="square" lIns="91440" tIns="45720" rIns="91440" bIns="45720" rtlCol="0" anchor="t">
            <a:spAutoFit/>
          </a:bodyPr>
          <a:lstStyle/>
          <a:p>
            <a:pPr algn="ctr"/>
            <a:r>
              <a:rPr lang="en-US" sz="1200">
                <a:solidFill>
                  <a:srgbClr val="00B0F0"/>
                </a:solidFill>
              </a:rPr>
              <a:t>Changes in dietary intake (May-October)</a:t>
            </a:r>
            <a:endParaRPr lang="en-US"/>
          </a:p>
        </p:txBody>
      </p:sp>
      <p:sp>
        <p:nvSpPr>
          <p:cNvPr id="3" name="TextBox 2">
            <a:extLst>
              <a:ext uri="{FF2B5EF4-FFF2-40B4-BE49-F238E27FC236}">
                <a16:creationId xmlns:a16="http://schemas.microsoft.com/office/drawing/2014/main" id="{996A1E71-1A9A-4785-A8EF-9FE5C99BD4D7}"/>
              </a:ext>
            </a:extLst>
          </p:cNvPr>
          <p:cNvSpPr txBox="1"/>
          <p:nvPr/>
        </p:nvSpPr>
        <p:spPr>
          <a:xfrm>
            <a:off x="7165960" y="6284614"/>
            <a:ext cx="2978166" cy="276999"/>
          </a:xfrm>
          <a:prstGeom prst="rect">
            <a:avLst/>
          </a:prstGeom>
          <a:noFill/>
        </p:spPr>
        <p:txBody>
          <a:bodyPr wrap="square" lIns="91440" tIns="45720" rIns="91440" bIns="45720" rtlCol="0" anchor="t">
            <a:spAutoFit/>
          </a:bodyPr>
          <a:lstStyle/>
          <a:p>
            <a:r>
              <a:rPr lang="en-US" sz="1200">
                <a:solidFill>
                  <a:srgbClr val="00B0F0"/>
                </a:solidFill>
              </a:rPr>
              <a:t>Percentage eating less - by province </a:t>
            </a:r>
          </a:p>
        </p:txBody>
      </p:sp>
      <p:pic>
        <p:nvPicPr>
          <p:cNvPr id="10" name="Picture 2">
            <a:extLst>
              <a:ext uri="{FF2B5EF4-FFF2-40B4-BE49-F238E27FC236}">
                <a16:creationId xmlns:a16="http://schemas.microsoft.com/office/drawing/2014/main" id="{77DF6585-80D1-4BEE-ABAA-CAC8C61B2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hart 8">
            <a:extLst>
              <a:ext uri="{FF2B5EF4-FFF2-40B4-BE49-F238E27FC236}">
                <a16:creationId xmlns:a16="http://schemas.microsoft.com/office/drawing/2014/main" id="{6B162A0F-66F2-41E1-93E8-397C443759CF}"/>
              </a:ext>
            </a:extLst>
          </p:cNvPr>
          <p:cNvGraphicFramePr>
            <a:graphicFrameLocks/>
          </p:cNvGraphicFramePr>
          <p:nvPr>
            <p:extLst>
              <p:ext uri="{D42A27DB-BD31-4B8C-83A1-F6EECF244321}">
                <p14:modId xmlns:p14="http://schemas.microsoft.com/office/powerpoint/2010/main" val="3535628207"/>
              </p:ext>
            </p:extLst>
          </p:nvPr>
        </p:nvGraphicFramePr>
        <p:xfrm>
          <a:off x="638375" y="1793359"/>
          <a:ext cx="4549877" cy="43412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D0BEDA3B-E7DC-423C-AD7C-56C70244678F}"/>
              </a:ext>
            </a:extLst>
          </p:cNvPr>
          <p:cNvGraphicFramePr>
            <a:graphicFrameLocks/>
          </p:cNvGraphicFramePr>
          <p:nvPr>
            <p:extLst>
              <p:ext uri="{D42A27DB-BD31-4B8C-83A1-F6EECF244321}">
                <p14:modId xmlns:p14="http://schemas.microsoft.com/office/powerpoint/2010/main" val="780797441"/>
              </p:ext>
            </p:extLst>
          </p:nvPr>
        </p:nvGraphicFramePr>
        <p:xfrm>
          <a:off x="6369919" y="1926709"/>
          <a:ext cx="4572000" cy="420652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25608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8F9227-38CA-423B-8B8E-9D94C3F8407F}"/>
              </a:ext>
            </a:extLst>
          </p:cNvPr>
          <p:cNvSpPr txBox="1"/>
          <p:nvPr/>
        </p:nvSpPr>
        <p:spPr>
          <a:xfrm>
            <a:off x="457200" y="152400"/>
            <a:ext cx="11258550" cy="1015663"/>
          </a:xfrm>
          <a:prstGeom prst="rect">
            <a:avLst/>
          </a:prstGeom>
          <a:noFill/>
        </p:spPr>
        <p:txBody>
          <a:bodyPr wrap="square" lIns="91440" tIns="45720" rIns="91440" bIns="45720" rtlCol="0" anchor="t">
            <a:spAutoFit/>
          </a:bodyPr>
          <a:lstStyle/>
          <a:p>
            <a:r>
              <a:rPr lang="en-US" sz="2400" b="1">
                <a:solidFill>
                  <a:srgbClr val="00B0F0"/>
                </a:solidFill>
                <a:latin typeface="Arial"/>
                <a:cs typeface="Arial"/>
              </a:rPr>
              <a:t>NUTRITION</a:t>
            </a:r>
            <a:r>
              <a:rPr lang="en-US" b="1">
                <a:solidFill>
                  <a:srgbClr val="00B0F0"/>
                </a:solidFill>
                <a:latin typeface="Arial"/>
                <a:cs typeface="Arial"/>
              </a:rPr>
              <a:t>: EXAMINING CHANGES IN DIETARY INTAKE THROUGH DIFFERENT LENSES (WHETHER FOOD WAS AMONG TOP THREE IMMEDIATE NEEDS, HOUSEHOLD STRUGGLING FOR FOOD, AND WHETHER CAREGIVERS ARE WORRIED THEIR CHILD/REN ARE BECOMING TOO THIN)</a:t>
            </a:r>
            <a:endParaRPr lang="en-US"/>
          </a:p>
        </p:txBody>
      </p:sp>
      <p:sp>
        <p:nvSpPr>
          <p:cNvPr id="2" name="TextBox 1">
            <a:extLst>
              <a:ext uri="{FF2B5EF4-FFF2-40B4-BE49-F238E27FC236}">
                <a16:creationId xmlns:a16="http://schemas.microsoft.com/office/drawing/2014/main" id="{8B7DFBAD-D72E-431B-81CC-B267D6E71B81}"/>
              </a:ext>
            </a:extLst>
          </p:cNvPr>
          <p:cNvSpPr txBox="1"/>
          <p:nvPr/>
        </p:nvSpPr>
        <p:spPr>
          <a:xfrm>
            <a:off x="610338" y="1380474"/>
            <a:ext cx="3759808" cy="646331"/>
          </a:xfrm>
          <a:prstGeom prst="rect">
            <a:avLst/>
          </a:prstGeom>
          <a:noFill/>
        </p:spPr>
        <p:txBody>
          <a:bodyPr wrap="square" lIns="91440" tIns="45720" rIns="91440" bIns="45720" rtlCol="0" anchor="t">
            <a:spAutoFit/>
          </a:bodyPr>
          <a:lstStyle/>
          <a:p>
            <a:pPr algn="ctr"/>
            <a:r>
              <a:rPr lang="en-US" sz="1200">
                <a:solidFill>
                  <a:srgbClr val="00B0F0"/>
                </a:solidFill>
              </a:rPr>
              <a:t>Changes in dietary intake in October </a:t>
            </a:r>
            <a:endParaRPr lang="en-US">
              <a:solidFill>
                <a:srgbClr val="000000"/>
              </a:solidFill>
            </a:endParaRPr>
          </a:p>
          <a:p>
            <a:pPr algn="ctr"/>
            <a:r>
              <a:rPr lang="en-US" sz="1200">
                <a:solidFill>
                  <a:srgbClr val="00B0F0"/>
                </a:solidFill>
              </a:rPr>
              <a:t>- by whether the respondent declared food as one of the top three immediate needs</a:t>
            </a:r>
            <a:endParaRPr lang="en-US">
              <a:cs typeface="Calibri"/>
            </a:endParaRPr>
          </a:p>
        </p:txBody>
      </p:sp>
      <p:sp>
        <p:nvSpPr>
          <p:cNvPr id="3" name="TextBox 2">
            <a:extLst>
              <a:ext uri="{FF2B5EF4-FFF2-40B4-BE49-F238E27FC236}">
                <a16:creationId xmlns:a16="http://schemas.microsoft.com/office/drawing/2014/main" id="{996A1E71-1A9A-4785-A8EF-9FE5C99BD4D7}"/>
              </a:ext>
            </a:extLst>
          </p:cNvPr>
          <p:cNvSpPr txBox="1"/>
          <p:nvPr/>
        </p:nvSpPr>
        <p:spPr>
          <a:xfrm>
            <a:off x="4714030" y="1381222"/>
            <a:ext cx="3257623" cy="646331"/>
          </a:xfrm>
          <a:prstGeom prst="rect">
            <a:avLst/>
          </a:prstGeom>
          <a:noFill/>
        </p:spPr>
        <p:txBody>
          <a:bodyPr wrap="square" lIns="91440" tIns="45720" rIns="91440" bIns="45720" rtlCol="0" anchor="t">
            <a:spAutoFit/>
          </a:bodyPr>
          <a:lstStyle/>
          <a:p>
            <a:pPr algn="ctr"/>
            <a:r>
              <a:rPr lang="en-US" sz="1200">
                <a:solidFill>
                  <a:srgbClr val="00B0F0"/>
                </a:solidFill>
              </a:rPr>
              <a:t>Changes in dietary intake </a:t>
            </a:r>
            <a:endParaRPr lang="en-US">
              <a:solidFill>
                <a:srgbClr val="000000"/>
              </a:solidFill>
            </a:endParaRPr>
          </a:p>
          <a:p>
            <a:pPr algn="ctr"/>
            <a:r>
              <a:rPr lang="en-US" sz="1200">
                <a:solidFill>
                  <a:srgbClr val="00B0F0"/>
                </a:solidFill>
              </a:rPr>
              <a:t>- by whether the household declared struggling for food or not</a:t>
            </a:r>
            <a:endParaRPr lang="en-US">
              <a:cs typeface="Calibri"/>
            </a:endParaRPr>
          </a:p>
        </p:txBody>
      </p:sp>
      <p:pic>
        <p:nvPicPr>
          <p:cNvPr id="10" name="Picture 2">
            <a:extLst>
              <a:ext uri="{FF2B5EF4-FFF2-40B4-BE49-F238E27FC236}">
                <a16:creationId xmlns:a16="http://schemas.microsoft.com/office/drawing/2014/main" id="{77DF6585-80D1-4BEE-ABAA-CAC8C61B2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352D7BB-6F78-4FB7-BD41-F24A9E2A539C}"/>
              </a:ext>
            </a:extLst>
          </p:cNvPr>
          <p:cNvSpPr txBox="1"/>
          <p:nvPr/>
        </p:nvSpPr>
        <p:spPr>
          <a:xfrm>
            <a:off x="8455237" y="1288090"/>
            <a:ext cx="3257623" cy="646331"/>
          </a:xfrm>
          <a:prstGeom prst="rect">
            <a:avLst/>
          </a:prstGeom>
          <a:noFill/>
        </p:spPr>
        <p:txBody>
          <a:bodyPr wrap="square" lIns="91440" tIns="45720" rIns="91440" bIns="45720" rtlCol="0" anchor="t">
            <a:spAutoFit/>
          </a:bodyPr>
          <a:lstStyle/>
          <a:p>
            <a:pPr algn="ctr"/>
            <a:r>
              <a:rPr lang="en-US" sz="1200">
                <a:solidFill>
                  <a:srgbClr val="00B0F0"/>
                </a:solidFill>
              </a:rPr>
              <a:t>Changes in dietary intake </a:t>
            </a:r>
            <a:endParaRPr lang="en-US">
              <a:solidFill>
                <a:srgbClr val="000000"/>
              </a:solidFill>
            </a:endParaRPr>
          </a:p>
          <a:p>
            <a:pPr algn="ctr"/>
            <a:r>
              <a:rPr lang="en-US" sz="1200">
                <a:solidFill>
                  <a:srgbClr val="00B0F0"/>
                </a:solidFill>
              </a:rPr>
              <a:t>- by whether the household was worried about their children becoming too thin</a:t>
            </a:r>
            <a:endParaRPr lang="en-US">
              <a:cs typeface="Calibri"/>
            </a:endParaRPr>
          </a:p>
        </p:txBody>
      </p:sp>
      <p:sp>
        <p:nvSpPr>
          <p:cNvPr id="5" name="TextBox 4">
            <a:extLst>
              <a:ext uri="{FF2B5EF4-FFF2-40B4-BE49-F238E27FC236}">
                <a16:creationId xmlns:a16="http://schemas.microsoft.com/office/drawing/2014/main" id="{339A1D74-F4E9-465A-91F9-AF9A16FF5999}"/>
              </a:ext>
            </a:extLst>
          </p:cNvPr>
          <p:cNvSpPr txBox="1"/>
          <p:nvPr/>
        </p:nvSpPr>
        <p:spPr>
          <a:xfrm>
            <a:off x="612659" y="5031418"/>
            <a:ext cx="3621977" cy="954107"/>
          </a:xfrm>
          <a:prstGeom prst="rect">
            <a:avLst/>
          </a:prstGeom>
          <a:noFill/>
          <a:ln>
            <a:solidFill>
              <a:schemeClr val="accent1"/>
            </a:solidFill>
          </a:ln>
        </p:spPr>
        <p:txBody>
          <a:bodyPr wrap="square" lIns="91440" tIns="45720" rIns="91440" bIns="45720" rtlCol="0" anchor="t">
            <a:spAutoFit/>
          </a:bodyPr>
          <a:lstStyle/>
          <a:p>
            <a:r>
              <a:rPr lang="en-US" sz="1400">
                <a:latin typeface="Arial"/>
                <a:cs typeface="Arial"/>
              </a:rPr>
              <a:t>Households declaring food as one of their top three immediate needs have a higher proportion of children eating less variety of foods, less amounts of food and less often. </a:t>
            </a:r>
          </a:p>
        </p:txBody>
      </p:sp>
      <p:sp>
        <p:nvSpPr>
          <p:cNvPr id="6" name="TextBox 5">
            <a:extLst>
              <a:ext uri="{FF2B5EF4-FFF2-40B4-BE49-F238E27FC236}">
                <a16:creationId xmlns:a16="http://schemas.microsoft.com/office/drawing/2014/main" id="{A41D524A-7E94-4D7C-91D7-8054437662A7}"/>
              </a:ext>
            </a:extLst>
          </p:cNvPr>
          <p:cNvSpPr txBox="1"/>
          <p:nvPr/>
        </p:nvSpPr>
        <p:spPr>
          <a:xfrm>
            <a:off x="4676741" y="4926731"/>
            <a:ext cx="3323527" cy="1169551"/>
          </a:xfrm>
          <a:prstGeom prst="rect">
            <a:avLst/>
          </a:prstGeom>
          <a:noFill/>
          <a:ln>
            <a:solidFill>
              <a:schemeClr val="accent1"/>
            </a:solidFill>
          </a:ln>
        </p:spPr>
        <p:txBody>
          <a:bodyPr wrap="square" lIns="91440" tIns="45720" rIns="91440" bIns="45720" rtlCol="0" anchor="t">
            <a:spAutoFit/>
          </a:bodyPr>
          <a:lstStyle/>
          <a:p>
            <a:r>
              <a:rPr lang="en-US" sz="1400">
                <a:latin typeface="Arial"/>
                <a:cs typeface="Arial"/>
              </a:rPr>
              <a:t>Households struggling to provide enough food on a daily basis have a higher proportion of children eating less variety of foods, less amounts of food and less often. </a:t>
            </a:r>
          </a:p>
        </p:txBody>
      </p:sp>
      <p:sp>
        <p:nvSpPr>
          <p:cNvPr id="15" name="TextBox 14">
            <a:extLst>
              <a:ext uri="{FF2B5EF4-FFF2-40B4-BE49-F238E27FC236}">
                <a16:creationId xmlns:a16="http://schemas.microsoft.com/office/drawing/2014/main" id="{95688B4C-C56D-4287-BCAB-A80970C7C714}"/>
              </a:ext>
            </a:extLst>
          </p:cNvPr>
          <p:cNvSpPr txBox="1"/>
          <p:nvPr/>
        </p:nvSpPr>
        <p:spPr>
          <a:xfrm>
            <a:off x="8252684" y="4926731"/>
            <a:ext cx="3672777" cy="1169551"/>
          </a:xfrm>
          <a:prstGeom prst="rect">
            <a:avLst/>
          </a:prstGeom>
          <a:noFill/>
          <a:ln>
            <a:solidFill>
              <a:schemeClr val="accent1"/>
            </a:solidFill>
          </a:ln>
        </p:spPr>
        <p:txBody>
          <a:bodyPr wrap="square" lIns="91440" tIns="45720" rIns="91440" bIns="45720" rtlCol="0" anchor="t">
            <a:spAutoFit/>
          </a:bodyPr>
          <a:lstStyle/>
          <a:p>
            <a:r>
              <a:rPr lang="en-US" sz="1400">
                <a:latin typeface="Arial"/>
                <a:cs typeface="Arial"/>
              </a:rPr>
              <a:t>44% of those households worried about their children becoming too thin also reported reductions in their child’s dietary intake, eating less variety of food, less amounts of food at mealtime and less often.</a:t>
            </a:r>
          </a:p>
        </p:txBody>
      </p:sp>
      <p:graphicFrame>
        <p:nvGraphicFramePr>
          <p:cNvPr id="14" name="Chart 13">
            <a:extLst>
              <a:ext uri="{FF2B5EF4-FFF2-40B4-BE49-F238E27FC236}">
                <a16:creationId xmlns:a16="http://schemas.microsoft.com/office/drawing/2014/main" id="{09647EA8-8A19-4314-A3A7-2A632AD3C2D7}"/>
              </a:ext>
            </a:extLst>
          </p:cNvPr>
          <p:cNvGraphicFramePr>
            <a:graphicFrameLocks/>
          </p:cNvGraphicFramePr>
          <p:nvPr>
            <p:extLst>
              <p:ext uri="{D42A27DB-BD31-4B8C-83A1-F6EECF244321}">
                <p14:modId xmlns:p14="http://schemas.microsoft.com/office/powerpoint/2010/main" val="76080371"/>
              </p:ext>
            </p:extLst>
          </p:nvPr>
        </p:nvGraphicFramePr>
        <p:xfrm>
          <a:off x="353961" y="1914156"/>
          <a:ext cx="4016185" cy="276470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a:extLst>
              <a:ext uri="{FF2B5EF4-FFF2-40B4-BE49-F238E27FC236}">
                <a16:creationId xmlns:a16="http://schemas.microsoft.com/office/drawing/2014/main" id="{5340391D-554F-4E86-AFC4-C7CF978014A8}"/>
              </a:ext>
            </a:extLst>
          </p:cNvPr>
          <p:cNvGraphicFramePr>
            <a:graphicFrameLocks/>
          </p:cNvGraphicFramePr>
          <p:nvPr>
            <p:extLst>
              <p:ext uri="{D42A27DB-BD31-4B8C-83A1-F6EECF244321}">
                <p14:modId xmlns:p14="http://schemas.microsoft.com/office/powerpoint/2010/main" val="3131281170"/>
              </p:ext>
            </p:extLst>
          </p:nvPr>
        </p:nvGraphicFramePr>
        <p:xfrm>
          <a:off x="8154321" y="1914156"/>
          <a:ext cx="3859454" cy="293804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Chart 17">
            <a:extLst>
              <a:ext uri="{FF2B5EF4-FFF2-40B4-BE49-F238E27FC236}">
                <a16:creationId xmlns:a16="http://schemas.microsoft.com/office/drawing/2014/main" id="{E6F845B3-EF94-4490-8204-738F005C8691}"/>
              </a:ext>
            </a:extLst>
          </p:cNvPr>
          <p:cNvGraphicFramePr>
            <a:graphicFrameLocks/>
          </p:cNvGraphicFramePr>
          <p:nvPr>
            <p:extLst>
              <p:ext uri="{D42A27DB-BD31-4B8C-83A1-F6EECF244321}">
                <p14:modId xmlns:p14="http://schemas.microsoft.com/office/powerpoint/2010/main" val="2637774932"/>
              </p:ext>
            </p:extLst>
          </p:nvPr>
        </p:nvGraphicFramePr>
        <p:xfrm>
          <a:off x="4371977" y="1914156"/>
          <a:ext cx="3757697" cy="276624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360520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3CEB6B-7EB9-4459-B90B-6EA0F3F36B93}"/>
              </a:ext>
            </a:extLst>
          </p:cNvPr>
          <p:cNvSpPr txBox="1"/>
          <p:nvPr/>
        </p:nvSpPr>
        <p:spPr>
          <a:xfrm>
            <a:off x="29029" y="-56962"/>
            <a:ext cx="11544300" cy="1200329"/>
          </a:xfrm>
          <a:prstGeom prst="rect">
            <a:avLst/>
          </a:prstGeom>
          <a:noFill/>
        </p:spPr>
        <p:txBody>
          <a:bodyPr wrap="square" lIns="91440" tIns="45720" rIns="91440" bIns="45720" rtlCol="0" anchor="t">
            <a:spAutoFit/>
          </a:bodyPr>
          <a:lstStyle/>
          <a:p>
            <a:r>
              <a:rPr lang="en-US" sz="2200" b="1">
                <a:solidFill>
                  <a:srgbClr val="00B0F0"/>
                </a:solidFill>
                <a:latin typeface="Arial"/>
                <a:cs typeface="Arial"/>
              </a:rPr>
              <a:t>NUTRITION</a:t>
            </a:r>
            <a:r>
              <a:rPr lang="en-US" sz="1600" b="1">
                <a:solidFill>
                  <a:srgbClr val="00B0F0"/>
                </a:solidFill>
                <a:latin typeface="Arial"/>
                <a:cs typeface="Arial"/>
              </a:rPr>
              <a:t>: BREASTFEEDING FREQUENCY – A DECREASE IN THE SHARE USUAL BREASTFEEDING, INCREASE IN THE SHARE BREASTFEEDING LESS THAN USUAL AND DECREASE IN THE SHARE BREASTFEEDING MORE THAN USUAL. RESPONDENTS WHO REPORTED STRUGGLING FOR FOOD WERE MORE LIKELY TO REPORT BREASTFEEDING LESS THAN USUAL. </a:t>
            </a:r>
          </a:p>
        </p:txBody>
      </p:sp>
      <p:sp>
        <p:nvSpPr>
          <p:cNvPr id="7" name="TextBox 6">
            <a:extLst>
              <a:ext uri="{FF2B5EF4-FFF2-40B4-BE49-F238E27FC236}">
                <a16:creationId xmlns:a16="http://schemas.microsoft.com/office/drawing/2014/main" id="{26EFC535-7F0E-4802-AB67-9F905CAABF2F}"/>
              </a:ext>
            </a:extLst>
          </p:cNvPr>
          <p:cNvSpPr txBox="1"/>
          <p:nvPr/>
        </p:nvSpPr>
        <p:spPr>
          <a:xfrm>
            <a:off x="249368" y="3214665"/>
            <a:ext cx="6525551" cy="3323987"/>
          </a:xfrm>
          <a:prstGeom prst="rect">
            <a:avLst/>
          </a:prstGeom>
          <a:noFill/>
          <a:ln>
            <a:solidFill>
              <a:srgbClr val="002060"/>
            </a:solidFill>
          </a:ln>
        </p:spPr>
        <p:txBody>
          <a:bodyPr wrap="square" lIns="91440" tIns="45720" rIns="91440" bIns="45720" rtlCol="0" anchor="t">
            <a:spAutoFit/>
          </a:bodyPr>
          <a:lstStyle/>
          <a:p>
            <a:pPr marL="285750" indent="-285750">
              <a:buFont typeface="Arial" panose="020B0604020202020204" pitchFamily="34" charset="0"/>
              <a:buChar char="•"/>
            </a:pPr>
            <a:r>
              <a:rPr lang="en-US" sz="1400">
                <a:latin typeface="Arial"/>
                <a:cs typeface="Arial"/>
              </a:rPr>
              <a:t>In October, 73% of respondents report breastfeeding at the same frequency, 12% breastfeeding less than usual and 12% breastfeeding more than usual.</a:t>
            </a:r>
          </a:p>
          <a:p>
            <a:pPr marL="285750" indent="-285750">
              <a:buFont typeface="Arial" panose="020B0604020202020204" pitchFamily="34" charset="0"/>
              <a:buChar char="•"/>
            </a:pPr>
            <a:r>
              <a:rPr lang="en-US" sz="1400">
                <a:latin typeface="Arial"/>
                <a:cs typeface="Arial"/>
              </a:rPr>
              <a:t>This reflects a reduction in the proportion of mothers breastfeeding more than usual and an increase in the percentage of mothers breastfeeding less than usual. </a:t>
            </a:r>
          </a:p>
          <a:p>
            <a:pPr marL="285750" indent="-285750">
              <a:buFont typeface="Arial" panose="020B0604020202020204" pitchFamily="34" charset="0"/>
              <a:buChar char="•"/>
            </a:pPr>
            <a:r>
              <a:rPr lang="en-US" sz="1400">
                <a:latin typeface="Arial"/>
                <a:cs typeface="Arial"/>
              </a:rPr>
              <a:t>The decrease in mothers breastfeeding less than usual may be influenced by increased mobility of mothers as lockdown was lifted.</a:t>
            </a:r>
          </a:p>
          <a:p>
            <a:pPr marL="285750" indent="-285750">
              <a:buFont typeface="Arial" panose="020B0604020202020204" pitchFamily="34" charset="0"/>
              <a:buChar char="•"/>
            </a:pPr>
            <a:r>
              <a:rPr lang="en-US" sz="1400">
                <a:latin typeface="Arial"/>
                <a:cs typeface="Arial"/>
              </a:rPr>
              <a:t>Mother’s stopped breastfeeding due to:</a:t>
            </a:r>
          </a:p>
          <a:p>
            <a:pPr marL="742950" lvl="1" indent="-285750">
              <a:buFont typeface="Arial" panose="020B0604020202020204" pitchFamily="34" charset="0"/>
              <a:buChar char="•"/>
            </a:pPr>
            <a:r>
              <a:rPr lang="en-US" sz="1400">
                <a:latin typeface="Arial"/>
                <a:cs typeface="Arial"/>
              </a:rPr>
              <a:t>Perception of not enough breastmilk (47%)</a:t>
            </a:r>
          </a:p>
          <a:p>
            <a:pPr marL="742950" lvl="1" indent="-285750">
              <a:buFont typeface="Arial" panose="020B0604020202020204" pitchFamily="34" charset="0"/>
              <a:buChar char="•"/>
            </a:pPr>
            <a:r>
              <a:rPr lang="en-US" sz="1400">
                <a:latin typeface="Arial"/>
                <a:cs typeface="Arial"/>
              </a:rPr>
              <a:t>Do not want to breastfeed anymore (27%).</a:t>
            </a:r>
          </a:p>
          <a:p>
            <a:pPr marL="285750" indent="-285750">
              <a:buFont typeface="Arial" panose="020B0604020202020204" pitchFamily="34" charset="0"/>
              <a:buChar char="•"/>
            </a:pPr>
            <a:r>
              <a:rPr lang="en-US" sz="1400">
                <a:latin typeface="Arial"/>
                <a:cs typeface="Calibri"/>
              </a:rPr>
              <a:t>Household availability of food may be influencing mothers breastfeeding practices, with those struggling to get enough food on a daily basis, breastfeeding less frequently than usual ,and some choosing to stop early thus not completing the recommended duration of up to two years or more.</a:t>
            </a:r>
          </a:p>
          <a:p>
            <a:pPr marL="285750" indent="-285750">
              <a:buFont typeface="Arial" panose="020B0604020202020204" pitchFamily="34" charset="0"/>
              <a:buChar char="•"/>
            </a:pPr>
            <a:endParaRPr lang="en-US" sz="1400">
              <a:latin typeface="Arial"/>
              <a:cs typeface="Calibri"/>
            </a:endParaRPr>
          </a:p>
        </p:txBody>
      </p:sp>
      <p:sp>
        <p:nvSpPr>
          <p:cNvPr id="2" name="TextBox 1">
            <a:extLst>
              <a:ext uri="{FF2B5EF4-FFF2-40B4-BE49-F238E27FC236}">
                <a16:creationId xmlns:a16="http://schemas.microsoft.com/office/drawing/2014/main" id="{C90683C1-365E-41E8-9D50-167C6726BBA7}"/>
              </a:ext>
            </a:extLst>
          </p:cNvPr>
          <p:cNvSpPr txBox="1"/>
          <p:nvPr/>
        </p:nvSpPr>
        <p:spPr>
          <a:xfrm>
            <a:off x="8078835" y="5673875"/>
            <a:ext cx="2672361" cy="276999"/>
          </a:xfrm>
          <a:prstGeom prst="rect">
            <a:avLst/>
          </a:prstGeom>
          <a:noFill/>
        </p:spPr>
        <p:txBody>
          <a:bodyPr wrap="square" rtlCol="0">
            <a:spAutoFit/>
          </a:bodyPr>
          <a:lstStyle/>
          <a:p>
            <a:r>
              <a:rPr lang="en-US" sz="1200">
                <a:solidFill>
                  <a:srgbClr val="00B0F0"/>
                </a:solidFill>
              </a:rPr>
              <a:t>Changes in breastfeeding frequency</a:t>
            </a:r>
          </a:p>
        </p:txBody>
      </p:sp>
      <p:pic>
        <p:nvPicPr>
          <p:cNvPr id="3" name="Picture 2">
            <a:extLst>
              <a:ext uri="{FF2B5EF4-FFF2-40B4-BE49-F238E27FC236}">
                <a16:creationId xmlns:a16="http://schemas.microsoft.com/office/drawing/2014/main" id="{39D7CF23-6AF4-4D3F-83FD-2E687334E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16E764E-4B7A-4820-A7BB-B1F86E10BA6C}"/>
              </a:ext>
            </a:extLst>
          </p:cNvPr>
          <p:cNvSpPr txBox="1"/>
          <p:nvPr/>
        </p:nvSpPr>
        <p:spPr>
          <a:xfrm>
            <a:off x="253712" y="1474507"/>
            <a:ext cx="1527456" cy="1015663"/>
          </a:xfrm>
          <a:prstGeom prst="rect">
            <a:avLst/>
          </a:prstGeom>
          <a:noFill/>
        </p:spPr>
        <p:txBody>
          <a:bodyPr wrap="square" lIns="91440" tIns="45720" rIns="91440" bIns="45720" rtlCol="0" anchor="t">
            <a:spAutoFit/>
          </a:bodyPr>
          <a:lstStyle/>
          <a:p>
            <a:r>
              <a:rPr lang="en-US" sz="1200">
                <a:solidFill>
                  <a:srgbClr val="00B0F0"/>
                </a:solidFill>
              </a:rPr>
              <a:t>Changes in breastfeeding by whether respondents struggled to have food on a daily basis </a:t>
            </a:r>
            <a:endParaRPr lang="en-US" sz="1200">
              <a:solidFill>
                <a:srgbClr val="00B0F0"/>
              </a:solidFill>
              <a:cs typeface="Calibri"/>
            </a:endParaRPr>
          </a:p>
        </p:txBody>
      </p:sp>
      <p:pic>
        <p:nvPicPr>
          <p:cNvPr id="14" name="Picture 14" descr="Chart, bar chart&#10;&#10;Description automatically generated">
            <a:extLst>
              <a:ext uri="{FF2B5EF4-FFF2-40B4-BE49-F238E27FC236}">
                <a16:creationId xmlns:a16="http://schemas.microsoft.com/office/drawing/2014/main" id="{45315FF0-2B88-4842-ACE2-505663E79D58}"/>
              </a:ext>
            </a:extLst>
          </p:cNvPr>
          <p:cNvPicPr>
            <a:picLocks noChangeAspect="1"/>
          </p:cNvPicPr>
          <p:nvPr/>
        </p:nvPicPr>
        <p:blipFill>
          <a:blip r:embed="rId3"/>
          <a:stretch>
            <a:fillRect/>
          </a:stretch>
        </p:blipFill>
        <p:spPr>
          <a:xfrm>
            <a:off x="1906044" y="1258683"/>
            <a:ext cx="4726486" cy="1845866"/>
          </a:xfrm>
          <a:prstGeom prst="rect">
            <a:avLst/>
          </a:prstGeom>
        </p:spPr>
      </p:pic>
      <p:pic>
        <p:nvPicPr>
          <p:cNvPr id="17" name="Picture 17" descr="Chart, bar chart&#10;&#10;Description automatically generated">
            <a:extLst>
              <a:ext uri="{FF2B5EF4-FFF2-40B4-BE49-F238E27FC236}">
                <a16:creationId xmlns:a16="http://schemas.microsoft.com/office/drawing/2014/main" id="{670FBD0E-65F0-4C77-B8C5-3A39D8E0DDB9}"/>
              </a:ext>
            </a:extLst>
          </p:cNvPr>
          <p:cNvPicPr>
            <a:picLocks noChangeAspect="1"/>
          </p:cNvPicPr>
          <p:nvPr/>
        </p:nvPicPr>
        <p:blipFill>
          <a:blip r:embed="rId4"/>
          <a:stretch>
            <a:fillRect/>
          </a:stretch>
        </p:blipFill>
        <p:spPr>
          <a:xfrm>
            <a:off x="6947769" y="2407712"/>
            <a:ext cx="4945694" cy="2992468"/>
          </a:xfrm>
          <a:prstGeom prst="rect">
            <a:avLst/>
          </a:prstGeom>
        </p:spPr>
      </p:pic>
    </p:spTree>
    <p:extLst>
      <p:ext uri="{BB962C8B-B14F-4D97-AF65-F5344CB8AC3E}">
        <p14:creationId xmlns:p14="http://schemas.microsoft.com/office/powerpoint/2010/main" val="369636219"/>
      </p:ext>
    </p:extLst>
  </p:cSld>
  <p:clrMapOvr>
    <a:masterClrMapping/>
  </p:clrMapOvr>
  <p:extLst>
    <p:ext uri="{6950BFC3-D8DA-4A85-94F7-54DA5524770B}">
      <p188:commentRel xmlns="" xmlns:p188="http://schemas.microsoft.com/office/powerpoint/2018/8/main" r:id="rId5"/>
    </p:ext>
  </p:extLs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2" descr="A picture containing chart&#10;&#10;Description automatically generated">
            <a:extLst>
              <a:ext uri="{FF2B5EF4-FFF2-40B4-BE49-F238E27FC236}">
                <a16:creationId xmlns:a16="http://schemas.microsoft.com/office/drawing/2014/main" id="{CCC87060-B648-43FF-9F10-EEFE38354E67}"/>
              </a:ext>
            </a:extLst>
          </p:cNvPr>
          <p:cNvPicPr>
            <a:picLocks noChangeAspect="1"/>
          </p:cNvPicPr>
          <p:nvPr/>
        </p:nvPicPr>
        <p:blipFill>
          <a:blip r:embed="rId2"/>
          <a:stretch>
            <a:fillRect/>
          </a:stretch>
        </p:blipFill>
        <p:spPr>
          <a:xfrm>
            <a:off x="-5110" y="2049"/>
            <a:ext cx="11931444" cy="6696079"/>
          </a:xfrm>
          <a:prstGeom prst="rect">
            <a:avLst/>
          </a:prstGeom>
        </p:spPr>
      </p:pic>
    </p:spTree>
    <p:extLst>
      <p:ext uri="{BB962C8B-B14F-4D97-AF65-F5344CB8AC3E}">
        <p14:creationId xmlns:p14="http://schemas.microsoft.com/office/powerpoint/2010/main" val="1860393837"/>
      </p:ext>
    </p:extLst>
  </p:cSld>
  <p:clrMapOvr>
    <a:masterClrMapping/>
  </p:clrMapOvr>
  <p:extLst>
    <p:ext uri="{6950BFC3-D8DA-4A85-94F7-54DA5524770B}">
      <p188:commentRel xmlns="" xmlns:p188="http://schemas.microsoft.com/office/powerpoint/2018/8/main" r:id="rId3"/>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2AF1FF-CD5C-490E-8128-9EE6F19572AB}"/>
              </a:ext>
            </a:extLst>
          </p:cNvPr>
          <p:cNvSpPr txBox="1"/>
          <p:nvPr/>
        </p:nvSpPr>
        <p:spPr>
          <a:xfrm>
            <a:off x="419100" y="268098"/>
            <a:ext cx="11277600" cy="1446550"/>
          </a:xfrm>
          <a:prstGeom prst="rect">
            <a:avLst/>
          </a:prstGeom>
          <a:noFill/>
        </p:spPr>
        <p:txBody>
          <a:bodyPr wrap="square" lIns="91440" tIns="45720" rIns="91440" bIns="45720" rtlCol="0" anchor="t">
            <a:spAutoFit/>
          </a:bodyPr>
          <a:lstStyle/>
          <a:p>
            <a:r>
              <a:rPr lang="en-US" sz="2200" b="1">
                <a:solidFill>
                  <a:srgbClr val="00B0F0"/>
                </a:solidFill>
                <a:latin typeface="Arial"/>
                <a:cs typeface="Arial"/>
              </a:rPr>
              <a:t>NUTRITION</a:t>
            </a:r>
            <a:r>
              <a:rPr lang="en-US" sz="1600" b="1">
                <a:solidFill>
                  <a:srgbClr val="00B0F0"/>
                </a:solidFill>
                <a:latin typeface="Arial"/>
                <a:cs typeface="Arial"/>
              </a:rPr>
              <a:t>: DESPITE GLOBAL RECOMMENDATIONS ABOUT THE SAFETY OF BREASTFEEDING IN THE CONTEXT OF COVID-19, 43% OF MOTHERS ARE NOT CONFIDENT TO BREASTFEED IF SUSPECTED OR DIAGNOSED WITH COVID-19. PROVINCE 2 RESPONDENTS HAD THE HIGHEST PERCENTAGE REPORTING NOT BEING CONFIDENT. RESPONDENTS FROM ALL PROVINCES MISTAKENLY BELIEVE BREASTFEEDING IS NOT SAFE IN COVID-19 CONTEXT. </a:t>
            </a:r>
            <a:r>
              <a:rPr lang="en-US" b="1">
                <a:solidFill>
                  <a:srgbClr val="00B0F0"/>
                </a:solidFill>
              </a:rPr>
              <a:t> </a:t>
            </a:r>
            <a:endParaRPr lang="en-US" b="1">
              <a:solidFill>
                <a:srgbClr val="00B0F0"/>
              </a:solidFill>
              <a:cs typeface="Calibri"/>
            </a:endParaRPr>
          </a:p>
        </p:txBody>
      </p:sp>
      <p:sp>
        <p:nvSpPr>
          <p:cNvPr id="2" name="TextBox 1">
            <a:extLst>
              <a:ext uri="{FF2B5EF4-FFF2-40B4-BE49-F238E27FC236}">
                <a16:creationId xmlns:a16="http://schemas.microsoft.com/office/drawing/2014/main" id="{991B0572-98BD-43D8-9848-6F1865208331}"/>
              </a:ext>
            </a:extLst>
          </p:cNvPr>
          <p:cNvSpPr txBox="1"/>
          <p:nvPr/>
        </p:nvSpPr>
        <p:spPr>
          <a:xfrm>
            <a:off x="771094" y="6169379"/>
            <a:ext cx="9548142" cy="461665"/>
          </a:xfrm>
          <a:prstGeom prst="rect">
            <a:avLst/>
          </a:prstGeom>
          <a:noFill/>
        </p:spPr>
        <p:txBody>
          <a:bodyPr wrap="square" lIns="91440" tIns="45720" rIns="91440" bIns="45720" rtlCol="0" anchor="t">
            <a:spAutoFit/>
          </a:bodyPr>
          <a:lstStyle/>
          <a:p>
            <a:pPr algn="ctr"/>
            <a:r>
              <a:rPr lang="en-US" sz="1200">
                <a:solidFill>
                  <a:srgbClr val="00B0F0"/>
                </a:solidFill>
              </a:rPr>
              <a:t>Confident or not about continuing to breastfeed if diagnosed with COVID-19 </a:t>
            </a:r>
            <a:endParaRPr lang="en-US">
              <a:cs typeface="Calibri" panose="020F0502020204030204"/>
            </a:endParaRPr>
          </a:p>
          <a:p>
            <a:pPr algn="ctr"/>
            <a:r>
              <a:rPr lang="en-US" sz="1200">
                <a:solidFill>
                  <a:srgbClr val="00B0F0"/>
                </a:solidFill>
              </a:rPr>
              <a:t>- by province (left) and reasons for not feeling confident (right) </a:t>
            </a:r>
            <a:endParaRPr lang="en-US">
              <a:cs typeface="Calibri" panose="020F0502020204030204"/>
            </a:endParaRPr>
          </a:p>
        </p:txBody>
      </p:sp>
      <p:pic>
        <p:nvPicPr>
          <p:cNvPr id="3" name="Picture 2">
            <a:extLst>
              <a:ext uri="{FF2B5EF4-FFF2-40B4-BE49-F238E27FC236}">
                <a16:creationId xmlns:a16="http://schemas.microsoft.com/office/drawing/2014/main" id="{C7E74753-2A8F-433F-8D1D-50DD79756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a:extLst>
              <a:ext uri="{FF2B5EF4-FFF2-40B4-BE49-F238E27FC236}">
                <a16:creationId xmlns:a16="http://schemas.microsoft.com/office/drawing/2014/main" id="{F210CF6A-5BAE-4463-83A9-9C6B90939F46}"/>
              </a:ext>
            </a:extLst>
          </p:cNvPr>
          <p:cNvGraphicFramePr>
            <a:graphicFrameLocks/>
          </p:cNvGraphicFramePr>
          <p:nvPr>
            <p:extLst>
              <p:ext uri="{D42A27DB-BD31-4B8C-83A1-F6EECF244321}">
                <p14:modId xmlns:p14="http://schemas.microsoft.com/office/powerpoint/2010/main" val="1078274966"/>
              </p:ext>
            </p:extLst>
          </p:nvPr>
        </p:nvGraphicFramePr>
        <p:xfrm>
          <a:off x="578092" y="1866515"/>
          <a:ext cx="4973741" cy="42580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CB22C558-ACC3-42EC-8E99-3EF97D2A406F}"/>
              </a:ext>
            </a:extLst>
          </p:cNvPr>
          <p:cNvGraphicFramePr>
            <a:graphicFrameLocks/>
          </p:cNvGraphicFramePr>
          <p:nvPr>
            <p:extLst>
              <p:ext uri="{D42A27DB-BD31-4B8C-83A1-F6EECF244321}">
                <p14:modId xmlns:p14="http://schemas.microsoft.com/office/powerpoint/2010/main" val="1199431657"/>
              </p:ext>
            </p:extLst>
          </p:nvPr>
        </p:nvGraphicFramePr>
        <p:xfrm>
          <a:off x="5905500" y="1779044"/>
          <a:ext cx="5708408" cy="434553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9022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AE1A8C-2449-49C5-966F-54C3716CF375}"/>
              </a:ext>
            </a:extLst>
          </p:cNvPr>
          <p:cNvSpPr txBox="1"/>
          <p:nvPr/>
        </p:nvSpPr>
        <p:spPr>
          <a:xfrm>
            <a:off x="499053" y="564621"/>
            <a:ext cx="11193893"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00B0F0"/>
                </a:solidFill>
                <a:latin typeface="Arial"/>
                <a:cs typeface="Arial"/>
              </a:rPr>
              <a:t>Survey Design </a:t>
            </a:r>
            <a:endParaRPr lang="en-US" sz="4400">
              <a:solidFill>
                <a:srgbClr val="000000"/>
              </a:solidFill>
              <a:latin typeface="Arial"/>
              <a:cs typeface="Calibri" panose="020F0502020204030204"/>
            </a:endParaRPr>
          </a:p>
          <a:p>
            <a:endParaRPr lang="en-US">
              <a:solidFill>
                <a:srgbClr val="00B0F0"/>
              </a:solidFill>
              <a:latin typeface="Arial"/>
              <a:cs typeface="Calibri" panose="020F0502020204030204"/>
            </a:endParaRPr>
          </a:p>
          <a:p>
            <a:pPr marL="285750" indent="-285750">
              <a:buFont typeface="Arial"/>
              <a:buChar char="•"/>
            </a:pPr>
            <a:r>
              <a:rPr lang="en-US" sz="2400" b="1">
                <a:latin typeface="Arial"/>
                <a:cs typeface="Arial"/>
              </a:rPr>
              <a:t>Telephonic survey </a:t>
            </a:r>
            <a:r>
              <a:rPr lang="en-GB" sz="2400" b="1">
                <a:latin typeface="Arial"/>
                <a:cs typeface="Arial"/>
              </a:rPr>
              <a:t>and interactive voice responses</a:t>
            </a:r>
            <a:r>
              <a:rPr lang="en-GB" sz="2400">
                <a:latin typeface="Arial"/>
                <a:cs typeface="Arial"/>
              </a:rPr>
              <a:t> with follow up questions. </a:t>
            </a:r>
            <a:r>
              <a:rPr lang="en-US" sz="2400">
                <a:latin typeface="Arial"/>
                <a:cs typeface="Arial"/>
              </a:rPr>
              <a:t> </a:t>
            </a:r>
            <a:endParaRPr lang="en-US" sz="2400">
              <a:latin typeface="Arial"/>
              <a:ea typeface="+mn-lt"/>
              <a:cs typeface="+mn-lt"/>
            </a:endParaRPr>
          </a:p>
          <a:p>
            <a:pPr marL="285750" indent="-285750">
              <a:buFont typeface="Arial"/>
              <a:buChar char="•"/>
            </a:pPr>
            <a:endParaRPr lang="en-US" sz="2400">
              <a:latin typeface="Arial"/>
              <a:cs typeface="Arial"/>
            </a:endParaRPr>
          </a:p>
          <a:p>
            <a:pPr marL="285750" indent="-285750">
              <a:buFont typeface="Arial"/>
              <a:buChar char="•"/>
            </a:pPr>
            <a:r>
              <a:rPr lang="en-US" sz="2400">
                <a:latin typeface="Arial"/>
              </a:rPr>
              <a:t>Sample size: </a:t>
            </a:r>
            <a:r>
              <a:rPr lang="en-US" sz="2400" b="1">
                <a:latin typeface="Arial"/>
              </a:rPr>
              <a:t>6,588 households</a:t>
            </a:r>
            <a:r>
              <a:rPr lang="en-US" sz="2400">
                <a:latin typeface="Arial"/>
              </a:rPr>
              <a:t> with children. Households are selected through random and purposive sampling.</a:t>
            </a:r>
            <a:endParaRPr lang="en-US" sz="2400">
              <a:latin typeface="Arial"/>
              <a:cs typeface="Calibri"/>
            </a:endParaRPr>
          </a:p>
          <a:p>
            <a:pPr marL="285750" indent="-285750">
              <a:buFont typeface="Arial"/>
              <a:buChar char="•"/>
            </a:pPr>
            <a:endParaRPr lang="en-US" sz="2400">
              <a:latin typeface="Arial"/>
              <a:cs typeface="Arial"/>
            </a:endParaRPr>
          </a:p>
          <a:p>
            <a:pPr marL="285750" indent="-285750">
              <a:buFont typeface="Arial"/>
              <a:buChar char="•"/>
            </a:pPr>
            <a:r>
              <a:rPr lang="en-US" sz="2400">
                <a:latin typeface="Arial"/>
              </a:rPr>
              <a:t>The</a:t>
            </a:r>
            <a:r>
              <a:rPr lang="en-US" sz="2400">
                <a:latin typeface="Arial"/>
                <a:cs typeface="Arial"/>
              </a:rPr>
              <a:t> sample covers </a:t>
            </a:r>
            <a:r>
              <a:rPr lang="en-US" sz="2400" b="1">
                <a:latin typeface="Arial"/>
                <a:cs typeface="Arial"/>
              </a:rPr>
              <a:t>80+% of municipalities </a:t>
            </a:r>
            <a:r>
              <a:rPr lang="en-US" sz="2400">
                <a:latin typeface="Arial"/>
                <a:cs typeface="Arial"/>
              </a:rPr>
              <a:t>(624). Strong geospatial representation to allow interpolation to non-observed areas.</a:t>
            </a:r>
            <a:r>
              <a:rPr lang="en-GB" sz="2400">
                <a:latin typeface="Arial"/>
                <a:cs typeface="Arial"/>
              </a:rPr>
              <a:t> </a:t>
            </a:r>
            <a:endParaRPr lang="en-GB" sz="2400">
              <a:latin typeface="Arial"/>
              <a:ea typeface="+mn-lt"/>
              <a:cs typeface="Arial"/>
            </a:endParaRPr>
          </a:p>
          <a:p>
            <a:pPr marL="285750" indent="-285750">
              <a:buFont typeface="Arial"/>
              <a:buChar char="•"/>
            </a:pPr>
            <a:endParaRPr lang="en-GB" sz="2400">
              <a:latin typeface="Arial"/>
              <a:ea typeface="+mn-lt"/>
              <a:cs typeface="+mn-lt"/>
            </a:endParaRPr>
          </a:p>
          <a:p>
            <a:pPr marL="285750" indent="-285750">
              <a:buFont typeface="Arial"/>
              <a:buChar char="•"/>
            </a:pPr>
            <a:r>
              <a:rPr lang="en-GB" sz="2400">
                <a:latin typeface="Arial"/>
                <a:ea typeface="+mn-lt"/>
                <a:cs typeface="+mn-lt"/>
              </a:rPr>
              <a:t>Sample remains </a:t>
            </a:r>
            <a:r>
              <a:rPr lang="en-GB" sz="2400" b="1">
                <a:latin typeface="Arial"/>
                <a:ea typeface="+mn-lt"/>
                <a:cs typeface="+mn-lt"/>
              </a:rPr>
              <a:t>nationally and provincially representative </a:t>
            </a:r>
            <a:r>
              <a:rPr lang="en-GB" sz="2400">
                <a:latin typeface="Arial"/>
                <a:ea typeface="+mn-lt"/>
                <a:cs typeface="+mn-lt"/>
              </a:rPr>
              <a:t>of households with children.</a:t>
            </a:r>
          </a:p>
          <a:p>
            <a:pPr marL="285750" indent="-285750">
              <a:buFont typeface="Arial"/>
              <a:buChar char="•"/>
            </a:pPr>
            <a:endParaRPr lang="en-GB" sz="2400">
              <a:latin typeface="Arial"/>
              <a:ea typeface="+mn-lt"/>
              <a:cs typeface="+mn-lt"/>
            </a:endParaRPr>
          </a:p>
          <a:p>
            <a:pPr marL="285750" indent="-285750">
              <a:buFont typeface="Arial"/>
              <a:buChar char="•"/>
            </a:pPr>
            <a:r>
              <a:rPr lang="en-GB" sz="2400">
                <a:latin typeface="Arial"/>
                <a:ea typeface="+mn-lt"/>
                <a:cs typeface="+mn-lt"/>
              </a:rPr>
              <a:t>Interviewed </a:t>
            </a:r>
            <a:r>
              <a:rPr lang="en-GB" sz="2400" b="1">
                <a:latin typeface="Arial"/>
                <a:ea typeface="+mn-lt"/>
                <a:cs typeface="+mn-lt"/>
              </a:rPr>
              <a:t>caregivers</a:t>
            </a:r>
            <a:r>
              <a:rPr lang="en-GB" sz="2400">
                <a:latin typeface="Arial"/>
                <a:ea typeface="+mn-lt"/>
                <a:cs typeface="+mn-lt"/>
              </a:rPr>
              <a:t>: 49% female and 51% male. </a:t>
            </a:r>
            <a:endParaRPr lang="en-GB" sz="2400">
              <a:latin typeface="Arial"/>
              <a:cs typeface="Calibri"/>
            </a:endParaRPr>
          </a:p>
          <a:p>
            <a:pPr marL="285750" indent="-285750">
              <a:buFont typeface="Arial"/>
              <a:buChar char="•"/>
            </a:pPr>
            <a:endParaRPr lang="en-GB">
              <a:latin typeface="Arial"/>
              <a:cs typeface="Arial"/>
            </a:endParaRPr>
          </a:p>
        </p:txBody>
      </p:sp>
      <p:pic>
        <p:nvPicPr>
          <p:cNvPr id="5" name="Picture 2">
            <a:extLst>
              <a:ext uri="{FF2B5EF4-FFF2-40B4-BE49-F238E27FC236}">
                <a16:creationId xmlns:a16="http://schemas.microsoft.com/office/drawing/2014/main" id="{FCA179B7-2ACD-4551-9CC9-C2D775F3C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487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6446CD2-4139-48E0-BB8A-F2C5A62349EE}"/>
              </a:ext>
            </a:extLst>
          </p:cNvPr>
          <p:cNvGraphicFramePr>
            <a:graphicFrameLocks/>
          </p:cNvGraphicFramePr>
          <p:nvPr>
            <p:extLst>
              <p:ext uri="{D42A27DB-BD31-4B8C-83A1-F6EECF244321}">
                <p14:modId xmlns:p14="http://schemas.microsoft.com/office/powerpoint/2010/main" val="3039043393"/>
              </p:ext>
            </p:extLst>
          </p:nvPr>
        </p:nvGraphicFramePr>
        <p:xfrm>
          <a:off x="6096000" y="1948458"/>
          <a:ext cx="5040942" cy="417692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F8309F9D-35C4-4673-B96C-367920E84F41}"/>
              </a:ext>
            </a:extLst>
          </p:cNvPr>
          <p:cNvSpPr txBox="1"/>
          <p:nvPr/>
        </p:nvSpPr>
        <p:spPr>
          <a:xfrm>
            <a:off x="495300" y="203526"/>
            <a:ext cx="11188700" cy="1661993"/>
          </a:xfrm>
          <a:prstGeom prst="rect">
            <a:avLst/>
          </a:prstGeom>
          <a:noFill/>
        </p:spPr>
        <p:txBody>
          <a:bodyPr wrap="square" lIns="91440" tIns="45720" rIns="91440" bIns="45720" rtlCol="0" anchor="t">
            <a:spAutoFit/>
          </a:bodyPr>
          <a:lstStyle/>
          <a:p>
            <a:r>
              <a:rPr lang="en-US" sz="2200" b="1">
                <a:solidFill>
                  <a:srgbClr val="00B0F0"/>
                </a:solidFill>
                <a:latin typeface="Arial"/>
                <a:cs typeface="Arial"/>
              </a:rPr>
              <a:t>BEHAVIOUR AND KNOWLEDGE</a:t>
            </a:r>
            <a:r>
              <a:rPr lang="en-US" sz="1600" b="1">
                <a:solidFill>
                  <a:srgbClr val="00B0F0"/>
                </a:solidFill>
                <a:latin typeface="Arial"/>
                <a:cs typeface="Arial"/>
              </a:rPr>
              <a:t>: CONTINUED UPWARD TREND IN THE PERCENTAGE OF RESPONDENTS REPORTING 'HEARING MESSAGES ABOUT BRESATFEEDING' IN THE CONTEXT OF COVID-19 FROM 12% IN MAY TO 25% IN OCTOBER. </a:t>
            </a:r>
            <a:endParaRPr lang="en-US" sz="1200" b="1">
              <a:solidFill>
                <a:srgbClr val="00B0F0"/>
              </a:solidFill>
              <a:latin typeface="Arial"/>
              <a:cs typeface="Arial"/>
            </a:endParaRPr>
          </a:p>
          <a:p>
            <a:r>
              <a:rPr lang="en-US" sz="1600" b="1">
                <a:solidFill>
                  <a:srgbClr val="00B0F0"/>
                </a:solidFill>
                <a:latin typeface="Arial"/>
                <a:cs typeface="Arial"/>
              </a:rPr>
              <a:t>PROVINCE 2 RESPONDENTS ARE LEAST LIKELY TO HAVE HEARD ABOUT THESE MESSAGES, WHICH MAY EXPLAIN WHY THERE ARE MORE MOTHERS IN PROVINCE 2 NOT CONFIDENT TO BREASTFEED IF SUSPECTED OR DIAGNOSED WITH COVID-19.</a:t>
            </a:r>
            <a:endParaRPr lang="en-US" sz="1200" b="1">
              <a:solidFill>
                <a:srgbClr val="00B0F0"/>
              </a:solidFill>
              <a:latin typeface="Arial"/>
              <a:cs typeface="Arial"/>
            </a:endParaRPr>
          </a:p>
        </p:txBody>
      </p:sp>
      <p:sp>
        <p:nvSpPr>
          <p:cNvPr id="2" name="TextBox 1">
            <a:extLst>
              <a:ext uri="{FF2B5EF4-FFF2-40B4-BE49-F238E27FC236}">
                <a16:creationId xmlns:a16="http://schemas.microsoft.com/office/drawing/2014/main" id="{4A88C317-F301-44B6-9C46-35424CFEBCE9}"/>
              </a:ext>
            </a:extLst>
          </p:cNvPr>
          <p:cNvSpPr txBox="1"/>
          <p:nvPr/>
        </p:nvSpPr>
        <p:spPr>
          <a:xfrm>
            <a:off x="678092" y="6125378"/>
            <a:ext cx="4261656" cy="461665"/>
          </a:xfrm>
          <a:prstGeom prst="rect">
            <a:avLst/>
          </a:prstGeom>
          <a:noFill/>
        </p:spPr>
        <p:txBody>
          <a:bodyPr wrap="square" lIns="91440" tIns="45720" rIns="91440" bIns="45720" rtlCol="0" anchor="t">
            <a:spAutoFit/>
          </a:bodyPr>
          <a:lstStyle/>
          <a:p>
            <a:pPr algn="ctr"/>
            <a:r>
              <a:rPr lang="en-US" sz="1200">
                <a:solidFill>
                  <a:srgbClr val="00B0F0"/>
                </a:solidFill>
              </a:rPr>
              <a:t>Respondents (%) hearing messages about breastfeeding in the context of COVID-19</a:t>
            </a:r>
            <a:endParaRPr lang="en-US"/>
          </a:p>
        </p:txBody>
      </p:sp>
      <p:sp>
        <p:nvSpPr>
          <p:cNvPr id="3" name="TextBox 2">
            <a:extLst>
              <a:ext uri="{FF2B5EF4-FFF2-40B4-BE49-F238E27FC236}">
                <a16:creationId xmlns:a16="http://schemas.microsoft.com/office/drawing/2014/main" id="{AE54A750-4D5E-423C-A0FD-478AF4F0334C}"/>
              </a:ext>
            </a:extLst>
          </p:cNvPr>
          <p:cNvSpPr txBox="1"/>
          <p:nvPr/>
        </p:nvSpPr>
        <p:spPr>
          <a:xfrm>
            <a:off x="7525566" y="6125378"/>
            <a:ext cx="4381512" cy="461665"/>
          </a:xfrm>
          <a:prstGeom prst="rect">
            <a:avLst/>
          </a:prstGeom>
          <a:noFill/>
        </p:spPr>
        <p:txBody>
          <a:bodyPr wrap="square" lIns="91440" tIns="45720" rIns="91440" bIns="45720" rtlCol="0" anchor="t">
            <a:spAutoFit/>
          </a:bodyPr>
          <a:lstStyle/>
          <a:p>
            <a:pPr algn="ctr"/>
            <a:r>
              <a:rPr lang="en-US" sz="1200">
                <a:solidFill>
                  <a:srgbClr val="00B0F0"/>
                </a:solidFill>
              </a:rPr>
              <a:t>Respondents (%) hearing messages about breastfeeding in the context of COVID-19</a:t>
            </a:r>
            <a:endParaRPr lang="en-US"/>
          </a:p>
        </p:txBody>
      </p:sp>
      <p:pic>
        <p:nvPicPr>
          <p:cNvPr id="6" name="Picture 2">
            <a:extLst>
              <a:ext uri="{FF2B5EF4-FFF2-40B4-BE49-F238E27FC236}">
                <a16:creationId xmlns:a16="http://schemas.microsoft.com/office/drawing/2014/main" id="{2AF0E12F-DFA6-48F3-8734-C6793D69C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758" y="618570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a:extLst>
              <a:ext uri="{FF2B5EF4-FFF2-40B4-BE49-F238E27FC236}">
                <a16:creationId xmlns:a16="http://schemas.microsoft.com/office/drawing/2014/main" id="{4DF58383-C699-4EFD-9C88-51A340D4AE8E}"/>
              </a:ext>
            </a:extLst>
          </p:cNvPr>
          <p:cNvGraphicFramePr>
            <a:graphicFrameLocks/>
          </p:cNvGraphicFramePr>
          <p:nvPr>
            <p:extLst>
              <p:ext uri="{D42A27DB-BD31-4B8C-83A1-F6EECF244321}">
                <p14:modId xmlns:p14="http://schemas.microsoft.com/office/powerpoint/2010/main" val="353295852"/>
              </p:ext>
            </p:extLst>
          </p:nvPr>
        </p:nvGraphicFramePr>
        <p:xfrm>
          <a:off x="367748" y="1592857"/>
          <a:ext cx="4572000" cy="44121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84336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AB863728-94FE-4061-9CFC-04B528118DB7}"/>
              </a:ext>
            </a:extLst>
          </p:cNvPr>
          <p:cNvGraphicFramePr/>
          <p:nvPr>
            <p:extLst>
              <p:ext uri="{D42A27DB-BD31-4B8C-83A1-F6EECF244321}">
                <p14:modId xmlns:p14="http://schemas.microsoft.com/office/powerpoint/2010/main" val="91918411"/>
              </p:ext>
            </p:extLst>
          </p:nvPr>
        </p:nvGraphicFramePr>
        <p:xfrm>
          <a:off x="430442" y="1711360"/>
          <a:ext cx="5231449" cy="4569228"/>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7F5B4C6E-D8B4-418C-81F5-0ED288B8E447}"/>
              </a:ext>
            </a:extLst>
          </p:cNvPr>
          <p:cNvSpPr txBox="1"/>
          <p:nvPr/>
        </p:nvSpPr>
        <p:spPr>
          <a:xfrm>
            <a:off x="425450" y="101926"/>
            <a:ext cx="11563350" cy="1415772"/>
          </a:xfrm>
          <a:prstGeom prst="rect">
            <a:avLst/>
          </a:prstGeom>
          <a:noFill/>
        </p:spPr>
        <p:txBody>
          <a:bodyPr wrap="square" lIns="91440" tIns="45720" rIns="91440" bIns="45720" rtlCol="0" anchor="t">
            <a:spAutoFit/>
          </a:bodyPr>
          <a:lstStyle/>
          <a:p>
            <a:r>
              <a:rPr lang="en-US" sz="2200" b="1">
                <a:solidFill>
                  <a:srgbClr val="00B0F0"/>
                </a:solidFill>
                <a:latin typeface="Arial"/>
                <a:cs typeface="Arial"/>
              </a:rPr>
              <a:t>BEHAVIOUR AND KNOWLEDGE</a:t>
            </a:r>
            <a:r>
              <a:rPr lang="en-US" sz="1600" b="1">
                <a:solidFill>
                  <a:srgbClr val="00B0F0"/>
                </a:solidFill>
                <a:latin typeface="Arial"/>
                <a:cs typeface="Arial"/>
              </a:rPr>
              <a:t>: OVERWHELMING MAJORITY REPORTED HEARING MESSAGES ABOUT BREASTFEEDING IN THE CONTEXT OF COVID-19 FROM RADIO (72%), FOLLOWED BY TV (34%) AND FACEBOOK (11%). WASHING HANDS BEFORE  BREASTFEEDING AND WEARING MASKS ARE THE TOP TWO MESSAGES THAT WERE RECALLED. A SIGNIFICANT NUMBER ALSO REMEMBERED THE MESSAGE THAT 'IT IS SAFE TO BREASTFEED AND THAT COVID-19 IS NOT TRANSMITTED THROUGH BREASTMILK'.</a:t>
            </a:r>
            <a:endParaRPr lang="en-US" sz="1600" b="1">
              <a:solidFill>
                <a:schemeClr val="accent1"/>
              </a:solidFill>
              <a:latin typeface="Arial"/>
              <a:cs typeface="Arial"/>
            </a:endParaRPr>
          </a:p>
        </p:txBody>
      </p:sp>
      <p:sp>
        <p:nvSpPr>
          <p:cNvPr id="2" name="TextBox 1">
            <a:extLst>
              <a:ext uri="{FF2B5EF4-FFF2-40B4-BE49-F238E27FC236}">
                <a16:creationId xmlns:a16="http://schemas.microsoft.com/office/drawing/2014/main" id="{F63AA4F6-A156-4F36-B313-935B72FE328F}"/>
              </a:ext>
            </a:extLst>
          </p:cNvPr>
          <p:cNvSpPr txBox="1"/>
          <p:nvPr/>
        </p:nvSpPr>
        <p:spPr>
          <a:xfrm>
            <a:off x="7193643" y="6275039"/>
            <a:ext cx="3611376" cy="276999"/>
          </a:xfrm>
          <a:prstGeom prst="rect">
            <a:avLst/>
          </a:prstGeom>
          <a:noFill/>
        </p:spPr>
        <p:txBody>
          <a:bodyPr wrap="square" lIns="91440" tIns="45720" rIns="91440" bIns="45720" rtlCol="0" anchor="t">
            <a:spAutoFit/>
          </a:bodyPr>
          <a:lstStyle/>
          <a:p>
            <a:r>
              <a:rPr lang="en-US" sz="1200">
                <a:solidFill>
                  <a:srgbClr val="00B0F0"/>
                </a:solidFill>
              </a:rPr>
              <a:t>Which messages recalled the most</a:t>
            </a:r>
          </a:p>
        </p:txBody>
      </p:sp>
      <p:pic>
        <p:nvPicPr>
          <p:cNvPr id="3" name="Picture 2">
            <a:extLst>
              <a:ext uri="{FF2B5EF4-FFF2-40B4-BE49-F238E27FC236}">
                <a16:creationId xmlns:a16="http://schemas.microsoft.com/office/drawing/2014/main" id="{7911428E-09B7-431A-B61D-DFF1C62C1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hart 6">
            <a:extLst>
              <a:ext uri="{FF2B5EF4-FFF2-40B4-BE49-F238E27FC236}">
                <a16:creationId xmlns:a16="http://schemas.microsoft.com/office/drawing/2014/main" id="{F9A7B231-99FD-43F9-B0E6-842450A72494}"/>
              </a:ext>
            </a:extLst>
          </p:cNvPr>
          <p:cNvGraphicFramePr>
            <a:graphicFrameLocks/>
          </p:cNvGraphicFramePr>
          <p:nvPr>
            <p:extLst>
              <p:ext uri="{D42A27DB-BD31-4B8C-83A1-F6EECF244321}">
                <p14:modId xmlns:p14="http://schemas.microsoft.com/office/powerpoint/2010/main" val="1276333192"/>
              </p:ext>
            </p:extLst>
          </p:nvPr>
        </p:nvGraphicFramePr>
        <p:xfrm>
          <a:off x="6038849" y="1838360"/>
          <a:ext cx="5438775" cy="4250532"/>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16B83C56-D233-45B2-922A-253238B1AFD0}"/>
              </a:ext>
            </a:extLst>
          </p:cNvPr>
          <p:cNvSpPr txBox="1"/>
          <p:nvPr/>
        </p:nvSpPr>
        <p:spPr>
          <a:xfrm>
            <a:off x="424092" y="6275926"/>
            <a:ext cx="4956430" cy="461665"/>
          </a:xfrm>
          <a:prstGeom prst="rect">
            <a:avLst/>
          </a:prstGeom>
          <a:noFill/>
        </p:spPr>
        <p:txBody>
          <a:bodyPr wrap="square" lIns="91440" tIns="45720" rIns="91440" bIns="45720" rtlCol="0" anchor="t">
            <a:spAutoFit/>
          </a:bodyPr>
          <a:lstStyle/>
          <a:p>
            <a:pPr algn="ctr"/>
            <a:r>
              <a:rPr lang="en-US" sz="1200">
                <a:solidFill>
                  <a:srgbClr val="00B0F0"/>
                </a:solidFill>
              </a:rPr>
              <a:t>Sources from where respondent recalled hearing messages </a:t>
            </a:r>
            <a:endParaRPr lang="en-US">
              <a:solidFill>
                <a:srgbClr val="000000"/>
              </a:solidFill>
            </a:endParaRPr>
          </a:p>
          <a:p>
            <a:pPr algn="ctr"/>
            <a:r>
              <a:rPr lang="en-US" sz="1200">
                <a:solidFill>
                  <a:srgbClr val="00B0F0"/>
                </a:solidFill>
              </a:rPr>
              <a:t>(% responding yes)</a:t>
            </a:r>
            <a:endParaRPr lang="en-US">
              <a:cs typeface="Calibri"/>
            </a:endParaRPr>
          </a:p>
        </p:txBody>
      </p:sp>
    </p:spTree>
    <p:extLst>
      <p:ext uri="{BB962C8B-B14F-4D97-AF65-F5344CB8AC3E}">
        <p14:creationId xmlns:p14="http://schemas.microsoft.com/office/powerpoint/2010/main" val="2427663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F0DE68-CA79-4B98-A815-29DFDBA939C1}"/>
              </a:ext>
            </a:extLst>
          </p:cNvPr>
          <p:cNvSpPr txBox="1"/>
          <p:nvPr/>
        </p:nvSpPr>
        <p:spPr>
          <a:xfrm>
            <a:off x="571500" y="139249"/>
            <a:ext cx="11163300" cy="1738938"/>
          </a:xfrm>
          <a:prstGeom prst="rect">
            <a:avLst/>
          </a:prstGeom>
          <a:noFill/>
        </p:spPr>
        <p:txBody>
          <a:bodyPr wrap="square" lIns="91440" tIns="45720" rIns="91440" bIns="45720" rtlCol="0" anchor="t">
            <a:spAutoFit/>
          </a:bodyPr>
          <a:lstStyle/>
          <a:p>
            <a:pPr fontAlgn="base"/>
            <a:r>
              <a:rPr lang="en-US" sz="2200" b="1" i="0" u="none" strike="noStrike">
                <a:solidFill>
                  <a:srgbClr val="00B0F0"/>
                </a:solidFill>
                <a:effectLst/>
                <a:latin typeface="Arial"/>
                <a:cs typeface="Arial"/>
              </a:rPr>
              <a:t>NUTRITION</a:t>
            </a:r>
            <a:r>
              <a:rPr lang="en-US" sz="1600" b="1" i="0" u="none" strike="noStrike">
                <a:solidFill>
                  <a:srgbClr val="00B0F0"/>
                </a:solidFill>
                <a:effectLst/>
                <a:latin typeface="Arial"/>
                <a:cs typeface="Arial"/>
              </a:rPr>
              <a:t>: </a:t>
            </a:r>
            <a:r>
              <a:rPr lang="en-US" sz="1600" b="1">
                <a:solidFill>
                  <a:srgbClr val="00B0F0"/>
                </a:solidFill>
                <a:latin typeface="Arial"/>
                <a:cs typeface="Arial"/>
              </a:rPr>
              <a:t>THERE IS A DECREASE </a:t>
            </a:r>
            <a:r>
              <a:rPr lang="en-US" sz="1700" b="1">
                <a:solidFill>
                  <a:srgbClr val="00B0F0"/>
                </a:solidFill>
                <a:latin typeface="Arial"/>
                <a:cs typeface="Arial"/>
              </a:rPr>
              <a:t>OVER</a:t>
            </a:r>
            <a:r>
              <a:rPr lang="en-US" sz="1700" b="1" i="0" u="none" strike="noStrike">
                <a:solidFill>
                  <a:srgbClr val="00B0F0"/>
                </a:solidFill>
                <a:effectLst/>
                <a:latin typeface="Arial"/>
                <a:cs typeface="Arial"/>
              </a:rPr>
              <a:t> THE PAST </a:t>
            </a:r>
            <a:r>
              <a:rPr lang="en-US" sz="1700" b="1">
                <a:solidFill>
                  <a:srgbClr val="00B0F0"/>
                </a:solidFill>
                <a:latin typeface="Arial"/>
                <a:cs typeface="Arial"/>
              </a:rPr>
              <a:t>THREE</a:t>
            </a:r>
            <a:r>
              <a:rPr lang="en-US" sz="1700" b="1" i="0" u="none" strike="noStrike">
                <a:solidFill>
                  <a:srgbClr val="00B0F0"/>
                </a:solidFill>
                <a:effectLst/>
                <a:latin typeface="Arial"/>
                <a:cs typeface="Arial"/>
              </a:rPr>
              <a:t> </a:t>
            </a:r>
            <a:r>
              <a:rPr lang="en-US" sz="1700" b="1">
                <a:solidFill>
                  <a:srgbClr val="00B0F0"/>
                </a:solidFill>
                <a:latin typeface="Arial"/>
                <a:cs typeface="Arial"/>
              </a:rPr>
              <a:t>MONTHS IN</a:t>
            </a:r>
            <a:r>
              <a:rPr lang="en-US" sz="1700" b="1" i="0" u="none" strike="noStrike">
                <a:solidFill>
                  <a:srgbClr val="00B0F0"/>
                </a:solidFill>
                <a:effectLst/>
                <a:latin typeface="Arial"/>
                <a:cs typeface="Arial"/>
              </a:rPr>
              <a:t> THE PROPORTION OF CAREGIVERS WORRIED THAT THEIR CHILDREN ARE BECOMING TOO THIN</a:t>
            </a:r>
            <a:r>
              <a:rPr lang="en-US" sz="1700" b="0" i="0">
                <a:solidFill>
                  <a:srgbClr val="000000"/>
                </a:solidFill>
                <a:effectLst/>
                <a:latin typeface="Arial"/>
                <a:cs typeface="Arial"/>
              </a:rPr>
              <a:t>​</a:t>
            </a:r>
            <a:r>
              <a:rPr lang="en-US" sz="1700">
                <a:solidFill>
                  <a:srgbClr val="000000"/>
                </a:solidFill>
                <a:latin typeface="Arial"/>
                <a:cs typeface="Arial"/>
              </a:rPr>
              <a:t>.</a:t>
            </a:r>
            <a:endParaRPr lang="en-US" sz="1700" b="0" i="0">
              <a:solidFill>
                <a:srgbClr val="000000"/>
              </a:solidFill>
              <a:effectLst/>
              <a:latin typeface="Arial"/>
              <a:cs typeface="Arial"/>
            </a:endParaRPr>
          </a:p>
          <a:p>
            <a:pPr fontAlgn="base"/>
            <a:r>
              <a:rPr lang="en-US" sz="1700" b="1" i="0" u="none" strike="noStrike">
                <a:solidFill>
                  <a:srgbClr val="00B0F0"/>
                </a:solidFill>
                <a:effectLst/>
                <a:latin typeface="Arial"/>
                <a:cs typeface="Arial"/>
              </a:rPr>
              <a:t>AMONG HOUSEHOLDS STRUGGLING TO PROVIDE FOOD ON A DAILY BASIS, THERE ARE SIGNIFICANTLY MORE CAREGIVERS WORRIED THAT THEIR CHILD/REN ARE BECOMING TOO </a:t>
            </a:r>
            <a:endParaRPr lang="en-US" sz="1700">
              <a:solidFill>
                <a:srgbClr val="000000"/>
              </a:solidFill>
              <a:latin typeface="Arial"/>
              <a:cs typeface="Arial"/>
            </a:endParaRPr>
          </a:p>
          <a:p>
            <a:r>
              <a:rPr lang="en-US" sz="1700" b="1" i="0" u="none" strike="noStrike">
                <a:solidFill>
                  <a:srgbClr val="00B0F0"/>
                </a:solidFill>
                <a:effectLst/>
                <a:latin typeface="Arial"/>
                <a:cs typeface="Arial"/>
              </a:rPr>
              <a:t>THIN (25</a:t>
            </a:r>
            <a:r>
              <a:rPr lang="en-US" sz="1700" b="1">
                <a:solidFill>
                  <a:srgbClr val="00B0F0"/>
                </a:solidFill>
                <a:latin typeface="Arial"/>
                <a:cs typeface="Arial"/>
              </a:rPr>
              <a:t>%).</a:t>
            </a:r>
            <a:r>
              <a:rPr lang="en-US" sz="1700" b="1" i="0" u="none" strike="noStrike">
                <a:solidFill>
                  <a:srgbClr val="00B0F0"/>
                </a:solidFill>
                <a:effectLst/>
                <a:latin typeface="Arial"/>
                <a:cs typeface="Arial"/>
              </a:rPr>
              <a:t> </a:t>
            </a:r>
            <a:r>
              <a:rPr lang="en-US" sz="1700" b="0" i="0">
                <a:solidFill>
                  <a:srgbClr val="000000"/>
                </a:solidFill>
                <a:effectLst/>
                <a:latin typeface="Arial"/>
                <a:cs typeface="Arial"/>
              </a:rPr>
              <a:t>​</a:t>
            </a:r>
            <a:r>
              <a:rPr lang="en-US" sz="1700" b="1" i="0" u="none" strike="noStrike">
                <a:solidFill>
                  <a:srgbClr val="00B0F0"/>
                </a:solidFill>
                <a:effectLst/>
                <a:latin typeface="Arial"/>
                <a:cs typeface="Arial"/>
              </a:rPr>
              <a:t>GENERALLY THERE IS GREATER CONCERN FOR BOYS THAN GIRLS</a:t>
            </a:r>
            <a:r>
              <a:rPr lang="en-US" sz="1700" b="1">
                <a:solidFill>
                  <a:srgbClr val="00B0F0"/>
                </a:solidFill>
                <a:latin typeface="Arial"/>
                <a:cs typeface="Arial"/>
              </a:rPr>
              <a:t>,</a:t>
            </a:r>
            <a:r>
              <a:rPr lang="en-US" sz="1700" b="1" i="0" u="none" strike="noStrike">
                <a:solidFill>
                  <a:srgbClr val="00B0F0"/>
                </a:solidFill>
                <a:effectLst/>
                <a:latin typeface="Arial"/>
                <a:cs typeface="Arial"/>
              </a:rPr>
              <a:t> WITH THE EXCEPTION OF THE 10-12 AGE </a:t>
            </a:r>
            <a:r>
              <a:rPr lang="en-US" sz="1700" b="1">
                <a:solidFill>
                  <a:srgbClr val="00B0F0"/>
                </a:solidFill>
                <a:latin typeface="Arial"/>
                <a:cs typeface="Arial"/>
              </a:rPr>
              <a:t>GROUP.</a:t>
            </a:r>
            <a:endParaRPr lang="en-US" sz="1700" b="0" i="0">
              <a:solidFill>
                <a:srgbClr val="000000"/>
              </a:solidFill>
              <a:effectLst/>
              <a:latin typeface="Arial"/>
              <a:cs typeface="Arial"/>
            </a:endParaRPr>
          </a:p>
        </p:txBody>
      </p:sp>
      <p:sp>
        <p:nvSpPr>
          <p:cNvPr id="2" name="TextBox 1">
            <a:extLst>
              <a:ext uri="{FF2B5EF4-FFF2-40B4-BE49-F238E27FC236}">
                <a16:creationId xmlns:a16="http://schemas.microsoft.com/office/drawing/2014/main" id="{F0D92DAE-F5DE-455E-B272-9A68F7428BFD}"/>
              </a:ext>
            </a:extLst>
          </p:cNvPr>
          <p:cNvSpPr txBox="1"/>
          <p:nvPr/>
        </p:nvSpPr>
        <p:spPr>
          <a:xfrm>
            <a:off x="574838" y="5726274"/>
            <a:ext cx="3099505" cy="276999"/>
          </a:xfrm>
          <a:prstGeom prst="rect">
            <a:avLst/>
          </a:prstGeom>
          <a:noFill/>
        </p:spPr>
        <p:txBody>
          <a:bodyPr wrap="square" lIns="91440" tIns="45720" rIns="91440" bIns="45720" rtlCol="0" anchor="t">
            <a:spAutoFit/>
          </a:bodyPr>
          <a:lstStyle/>
          <a:p>
            <a:pPr algn="ctr"/>
            <a:r>
              <a:rPr lang="en-US" sz="1200">
                <a:solidFill>
                  <a:srgbClr val="00B0F0"/>
                </a:solidFill>
              </a:rPr>
              <a:t>Worrying about children becoming too thin</a:t>
            </a:r>
            <a:endParaRPr lang="en-US"/>
          </a:p>
        </p:txBody>
      </p:sp>
      <p:sp>
        <p:nvSpPr>
          <p:cNvPr id="3" name="TextBox 2">
            <a:extLst>
              <a:ext uri="{FF2B5EF4-FFF2-40B4-BE49-F238E27FC236}">
                <a16:creationId xmlns:a16="http://schemas.microsoft.com/office/drawing/2014/main" id="{0C5D5D23-0875-4CE2-9C67-D1C5792C390B}"/>
              </a:ext>
            </a:extLst>
          </p:cNvPr>
          <p:cNvSpPr txBox="1"/>
          <p:nvPr/>
        </p:nvSpPr>
        <p:spPr>
          <a:xfrm>
            <a:off x="7839417" y="5681878"/>
            <a:ext cx="3859388" cy="276999"/>
          </a:xfrm>
          <a:prstGeom prst="rect">
            <a:avLst/>
          </a:prstGeom>
          <a:noFill/>
        </p:spPr>
        <p:txBody>
          <a:bodyPr wrap="square" lIns="91440" tIns="45720" rIns="91440" bIns="45720" rtlCol="0" anchor="t">
            <a:spAutoFit/>
          </a:bodyPr>
          <a:lstStyle/>
          <a:p>
            <a:pPr algn="ctr"/>
            <a:r>
              <a:rPr lang="en-US" sz="1200">
                <a:solidFill>
                  <a:srgbClr val="00B0F0"/>
                </a:solidFill>
              </a:rPr>
              <a:t>Gender and age group of children being worried about</a:t>
            </a:r>
            <a:endParaRPr lang="en-US"/>
          </a:p>
        </p:txBody>
      </p:sp>
      <p:pic>
        <p:nvPicPr>
          <p:cNvPr id="4" name="Picture 2">
            <a:extLst>
              <a:ext uri="{FF2B5EF4-FFF2-40B4-BE49-F238E27FC236}">
                <a16:creationId xmlns:a16="http://schemas.microsoft.com/office/drawing/2014/main" id="{420876C7-2FC6-4690-9AAF-BA4B61DCB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FA069F-C1B5-4CAC-B177-B0ED2F5C92D1}"/>
              </a:ext>
            </a:extLst>
          </p:cNvPr>
          <p:cNvSpPr txBox="1"/>
          <p:nvPr/>
        </p:nvSpPr>
        <p:spPr>
          <a:xfrm>
            <a:off x="4311073" y="5726328"/>
            <a:ext cx="2936521" cy="461665"/>
          </a:xfrm>
          <a:prstGeom prst="rect">
            <a:avLst/>
          </a:prstGeom>
          <a:noFill/>
        </p:spPr>
        <p:txBody>
          <a:bodyPr wrap="square" lIns="91440" tIns="45720" rIns="91440" bIns="45720" rtlCol="0" anchor="t">
            <a:spAutoFit/>
          </a:bodyPr>
          <a:lstStyle/>
          <a:p>
            <a:pPr algn="ctr"/>
            <a:r>
              <a:rPr lang="en-US" sz="1200">
                <a:solidFill>
                  <a:srgbClr val="00B0F0"/>
                </a:solidFill>
              </a:rPr>
              <a:t>Worrying about children becoming too thin and struggling for food</a:t>
            </a:r>
            <a:endParaRPr lang="en-US" sz="1200">
              <a:solidFill>
                <a:srgbClr val="00B0F0"/>
              </a:solidFill>
              <a:cs typeface="Calibri" panose="020F0502020204030204"/>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7723DCF9-B8D1-4E43-B99D-B9C8FF4CB689}"/>
                  </a:ext>
                </a:extLst>
              </p14:cNvPr>
              <p14:cNvContentPartPr/>
              <p14:nvPr/>
            </p14:nvContentPartPr>
            <p14:xfrm>
              <a:off x="2052637" y="642937"/>
              <a:ext cx="9525" cy="9525"/>
            </p14:xfrm>
          </p:contentPart>
        </mc:Choice>
        <mc:Fallback xmlns="">
          <p:pic>
            <p:nvPicPr>
              <p:cNvPr id="10" name="Ink 9">
                <a:extLst>
                  <a:ext uri="{FF2B5EF4-FFF2-40B4-BE49-F238E27FC236}">
                    <a16:creationId xmlns:a16="http://schemas.microsoft.com/office/drawing/2014/main" id="{7723DCF9-B8D1-4E43-B99D-B9C8FF4CB689}"/>
                  </a:ext>
                </a:extLst>
              </p:cNvPr>
              <p:cNvPicPr/>
              <p:nvPr/>
            </p:nvPicPr>
            <p:blipFill>
              <a:blip r:embed="rId4"/>
              <a:stretch>
                <a:fillRect/>
              </a:stretch>
            </p:blipFill>
            <p:spPr>
              <a:xfrm>
                <a:off x="1576387" y="166687"/>
                <a:ext cx="952500" cy="952500"/>
              </a:xfrm>
              <a:prstGeom prst="rect">
                <a:avLst/>
              </a:prstGeom>
            </p:spPr>
          </p:pic>
        </mc:Fallback>
      </mc:AlternateContent>
      <p:graphicFrame>
        <p:nvGraphicFramePr>
          <p:cNvPr id="11" name="Chart 10">
            <a:extLst>
              <a:ext uri="{FF2B5EF4-FFF2-40B4-BE49-F238E27FC236}">
                <a16:creationId xmlns:a16="http://schemas.microsoft.com/office/drawing/2014/main" id="{838DDDD3-917B-4A16-B00B-E945AE4DD82B}"/>
              </a:ext>
            </a:extLst>
          </p:cNvPr>
          <p:cNvGraphicFramePr>
            <a:graphicFrameLocks/>
          </p:cNvGraphicFramePr>
          <p:nvPr>
            <p:extLst>
              <p:ext uri="{D42A27DB-BD31-4B8C-83A1-F6EECF244321}">
                <p14:modId xmlns:p14="http://schemas.microsoft.com/office/powerpoint/2010/main" val="1995716308"/>
              </p:ext>
            </p:extLst>
          </p:nvPr>
        </p:nvGraphicFramePr>
        <p:xfrm>
          <a:off x="364280" y="2118776"/>
          <a:ext cx="3305444" cy="338954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a:extLst>
              <a:ext uri="{FF2B5EF4-FFF2-40B4-BE49-F238E27FC236}">
                <a16:creationId xmlns:a16="http://schemas.microsoft.com/office/drawing/2014/main" id="{97811711-EAC2-4C48-B655-A79965FDA3DB}"/>
              </a:ext>
            </a:extLst>
          </p:cNvPr>
          <p:cNvGraphicFramePr>
            <a:graphicFrameLocks/>
          </p:cNvGraphicFramePr>
          <p:nvPr>
            <p:extLst>
              <p:ext uri="{D42A27DB-BD31-4B8C-83A1-F6EECF244321}">
                <p14:modId xmlns:p14="http://schemas.microsoft.com/office/powerpoint/2010/main" val="733345659"/>
              </p:ext>
            </p:extLst>
          </p:nvPr>
        </p:nvGraphicFramePr>
        <p:xfrm>
          <a:off x="7732277" y="2270717"/>
          <a:ext cx="4114493" cy="323760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hart 12">
            <a:extLst>
              <a:ext uri="{FF2B5EF4-FFF2-40B4-BE49-F238E27FC236}">
                <a16:creationId xmlns:a16="http://schemas.microsoft.com/office/drawing/2014/main" id="{EFECB490-8BAA-4F41-9CB5-AF2C130B0780}"/>
              </a:ext>
            </a:extLst>
          </p:cNvPr>
          <p:cNvGraphicFramePr>
            <a:graphicFrameLocks/>
          </p:cNvGraphicFramePr>
          <p:nvPr>
            <p:extLst>
              <p:ext uri="{D42A27DB-BD31-4B8C-83A1-F6EECF244321}">
                <p14:modId xmlns:p14="http://schemas.microsoft.com/office/powerpoint/2010/main" val="3533636503"/>
              </p:ext>
            </p:extLst>
          </p:nvPr>
        </p:nvGraphicFramePr>
        <p:xfrm>
          <a:off x="4054809" y="2270718"/>
          <a:ext cx="3449048" cy="308520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99388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3FFE213-2D55-4EB9-A3CD-AEA7516A8127}"/>
              </a:ext>
            </a:extLst>
          </p:cNvPr>
          <p:cNvGraphicFramePr>
            <a:graphicFrameLocks noGrp="1"/>
          </p:cNvGraphicFramePr>
          <p:nvPr>
            <p:extLst>
              <p:ext uri="{D42A27DB-BD31-4B8C-83A1-F6EECF244321}">
                <p14:modId xmlns:p14="http://schemas.microsoft.com/office/powerpoint/2010/main" val="3773548381"/>
              </p:ext>
            </p:extLst>
          </p:nvPr>
        </p:nvGraphicFramePr>
        <p:xfrm>
          <a:off x="442595" y="1408665"/>
          <a:ext cx="3091542" cy="1958070"/>
        </p:xfrm>
        <a:graphic>
          <a:graphicData uri="http://schemas.openxmlformats.org/drawingml/2006/table">
            <a:tbl>
              <a:tblPr>
                <a:tableStyleId>{2A488322-F2BA-4B5B-9748-0D474271808F}</a:tableStyleId>
              </a:tblPr>
              <a:tblGrid>
                <a:gridCol w="1333500">
                  <a:extLst>
                    <a:ext uri="{9D8B030D-6E8A-4147-A177-3AD203B41FA5}">
                      <a16:colId xmlns:a16="http://schemas.microsoft.com/office/drawing/2014/main" val="2017285645"/>
                    </a:ext>
                  </a:extLst>
                </a:gridCol>
                <a:gridCol w="874745">
                  <a:extLst>
                    <a:ext uri="{9D8B030D-6E8A-4147-A177-3AD203B41FA5}">
                      <a16:colId xmlns:a16="http://schemas.microsoft.com/office/drawing/2014/main" val="193418166"/>
                    </a:ext>
                  </a:extLst>
                </a:gridCol>
                <a:gridCol w="883297">
                  <a:extLst>
                    <a:ext uri="{9D8B030D-6E8A-4147-A177-3AD203B41FA5}">
                      <a16:colId xmlns:a16="http://schemas.microsoft.com/office/drawing/2014/main" val="1471477306"/>
                    </a:ext>
                  </a:extLst>
                </a:gridCol>
              </a:tblGrid>
              <a:tr h="346104">
                <a:tc>
                  <a:txBody>
                    <a:bodyPr/>
                    <a:lstStyle/>
                    <a:p>
                      <a:pPr algn="l" fontAlgn="b"/>
                      <a:r>
                        <a:rPr lang="en-US" sz="1100" b="1" u="none" strike="noStrike">
                          <a:effectLst/>
                        </a:rPr>
                        <a:t>Action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a:effectLst/>
                        </a:rPr>
                        <a:t>Toilet</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a:effectLst/>
                        </a:rPr>
                        <a:t>Hand washing station</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8631570"/>
                  </a:ext>
                </a:extLst>
              </a:tr>
              <a:tr h="191218">
                <a:tc>
                  <a:txBody>
                    <a:bodyPr/>
                    <a:lstStyle/>
                    <a:p>
                      <a:pPr algn="l" fontAlgn="b"/>
                      <a:r>
                        <a:rPr lang="en-US" sz="1100" u="none" strike="noStrike">
                          <a:effectLst/>
                        </a:rPr>
                        <a:t>Built new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8092311"/>
                  </a:ext>
                </a:extLst>
              </a:tr>
              <a:tr h="191218">
                <a:tc>
                  <a:txBody>
                    <a:bodyPr/>
                    <a:lstStyle/>
                    <a:p>
                      <a:pPr algn="l" fontAlgn="b"/>
                      <a:r>
                        <a:rPr lang="en-US" sz="1100" u="none" strike="noStrike">
                          <a:effectLst/>
                        </a:rPr>
                        <a:t>Repaired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3309724"/>
                  </a:ext>
                </a:extLst>
              </a:tr>
              <a:tr h="191218">
                <a:tc>
                  <a:txBody>
                    <a:bodyPr/>
                    <a:lstStyle/>
                    <a:p>
                      <a:pPr algn="l" fontAlgn="b"/>
                      <a:r>
                        <a:rPr lang="en-US" sz="1100" u="none" strike="noStrike">
                          <a:effectLst/>
                        </a:rPr>
                        <a:t>Added new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0327659"/>
                  </a:ext>
                </a:extLst>
              </a:tr>
              <a:tr h="346104">
                <a:tc>
                  <a:txBody>
                    <a:bodyPr/>
                    <a:lstStyle/>
                    <a:p>
                      <a:pPr algn="l" fontAlgn="b"/>
                      <a:r>
                        <a:rPr lang="en-US" sz="1100" u="none" strike="noStrike">
                          <a:effectLst/>
                        </a:rPr>
                        <a:t>Using existing one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6753963"/>
                  </a:ext>
                </a:extLst>
              </a:tr>
              <a:tr h="346104">
                <a:tc>
                  <a:txBody>
                    <a:bodyPr/>
                    <a:lstStyle/>
                    <a:p>
                      <a:pPr algn="l" fontAlgn="b"/>
                      <a:r>
                        <a:rPr lang="en-US" sz="1100" u="none" strike="noStrike">
                          <a:effectLst/>
                        </a:rPr>
                        <a:t>Sharing with other families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9165538"/>
                  </a:ext>
                </a:extLst>
              </a:tr>
              <a:tr h="346104">
                <a:tc>
                  <a:txBody>
                    <a:bodyPr/>
                    <a:lstStyle/>
                    <a:p>
                      <a:pPr algn="l" fontAlgn="b"/>
                      <a:r>
                        <a:rPr lang="en-US" sz="1100" u="none" strike="noStrike">
                          <a:effectLst/>
                        </a:rPr>
                        <a:t>Difficulty/No access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7016847"/>
                  </a:ext>
                </a:extLst>
              </a:tr>
            </a:tbl>
          </a:graphicData>
        </a:graphic>
      </p:graphicFrame>
      <p:graphicFrame>
        <p:nvGraphicFramePr>
          <p:cNvPr id="5" name="Chart 4">
            <a:extLst>
              <a:ext uri="{FF2B5EF4-FFF2-40B4-BE49-F238E27FC236}">
                <a16:creationId xmlns:a16="http://schemas.microsoft.com/office/drawing/2014/main" id="{CE085CBF-DC6C-4BA9-94D2-9F00A146C424}"/>
              </a:ext>
            </a:extLst>
          </p:cNvPr>
          <p:cNvGraphicFramePr>
            <a:graphicFrameLocks/>
          </p:cNvGraphicFramePr>
          <p:nvPr>
            <p:extLst>
              <p:ext uri="{D42A27DB-BD31-4B8C-83A1-F6EECF244321}">
                <p14:modId xmlns:p14="http://schemas.microsoft.com/office/powerpoint/2010/main" val="3591385837"/>
              </p:ext>
            </p:extLst>
          </p:nvPr>
        </p:nvGraphicFramePr>
        <p:xfrm>
          <a:off x="252095" y="3485227"/>
          <a:ext cx="3345543" cy="27353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0D9624F-73C2-4A94-BADC-5F6D44458C63}"/>
              </a:ext>
            </a:extLst>
          </p:cNvPr>
          <p:cNvGraphicFramePr>
            <a:graphicFrameLocks/>
          </p:cNvGraphicFramePr>
          <p:nvPr>
            <p:extLst>
              <p:ext uri="{D42A27DB-BD31-4B8C-83A1-F6EECF244321}">
                <p14:modId xmlns:p14="http://schemas.microsoft.com/office/powerpoint/2010/main" val="1835095138"/>
              </p:ext>
            </p:extLst>
          </p:nvPr>
        </p:nvGraphicFramePr>
        <p:xfrm>
          <a:off x="3496291" y="3487466"/>
          <a:ext cx="2750846" cy="27353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6163F62-B379-4466-A2DC-97D68CA559CF}"/>
              </a:ext>
            </a:extLst>
          </p:cNvPr>
          <p:cNvGraphicFramePr>
            <a:graphicFrameLocks/>
          </p:cNvGraphicFramePr>
          <p:nvPr>
            <p:extLst>
              <p:ext uri="{D42A27DB-BD31-4B8C-83A1-F6EECF244321}">
                <p14:modId xmlns:p14="http://schemas.microsoft.com/office/powerpoint/2010/main" val="2640352243"/>
              </p:ext>
            </p:extLst>
          </p:nvPr>
        </p:nvGraphicFramePr>
        <p:xfrm>
          <a:off x="4816944" y="1321237"/>
          <a:ext cx="3373136" cy="2612693"/>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32930D75-5224-44F0-A8BB-01A544976CED}"/>
              </a:ext>
            </a:extLst>
          </p:cNvPr>
          <p:cNvSpPr txBox="1"/>
          <p:nvPr/>
        </p:nvSpPr>
        <p:spPr>
          <a:xfrm>
            <a:off x="444500" y="88052"/>
            <a:ext cx="11264899" cy="1231106"/>
          </a:xfrm>
          <a:prstGeom prst="rect">
            <a:avLst/>
          </a:prstGeom>
          <a:noFill/>
        </p:spPr>
        <p:txBody>
          <a:bodyPr wrap="square" lIns="91440" tIns="45720" rIns="91440" bIns="45720" rtlCol="0" anchor="t">
            <a:spAutoFit/>
          </a:bodyPr>
          <a:lstStyle/>
          <a:p>
            <a:r>
              <a:rPr lang="en-US" b="1">
                <a:solidFill>
                  <a:srgbClr val="00B0F0"/>
                </a:solidFill>
                <a:latin typeface="Arial"/>
                <a:cs typeface="Arial"/>
              </a:rPr>
              <a:t>WASH</a:t>
            </a:r>
            <a:r>
              <a:rPr lang="en-US" sz="1400" b="1">
                <a:solidFill>
                  <a:srgbClr val="00B0F0"/>
                </a:solidFill>
                <a:latin typeface="Arial"/>
                <a:cs typeface="Arial"/>
              </a:rPr>
              <a:t>: 12% OF RESPONDENTS HAD DIFFICULTY IN ACCESSING HYGIENE PRODUCTS WITH RESPONDENTS IN RURAL MUNICIPALITIES, SUDURPASCHIM, BAGMATI AND THOSE THAT DID NOT EARN ANY INCOME BEING SIGNIFICANTLY MORE AT RISK. OVER 90% OF RESPONDENTS REPORTED USING EXISTING FACILITIES WITH A SMALL NUMBER REPORTING REPAIRING AND/OR ADDING NEW ONES. THIS CONFIRMS AN UPWARD TREND SINCE MICS 2019. SOAP AND OTHER DETERGENTS WERE THE HYGIENE ITEMS MOST DIFFICULT TO ACCESS.</a:t>
            </a:r>
            <a:endParaRPr lang="en-US"/>
          </a:p>
        </p:txBody>
      </p:sp>
      <p:graphicFrame>
        <p:nvGraphicFramePr>
          <p:cNvPr id="11" name="Chart 10">
            <a:extLst>
              <a:ext uri="{FF2B5EF4-FFF2-40B4-BE49-F238E27FC236}">
                <a16:creationId xmlns:a16="http://schemas.microsoft.com/office/drawing/2014/main" id="{4270220B-B314-41CE-BF3E-B8669F45A13A}"/>
              </a:ext>
            </a:extLst>
          </p:cNvPr>
          <p:cNvGraphicFramePr>
            <a:graphicFrameLocks/>
          </p:cNvGraphicFramePr>
          <p:nvPr>
            <p:extLst>
              <p:ext uri="{D42A27DB-BD31-4B8C-83A1-F6EECF244321}">
                <p14:modId xmlns:p14="http://schemas.microsoft.com/office/powerpoint/2010/main" val="1923464687"/>
              </p:ext>
            </p:extLst>
          </p:nvPr>
        </p:nvGraphicFramePr>
        <p:xfrm>
          <a:off x="8553821" y="1406940"/>
          <a:ext cx="3373136" cy="4324546"/>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2AE88975-5C34-4E51-A6F9-91EF5C1834FA}"/>
              </a:ext>
            </a:extLst>
          </p:cNvPr>
          <p:cNvSpPr txBox="1"/>
          <p:nvPr/>
        </p:nvSpPr>
        <p:spPr>
          <a:xfrm>
            <a:off x="874395" y="6274964"/>
            <a:ext cx="4414953" cy="461665"/>
          </a:xfrm>
          <a:prstGeom prst="rect">
            <a:avLst/>
          </a:prstGeom>
          <a:noFill/>
        </p:spPr>
        <p:txBody>
          <a:bodyPr wrap="square" lIns="91440" tIns="45720" rIns="91440" bIns="45720" rtlCol="0" anchor="t">
            <a:spAutoFit/>
          </a:bodyPr>
          <a:lstStyle/>
          <a:p>
            <a:pPr algn="ctr"/>
            <a:r>
              <a:rPr lang="en-US" sz="1200">
                <a:solidFill>
                  <a:srgbClr val="00B0F0"/>
                </a:solidFill>
              </a:rPr>
              <a:t>Respondents (%) reporting having difficulty accessing hygiene products - by province (left) and income group (right)</a:t>
            </a:r>
            <a:endParaRPr lang="en-US"/>
          </a:p>
        </p:txBody>
      </p:sp>
      <p:sp>
        <p:nvSpPr>
          <p:cNvPr id="3" name="TextBox 2">
            <a:extLst>
              <a:ext uri="{FF2B5EF4-FFF2-40B4-BE49-F238E27FC236}">
                <a16:creationId xmlns:a16="http://schemas.microsoft.com/office/drawing/2014/main" id="{050BCF07-8047-4CBC-AE26-465B71C22891}"/>
              </a:ext>
            </a:extLst>
          </p:cNvPr>
          <p:cNvSpPr txBox="1"/>
          <p:nvPr/>
        </p:nvSpPr>
        <p:spPr>
          <a:xfrm>
            <a:off x="4607394" y="3977938"/>
            <a:ext cx="3801876" cy="461665"/>
          </a:xfrm>
          <a:prstGeom prst="rect">
            <a:avLst/>
          </a:prstGeom>
          <a:noFill/>
        </p:spPr>
        <p:txBody>
          <a:bodyPr wrap="square" lIns="91440" tIns="45720" rIns="91440" bIns="45720" rtlCol="0" anchor="t">
            <a:spAutoFit/>
          </a:bodyPr>
          <a:lstStyle/>
          <a:p>
            <a:pPr algn="ctr"/>
            <a:r>
              <a:rPr lang="en-US" sz="1200">
                <a:solidFill>
                  <a:srgbClr val="00B0F0"/>
                </a:solidFill>
              </a:rPr>
              <a:t>Respondents (%) reporting having difficulty accessing hygiene products - by location of residence</a:t>
            </a:r>
            <a:endParaRPr lang="en-US"/>
          </a:p>
        </p:txBody>
      </p:sp>
      <p:sp>
        <p:nvSpPr>
          <p:cNvPr id="13" name="TextBox 12">
            <a:extLst>
              <a:ext uri="{FF2B5EF4-FFF2-40B4-BE49-F238E27FC236}">
                <a16:creationId xmlns:a16="http://schemas.microsoft.com/office/drawing/2014/main" id="{5510E16B-FB09-4A94-BFE7-E35D147568FE}"/>
              </a:ext>
            </a:extLst>
          </p:cNvPr>
          <p:cNvSpPr txBox="1"/>
          <p:nvPr/>
        </p:nvSpPr>
        <p:spPr>
          <a:xfrm>
            <a:off x="9137464" y="5679214"/>
            <a:ext cx="2865941" cy="461665"/>
          </a:xfrm>
          <a:prstGeom prst="rect">
            <a:avLst/>
          </a:prstGeom>
          <a:noFill/>
        </p:spPr>
        <p:txBody>
          <a:bodyPr wrap="square" lIns="91440" tIns="45720" rIns="91440" bIns="45720" rtlCol="0" anchor="t">
            <a:spAutoFit/>
          </a:bodyPr>
          <a:lstStyle/>
          <a:p>
            <a:pPr algn="ctr"/>
            <a:r>
              <a:rPr lang="en-US" sz="1200">
                <a:solidFill>
                  <a:srgbClr val="00B0F0"/>
                </a:solidFill>
              </a:rPr>
              <a:t>Hygiene products and difficulty in accessing (of the 12% who had difficulty)</a:t>
            </a:r>
            <a:endParaRPr lang="en-US"/>
          </a:p>
        </p:txBody>
      </p:sp>
      <p:pic>
        <p:nvPicPr>
          <p:cNvPr id="15" name="Picture 2">
            <a:extLst>
              <a:ext uri="{FF2B5EF4-FFF2-40B4-BE49-F238E27FC236}">
                <a16:creationId xmlns:a16="http://schemas.microsoft.com/office/drawing/2014/main" id="{F52D621A-2166-4B66-9F76-A7EDE68C22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9FE309D-F863-4A5F-BE04-B9FEE5D75CD1}"/>
              </a:ext>
            </a:extLst>
          </p:cNvPr>
          <p:cNvSpPr txBox="1"/>
          <p:nvPr/>
        </p:nvSpPr>
        <p:spPr>
          <a:xfrm>
            <a:off x="6247137" y="4711076"/>
            <a:ext cx="2750846" cy="1938992"/>
          </a:xfrm>
          <a:prstGeom prst="rect">
            <a:avLst/>
          </a:prstGeom>
          <a:noFill/>
          <a:ln>
            <a:solidFill>
              <a:schemeClr val="accent1"/>
            </a:solidFill>
          </a:ln>
        </p:spPr>
        <p:txBody>
          <a:bodyPr wrap="square" lIns="91440" tIns="45720" rIns="91440" bIns="45720" anchor="t">
            <a:spAutoFit/>
          </a:bodyPr>
          <a:lstStyle/>
          <a:p>
            <a:r>
              <a:rPr lang="en-US" sz="1200">
                <a:effectLst/>
                <a:latin typeface="Arial"/>
                <a:cs typeface="Arial"/>
              </a:rPr>
              <a:t>The data triangulate well with MICS 2019 data for access to improved toilet facilities (both not-shared and shared) which is 94.5</a:t>
            </a:r>
            <a:r>
              <a:rPr lang="en-US" sz="1200">
                <a:latin typeface="Arial"/>
                <a:cs typeface="Arial"/>
              </a:rPr>
              <a:t>% in</a:t>
            </a:r>
            <a:r>
              <a:rPr lang="en-US" sz="1200">
                <a:effectLst/>
                <a:latin typeface="Arial"/>
                <a:cs typeface="Arial"/>
              </a:rPr>
              <a:t> MICS and shows a slight increase. </a:t>
            </a:r>
            <a:r>
              <a:rPr lang="en-US" sz="1200">
                <a:latin typeface="Arial"/>
                <a:cs typeface="Arial"/>
              </a:rPr>
              <a:t>The MICS data also shows 80% with access to a handwashing station with soap and hence a 11% increase can be expected in the current context of COVID-19.</a:t>
            </a:r>
            <a:endParaRPr lang="en-US" sz="1400">
              <a:effectLst/>
              <a:latin typeface="Arial"/>
              <a:cs typeface="Arial"/>
            </a:endParaRPr>
          </a:p>
        </p:txBody>
      </p:sp>
    </p:spTree>
    <p:extLst>
      <p:ext uri="{BB962C8B-B14F-4D97-AF65-F5344CB8AC3E}">
        <p14:creationId xmlns:p14="http://schemas.microsoft.com/office/powerpoint/2010/main" val="2577197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06D9E84-78CA-48EF-9519-D82F6532F189}"/>
              </a:ext>
            </a:extLst>
          </p:cNvPr>
          <p:cNvPicPr>
            <a:picLocks noChangeAspect="1"/>
          </p:cNvPicPr>
          <p:nvPr/>
        </p:nvPicPr>
        <p:blipFill>
          <a:blip r:embed="rId2"/>
          <a:stretch>
            <a:fillRect/>
          </a:stretch>
        </p:blipFill>
        <p:spPr>
          <a:xfrm>
            <a:off x="269916" y="1803087"/>
            <a:ext cx="7242754" cy="3961836"/>
          </a:xfrm>
          <a:prstGeom prst="rect">
            <a:avLst/>
          </a:prstGeom>
        </p:spPr>
      </p:pic>
      <p:sp>
        <p:nvSpPr>
          <p:cNvPr id="3" name="TextBox 2">
            <a:extLst>
              <a:ext uri="{FF2B5EF4-FFF2-40B4-BE49-F238E27FC236}">
                <a16:creationId xmlns:a16="http://schemas.microsoft.com/office/drawing/2014/main" id="{2F90E63A-F743-48FA-ABBB-88E42A5565A4}"/>
              </a:ext>
            </a:extLst>
          </p:cNvPr>
          <p:cNvSpPr txBox="1"/>
          <p:nvPr/>
        </p:nvSpPr>
        <p:spPr>
          <a:xfrm>
            <a:off x="7663031" y="1736005"/>
            <a:ext cx="420456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latin typeface="Arial"/>
                <a:cs typeface="Arial"/>
              </a:rPr>
              <a:t>Results from randomly selected households for follow up questions show that the percentage of those who did not have enough drinking water decreased from 31% in May to 22% in October. However, the percentage of households with limited access to drinking water increased from 24% in July to 28% in August and decreased again by 6% in October. In total, 26% of households had limited access to drinking water in the last six months.</a:t>
            </a:r>
            <a:endParaRPr lang="en-US">
              <a:latin typeface="Arial"/>
              <a:cs typeface="Arial"/>
            </a:endParaRPr>
          </a:p>
          <a:p>
            <a:endParaRPr lang="en-US" sz="1400">
              <a:latin typeface="Arial"/>
              <a:cs typeface="Arial"/>
            </a:endParaRPr>
          </a:p>
          <a:p>
            <a:pPr marL="285750" indent="-285750">
              <a:buFont typeface="Arial"/>
              <a:buChar char="•"/>
            </a:pPr>
            <a:r>
              <a:rPr lang="en-US" sz="1400">
                <a:latin typeface="Arial"/>
                <a:cs typeface="Arial"/>
              </a:rPr>
              <a:t>The percentage of households who had difficulty getting water for cooking, handwashing and bathing increased from 16% in May to 22% in October. The rate has remained constant since July. </a:t>
            </a:r>
          </a:p>
          <a:p>
            <a:endParaRPr lang="en-US">
              <a:latin typeface="Arial"/>
              <a:cs typeface="Arial"/>
            </a:endParaRPr>
          </a:p>
          <a:p>
            <a:endParaRPr lang="en-US">
              <a:latin typeface="Arial"/>
              <a:cs typeface="Arial"/>
            </a:endParaRPr>
          </a:p>
        </p:txBody>
      </p:sp>
      <p:sp>
        <p:nvSpPr>
          <p:cNvPr id="4" name="TextBox 3">
            <a:extLst>
              <a:ext uri="{FF2B5EF4-FFF2-40B4-BE49-F238E27FC236}">
                <a16:creationId xmlns:a16="http://schemas.microsoft.com/office/drawing/2014/main" id="{114310F1-F0F7-42F4-B012-248CD0950D6B}"/>
              </a:ext>
            </a:extLst>
          </p:cNvPr>
          <p:cNvSpPr txBox="1"/>
          <p:nvPr/>
        </p:nvSpPr>
        <p:spPr>
          <a:xfrm>
            <a:off x="607948" y="6024236"/>
            <a:ext cx="64905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solidFill>
                  <a:srgbClr val="00B0F0"/>
                </a:solidFill>
                <a:latin typeface="Calibri"/>
                <a:cs typeface="Calibri"/>
              </a:rPr>
              <a:t>Access to drinking water, handwashing, bathing and cooking </a:t>
            </a:r>
          </a:p>
          <a:p>
            <a:pPr algn="ctr"/>
            <a:r>
              <a:rPr lang="en-US" sz="1200">
                <a:solidFill>
                  <a:srgbClr val="00B0F0"/>
                </a:solidFill>
                <a:latin typeface="Calibri"/>
                <a:cs typeface="Arial"/>
              </a:rPr>
              <a:t>(May – October 2020) </a:t>
            </a:r>
          </a:p>
        </p:txBody>
      </p:sp>
      <p:sp>
        <p:nvSpPr>
          <p:cNvPr id="5" name="TextBox 4">
            <a:extLst>
              <a:ext uri="{FF2B5EF4-FFF2-40B4-BE49-F238E27FC236}">
                <a16:creationId xmlns:a16="http://schemas.microsoft.com/office/drawing/2014/main" id="{AB355DF2-5018-49D4-8011-B3319D88CA99}"/>
              </a:ext>
            </a:extLst>
          </p:cNvPr>
          <p:cNvSpPr txBox="1"/>
          <p:nvPr/>
        </p:nvSpPr>
        <p:spPr>
          <a:xfrm>
            <a:off x="341474" y="191786"/>
            <a:ext cx="11698126"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rgbClr val="00B0F0"/>
                </a:solidFill>
                <a:latin typeface="Arial"/>
              </a:rPr>
              <a:t>WASH</a:t>
            </a:r>
            <a:r>
              <a:rPr lang="en-US" b="1">
                <a:solidFill>
                  <a:srgbClr val="00B0F0"/>
                </a:solidFill>
                <a:latin typeface="Arial"/>
              </a:rPr>
              <a:t>: FINDINGS FROM INTERACTIVE VOICE RESPONSES FROM RANDOMLY SELECTED HOUSEHOLDS IN MAY, JULY, AUGUST AND OCTOBER INDICATE SOME IMPROVEMENT SINCE THE FIRST ROUND IN TERMS OF DRINKING WATER, BUT NOT FOR ACCESS TO WATER FOR COOKING, BATHING AND HANDWASHING</a:t>
            </a:r>
            <a:endParaRPr lang="en-US" b="1">
              <a:solidFill>
                <a:srgbClr val="00B0F0"/>
              </a:solidFill>
              <a:latin typeface="Arial"/>
              <a:cs typeface="Arial"/>
            </a:endParaRPr>
          </a:p>
        </p:txBody>
      </p:sp>
    </p:spTree>
    <p:extLst>
      <p:ext uri="{BB962C8B-B14F-4D97-AF65-F5344CB8AC3E}">
        <p14:creationId xmlns:p14="http://schemas.microsoft.com/office/powerpoint/2010/main" val="1489391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E7000FE-1D92-4C51-90D6-F736A70CA2AB}"/>
              </a:ext>
            </a:extLst>
          </p:cNvPr>
          <p:cNvSpPr txBox="1"/>
          <p:nvPr/>
        </p:nvSpPr>
        <p:spPr>
          <a:xfrm>
            <a:off x="717550" y="265852"/>
            <a:ext cx="10966449" cy="1384995"/>
          </a:xfrm>
          <a:prstGeom prst="rect">
            <a:avLst/>
          </a:prstGeom>
          <a:noFill/>
        </p:spPr>
        <p:txBody>
          <a:bodyPr wrap="square" lIns="91440" tIns="45720" rIns="91440" bIns="45720" rtlCol="0" anchor="t">
            <a:spAutoFit/>
          </a:bodyPr>
          <a:lstStyle/>
          <a:p>
            <a:r>
              <a:rPr lang="en-US" sz="2400" b="1">
                <a:solidFill>
                  <a:srgbClr val="00B0F0"/>
                </a:solidFill>
                <a:latin typeface="Arial"/>
                <a:cs typeface="Arial"/>
              </a:rPr>
              <a:t>HEALTH:</a:t>
            </a:r>
            <a:r>
              <a:rPr lang="en-US" b="1">
                <a:solidFill>
                  <a:srgbClr val="00B0F0"/>
                </a:solidFill>
                <a:latin typeface="Arial"/>
                <a:cs typeface="Arial"/>
              </a:rPr>
              <a:t> </a:t>
            </a:r>
            <a:r>
              <a:rPr lang="en-US" sz="2000" b="1">
                <a:solidFill>
                  <a:srgbClr val="00B0F0"/>
                </a:solidFill>
                <a:latin typeface="Arial"/>
                <a:cs typeface="Arial"/>
              </a:rPr>
              <a:t>16% OF RESPONDENTS REPORTED THEIR CHILDREN HAVING A FEVER RECENTLY COMPARED TO 7% IN JULY. RESPONDENTS FROM SUDURPASCHIM AND PROVINCE 2 WERE MOST LIKELY TO REPORT CHILDREN HAVING A FEVER RECENTLY.</a:t>
            </a:r>
          </a:p>
        </p:txBody>
      </p:sp>
      <p:sp>
        <p:nvSpPr>
          <p:cNvPr id="2" name="TextBox 1">
            <a:extLst>
              <a:ext uri="{FF2B5EF4-FFF2-40B4-BE49-F238E27FC236}">
                <a16:creationId xmlns:a16="http://schemas.microsoft.com/office/drawing/2014/main" id="{13FCCA43-7442-49B4-8483-47B8BF200726}"/>
              </a:ext>
            </a:extLst>
          </p:cNvPr>
          <p:cNvSpPr txBox="1"/>
          <p:nvPr/>
        </p:nvSpPr>
        <p:spPr>
          <a:xfrm>
            <a:off x="1086678" y="5608812"/>
            <a:ext cx="5009321" cy="276999"/>
          </a:xfrm>
          <a:prstGeom prst="rect">
            <a:avLst/>
          </a:prstGeom>
          <a:noFill/>
        </p:spPr>
        <p:txBody>
          <a:bodyPr wrap="square" lIns="91440" tIns="45720" rIns="91440" bIns="45720" rtlCol="0" anchor="t">
            <a:spAutoFit/>
          </a:bodyPr>
          <a:lstStyle/>
          <a:p>
            <a:pPr algn="ctr"/>
            <a:r>
              <a:rPr lang="en-US" sz="1200">
                <a:solidFill>
                  <a:srgbClr val="00B0F0"/>
                </a:solidFill>
              </a:rPr>
              <a:t>Respondents (%) reporting children with fever recently </a:t>
            </a:r>
            <a:endParaRPr lang="en-US">
              <a:cs typeface="Calibri" panose="020F0502020204030204"/>
            </a:endParaRPr>
          </a:p>
        </p:txBody>
      </p:sp>
      <p:sp>
        <p:nvSpPr>
          <p:cNvPr id="3" name="TextBox 2">
            <a:extLst>
              <a:ext uri="{FF2B5EF4-FFF2-40B4-BE49-F238E27FC236}">
                <a16:creationId xmlns:a16="http://schemas.microsoft.com/office/drawing/2014/main" id="{43A8CB6F-5107-4FC9-93DD-06D5E445ADD9}"/>
              </a:ext>
            </a:extLst>
          </p:cNvPr>
          <p:cNvSpPr txBox="1"/>
          <p:nvPr/>
        </p:nvSpPr>
        <p:spPr>
          <a:xfrm>
            <a:off x="7056625" y="5608812"/>
            <a:ext cx="4333618" cy="461665"/>
          </a:xfrm>
          <a:prstGeom prst="rect">
            <a:avLst/>
          </a:prstGeom>
          <a:noFill/>
        </p:spPr>
        <p:txBody>
          <a:bodyPr wrap="square" lIns="91440" tIns="45720" rIns="91440" bIns="45720" rtlCol="0" anchor="t">
            <a:spAutoFit/>
          </a:bodyPr>
          <a:lstStyle/>
          <a:p>
            <a:pPr algn="ctr"/>
            <a:r>
              <a:rPr lang="en-US" sz="1200">
                <a:solidFill>
                  <a:srgbClr val="00B0F0"/>
                </a:solidFill>
              </a:rPr>
              <a:t>Respondents (%) reporting children with fever recently </a:t>
            </a:r>
            <a:endParaRPr lang="en-US">
              <a:solidFill>
                <a:srgbClr val="000000"/>
              </a:solidFill>
            </a:endParaRPr>
          </a:p>
          <a:p>
            <a:pPr algn="ctr"/>
            <a:r>
              <a:rPr lang="en-US" sz="1200">
                <a:solidFill>
                  <a:srgbClr val="00B0F0"/>
                </a:solidFill>
              </a:rPr>
              <a:t>- by province (October)</a:t>
            </a:r>
            <a:endParaRPr lang="en-US">
              <a:cs typeface="Calibri"/>
            </a:endParaRPr>
          </a:p>
        </p:txBody>
      </p:sp>
      <p:pic>
        <p:nvPicPr>
          <p:cNvPr id="6" name="Picture 2">
            <a:extLst>
              <a:ext uri="{FF2B5EF4-FFF2-40B4-BE49-F238E27FC236}">
                <a16:creationId xmlns:a16="http://schemas.microsoft.com/office/drawing/2014/main" id="{E9AE31FE-A154-4A67-B12B-6A745AD56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a:extLst>
              <a:ext uri="{FF2B5EF4-FFF2-40B4-BE49-F238E27FC236}">
                <a16:creationId xmlns:a16="http://schemas.microsoft.com/office/drawing/2014/main" id="{6AC9D326-C782-4770-9E0F-A318B6F45CAA}"/>
              </a:ext>
            </a:extLst>
          </p:cNvPr>
          <p:cNvGraphicFramePr>
            <a:graphicFrameLocks/>
          </p:cNvGraphicFramePr>
          <p:nvPr>
            <p:extLst>
              <p:ext uri="{D42A27DB-BD31-4B8C-83A1-F6EECF244321}">
                <p14:modId xmlns:p14="http://schemas.microsoft.com/office/powerpoint/2010/main" val="4159026764"/>
              </p:ext>
            </p:extLst>
          </p:nvPr>
        </p:nvGraphicFramePr>
        <p:xfrm>
          <a:off x="714375" y="1846163"/>
          <a:ext cx="5484293" cy="34958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44FB79AE-1773-4128-B879-07A76D3CFF2E}"/>
              </a:ext>
            </a:extLst>
          </p:cNvPr>
          <p:cNvGraphicFramePr>
            <a:graphicFrameLocks/>
          </p:cNvGraphicFramePr>
          <p:nvPr>
            <p:extLst>
              <p:ext uri="{D42A27DB-BD31-4B8C-83A1-F6EECF244321}">
                <p14:modId xmlns:p14="http://schemas.microsoft.com/office/powerpoint/2010/main" val="3152606182"/>
              </p:ext>
            </p:extLst>
          </p:nvPr>
        </p:nvGraphicFramePr>
        <p:xfrm>
          <a:off x="6939816" y="1337913"/>
          <a:ext cx="4659934" cy="363834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62414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161AB15-97CA-4FE0-A6E1-86F6A78092B2}"/>
              </a:ext>
            </a:extLst>
          </p:cNvPr>
          <p:cNvSpPr txBox="1"/>
          <p:nvPr/>
        </p:nvSpPr>
        <p:spPr>
          <a:xfrm>
            <a:off x="5702912" y="2031502"/>
            <a:ext cx="5882986" cy="3539430"/>
          </a:xfrm>
          <a:prstGeom prst="rect">
            <a:avLst/>
          </a:prstGeom>
          <a:noFill/>
          <a:ln>
            <a:solidFill>
              <a:srgbClr val="002060"/>
            </a:solidFill>
          </a:ln>
        </p:spPr>
        <p:txBody>
          <a:bodyPr wrap="square" lIns="91440" tIns="45720" rIns="91440" bIns="45720" rtlCol="0" anchor="t">
            <a:spAutoFit/>
          </a:bodyPr>
          <a:lstStyle/>
          <a:p>
            <a:pPr marL="285750" indent="-285750">
              <a:buFont typeface="Arial" panose="020B0604020202020204" pitchFamily="34" charset="0"/>
              <a:buChar char="•"/>
            </a:pPr>
            <a:r>
              <a:rPr lang="en-US" sz="1600">
                <a:latin typeface="Arial"/>
                <a:cs typeface="Arial"/>
              </a:rPr>
              <a:t>16% reported their children having a fever.</a:t>
            </a:r>
          </a:p>
          <a:p>
            <a:pPr marL="285750" indent="-285750">
              <a:buFont typeface="Arial" panose="020B0604020202020204" pitchFamily="34" charset="0"/>
              <a:buChar char="•"/>
            </a:pPr>
            <a:endParaRPr lang="en-US" sz="1600">
              <a:latin typeface="Arial"/>
              <a:cs typeface="Arial"/>
            </a:endParaRPr>
          </a:p>
          <a:p>
            <a:pPr marL="285750" indent="-285750">
              <a:buFont typeface="Arial" panose="020B0604020202020204" pitchFamily="34" charset="0"/>
              <a:buChar char="•"/>
            </a:pPr>
            <a:r>
              <a:rPr lang="en-US" sz="1600">
                <a:latin typeface="Arial"/>
                <a:cs typeface="Arial"/>
              </a:rPr>
              <a:t>51% reported the fever lasting more than seven days.</a:t>
            </a:r>
          </a:p>
          <a:p>
            <a:pPr marL="285750" indent="-285750">
              <a:buFont typeface="Arial" panose="020B0604020202020204" pitchFamily="34" charset="0"/>
              <a:buChar char="•"/>
            </a:pPr>
            <a:endParaRPr lang="en-US" sz="1600">
              <a:latin typeface="Arial"/>
              <a:cs typeface="Arial"/>
            </a:endParaRPr>
          </a:p>
          <a:p>
            <a:pPr marL="285750" indent="-285750">
              <a:buFont typeface="Arial" panose="020B0604020202020204" pitchFamily="34" charset="0"/>
              <a:buChar char="•"/>
            </a:pPr>
            <a:r>
              <a:rPr lang="en-US" sz="1600">
                <a:latin typeface="Arial"/>
                <a:cs typeface="Arial"/>
              </a:rPr>
              <a:t>80% of respondents having children with a fever took their children to a hospital.</a:t>
            </a:r>
          </a:p>
          <a:p>
            <a:pPr marL="285750" indent="-285750">
              <a:buFont typeface="Arial" panose="020B0604020202020204" pitchFamily="34" charset="0"/>
              <a:buChar char="•"/>
            </a:pPr>
            <a:endParaRPr lang="en-US" sz="1600">
              <a:latin typeface="Arial"/>
              <a:cs typeface="Arial"/>
            </a:endParaRPr>
          </a:p>
          <a:p>
            <a:pPr marL="285750" indent="-285750">
              <a:buFont typeface="Arial" panose="020B0604020202020204" pitchFamily="34" charset="0"/>
              <a:buChar char="•"/>
            </a:pPr>
            <a:r>
              <a:rPr lang="en-US" sz="1600">
                <a:latin typeface="Arial"/>
                <a:cs typeface="Arial"/>
              </a:rPr>
              <a:t>Major reasons cited for not taking children to the hospital was that caregiver treated the child at home (60%) or they thought the illness was not serious (31%). Fear of contamination was reported by 13% of respondents as a reason for not going.</a:t>
            </a:r>
          </a:p>
          <a:p>
            <a:pPr marL="285750" indent="-285750">
              <a:buFont typeface="Arial" panose="020B0604020202020204" pitchFamily="34" charset="0"/>
              <a:buChar char="•"/>
            </a:pPr>
            <a:endParaRPr lang="en-US" sz="1600">
              <a:latin typeface="Arial"/>
              <a:cs typeface="Arial"/>
            </a:endParaRPr>
          </a:p>
          <a:p>
            <a:pPr marL="285750" indent="-285750">
              <a:buFont typeface="Arial" panose="020B0604020202020204" pitchFamily="34" charset="0"/>
              <a:buChar char="•"/>
            </a:pPr>
            <a:r>
              <a:rPr lang="en-US" sz="1600">
                <a:latin typeface="Arial"/>
                <a:cs typeface="Arial"/>
              </a:rPr>
              <a:t>11% of children were still not well.</a:t>
            </a:r>
          </a:p>
        </p:txBody>
      </p:sp>
      <p:sp>
        <p:nvSpPr>
          <p:cNvPr id="10" name="TextBox 9">
            <a:extLst>
              <a:ext uri="{FF2B5EF4-FFF2-40B4-BE49-F238E27FC236}">
                <a16:creationId xmlns:a16="http://schemas.microsoft.com/office/drawing/2014/main" id="{C34A22EC-6863-4814-AB9F-F23BAF5AE03B}"/>
              </a:ext>
            </a:extLst>
          </p:cNvPr>
          <p:cNvSpPr txBox="1"/>
          <p:nvPr/>
        </p:nvSpPr>
        <p:spPr>
          <a:xfrm>
            <a:off x="514350" y="202352"/>
            <a:ext cx="11074399" cy="1384995"/>
          </a:xfrm>
          <a:prstGeom prst="rect">
            <a:avLst/>
          </a:prstGeom>
          <a:noFill/>
        </p:spPr>
        <p:txBody>
          <a:bodyPr wrap="square" lIns="91440" tIns="45720" rIns="91440" bIns="45720" rtlCol="0" anchor="t">
            <a:spAutoFit/>
          </a:bodyPr>
          <a:lstStyle/>
          <a:p>
            <a:r>
              <a:rPr lang="en-US" sz="2400" b="1">
                <a:solidFill>
                  <a:srgbClr val="00B0F0"/>
                </a:solidFill>
                <a:latin typeface="Arial"/>
                <a:cs typeface="Arial"/>
              </a:rPr>
              <a:t>HEALTH</a:t>
            </a:r>
            <a:r>
              <a:rPr lang="en-US" sz="2000" b="1">
                <a:solidFill>
                  <a:srgbClr val="00B0F0"/>
                </a:solidFill>
                <a:latin typeface="Arial"/>
                <a:cs typeface="Arial"/>
              </a:rPr>
              <a:t>: 80% OF RESPONDENTS TOOK THEIR CHILDREN WITH A FEVER TO A HOSPITAL. A QUARTER OF THEM REPORTED HAVING DIFFICULTY IN GETTING TREATMENT. THE MOST PREVALENT REASONS FOR NOT TAKING CHILDREN TO A HOSPITAL WERE SELF-TREATMENT AT HOME AND 'ILLNESS NOT SERIOUS'.</a:t>
            </a:r>
            <a:endParaRPr lang="en-US"/>
          </a:p>
        </p:txBody>
      </p:sp>
      <p:pic>
        <p:nvPicPr>
          <p:cNvPr id="2" name="Picture 2">
            <a:extLst>
              <a:ext uri="{FF2B5EF4-FFF2-40B4-BE49-F238E27FC236}">
                <a16:creationId xmlns:a16="http://schemas.microsoft.com/office/drawing/2014/main" id="{FAF905A4-516F-415E-93D4-3471248B3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hart 6">
            <a:extLst>
              <a:ext uri="{FF2B5EF4-FFF2-40B4-BE49-F238E27FC236}">
                <a16:creationId xmlns:a16="http://schemas.microsoft.com/office/drawing/2014/main" id="{507E5B29-130C-4115-B4F6-908FCF8849D8}"/>
              </a:ext>
            </a:extLst>
          </p:cNvPr>
          <p:cNvGraphicFramePr>
            <a:graphicFrameLocks/>
          </p:cNvGraphicFramePr>
          <p:nvPr>
            <p:extLst>
              <p:ext uri="{D42A27DB-BD31-4B8C-83A1-F6EECF244321}">
                <p14:modId xmlns:p14="http://schemas.microsoft.com/office/powerpoint/2010/main" val="2128394728"/>
              </p:ext>
            </p:extLst>
          </p:nvPr>
        </p:nvGraphicFramePr>
        <p:xfrm>
          <a:off x="603069" y="1914844"/>
          <a:ext cx="4552643" cy="45908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56784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C646C0D-8795-414D-8587-338E4805431E}"/>
              </a:ext>
            </a:extLst>
          </p:cNvPr>
          <p:cNvSpPr txBox="1"/>
          <p:nvPr/>
        </p:nvSpPr>
        <p:spPr>
          <a:xfrm>
            <a:off x="590550" y="250176"/>
            <a:ext cx="11042650" cy="1077218"/>
          </a:xfrm>
          <a:prstGeom prst="rect">
            <a:avLst/>
          </a:prstGeom>
          <a:noFill/>
        </p:spPr>
        <p:txBody>
          <a:bodyPr wrap="square" lIns="91440" tIns="45720" rIns="91440" bIns="45720" rtlCol="0" anchor="t">
            <a:spAutoFit/>
          </a:bodyPr>
          <a:lstStyle/>
          <a:p>
            <a:r>
              <a:rPr lang="en-US" sz="2400" b="1">
                <a:solidFill>
                  <a:srgbClr val="00B0F0"/>
                </a:solidFill>
                <a:latin typeface="Arial"/>
                <a:cs typeface="Arial"/>
              </a:rPr>
              <a:t>HEALTH</a:t>
            </a:r>
            <a:r>
              <a:rPr lang="en-US" sz="2000" b="1">
                <a:solidFill>
                  <a:srgbClr val="00B0F0"/>
                </a:solidFill>
                <a:latin typeface="Arial"/>
                <a:cs typeface="Arial"/>
              </a:rPr>
              <a:t>: COMPARING RESPONDENTS' PREFERENCE IF NEEDING TREATMENT ACROSS MAY, JULY AND OCTOBER SHOWS A SHIFT IN PREFERENCE TOWARDS LOCAL CLINICS/PHARMACIES FROM HEALTH POSTS AND PRIVATE HOSPITALS</a:t>
            </a:r>
          </a:p>
        </p:txBody>
      </p:sp>
      <p:sp>
        <p:nvSpPr>
          <p:cNvPr id="8" name="TextBox 7">
            <a:extLst>
              <a:ext uri="{FF2B5EF4-FFF2-40B4-BE49-F238E27FC236}">
                <a16:creationId xmlns:a16="http://schemas.microsoft.com/office/drawing/2014/main" id="{4188CF22-B14A-4A8C-9B7E-8195EF4A151F}"/>
              </a:ext>
            </a:extLst>
          </p:cNvPr>
          <p:cNvSpPr txBox="1"/>
          <p:nvPr/>
        </p:nvSpPr>
        <p:spPr>
          <a:xfrm>
            <a:off x="6625182" y="2652977"/>
            <a:ext cx="5146515" cy="2308324"/>
          </a:xfrm>
          <a:prstGeom prst="rect">
            <a:avLst/>
          </a:prstGeom>
          <a:noFill/>
          <a:ln>
            <a:solidFill>
              <a:srgbClr val="002060"/>
            </a:solidFill>
          </a:ln>
        </p:spPr>
        <p:txBody>
          <a:bodyPr wrap="square" lIns="91440" tIns="45720" rIns="91440" bIns="45720" rtlCol="0" anchor="t">
            <a:spAutoFit/>
          </a:bodyPr>
          <a:lstStyle/>
          <a:p>
            <a:pPr marL="285750" indent="-285750">
              <a:buFont typeface="Arial" panose="020B0604020202020204" pitchFamily="34" charset="0"/>
              <a:buChar char="•"/>
            </a:pPr>
            <a:r>
              <a:rPr lang="en-US">
                <a:latin typeface="Arial"/>
                <a:cs typeface="Arial"/>
              </a:rPr>
              <a:t>Proportion preferring health posts declined from 54% in May to 48% in October.</a:t>
            </a:r>
          </a:p>
          <a:p>
            <a:pPr marL="285750" indent="-285750">
              <a:buFont typeface="Arial" panose="020B0604020202020204" pitchFamily="34" charset="0"/>
              <a:buChar char="•"/>
            </a:pPr>
            <a:r>
              <a:rPr lang="en-US">
                <a:latin typeface="Arial"/>
                <a:cs typeface="Arial"/>
              </a:rPr>
              <a:t>Proportion preferring hospitals in the city also declined, from 35% in May to 31% in October.</a:t>
            </a:r>
          </a:p>
          <a:p>
            <a:pPr marL="285750" indent="-285750">
              <a:buFont typeface="Arial" panose="020B0604020202020204" pitchFamily="34" charset="0"/>
              <a:buChar char="•"/>
            </a:pPr>
            <a:r>
              <a:rPr lang="en-US">
                <a:latin typeface="Arial"/>
                <a:cs typeface="Arial"/>
              </a:rPr>
              <a:t>Proportion preferring local clinics and pharmacies increased from 5% in May to 19% in October. </a:t>
            </a:r>
          </a:p>
          <a:p>
            <a:pPr marL="285750" indent="-285750">
              <a:buFont typeface="Arial" panose="020B0604020202020204" pitchFamily="34" charset="0"/>
              <a:buChar char="•"/>
            </a:pPr>
            <a:endParaRPr lang="en-US">
              <a:latin typeface="Arial"/>
              <a:cs typeface="Arial"/>
            </a:endParaRPr>
          </a:p>
        </p:txBody>
      </p:sp>
      <p:sp>
        <p:nvSpPr>
          <p:cNvPr id="2" name="TextBox 1">
            <a:extLst>
              <a:ext uri="{FF2B5EF4-FFF2-40B4-BE49-F238E27FC236}">
                <a16:creationId xmlns:a16="http://schemas.microsoft.com/office/drawing/2014/main" id="{A1B95E33-4485-4015-A166-853472C089F2}"/>
              </a:ext>
            </a:extLst>
          </p:cNvPr>
          <p:cNvSpPr txBox="1"/>
          <p:nvPr/>
        </p:nvSpPr>
        <p:spPr>
          <a:xfrm>
            <a:off x="1441248" y="6002247"/>
            <a:ext cx="3799912" cy="276999"/>
          </a:xfrm>
          <a:prstGeom prst="rect">
            <a:avLst/>
          </a:prstGeom>
          <a:noFill/>
        </p:spPr>
        <p:txBody>
          <a:bodyPr wrap="square" lIns="91440" tIns="45720" rIns="91440" bIns="45720" rtlCol="0" anchor="t">
            <a:spAutoFit/>
          </a:bodyPr>
          <a:lstStyle/>
          <a:p>
            <a:r>
              <a:rPr lang="en-US" sz="1200">
                <a:solidFill>
                  <a:srgbClr val="00B0F0"/>
                </a:solidFill>
              </a:rPr>
              <a:t>Respondents' preferred place of treatment if needed</a:t>
            </a:r>
          </a:p>
        </p:txBody>
      </p:sp>
      <p:pic>
        <p:nvPicPr>
          <p:cNvPr id="3" name="Picture 2">
            <a:extLst>
              <a:ext uri="{FF2B5EF4-FFF2-40B4-BE49-F238E27FC236}">
                <a16:creationId xmlns:a16="http://schemas.microsoft.com/office/drawing/2014/main" id="{108C540C-9A7F-4983-A219-9ECBBEBD8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hart 9">
            <a:extLst>
              <a:ext uri="{FF2B5EF4-FFF2-40B4-BE49-F238E27FC236}">
                <a16:creationId xmlns:a16="http://schemas.microsoft.com/office/drawing/2014/main" id="{680B500C-E2C0-4D78-B40B-872BA69C3A35}"/>
              </a:ext>
            </a:extLst>
          </p:cNvPr>
          <p:cNvGraphicFramePr>
            <a:graphicFrameLocks/>
          </p:cNvGraphicFramePr>
          <p:nvPr>
            <p:extLst>
              <p:ext uri="{D42A27DB-BD31-4B8C-83A1-F6EECF244321}">
                <p14:modId xmlns:p14="http://schemas.microsoft.com/office/powerpoint/2010/main" val="1576665397"/>
              </p:ext>
            </p:extLst>
          </p:nvPr>
        </p:nvGraphicFramePr>
        <p:xfrm>
          <a:off x="590273" y="2099463"/>
          <a:ext cx="5505727" cy="37751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77313569"/>
      </p:ext>
    </p:extLst>
  </p:cSld>
  <p:clrMapOvr>
    <a:masterClrMapping/>
  </p:clrMapOvr>
  <p:extLst>
    <p:ext uri="{6950BFC3-D8DA-4A85-94F7-54DA5524770B}">
      <p188:commentRel xmlns="" xmlns:p188="http://schemas.microsoft.com/office/powerpoint/2018/8/main" r:id="rId4"/>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99F909E0-ECE7-4D46-A777-B2D0B95AFD41}"/>
              </a:ext>
            </a:extLst>
          </p:cNvPr>
          <p:cNvGraphicFramePr>
            <a:graphicFrameLocks/>
          </p:cNvGraphicFramePr>
          <p:nvPr>
            <p:extLst>
              <p:ext uri="{D42A27DB-BD31-4B8C-83A1-F6EECF244321}">
                <p14:modId xmlns:p14="http://schemas.microsoft.com/office/powerpoint/2010/main" val="1811675155"/>
              </p:ext>
            </p:extLst>
          </p:nvPr>
        </p:nvGraphicFramePr>
        <p:xfrm>
          <a:off x="220744" y="1085936"/>
          <a:ext cx="3851275" cy="468904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C4E44504-3316-4BF3-884D-D413C29B7C40}"/>
              </a:ext>
            </a:extLst>
          </p:cNvPr>
          <p:cNvSpPr txBox="1"/>
          <p:nvPr/>
        </p:nvSpPr>
        <p:spPr>
          <a:xfrm>
            <a:off x="9194470" y="1479821"/>
            <a:ext cx="2696030" cy="4093428"/>
          </a:xfrm>
          <a:prstGeom prst="rect">
            <a:avLst/>
          </a:prstGeom>
          <a:noFill/>
          <a:ln>
            <a:solidFill>
              <a:srgbClr val="002060"/>
            </a:solidFill>
          </a:ln>
        </p:spPr>
        <p:txBody>
          <a:bodyPr wrap="square" lIns="91440" tIns="45720" rIns="91440" bIns="45720" rtlCol="0" anchor="t">
            <a:spAutoFit/>
          </a:bodyPr>
          <a:lstStyle/>
          <a:p>
            <a:pPr marL="285750" indent="-285750">
              <a:buFont typeface="Arial" panose="020B0604020202020204" pitchFamily="34" charset="0"/>
              <a:buChar char="•"/>
            </a:pPr>
            <a:r>
              <a:rPr lang="en-US" sz="1300">
                <a:latin typeface="Arial"/>
                <a:cs typeface="Arial"/>
              </a:rPr>
              <a:t>89 households in October (1.4% of respondents) compared to 72 households in August (1.1% of respondents) reported live births.</a:t>
            </a:r>
          </a:p>
          <a:p>
            <a:pPr marL="285750" indent="-285750">
              <a:buFont typeface="Arial" panose="020B0604020202020204" pitchFamily="34" charset="0"/>
              <a:buChar char="•"/>
            </a:pPr>
            <a:r>
              <a:rPr lang="en-US" sz="1300">
                <a:latin typeface="Arial"/>
                <a:cs typeface="Arial"/>
              </a:rPr>
              <a:t>Over half of these births took place in the two lowest income groups.</a:t>
            </a:r>
          </a:p>
          <a:p>
            <a:pPr marL="285750" indent="-285750">
              <a:buFont typeface="Arial" panose="020B0604020202020204" pitchFamily="34" charset="0"/>
              <a:buChar char="•"/>
            </a:pPr>
            <a:r>
              <a:rPr lang="en-US" sz="1300">
                <a:latin typeface="Arial"/>
                <a:cs typeface="Arial"/>
              </a:rPr>
              <a:t>Compared to August, there is a slight decrease in deliveries in hospitals (8%) and a more than 5% increase in deliveries in nearest health facilities and private clinics, respectively. </a:t>
            </a:r>
          </a:p>
          <a:p>
            <a:pPr marL="285750" indent="-285750">
              <a:buFont typeface="Arial" panose="020B0604020202020204" pitchFamily="34" charset="0"/>
              <a:buChar char="•"/>
            </a:pPr>
            <a:r>
              <a:rPr lang="en-US" sz="1300">
                <a:latin typeface="Arial"/>
                <a:cs typeface="Arial"/>
              </a:rPr>
              <a:t>Of those born at home (6 cases), fear of contamination and crowded health facilities were the main reasons for opting for home delivery.</a:t>
            </a:r>
          </a:p>
          <a:p>
            <a:pPr marL="285750" indent="-285750">
              <a:buFont typeface="Arial" panose="020B0604020202020204" pitchFamily="34" charset="0"/>
              <a:buChar char="•"/>
            </a:pPr>
            <a:endParaRPr lang="en-US" sz="1300">
              <a:latin typeface="Arial"/>
              <a:cs typeface="Arial"/>
            </a:endParaRPr>
          </a:p>
        </p:txBody>
      </p:sp>
      <p:sp>
        <p:nvSpPr>
          <p:cNvPr id="8" name="TextBox 7">
            <a:extLst>
              <a:ext uri="{FF2B5EF4-FFF2-40B4-BE49-F238E27FC236}">
                <a16:creationId xmlns:a16="http://schemas.microsoft.com/office/drawing/2014/main" id="{0EE03722-FC92-4925-8E09-CF1760535FD8}"/>
              </a:ext>
            </a:extLst>
          </p:cNvPr>
          <p:cNvSpPr txBox="1"/>
          <p:nvPr/>
        </p:nvSpPr>
        <p:spPr>
          <a:xfrm>
            <a:off x="4067425" y="5860948"/>
            <a:ext cx="5199124" cy="646331"/>
          </a:xfrm>
          <a:prstGeom prst="rect">
            <a:avLst/>
          </a:prstGeom>
          <a:noFill/>
          <a:ln>
            <a:solidFill>
              <a:schemeClr val="accent1"/>
            </a:solidFill>
          </a:ln>
        </p:spPr>
        <p:txBody>
          <a:bodyPr wrap="square" lIns="91440" tIns="45720" rIns="91440" bIns="45720" rtlCol="0" anchor="t">
            <a:spAutoFit/>
          </a:bodyPr>
          <a:lstStyle/>
          <a:p>
            <a:r>
              <a:rPr lang="en-US" sz="1200">
                <a:latin typeface="Arial"/>
                <a:cs typeface="Arial"/>
              </a:rPr>
              <a:t>51% of respondents report receiving extra care while 48% report that they are happy with the care they received. However, 12-13% felt they were discharged too early or had shorter interaction time with hospital staff.</a:t>
            </a:r>
          </a:p>
        </p:txBody>
      </p:sp>
      <p:sp>
        <p:nvSpPr>
          <p:cNvPr id="11" name="TextBox 10">
            <a:extLst>
              <a:ext uri="{FF2B5EF4-FFF2-40B4-BE49-F238E27FC236}">
                <a16:creationId xmlns:a16="http://schemas.microsoft.com/office/drawing/2014/main" id="{5751CA0D-D2E2-425F-99E5-511D1BF1215B}"/>
              </a:ext>
            </a:extLst>
          </p:cNvPr>
          <p:cNvSpPr txBox="1"/>
          <p:nvPr/>
        </p:nvSpPr>
        <p:spPr>
          <a:xfrm>
            <a:off x="596900" y="226046"/>
            <a:ext cx="11112500" cy="1015663"/>
          </a:xfrm>
          <a:prstGeom prst="rect">
            <a:avLst/>
          </a:prstGeom>
          <a:noFill/>
        </p:spPr>
        <p:txBody>
          <a:bodyPr wrap="square" lIns="91440" tIns="45720" rIns="91440" bIns="45720" rtlCol="0" anchor="t">
            <a:spAutoFit/>
          </a:bodyPr>
          <a:lstStyle/>
          <a:p>
            <a:r>
              <a:rPr lang="en-US" sz="2400" b="1">
                <a:solidFill>
                  <a:srgbClr val="00B0F0"/>
                </a:solidFill>
                <a:latin typeface="Arial"/>
                <a:cs typeface="Arial"/>
              </a:rPr>
              <a:t>HEALTH</a:t>
            </a:r>
            <a:r>
              <a:rPr lang="en-US" b="1">
                <a:solidFill>
                  <a:srgbClr val="00B0F0"/>
                </a:solidFill>
                <a:latin typeface="Arial"/>
                <a:cs typeface="Arial"/>
              </a:rPr>
              <a:t>: 89 LIVE BIRTHS WERE REPORTED IN OCTOBER (COMPARED TO 72 IN AUGUST).</a:t>
            </a:r>
            <a:endParaRPr lang="en-US"/>
          </a:p>
          <a:p>
            <a:r>
              <a:rPr lang="en-US" b="1">
                <a:solidFill>
                  <a:srgbClr val="00B0F0"/>
                </a:solidFill>
                <a:latin typeface="Arial"/>
                <a:cs typeface="Arial"/>
              </a:rPr>
              <a:t>87-89% DELIVERED IN HOSPITAL OR NEAREST HEALTH FACILITY. HOME DELIVERIES DECREASED BY 1% WHILE DELIVERIES IN PRIVATE CLINICS INCREASED BY 5%.</a:t>
            </a:r>
            <a:endParaRPr lang="en-US"/>
          </a:p>
        </p:txBody>
      </p:sp>
      <p:sp>
        <p:nvSpPr>
          <p:cNvPr id="2" name="TextBox 1">
            <a:extLst>
              <a:ext uri="{FF2B5EF4-FFF2-40B4-BE49-F238E27FC236}">
                <a16:creationId xmlns:a16="http://schemas.microsoft.com/office/drawing/2014/main" id="{6E3657D8-D77B-48C6-9324-D8CDF8521B09}"/>
              </a:ext>
            </a:extLst>
          </p:cNvPr>
          <p:cNvSpPr txBox="1"/>
          <p:nvPr/>
        </p:nvSpPr>
        <p:spPr>
          <a:xfrm>
            <a:off x="343629" y="6084963"/>
            <a:ext cx="3611376" cy="276999"/>
          </a:xfrm>
          <a:prstGeom prst="rect">
            <a:avLst/>
          </a:prstGeom>
          <a:noFill/>
        </p:spPr>
        <p:txBody>
          <a:bodyPr wrap="square" lIns="91440" tIns="45720" rIns="91440" bIns="45720" rtlCol="0" anchor="t">
            <a:spAutoFit/>
          </a:bodyPr>
          <a:lstStyle/>
          <a:p>
            <a:r>
              <a:rPr lang="en-US" sz="1200">
                <a:solidFill>
                  <a:srgbClr val="00B0F0"/>
                </a:solidFill>
              </a:rPr>
              <a:t>Comparing place of birth in August and October</a:t>
            </a:r>
          </a:p>
        </p:txBody>
      </p:sp>
      <p:sp>
        <p:nvSpPr>
          <p:cNvPr id="3" name="TextBox 2">
            <a:extLst>
              <a:ext uri="{FF2B5EF4-FFF2-40B4-BE49-F238E27FC236}">
                <a16:creationId xmlns:a16="http://schemas.microsoft.com/office/drawing/2014/main" id="{E33A33FD-2628-4C96-86DF-984581F65D36}"/>
              </a:ext>
            </a:extLst>
          </p:cNvPr>
          <p:cNvSpPr txBox="1"/>
          <p:nvPr/>
        </p:nvSpPr>
        <p:spPr>
          <a:xfrm>
            <a:off x="4239910" y="5305008"/>
            <a:ext cx="4223579" cy="276999"/>
          </a:xfrm>
          <a:prstGeom prst="rect">
            <a:avLst/>
          </a:prstGeom>
          <a:noFill/>
        </p:spPr>
        <p:txBody>
          <a:bodyPr wrap="square" rtlCol="0">
            <a:spAutoFit/>
          </a:bodyPr>
          <a:lstStyle/>
          <a:p>
            <a:r>
              <a:rPr lang="en-US" sz="1200">
                <a:solidFill>
                  <a:srgbClr val="00B0F0"/>
                </a:solidFill>
              </a:rPr>
              <a:t>Experience regarding childbirth and care at health facility</a:t>
            </a:r>
          </a:p>
        </p:txBody>
      </p:sp>
      <p:pic>
        <p:nvPicPr>
          <p:cNvPr id="6" name="Picture 2">
            <a:extLst>
              <a:ext uri="{FF2B5EF4-FFF2-40B4-BE49-F238E27FC236}">
                <a16:creationId xmlns:a16="http://schemas.microsoft.com/office/drawing/2014/main" id="{5E4F4935-D50F-4AA1-95E8-126FC8C2A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Chart 11">
            <a:extLst>
              <a:ext uri="{FF2B5EF4-FFF2-40B4-BE49-F238E27FC236}">
                <a16:creationId xmlns:a16="http://schemas.microsoft.com/office/drawing/2014/main" id="{7505A384-3FAA-47C1-879A-D130FEFE1931}"/>
              </a:ext>
            </a:extLst>
          </p:cNvPr>
          <p:cNvGraphicFramePr>
            <a:graphicFrameLocks/>
          </p:cNvGraphicFramePr>
          <p:nvPr>
            <p:extLst>
              <p:ext uri="{D42A27DB-BD31-4B8C-83A1-F6EECF244321}">
                <p14:modId xmlns:p14="http://schemas.microsoft.com/office/powerpoint/2010/main" val="3197915220"/>
              </p:ext>
            </p:extLst>
          </p:nvPr>
        </p:nvGraphicFramePr>
        <p:xfrm>
          <a:off x="4339375" y="1399772"/>
          <a:ext cx="4581525" cy="37455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01446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F281CE5-C978-42B8-8E69-030B337B53A1}"/>
              </a:ext>
            </a:extLst>
          </p:cNvPr>
          <p:cNvGraphicFramePr>
            <a:graphicFrameLocks/>
          </p:cNvGraphicFramePr>
          <p:nvPr>
            <p:extLst>
              <p:ext uri="{D42A27DB-BD31-4B8C-83A1-F6EECF244321}">
                <p14:modId xmlns:p14="http://schemas.microsoft.com/office/powerpoint/2010/main" val="3307512955"/>
              </p:ext>
            </p:extLst>
          </p:nvPr>
        </p:nvGraphicFramePr>
        <p:xfrm>
          <a:off x="404070" y="1424052"/>
          <a:ext cx="4572000" cy="375387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F6E0DE6-7420-46C6-92CD-2D4ACB1AC482}"/>
              </a:ext>
            </a:extLst>
          </p:cNvPr>
          <p:cNvSpPr txBox="1"/>
          <p:nvPr/>
        </p:nvSpPr>
        <p:spPr>
          <a:xfrm>
            <a:off x="511961" y="5409455"/>
            <a:ext cx="9926771" cy="1384995"/>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US" sz="1400">
                <a:latin typeface="Arial"/>
                <a:cs typeface="Arial"/>
              </a:rPr>
              <a:t>Percentage of respondents who felt they were at risk of COVID-19 remained the same between August and October (49%).</a:t>
            </a:r>
          </a:p>
          <a:p>
            <a:pPr marL="285750" indent="-285750">
              <a:buFont typeface="Arial" panose="020B0604020202020204" pitchFamily="34" charset="0"/>
              <a:buChar char="•"/>
            </a:pPr>
            <a:r>
              <a:rPr lang="en-US" sz="1400">
                <a:latin typeface="Arial"/>
                <a:cs typeface="Arial"/>
              </a:rPr>
              <a:t>Respondents from the top two income groups are more likely to feel at risk than those from the lowest two.</a:t>
            </a:r>
          </a:p>
          <a:p>
            <a:pPr marL="285750" indent="-285750">
              <a:buFont typeface="Arial" panose="020B0604020202020204" pitchFamily="34" charset="0"/>
              <a:buChar char="•"/>
            </a:pPr>
            <a:r>
              <a:rPr lang="en-US" sz="1400">
                <a:latin typeface="Arial"/>
                <a:cs typeface="Arial"/>
              </a:rPr>
              <a:t>People living in metropolitan cities are the most likely to feel at risk. </a:t>
            </a:r>
          </a:p>
          <a:p>
            <a:pPr marL="285750" indent="-285750">
              <a:buFont typeface="Arial" panose="020B0604020202020204" pitchFamily="34" charset="0"/>
              <a:buChar char="•"/>
            </a:pPr>
            <a:r>
              <a:rPr lang="en-US" sz="1400">
                <a:latin typeface="Arial"/>
                <a:cs typeface="Arial"/>
              </a:rPr>
              <a:t>6% reported they could not buy a mask. </a:t>
            </a:r>
          </a:p>
          <a:p>
            <a:pPr marL="285750" indent="-285750">
              <a:buFont typeface="Arial" panose="020B0604020202020204" pitchFamily="34" charset="0"/>
              <a:buChar char="•"/>
            </a:pPr>
            <a:r>
              <a:rPr lang="en-US" sz="1400">
                <a:latin typeface="Arial"/>
                <a:cs typeface="Arial"/>
              </a:rPr>
              <a:t>Respondents from </a:t>
            </a:r>
            <a:r>
              <a:rPr lang="en-US" sz="1400" err="1">
                <a:latin typeface="Arial"/>
                <a:cs typeface="Arial"/>
              </a:rPr>
              <a:t>Sudurpaschim</a:t>
            </a:r>
            <a:r>
              <a:rPr lang="en-US" sz="1400">
                <a:latin typeface="Arial"/>
                <a:cs typeface="Arial"/>
              </a:rPr>
              <a:t> (14%) and Karnali (8%) provinces were the most likely to report difficulties. </a:t>
            </a:r>
          </a:p>
        </p:txBody>
      </p:sp>
      <p:sp>
        <p:nvSpPr>
          <p:cNvPr id="10" name="TextBox 9">
            <a:extLst>
              <a:ext uri="{FF2B5EF4-FFF2-40B4-BE49-F238E27FC236}">
                <a16:creationId xmlns:a16="http://schemas.microsoft.com/office/drawing/2014/main" id="{71416C41-4076-48AC-B723-F19CBF5579C3}"/>
              </a:ext>
            </a:extLst>
          </p:cNvPr>
          <p:cNvSpPr txBox="1"/>
          <p:nvPr/>
        </p:nvSpPr>
        <p:spPr>
          <a:xfrm>
            <a:off x="444500" y="101926"/>
            <a:ext cx="11341100" cy="1046440"/>
          </a:xfrm>
          <a:prstGeom prst="rect">
            <a:avLst/>
          </a:prstGeom>
          <a:noFill/>
        </p:spPr>
        <p:txBody>
          <a:bodyPr wrap="square" lIns="91440" tIns="45720" rIns="91440" bIns="45720" rtlCol="0" anchor="t">
            <a:spAutoFit/>
          </a:bodyPr>
          <a:lstStyle/>
          <a:p>
            <a:r>
              <a:rPr lang="en-US" sz="2000" b="1">
                <a:solidFill>
                  <a:srgbClr val="00B0F0"/>
                </a:solidFill>
                <a:latin typeface="Arial"/>
                <a:cs typeface="Arial"/>
              </a:rPr>
              <a:t>BEHAVIOUR AND KNOWLEDGE</a:t>
            </a:r>
            <a:r>
              <a:rPr lang="en-US" sz="1600" b="1">
                <a:solidFill>
                  <a:srgbClr val="00B0F0"/>
                </a:solidFill>
                <a:latin typeface="Arial"/>
                <a:cs typeface="Arial"/>
              </a:rPr>
              <a:t>:</a:t>
            </a:r>
            <a:r>
              <a:rPr lang="en-US" sz="1400" b="1">
                <a:solidFill>
                  <a:srgbClr val="00B0F0"/>
                </a:solidFill>
                <a:latin typeface="Arial"/>
                <a:cs typeface="Arial"/>
              </a:rPr>
              <a:t> IN BOTH AUGUST AND OCTOBER, 49% OF RESPONDENTS FELT THEY WERE AT RISK OF COVID-19. THOSE LIVING IN METROPOLITAN CITIES, THOSE FROM UPPER INCOME GROUPS AND THOSE FROM PROVINCE 2 AND BAGMATI ARE MOST LIKELY TO FEEL AT RISK. IN OCTOBER, 57% WERE ABLE TO KEEP TWO METERS DISTANCE IN PUBLIC ALL OR MOST OF THE TIME COMPARED TO 53% IN MAY. 6% REPORTED NOT BEING ABLE TO BUY A MASK.</a:t>
            </a:r>
            <a:endParaRPr lang="en-US"/>
          </a:p>
        </p:txBody>
      </p:sp>
      <p:sp>
        <p:nvSpPr>
          <p:cNvPr id="2" name="TextBox 1">
            <a:extLst>
              <a:ext uri="{FF2B5EF4-FFF2-40B4-BE49-F238E27FC236}">
                <a16:creationId xmlns:a16="http://schemas.microsoft.com/office/drawing/2014/main" id="{D6FF36C3-A4F2-4624-B531-4798281CB388}"/>
              </a:ext>
            </a:extLst>
          </p:cNvPr>
          <p:cNvSpPr txBox="1"/>
          <p:nvPr/>
        </p:nvSpPr>
        <p:spPr>
          <a:xfrm>
            <a:off x="1474777" y="5084282"/>
            <a:ext cx="3611376" cy="276999"/>
          </a:xfrm>
          <a:prstGeom prst="rect">
            <a:avLst/>
          </a:prstGeom>
          <a:noFill/>
        </p:spPr>
        <p:txBody>
          <a:bodyPr wrap="square" rtlCol="0">
            <a:spAutoFit/>
          </a:bodyPr>
          <a:lstStyle/>
          <a:p>
            <a:r>
              <a:rPr lang="en-US" sz="1200">
                <a:solidFill>
                  <a:srgbClr val="00B0F0"/>
                </a:solidFill>
              </a:rPr>
              <a:t>Respondents (%) feeling at risk of Covid-19</a:t>
            </a:r>
          </a:p>
        </p:txBody>
      </p:sp>
      <p:sp>
        <p:nvSpPr>
          <p:cNvPr id="3" name="TextBox 2">
            <a:extLst>
              <a:ext uri="{FF2B5EF4-FFF2-40B4-BE49-F238E27FC236}">
                <a16:creationId xmlns:a16="http://schemas.microsoft.com/office/drawing/2014/main" id="{5F0D3CC7-4C6A-4DD3-8F60-744C66B4B3AB}"/>
              </a:ext>
            </a:extLst>
          </p:cNvPr>
          <p:cNvSpPr txBox="1"/>
          <p:nvPr/>
        </p:nvSpPr>
        <p:spPr>
          <a:xfrm>
            <a:off x="6706951" y="5066204"/>
            <a:ext cx="3789176" cy="276999"/>
          </a:xfrm>
          <a:prstGeom prst="rect">
            <a:avLst/>
          </a:prstGeom>
          <a:noFill/>
        </p:spPr>
        <p:txBody>
          <a:bodyPr wrap="square" lIns="91440" tIns="45720" rIns="91440" bIns="45720" rtlCol="0" anchor="t">
            <a:spAutoFit/>
          </a:bodyPr>
          <a:lstStyle/>
          <a:p>
            <a:pPr algn="ctr"/>
            <a:r>
              <a:rPr lang="en-US" sz="1200">
                <a:solidFill>
                  <a:srgbClr val="00B0F0"/>
                </a:solidFill>
              </a:rPr>
              <a:t>Respondents (%) keeping 2 meters distance in public</a:t>
            </a:r>
            <a:endParaRPr lang="en-US"/>
          </a:p>
        </p:txBody>
      </p:sp>
      <p:pic>
        <p:nvPicPr>
          <p:cNvPr id="7" name="Picture 2">
            <a:extLst>
              <a:ext uri="{FF2B5EF4-FFF2-40B4-BE49-F238E27FC236}">
                <a16:creationId xmlns:a16="http://schemas.microsoft.com/office/drawing/2014/main" id="{7E24CF06-F5BF-492C-8F48-2DEC01BBE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hart 8">
            <a:extLst>
              <a:ext uri="{FF2B5EF4-FFF2-40B4-BE49-F238E27FC236}">
                <a16:creationId xmlns:a16="http://schemas.microsoft.com/office/drawing/2014/main" id="{42135283-E6A8-45EC-9488-7FA8C6088D6A}"/>
              </a:ext>
            </a:extLst>
          </p:cNvPr>
          <p:cNvGraphicFramePr>
            <a:graphicFrameLocks/>
          </p:cNvGraphicFramePr>
          <p:nvPr>
            <p:extLst>
              <p:ext uri="{D42A27DB-BD31-4B8C-83A1-F6EECF244321}">
                <p14:modId xmlns:p14="http://schemas.microsoft.com/office/powerpoint/2010/main" val="3096429269"/>
              </p:ext>
            </p:extLst>
          </p:nvPr>
        </p:nvGraphicFramePr>
        <p:xfrm>
          <a:off x="6318250" y="1311356"/>
          <a:ext cx="4572000" cy="37538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5295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391DB7-4DEF-42B7-9563-008741F972C4}"/>
              </a:ext>
            </a:extLst>
          </p:cNvPr>
          <p:cNvSpPr>
            <a:spLocks noGrp="1"/>
          </p:cNvSpPr>
          <p:nvPr>
            <p:ph type="title"/>
          </p:nvPr>
        </p:nvSpPr>
        <p:spPr>
          <a:xfrm>
            <a:off x="477609" y="65606"/>
            <a:ext cx="10515600" cy="1325563"/>
          </a:xfrm>
        </p:spPr>
        <p:txBody>
          <a:bodyPr>
            <a:normAutofit/>
          </a:bodyPr>
          <a:lstStyle/>
          <a:p>
            <a:r>
              <a:rPr lang="en-US">
                <a:solidFill>
                  <a:srgbClr val="00B0F0"/>
                </a:solidFill>
                <a:latin typeface="Arial"/>
                <a:cs typeface="Arial"/>
              </a:rPr>
              <a:t>Highlights of Findings</a:t>
            </a:r>
            <a:endParaRPr lang="en-GB">
              <a:solidFill>
                <a:srgbClr val="00B0F0"/>
              </a:solidFill>
              <a:latin typeface="Arial"/>
              <a:cs typeface="Arial"/>
            </a:endParaRPr>
          </a:p>
        </p:txBody>
      </p:sp>
      <p:sp>
        <p:nvSpPr>
          <p:cNvPr id="4" name="Content Placeholder 3">
            <a:extLst>
              <a:ext uri="{FF2B5EF4-FFF2-40B4-BE49-F238E27FC236}">
                <a16:creationId xmlns:a16="http://schemas.microsoft.com/office/drawing/2014/main" id="{CF002EA1-C8B4-4226-9697-F05A4DB81D07}"/>
              </a:ext>
            </a:extLst>
          </p:cNvPr>
          <p:cNvSpPr>
            <a:spLocks noGrp="1"/>
          </p:cNvSpPr>
          <p:nvPr>
            <p:ph sz="half" idx="1"/>
          </p:nvPr>
        </p:nvSpPr>
        <p:spPr>
          <a:xfrm>
            <a:off x="837972" y="1589963"/>
            <a:ext cx="5181600" cy="4732336"/>
          </a:xfrm>
        </p:spPr>
        <p:txBody>
          <a:bodyPr vert="horz" lIns="91440" tIns="45720" rIns="91440" bIns="45720" rtlCol="0" anchor="t">
            <a:normAutofit/>
          </a:bodyPr>
          <a:lstStyle/>
          <a:p>
            <a:pPr marL="342900" lvl="0" indent="-342900">
              <a:lnSpc>
                <a:spcPct val="107000"/>
              </a:lnSpc>
              <a:spcAft>
                <a:spcPts val="800"/>
              </a:spcAft>
              <a:buFont typeface="+mj-lt"/>
              <a:buAutoNum type="arabicPeriod"/>
            </a:pPr>
            <a:endParaRPr lang="en-GB">
              <a:latin typeface="Arial"/>
              <a:ea typeface="Calibri" panose="020F0502020204030204" pitchFamily="34" charset="0"/>
              <a:cs typeface="Arial"/>
            </a:endParaRPr>
          </a:p>
          <a:p>
            <a:endParaRPr lang="en-GB">
              <a:latin typeface="Arial"/>
              <a:cs typeface="Arial"/>
            </a:endParaRPr>
          </a:p>
        </p:txBody>
      </p:sp>
      <p:pic>
        <p:nvPicPr>
          <p:cNvPr id="6" name="Picture 2">
            <a:extLst>
              <a:ext uri="{FF2B5EF4-FFF2-40B4-BE49-F238E27FC236}">
                <a16:creationId xmlns:a16="http://schemas.microsoft.com/office/drawing/2014/main" id="{96E00531-796A-4B40-836F-933471225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a:extLst>
              <a:ext uri="{FF2B5EF4-FFF2-40B4-BE49-F238E27FC236}">
                <a16:creationId xmlns:a16="http://schemas.microsoft.com/office/drawing/2014/main" id="{01339179-CB83-4428-A054-0BDC55603034}"/>
              </a:ext>
            </a:extLst>
          </p:cNvPr>
          <p:cNvSpPr txBox="1">
            <a:spLocks/>
          </p:cNvSpPr>
          <p:nvPr/>
        </p:nvSpPr>
        <p:spPr>
          <a:xfrm>
            <a:off x="421412" y="1640326"/>
            <a:ext cx="5598160" cy="50953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cs typeface="Calibri"/>
            </a:endParaRPr>
          </a:p>
        </p:txBody>
      </p:sp>
      <p:sp>
        <p:nvSpPr>
          <p:cNvPr id="9" name="TextBox 8">
            <a:extLst>
              <a:ext uri="{FF2B5EF4-FFF2-40B4-BE49-F238E27FC236}">
                <a16:creationId xmlns:a16="http://schemas.microsoft.com/office/drawing/2014/main" id="{887A2408-43A8-4DDF-B4D3-90EDB92CFE74}"/>
              </a:ext>
            </a:extLst>
          </p:cNvPr>
          <p:cNvSpPr txBox="1"/>
          <p:nvPr/>
        </p:nvSpPr>
        <p:spPr>
          <a:xfrm>
            <a:off x="474352" y="1146465"/>
            <a:ext cx="10871820" cy="6001643"/>
          </a:xfrm>
          <a:prstGeom prst="rect">
            <a:avLst/>
          </a:prstGeom>
          <a:noFill/>
        </p:spPr>
        <p:txBody>
          <a:bodyPr wrap="square" lIns="91440" tIns="45720" rIns="91440" bIns="45720" rtlCol="0" anchor="t">
            <a:spAutoFit/>
          </a:bodyPr>
          <a:lstStyle/>
          <a:p>
            <a:r>
              <a:rPr lang="en-US" sz="2400" b="1">
                <a:latin typeface="Arial"/>
                <a:cs typeface="Arial"/>
              </a:rPr>
              <a:t>61% of respondents are not earning or earning below 10k NPR per month </a:t>
            </a:r>
            <a:r>
              <a:rPr lang="en-US" sz="2400">
                <a:latin typeface="Arial"/>
                <a:cs typeface="Arial"/>
              </a:rPr>
              <a:t>and are at significant risk of falling into poverty. Major needs of families continue to be financial assistance, children’s education, employment and food.</a:t>
            </a:r>
          </a:p>
          <a:p>
            <a:endParaRPr lang="en-US" sz="2400">
              <a:latin typeface="Arial"/>
              <a:cs typeface="Arial"/>
            </a:endParaRPr>
          </a:p>
          <a:p>
            <a:r>
              <a:rPr lang="en-US" sz="2400">
                <a:latin typeface="Arial"/>
                <a:cs typeface="Arial"/>
              </a:rPr>
              <a:t>Government assistance has decreased from</a:t>
            </a:r>
            <a:r>
              <a:rPr lang="en-US" sz="2400" b="1">
                <a:latin typeface="Arial"/>
                <a:cs typeface="Arial"/>
              </a:rPr>
              <a:t> 20% in July and August to only 1% in October. </a:t>
            </a:r>
            <a:r>
              <a:rPr lang="en-US" sz="2400">
                <a:latin typeface="Arial"/>
                <a:cs typeface="Arial"/>
              </a:rPr>
              <a:t>Social security allowances declined </a:t>
            </a:r>
            <a:r>
              <a:rPr lang="en-US" sz="2400" b="1">
                <a:latin typeface="Arial"/>
                <a:cs typeface="Arial"/>
              </a:rPr>
              <a:t>from 20% to 15%</a:t>
            </a:r>
            <a:r>
              <a:rPr lang="en-US" sz="2400">
                <a:latin typeface="Arial"/>
                <a:cs typeface="Arial"/>
              </a:rPr>
              <a:t>.</a:t>
            </a:r>
          </a:p>
          <a:p>
            <a:endParaRPr lang="en-US" sz="2400">
              <a:latin typeface="Arial"/>
              <a:cs typeface="Arial"/>
            </a:endParaRPr>
          </a:p>
          <a:p>
            <a:r>
              <a:rPr lang="en-US" sz="2400" b="1">
                <a:latin typeface="Arial"/>
                <a:cs typeface="Arial"/>
              </a:rPr>
              <a:t>20% of families </a:t>
            </a:r>
            <a:r>
              <a:rPr lang="en-US" sz="2400">
                <a:latin typeface="Arial"/>
                <a:cs typeface="Arial"/>
              </a:rPr>
              <a:t>report children not studying. Online classes are beset with disruptions of internet connections and a significant number of children are not able to follow these classes. </a:t>
            </a:r>
            <a:r>
              <a:rPr lang="en-US" sz="2400" b="1">
                <a:latin typeface="Arial"/>
                <a:cs typeface="Arial"/>
              </a:rPr>
              <a:t>Only 49% of households are confident </a:t>
            </a:r>
            <a:r>
              <a:rPr lang="en-US" sz="2400">
                <a:latin typeface="Arial"/>
                <a:cs typeface="Arial"/>
              </a:rPr>
              <a:t>about sending their children back to school.</a:t>
            </a:r>
          </a:p>
          <a:p>
            <a:endParaRPr lang="en-US" sz="2400" b="1">
              <a:latin typeface="Arial"/>
              <a:cs typeface="Arial"/>
            </a:endParaRPr>
          </a:p>
          <a:p>
            <a:r>
              <a:rPr lang="en-US" sz="2400" b="1">
                <a:latin typeface="Arial"/>
                <a:cs typeface="Arial"/>
              </a:rPr>
              <a:t>20% of respondents report struggling to obtain enough food </a:t>
            </a:r>
            <a:r>
              <a:rPr lang="en-US" sz="2400">
                <a:latin typeface="Arial"/>
                <a:cs typeface="Arial"/>
              </a:rPr>
              <a:t>–</a:t>
            </a:r>
            <a:r>
              <a:rPr lang="en-US" sz="2400" b="1">
                <a:latin typeface="Arial"/>
                <a:cs typeface="Arial"/>
              </a:rPr>
              <a:t> </a:t>
            </a:r>
            <a:r>
              <a:rPr lang="en-US" sz="2400">
                <a:latin typeface="Arial"/>
                <a:cs typeface="Arial"/>
              </a:rPr>
              <a:t>unchanged from August. In 11% of families, children were eating less than before. </a:t>
            </a:r>
          </a:p>
          <a:p>
            <a:endParaRPr lang="en-US" sz="2400">
              <a:latin typeface="Arial"/>
              <a:cs typeface="Arial"/>
            </a:endParaRPr>
          </a:p>
        </p:txBody>
      </p:sp>
    </p:spTree>
    <p:extLst>
      <p:ext uri="{BB962C8B-B14F-4D97-AF65-F5344CB8AC3E}">
        <p14:creationId xmlns:p14="http://schemas.microsoft.com/office/powerpoint/2010/main" val="4121697461"/>
      </p:ext>
    </p:extLst>
  </p:cSld>
  <p:clrMapOvr>
    <a:masterClrMapping/>
  </p:clrMapOvr>
  <p:extLst>
    <p:ext uri="{6950BFC3-D8DA-4A85-94F7-54DA5524770B}">
      <p188:commentRel xmlns="" xmlns:p188="http://schemas.microsoft.com/office/powerpoint/2018/8/main" r:id="rId3"/>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E406FC8-3137-4BE5-81E9-3FBA4CC9CDF3}"/>
              </a:ext>
            </a:extLst>
          </p:cNvPr>
          <p:cNvSpPr txBox="1"/>
          <p:nvPr/>
        </p:nvSpPr>
        <p:spPr>
          <a:xfrm>
            <a:off x="457200" y="216226"/>
            <a:ext cx="11252200" cy="1077218"/>
          </a:xfrm>
          <a:prstGeom prst="rect">
            <a:avLst/>
          </a:prstGeom>
          <a:noFill/>
        </p:spPr>
        <p:txBody>
          <a:bodyPr wrap="square" lIns="91440" tIns="45720" rIns="91440" bIns="45720" rtlCol="0" anchor="t">
            <a:spAutoFit/>
          </a:bodyPr>
          <a:lstStyle/>
          <a:p>
            <a:r>
              <a:rPr lang="en-US" sz="2400" b="1">
                <a:solidFill>
                  <a:srgbClr val="00B0F0"/>
                </a:solidFill>
                <a:latin typeface="Arial"/>
                <a:cs typeface="Arial"/>
              </a:rPr>
              <a:t>BEHAVIOUR AND KNOWLEDGE</a:t>
            </a:r>
            <a:r>
              <a:rPr lang="en-US" sz="2000" b="1">
                <a:solidFill>
                  <a:srgbClr val="00B0F0"/>
                </a:solidFill>
                <a:latin typeface="Arial"/>
                <a:cs typeface="Arial"/>
              </a:rPr>
              <a:t>: PRACTICE OF MAINTAINING TWO METERS DISTANCE VARIES STRONGLY ACROSS PROVINCES AND BY WHETHER THE PERSON PERCEIVES RISK</a:t>
            </a:r>
          </a:p>
        </p:txBody>
      </p:sp>
      <p:sp>
        <p:nvSpPr>
          <p:cNvPr id="10" name="TextBox 9">
            <a:extLst>
              <a:ext uri="{FF2B5EF4-FFF2-40B4-BE49-F238E27FC236}">
                <a16:creationId xmlns:a16="http://schemas.microsoft.com/office/drawing/2014/main" id="{2AF1FDF2-6405-424F-B43B-14ECB5BB1600}"/>
              </a:ext>
            </a:extLst>
          </p:cNvPr>
          <p:cNvSpPr txBox="1"/>
          <p:nvPr/>
        </p:nvSpPr>
        <p:spPr>
          <a:xfrm>
            <a:off x="9409773" y="1322749"/>
            <a:ext cx="2408409" cy="4770537"/>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lang="en-US" sz="1600">
                <a:latin typeface="Arial"/>
                <a:cs typeface="Arial"/>
              </a:rPr>
              <a:t>Province 2 has the lowest proportion responding ‘all’ or ‘most’ of the time while Gandaki has the highest. </a:t>
            </a:r>
          </a:p>
          <a:p>
            <a:pPr marL="285750" indent="-285750">
              <a:buFont typeface="Arial" panose="020B0604020202020204" pitchFamily="34" charset="0"/>
              <a:buChar char="•"/>
            </a:pPr>
            <a:r>
              <a:rPr lang="en-US" sz="1600">
                <a:latin typeface="Arial"/>
                <a:cs typeface="Arial"/>
              </a:rPr>
              <a:t>Bagmati Province has the highest responding 'rarely' or 'never' practicing.</a:t>
            </a:r>
          </a:p>
          <a:p>
            <a:pPr marL="285750" indent="-285750">
              <a:buFont typeface="Arial" panose="020B0604020202020204" pitchFamily="34" charset="0"/>
              <a:buChar char="•"/>
            </a:pPr>
            <a:r>
              <a:rPr lang="en-US" sz="1600">
                <a:latin typeface="Arial"/>
                <a:cs typeface="Arial"/>
              </a:rPr>
              <a:t>A major difference between those who perceive themselves to be at risk and those who do not is ‘most’ of the time those who feel at risk keeping a safe distance.</a:t>
            </a:r>
          </a:p>
        </p:txBody>
      </p:sp>
      <p:sp>
        <p:nvSpPr>
          <p:cNvPr id="2" name="TextBox 1">
            <a:extLst>
              <a:ext uri="{FF2B5EF4-FFF2-40B4-BE49-F238E27FC236}">
                <a16:creationId xmlns:a16="http://schemas.microsoft.com/office/drawing/2014/main" id="{9C27856B-C73D-475B-9D41-EE93CB4E8FD7}"/>
              </a:ext>
            </a:extLst>
          </p:cNvPr>
          <p:cNvSpPr txBox="1"/>
          <p:nvPr/>
        </p:nvSpPr>
        <p:spPr>
          <a:xfrm>
            <a:off x="1346811" y="5780850"/>
            <a:ext cx="7540014" cy="461665"/>
          </a:xfrm>
          <a:prstGeom prst="rect">
            <a:avLst/>
          </a:prstGeom>
          <a:noFill/>
        </p:spPr>
        <p:txBody>
          <a:bodyPr wrap="square" lIns="91440" tIns="45720" rIns="91440" bIns="45720" rtlCol="0" anchor="t">
            <a:spAutoFit/>
          </a:bodyPr>
          <a:lstStyle/>
          <a:p>
            <a:pPr algn="ctr"/>
            <a:r>
              <a:rPr lang="en-US" sz="1200">
                <a:solidFill>
                  <a:srgbClr val="00B0F0"/>
                </a:solidFill>
              </a:rPr>
              <a:t>Respondents (%) keeping two meters distance in public </a:t>
            </a:r>
            <a:endParaRPr lang="en-US">
              <a:cs typeface="Calibri" panose="020F0502020204030204"/>
            </a:endParaRPr>
          </a:p>
          <a:p>
            <a:pPr algn="ctr"/>
            <a:r>
              <a:rPr lang="en-US" sz="1200">
                <a:solidFill>
                  <a:srgbClr val="00B0F0"/>
                </a:solidFill>
              </a:rPr>
              <a:t>- by Province (left) and whether they feel at risk of being infected (right)</a:t>
            </a:r>
            <a:endParaRPr lang="en-US">
              <a:cs typeface="Calibri" panose="020F0502020204030204"/>
            </a:endParaRPr>
          </a:p>
        </p:txBody>
      </p:sp>
      <p:pic>
        <p:nvPicPr>
          <p:cNvPr id="3" name="Picture 2">
            <a:extLst>
              <a:ext uri="{FF2B5EF4-FFF2-40B4-BE49-F238E27FC236}">
                <a16:creationId xmlns:a16="http://schemas.microsoft.com/office/drawing/2014/main" id="{99F398DA-8104-4C32-B784-B7315D719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41452"/>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hart 8">
            <a:extLst>
              <a:ext uri="{FF2B5EF4-FFF2-40B4-BE49-F238E27FC236}">
                <a16:creationId xmlns:a16="http://schemas.microsoft.com/office/drawing/2014/main" id="{61B28234-CA23-470C-8B7D-0C556DCCD41E}"/>
              </a:ext>
            </a:extLst>
          </p:cNvPr>
          <p:cNvGraphicFramePr>
            <a:graphicFrameLocks/>
          </p:cNvGraphicFramePr>
          <p:nvPr>
            <p:extLst>
              <p:ext uri="{D42A27DB-BD31-4B8C-83A1-F6EECF244321}">
                <p14:modId xmlns:p14="http://schemas.microsoft.com/office/powerpoint/2010/main" val="294225354"/>
              </p:ext>
            </p:extLst>
          </p:nvPr>
        </p:nvGraphicFramePr>
        <p:xfrm>
          <a:off x="545690" y="1494502"/>
          <a:ext cx="4572000" cy="41932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A8F31412-797B-42F0-9469-C02ED8C16236}"/>
              </a:ext>
            </a:extLst>
          </p:cNvPr>
          <p:cNvGraphicFramePr>
            <a:graphicFrameLocks/>
          </p:cNvGraphicFramePr>
          <p:nvPr>
            <p:extLst>
              <p:ext uri="{D42A27DB-BD31-4B8C-83A1-F6EECF244321}">
                <p14:modId xmlns:p14="http://schemas.microsoft.com/office/powerpoint/2010/main" val="2970597906"/>
              </p:ext>
            </p:extLst>
          </p:nvPr>
        </p:nvGraphicFramePr>
        <p:xfrm>
          <a:off x="5117690" y="1494502"/>
          <a:ext cx="4306091" cy="411971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05117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2D21E-A188-415D-A2CA-1B722171165B}"/>
              </a:ext>
            </a:extLst>
          </p:cNvPr>
          <p:cNvSpPr txBox="1"/>
          <p:nvPr/>
        </p:nvSpPr>
        <p:spPr>
          <a:xfrm>
            <a:off x="393700" y="298776"/>
            <a:ext cx="11214100" cy="800219"/>
          </a:xfrm>
          <a:prstGeom prst="rect">
            <a:avLst/>
          </a:prstGeom>
          <a:noFill/>
        </p:spPr>
        <p:txBody>
          <a:bodyPr wrap="square" lIns="91440" tIns="45720" rIns="91440" bIns="45720" rtlCol="0" anchor="t">
            <a:spAutoFit/>
          </a:bodyPr>
          <a:lstStyle/>
          <a:p>
            <a:r>
              <a:rPr lang="en-US" sz="2400" b="1">
                <a:solidFill>
                  <a:srgbClr val="00B0F0"/>
                </a:solidFill>
                <a:latin typeface="Arial"/>
                <a:cs typeface="Arial"/>
              </a:rPr>
              <a:t>BEHAVIOUR AND KNOWLEDGE</a:t>
            </a:r>
            <a:r>
              <a:rPr lang="en-US" sz="2000" b="1">
                <a:solidFill>
                  <a:srgbClr val="00B0F0"/>
                </a:solidFill>
                <a:latin typeface="Arial"/>
                <a:cs typeface="Arial"/>
              </a:rPr>
              <a:t>: </a:t>
            </a:r>
            <a:r>
              <a:rPr lang="en-US" sz="2200" b="1">
                <a:solidFill>
                  <a:srgbClr val="00B0F0"/>
                </a:solidFill>
                <a:latin typeface="Arial"/>
                <a:cs typeface="Arial"/>
              </a:rPr>
              <a:t>ABILITY OF RESPONDENTS TO BUY A MASK </a:t>
            </a:r>
          </a:p>
          <a:p>
            <a:r>
              <a:rPr lang="en-US" sz="2200" b="1">
                <a:solidFill>
                  <a:srgbClr val="00B0F0"/>
                </a:solidFill>
                <a:latin typeface="Arial"/>
                <a:cs typeface="Arial"/>
              </a:rPr>
              <a:t>IN OCTOBER  </a:t>
            </a:r>
          </a:p>
        </p:txBody>
      </p:sp>
      <p:graphicFrame>
        <p:nvGraphicFramePr>
          <p:cNvPr id="4" name="Chart 3">
            <a:extLst>
              <a:ext uri="{FF2B5EF4-FFF2-40B4-BE49-F238E27FC236}">
                <a16:creationId xmlns:a16="http://schemas.microsoft.com/office/drawing/2014/main" id="{C78DAE2D-73F7-474A-AC2D-D2470DB244CF}"/>
              </a:ext>
            </a:extLst>
          </p:cNvPr>
          <p:cNvGraphicFramePr>
            <a:graphicFrameLocks/>
          </p:cNvGraphicFramePr>
          <p:nvPr>
            <p:extLst>
              <p:ext uri="{D42A27DB-BD31-4B8C-83A1-F6EECF244321}">
                <p14:modId xmlns:p14="http://schemas.microsoft.com/office/powerpoint/2010/main" val="3231221738"/>
              </p:ext>
            </p:extLst>
          </p:nvPr>
        </p:nvGraphicFramePr>
        <p:xfrm>
          <a:off x="5950092" y="1409521"/>
          <a:ext cx="6071728" cy="397231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1BE23F67-A480-44CF-88D5-FDC6A52C1261}"/>
              </a:ext>
            </a:extLst>
          </p:cNvPr>
          <p:cNvSpPr/>
          <p:nvPr/>
        </p:nvSpPr>
        <p:spPr>
          <a:xfrm>
            <a:off x="386080" y="5607755"/>
            <a:ext cx="11419840" cy="923330"/>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US" dirty="0">
                <a:latin typeface="Arial"/>
                <a:cs typeface="Arial"/>
              </a:rPr>
              <a:t>94% of respondent have the ability to buy a mask if they want to, and only 6% cannot. Respondents who cannot buy a mask reason limited availability of masks at shops, increased prices or that they make their masks at home.  </a:t>
            </a:r>
          </a:p>
        </p:txBody>
      </p:sp>
      <p:graphicFrame>
        <p:nvGraphicFramePr>
          <p:cNvPr id="6" name="Chart 5">
            <a:extLst>
              <a:ext uri="{FF2B5EF4-FFF2-40B4-BE49-F238E27FC236}">
                <a16:creationId xmlns:a16="http://schemas.microsoft.com/office/drawing/2014/main" id="{A6864AB2-5E19-4C53-A7EA-B8E9D2424572}"/>
              </a:ext>
            </a:extLst>
          </p:cNvPr>
          <p:cNvGraphicFramePr>
            <a:graphicFrameLocks/>
          </p:cNvGraphicFramePr>
          <p:nvPr>
            <p:extLst>
              <p:ext uri="{D42A27DB-BD31-4B8C-83A1-F6EECF244321}">
                <p14:modId xmlns:p14="http://schemas.microsoft.com/office/powerpoint/2010/main" val="2757544147"/>
              </p:ext>
            </p:extLst>
          </p:nvPr>
        </p:nvGraphicFramePr>
        <p:xfrm>
          <a:off x="386080" y="1423884"/>
          <a:ext cx="6248400" cy="38039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2082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643D353-1793-4361-96EE-6B2F35519C7B}"/>
              </a:ext>
            </a:extLst>
          </p:cNvPr>
          <p:cNvGrpSpPr/>
          <p:nvPr/>
        </p:nvGrpSpPr>
        <p:grpSpPr>
          <a:xfrm>
            <a:off x="442092" y="668673"/>
            <a:ext cx="1633743" cy="3404292"/>
            <a:chOff x="0" y="484013"/>
            <a:chExt cx="1633743" cy="2294606"/>
          </a:xfrm>
        </p:grpSpPr>
        <p:sp>
          <p:nvSpPr>
            <p:cNvPr id="4" name="Rectangle 3">
              <a:extLst>
                <a:ext uri="{FF2B5EF4-FFF2-40B4-BE49-F238E27FC236}">
                  <a16:creationId xmlns:a16="http://schemas.microsoft.com/office/drawing/2014/main" id="{BCCD8BC2-50E4-4FD8-A1FD-804F53D52BB4}"/>
                </a:ext>
              </a:extLst>
            </p:cNvPr>
            <p:cNvSpPr/>
            <p:nvPr/>
          </p:nvSpPr>
          <p:spPr>
            <a:xfrm>
              <a:off x="0" y="484013"/>
              <a:ext cx="1633743" cy="2294605"/>
            </a:xfrm>
            <a:prstGeom prst="rect">
              <a:avLst/>
            </a:prstGeom>
            <a:solidFill>
              <a:srgbClr val="0070C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09CE3C7C-D61C-4474-8B45-1071B83DE934}"/>
                </a:ext>
              </a:extLst>
            </p:cNvPr>
            <p:cNvSpPr txBox="1"/>
            <p:nvPr/>
          </p:nvSpPr>
          <p:spPr>
            <a:xfrm>
              <a:off x="0" y="484014"/>
              <a:ext cx="1633743" cy="22946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t" anchorCtr="0">
              <a:noAutofit/>
            </a:bodyPr>
            <a:lstStyle/>
            <a:p>
              <a:pPr defTabSz="622300">
                <a:lnSpc>
                  <a:spcPct val="90000"/>
                </a:lnSpc>
                <a:spcBef>
                  <a:spcPct val="0"/>
                </a:spcBef>
                <a:spcAft>
                  <a:spcPct val="35000"/>
                </a:spcAft>
              </a:pPr>
              <a:r>
                <a:rPr lang="en-US" sz="1400" b="1">
                  <a:latin typeface="Arial"/>
                  <a:cs typeface="Arial"/>
                </a:rPr>
                <a:t>Loss of Job / Livelihood</a:t>
              </a:r>
              <a:endParaRPr lang="en-US">
                <a:latin typeface="Calibri" panose="020F0502020204030204"/>
                <a:cs typeface="Calibri" panose="020F0502020204030204"/>
              </a:endParaRPr>
            </a:p>
            <a:p>
              <a:pPr defTabSz="622300">
                <a:lnSpc>
                  <a:spcPct val="90000"/>
                </a:lnSpc>
                <a:spcBef>
                  <a:spcPct val="0"/>
                </a:spcBef>
                <a:spcAft>
                  <a:spcPct val="35000"/>
                </a:spcAft>
              </a:pPr>
              <a:r>
                <a:rPr lang="en-US" sz="1400" kern="1200">
                  <a:latin typeface="Arial"/>
                  <a:cs typeface="Arial"/>
                </a:rPr>
                <a:t>Context of tight </a:t>
              </a:r>
              <a:r>
                <a:rPr lang="en-US" sz="1400" kern="1200" err="1">
                  <a:latin typeface="Arial"/>
                  <a:cs typeface="Arial"/>
                </a:rPr>
                <a:t>labour</a:t>
              </a:r>
              <a:r>
                <a:rPr lang="en-US" sz="1400" kern="1200">
                  <a:latin typeface="Arial"/>
                  <a:cs typeface="Arial"/>
                </a:rPr>
                <a:t> markets.</a:t>
              </a:r>
              <a:endParaRPr lang="en-US">
                <a:latin typeface="Calibri" panose="020F0502020204030204"/>
                <a:cs typeface="Calibri"/>
              </a:endParaRPr>
            </a:p>
            <a:p>
              <a:pPr defTabSz="622300">
                <a:lnSpc>
                  <a:spcPct val="90000"/>
                </a:lnSpc>
                <a:spcBef>
                  <a:spcPct val="0"/>
                </a:spcBef>
                <a:spcAft>
                  <a:spcPct val="35000"/>
                </a:spcAft>
              </a:pPr>
              <a:r>
                <a:rPr lang="en-US" sz="1400" kern="1200">
                  <a:latin typeface="Arial"/>
                  <a:cs typeface="Arial"/>
                </a:rPr>
                <a:t>Only 2% of respondents could find jobs; 45% of families </a:t>
              </a:r>
              <a:r>
                <a:rPr lang="en-US" sz="1400">
                  <a:latin typeface="Arial"/>
                  <a:cs typeface="Arial"/>
                </a:rPr>
                <a:t>report</a:t>
              </a:r>
              <a:r>
                <a:rPr lang="en-US" sz="1400" kern="1200">
                  <a:latin typeface="Arial"/>
                  <a:cs typeface="Arial"/>
                </a:rPr>
                <a:t> </a:t>
              </a:r>
              <a:r>
                <a:rPr lang="en-US" sz="1400">
                  <a:latin typeface="Arial"/>
                  <a:cs typeface="Arial"/>
                </a:rPr>
                <a:t>loss in earnings</a:t>
              </a:r>
              <a:r>
                <a:rPr lang="en-US" sz="1400" kern="1200">
                  <a:latin typeface="Arial"/>
                  <a:cs typeface="Arial"/>
                </a:rPr>
                <a:t> or livelihood.</a:t>
              </a:r>
              <a:endParaRPr lang="en-US">
                <a:latin typeface="Calibri" panose="020F0502020204030204"/>
                <a:cs typeface="Calibri"/>
              </a:endParaRPr>
            </a:p>
            <a:p>
              <a:pPr defTabSz="622300">
                <a:lnSpc>
                  <a:spcPct val="90000"/>
                </a:lnSpc>
                <a:spcBef>
                  <a:spcPct val="0"/>
                </a:spcBef>
                <a:spcAft>
                  <a:spcPct val="35000"/>
                </a:spcAft>
              </a:pPr>
              <a:r>
                <a:rPr lang="en-US" sz="1400" kern="1200">
                  <a:latin typeface="Arial"/>
                  <a:cs typeface="Arial"/>
                </a:rPr>
                <a:t>Province 2 </a:t>
              </a:r>
              <a:r>
                <a:rPr lang="en-US" sz="1400">
                  <a:latin typeface="Arial"/>
                  <a:cs typeface="Arial"/>
                </a:rPr>
                <a:t>reports</a:t>
              </a:r>
              <a:r>
                <a:rPr lang="en-US" sz="1400" kern="1200">
                  <a:latin typeface="Arial"/>
                  <a:cs typeface="Arial"/>
                </a:rPr>
                <a:t> highest losses across all rounds</a:t>
              </a:r>
              <a:r>
                <a:rPr lang="en-US" sz="1400">
                  <a:latin typeface="Arial"/>
                  <a:cs typeface="Arial"/>
                </a:rPr>
                <a:t> of the survey.</a:t>
              </a:r>
              <a:endParaRPr lang="en-US">
                <a:cs typeface="Calibri"/>
              </a:endParaRPr>
            </a:p>
          </p:txBody>
        </p:sp>
      </p:grpSp>
      <p:grpSp>
        <p:nvGrpSpPr>
          <p:cNvPr id="6" name="Group 5">
            <a:extLst>
              <a:ext uri="{FF2B5EF4-FFF2-40B4-BE49-F238E27FC236}">
                <a16:creationId xmlns:a16="http://schemas.microsoft.com/office/drawing/2014/main" id="{E7C26894-DB61-45D5-89B3-E9651FA2B04E}"/>
              </a:ext>
            </a:extLst>
          </p:cNvPr>
          <p:cNvGrpSpPr/>
          <p:nvPr/>
        </p:nvGrpSpPr>
        <p:grpSpPr>
          <a:xfrm>
            <a:off x="2104463" y="682590"/>
            <a:ext cx="1633743" cy="2294605"/>
            <a:chOff x="0" y="484013"/>
            <a:chExt cx="1633743" cy="2294605"/>
          </a:xfrm>
        </p:grpSpPr>
        <p:sp>
          <p:nvSpPr>
            <p:cNvPr id="7" name="Rectangle 6">
              <a:extLst>
                <a:ext uri="{FF2B5EF4-FFF2-40B4-BE49-F238E27FC236}">
                  <a16:creationId xmlns:a16="http://schemas.microsoft.com/office/drawing/2014/main" id="{8F141701-A737-469A-9BA0-FFEFE185D9C1}"/>
                </a:ext>
              </a:extLst>
            </p:cNvPr>
            <p:cNvSpPr/>
            <p:nvPr/>
          </p:nvSpPr>
          <p:spPr>
            <a:xfrm>
              <a:off x="0" y="484013"/>
              <a:ext cx="1633743" cy="2294605"/>
            </a:xfrm>
            <a:prstGeom prst="rect">
              <a:avLst/>
            </a:prstGeom>
            <a:solidFill>
              <a:srgbClr val="0070C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8" name="TextBox 7">
              <a:extLst>
                <a:ext uri="{FF2B5EF4-FFF2-40B4-BE49-F238E27FC236}">
                  <a16:creationId xmlns:a16="http://schemas.microsoft.com/office/drawing/2014/main" id="{1234F786-042A-49EE-A260-A17CA959C61E}"/>
                </a:ext>
              </a:extLst>
            </p:cNvPr>
            <p:cNvSpPr txBox="1"/>
            <p:nvPr/>
          </p:nvSpPr>
          <p:spPr>
            <a:xfrm>
              <a:off x="0" y="484013"/>
              <a:ext cx="1633743" cy="22946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t" anchorCtr="0">
              <a:noAutofit/>
            </a:bodyPr>
            <a:lstStyle/>
            <a:p>
              <a:pPr defTabSz="622300">
                <a:lnSpc>
                  <a:spcPct val="90000"/>
                </a:lnSpc>
                <a:spcBef>
                  <a:spcPct val="0"/>
                </a:spcBef>
                <a:spcAft>
                  <a:spcPct val="35000"/>
                </a:spcAft>
              </a:pPr>
              <a:r>
                <a:rPr lang="en-US" sz="1400" b="1">
                  <a:latin typeface="Arial"/>
                  <a:cs typeface="Arial"/>
                </a:rPr>
                <a:t>Loss of Income</a:t>
              </a:r>
              <a:endParaRPr lang="en-US" sz="1400" b="1" kern="1200">
                <a:latin typeface="Arial"/>
                <a:cs typeface="Arial"/>
              </a:endParaRPr>
            </a:p>
            <a:p>
              <a:pPr defTabSz="622300">
                <a:lnSpc>
                  <a:spcPct val="90000"/>
                </a:lnSpc>
                <a:spcBef>
                  <a:spcPct val="0"/>
                </a:spcBef>
                <a:spcAft>
                  <a:spcPct val="35000"/>
                </a:spcAft>
              </a:pPr>
              <a:r>
                <a:rPr lang="en-US" sz="1400" b="1">
                  <a:latin typeface="Arial"/>
                  <a:cs typeface="Arial"/>
                </a:rPr>
                <a:t>61% </a:t>
              </a:r>
              <a:r>
                <a:rPr lang="en-US" sz="1400">
                  <a:latin typeface="Arial"/>
                  <a:cs typeface="Arial"/>
                </a:rPr>
                <a:t>at risk of poverty, a slight improvement compared to August (64%).</a:t>
              </a:r>
              <a:endParaRPr lang="en-US" sz="1400" kern="1200">
                <a:latin typeface="Arial"/>
                <a:cs typeface="Arial"/>
              </a:endParaRPr>
            </a:p>
          </p:txBody>
        </p:sp>
      </p:grpSp>
      <p:grpSp>
        <p:nvGrpSpPr>
          <p:cNvPr id="9" name="Group 8">
            <a:extLst>
              <a:ext uri="{FF2B5EF4-FFF2-40B4-BE49-F238E27FC236}">
                <a16:creationId xmlns:a16="http://schemas.microsoft.com/office/drawing/2014/main" id="{4BFDBFD3-FE3D-4589-A7E2-DA157E8EDF87}"/>
              </a:ext>
            </a:extLst>
          </p:cNvPr>
          <p:cNvGrpSpPr/>
          <p:nvPr/>
        </p:nvGrpSpPr>
        <p:grpSpPr>
          <a:xfrm>
            <a:off x="3766834" y="668673"/>
            <a:ext cx="1419418" cy="2308521"/>
            <a:chOff x="4657714" y="308621"/>
            <a:chExt cx="1347439" cy="1687818"/>
          </a:xfrm>
          <a:solidFill>
            <a:schemeClr val="tx1">
              <a:lumMod val="50000"/>
              <a:lumOff val="50000"/>
            </a:schemeClr>
          </a:solidFill>
        </p:grpSpPr>
        <p:sp>
          <p:nvSpPr>
            <p:cNvPr id="10" name="Rectangle 9">
              <a:extLst>
                <a:ext uri="{FF2B5EF4-FFF2-40B4-BE49-F238E27FC236}">
                  <a16:creationId xmlns:a16="http://schemas.microsoft.com/office/drawing/2014/main" id="{3A86CAB9-60DA-4C9F-A4BA-C512699AAB72}"/>
                </a:ext>
              </a:extLst>
            </p:cNvPr>
            <p:cNvSpPr/>
            <p:nvPr/>
          </p:nvSpPr>
          <p:spPr>
            <a:xfrm>
              <a:off x="4657714" y="318796"/>
              <a:ext cx="1347439" cy="1677643"/>
            </a:xfrm>
            <a:prstGeom prst="rect">
              <a:avLst/>
            </a:prstGeom>
            <a:grp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1" name="TextBox 10">
              <a:extLst>
                <a:ext uri="{FF2B5EF4-FFF2-40B4-BE49-F238E27FC236}">
                  <a16:creationId xmlns:a16="http://schemas.microsoft.com/office/drawing/2014/main" id="{EEBD6437-E544-48C3-AC1E-32CF56DC8E60}"/>
                </a:ext>
              </a:extLst>
            </p:cNvPr>
            <p:cNvSpPr txBox="1"/>
            <p:nvPr/>
          </p:nvSpPr>
          <p:spPr>
            <a:xfrm>
              <a:off x="4684890" y="308621"/>
              <a:ext cx="1298779" cy="164886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kern="1200">
                  <a:latin typeface="Arial"/>
                  <a:cs typeface="Arial"/>
                </a:rPr>
                <a:t>Immediate Household Needs</a:t>
              </a:r>
            </a:p>
            <a:p>
              <a:pPr defTabSz="622300">
                <a:lnSpc>
                  <a:spcPct val="90000"/>
                </a:lnSpc>
                <a:spcBef>
                  <a:spcPct val="0"/>
                </a:spcBef>
                <a:spcAft>
                  <a:spcPct val="35000"/>
                </a:spcAft>
              </a:pPr>
              <a:r>
                <a:rPr lang="en-US" sz="1400" kern="1200">
                  <a:latin typeface="Arial"/>
                  <a:cs typeface="Arial"/>
                </a:rPr>
                <a:t>Top four needs: financial support, children’s education, food</a:t>
              </a:r>
              <a:r>
                <a:rPr lang="en-US" sz="1400">
                  <a:latin typeface="Arial"/>
                  <a:cs typeface="Arial"/>
                </a:rPr>
                <a:t>, employment.</a:t>
              </a:r>
              <a:endParaRPr lang="en-US" sz="1400" kern="1200">
                <a:latin typeface="Arial"/>
                <a:cs typeface="Arial"/>
              </a:endParaRPr>
            </a:p>
          </p:txBody>
        </p:sp>
      </p:grpSp>
      <p:grpSp>
        <p:nvGrpSpPr>
          <p:cNvPr id="12" name="Group 11">
            <a:extLst>
              <a:ext uri="{FF2B5EF4-FFF2-40B4-BE49-F238E27FC236}">
                <a16:creationId xmlns:a16="http://schemas.microsoft.com/office/drawing/2014/main" id="{F969C5D0-D95C-44B2-AA5A-2C26F38C2B83}"/>
              </a:ext>
            </a:extLst>
          </p:cNvPr>
          <p:cNvGrpSpPr/>
          <p:nvPr/>
        </p:nvGrpSpPr>
        <p:grpSpPr>
          <a:xfrm>
            <a:off x="5243508" y="682590"/>
            <a:ext cx="1419418" cy="2308521"/>
            <a:chOff x="4657714" y="308621"/>
            <a:chExt cx="1347439" cy="1687818"/>
          </a:xfrm>
          <a:solidFill>
            <a:schemeClr val="tx1">
              <a:lumMod val="50000"/>
              <a:lumOff val="50000"/>
            </a:schemeClr>
          </a:solidFill>
        </p:grpSpPr>
        <p:sp>
          <p:nvSpPr>
            <p:cNvPr id="13" name="Rectangle 12">
              <a:extLst>
                <a:ext uri="{FF2B5EF4-FFF2-40B4-BE49-F238E27FC236}">
                  <a16:creationId xmlns:a16="http://schemas.microsoft.com/office/drawing/2014/main" id="{A84498FB-C102-4A1F-AC62-78CF588D11BD}"/>
                </a:ext>
              </a:extLst>
            </p:cNvPr>
            <p:cNvSpPr/>
            <p:nvPr/>
          </p:nvSpPr>
          <p:spPr>
            <a:xfrm>
              <a:off x="4657714" y="318796"/>
              <a:ext cx="1347439" cy="1677643"/>
            </a:xfrm>
            <a:prstGeom prst="rect">
              <a:avLst/>
            </a:prstGeom>
            <a:grp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4" name="TextBox 13">
              <a:extLst>
                <a:ext uri="{FF2B5EF4-FFF2-40B4-BE49-F238E27FC236}">
                  <a16:creationId xmlns:a16="http://schemas.microsoft.com/office/drawing/2014/main" id="{A7678149-BE07-47AC-B405-38A920E0B702}"/>
                </a:ext>
              </a:extLst>
            </p:cNvPr>
            <p:cNvSpPr txBox="1"/>
            <p:nvPr/>
          </p:nvSpPr>
          <p:spPr>
            <a:xfrm>
              <a:off x="4684890" y="308621"/>
              <a:ext cx="1298779" cy="164886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kern="1200">
                  <a:latin typeface="Arial"/>
                  <a:cs typeface="Arial"/>
                </a:rPr>
                <a:t>Government Assistance</a:t>
              </a:r>
            </a:p>
            <a:p>
              <a:pPr defTabSz="622300">
                <a:lnSpc>
                  <a:spcPct val="90000"/>
                </a:lnSpc>
                <a:spcBef>
                  <a:spcPct val="0"/>
                </a:spcBef>
                <a:spcAft>
                  <a:spcPct val="35000"/>
                </a:spcAft>
              </a:pPr>
              <a:r>
                <a:rPr lang="en-US" sz="1400" kern="1200">
                  <a:latin typeface="Arial"/>
                  <a:cs typeface="Arial"/>
                </a:rPr>
                <a:t>Dropped sharply to less than </a:t>
              </a:r>
              <a:r>
                <a:rPr lang="en-US" sz="1400" b="1" kern="1200">
                  <a:latin typeface="Arial"/>
                  <a:cs typeface="Arial"/>
                </a:rPr>
                <a:t>1%</a:t>
              </a:r>
              <a:r>
                <a:rPr lang="en-US" sz="1400" kern="1200">
                  <a:latin typeface="Arial"/>
                  <a:cs typeface="Arial"/>
                </a:rPr>
                <a:t> in </a:t>
              </a:r>
              <a:r>
                <a:rPr lang="en-US" sz="1400">
                  <a:latin typeface="Arial"/>
                  <a:cs typeface="Arial"/>
                </a:rPr>
                <a:t>October </a:t>
              </a:r>
              <a:r>
                <a:rPr lang="en-US" sz="1400" kern="1200">
                  <a:latin typeface="Arial"/>
                  <a:cs typeface="Arial"/>
                </a:rPr>
                <a:t>from 20% in earlier rounds</a:t>
              </a:r>
              <a:r>
                <a:rPr lang="en-US" sz="1400">
                  <a:latin typeface="Arial"/>
                  <a:cs typeface="Arial"/>
                </a:rPr>
                <a:t> of the  survey.</a:t>
              </a:r>
              <a:endParaRPr lang="en-US" sz="1400" kern="1200">
                <a:latin typeface="Arial"/>
                <a:cs typeface="Arial"/>
              </a:endParaRPr>
            </a:p>
          </p:txBody>
        </p:sp>
      </p:grpSp>
      <p:sp>
        <p:nvSpPr>
          <p:cNvPr id="17" name="TextBox 16">
            <a:extLst>
              <a:ext uri="{FF2B5EF4-FFF2-40B4-BE49-F238E27FC236}">
                <a16:creationId xmlns:a16="http://schemas.microsoft.com/office/drawing/2014/main" id="{2D6AC612-B1D6-4F06-9A63-35D29A806658}"/>
              </a:ext>
            </a:extLst>
          </p:cNvPr>
          <p:cNvSpPr txBox="1"/>
          <p:nvPr/>
        </p:nvSpPr>
        <p:spPr>
          <a:xfrm>
            <a:off x="6774209" y="690156"/>
            <a:ext cx="1418958" cy="3376457"/>
          </a:xfrm>
          <a:prstGeom prst="rect">
            <a:avLst/>
          </a:prstGeom>
          <a:solidFill>
            <a:schemeClr val="tx1">
              <a:lumMod val="50000"/>
              <a:lumOff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kern="1200">
                <a:latin typeface="Arial"/>
                <a:cs typeface="Arial"/>
              </a:rPr>
              <a:t>Social Security Allowances</a:t>
            </a:r>
          </a:p>
          <a:p>
            <a:pPr defTabSz="622300">
              <a:lnSpc>
                <a:spcPct val="90000"/>
              </a:lnSpc>
              <a:spcBef>
                <a:spcPct val="0"/>
              </a:spcBef>
              <a:spcAft>
                <a:spcPct val="35000"/>
              </a:spcAft>
            </a:pPr>
            <a:r>
              <a:rPr lang="en-US" sz="1400" kern="1200">
                <a:latin typeface="Arial"/>
                <a:cs typeface="Arial"/>
              </a:rPr>
              <a:t>Dropped from over </a:t>
            </a:r>
            <a:r>
              <a:rPr lang="en-US" sz="1400" b="1" kern="1200">
                <a:latin typeface="Arial"/>
                <a:cs typeface="Arial"/>
              </a:rPr>
              <a:t>20%</a:t>
            </a:r>
            <a:r>
              <a:rPr lang="en-US" sz="1400">
                <a:latin typeface="Arial"/>
                <a:cs typeface="Arial"/>
              </a:rPr>
              <a:t> in</a:t>
            </a:r>
            <a:r>
              <a:rPr lang="en-US" sz="1400" kern="1200">
                <a:latin typeface="Arial"/>
                <a:cs typeface="Arial"/>
              </a:rPr>
              <a:t> May </a:t>
            </a:r>
            <a:r>
              <a:rPr lang="en-US" sz="1400">
                <a:latin typeface="Arial"/>
                <a:cs typeface="Arial"/>
              </a:rPr>
              <a:t>and </a:t>
            </a:r>
            <a:r>
              <a:rPr lang="en-US" sz="1400" kern="1200">
                <a:latin typeface="Arial"/>
                <a:cs typeface="Arial"/>
              </a:rPr>
              <a:t>July to </a:t>
            </a:r>
            <a:r>
              <a:rPr lang="en-US" sz="1400" b="1" kern="1200">
                <a:latin typeface="Arial"/>
                <a:cs typeface="Arial"/>
              </a:rPr>
              <a:t>15%</a:t>
            </a:r>
            <a:r>
              <a:rPr lang="en-US" sz="1400" kern="1200">
                <a:latin typeface="Arial"/>
                <a:cs typeface="Arial"/>
              </a:rPr>
              <a:t> in </a:t>
            </a:r>
            <a:r>
              <a:rPr lang="en-US" sz="1400">
                <a:latin typeface="Arial"/>
                <a:cs typeface="Arial"/>
              </a:rPr>
              <a:t>October.</a:t>
            </a:r>
          </a:p>
          <a:p>
            <a:pPr defTabSz="622300">
              <a:lnSpc>
                <a:spcPct val="90000"/>
              </a:lnSpc>
              <a:spcBef>
                <a:spcPct val="0"/>
              </a:spcBef>
              <a:spcAft>
                <a:spcPct val="35000"/>
              </a:spcAft>
            </a:pPr>
            <a:r>
              <a:rPr lang="en-US" sz="1400" b="1">
                <a:latin typeface="Arial"/>
                <a:cs typeface="Arial"/>
              </a:rPr>
              <a:t>8</a:t>
            </a:r>
            <a:r>
              <a:rPr lang="en-US" sz="1400" b="1" kern="1200">
                <a:latin typeface="Arial"/>
                <a:cs typeface="Arial"/>
              </a:rPr>
              <a:t>% </a:t>
            </a:r>
            <a:r>
              <a:rPr lang="en-US" sz="1400">
                <a:latin typeface="Arial"/>
                <a:cs typeface="Arial"/>
              </a:rPr>
              <a:t>report</a:t>
            </a:r>
            <a:r>
              <a:rPr lang="en-US" sz="1400" kern="1200">
                <a:latin typeface="Arial"/>
                <a:cs typeface="Arial"/>
              </a:rPr>
              <a:t> difficulty in accessing allowances</a:t>
            </a:r>
            <a:r>
              <a:rPr lang="en-US" sz="1400">
                <a:latin typeface="Arial"/>
                <a:cs typeface="Arial"/>
              </a:rPr>
              <a:t>. </a:t>
            </a:r>
            <a:endParaRPr lang="en-US"/>
          </a:p>
          <a:p>
            <a:pPr defTabSz="622300">
              <a:lnSpc>
                <a:spcPct val="90000"/>
              </a:lnSpc>
              <a:spcBef>
                <a:spcPct val="0"/>
              </a:spcBef>
              <a:spcAft>
                <a:spcPct val="35000"/>
              </a:spcAft>
            </a:pPr>
            <a:r>
              <a:rPr lang="en-US" sz="1400">
                <a:latin typeface="Arial"/>
                <a:cs typeface="Arial"/>
              </a:rPr>
              <a:t>% receiving  child grants increased from 18% in May to 23% in October.</a:t>
            </a:r>
            <a:endParaRPr lang="en-US"/>
          </a:p>
        </p:txBody>
      </p:sp>
      <p:grpSp>
        <p:nvGrpSpPr>
          <p:cNvPr id="18" name="Group 17">
            <a:extLst>
              <a:ext uri="{FF2B5EF4-FFF2-40B4-BE49-F238E27FC236}">
                <a16:creationId xmlns:a16="http://schemas.microsoft.com/office/drawing/2014/main" id="{BCB382A5-9458-4CAE-81EC-6DAE5A4E67B2}"/>
              </a:ext>
            </a:extLst>
          </p:cNvPr>
          <p:cNvGrpSpPr/>
          <p:nvPr/>
        </p:nvGrpSpPr>
        <p:grpSpPr>
          <a:xfrm>
            <a:off x="8260356" y="690156"/>
            <a:ext cx="1567060" cy="2141583"/>
            <a:chOff x="3313061" y="2488792"/>
            <a:chExt cx="1231503" cy="1501965"/>
          </a:xfrm>
          <a:solidFill>
            <a:schemeClr val="accent2"/>
          </a:solidFill>
        </p:grpSpPr>
        <p:sp>
          <p:nvSpPr>
            <p:cNvPr id="19" name="Rectangle 18">
              <a:extLst>
                <a:ext uri="{FF2B5EF4-FFF2-40B4-BE49-F238E27FC236}">
                  <a16:creationId xmlns:a16="http://schemas.microsoft.com/office/drawing/2014/main" id="{6E5E27F5-1A36-43CC-B453-AB7A7C1737A4}"/>
                </a:ext>
              </a:extLst>
            </p:cNvPr>
            <p:cNvSpPr/>
            <p:nvPr/>
          </p:nvSpPr>
          <p:spPr>
            <a:xfrm>
              <a:off x="3313061" y="2488792"/>
              <a:ext cx="1231503" cy="1501965"/>
            </a:xfrm>
            <a:prstGeom prst="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0" name="TextBox 19">
              <a:extLst>
                <a:ext uri="{FF2B5EF4-FFF2-40B4-BE49-F238E27FC236}">
                  <a16:creationId xmlns:a16="http://schemas.microsoft.com/office/drawing/2014/main" id="{18F6B5D7-4A66-4271-9987-77A6BDC978AD}"/>
                </a:ext>
              </a:extLst>
            </p:cNvPr>
            <p:cNvSpPr txBox="1"/>
            <p:nvPr/>
          </p:nvSpPr>
          <p:spPr>
            <a:xfrm>
              <a:off x="3362902" y="2493217"/>
              <a:ext cx="1154863" cy="149383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kern="1200">
                  <a:latin typeface="Arial"/>
                  <a:cs typeface="Arial"/>
                </a:rPr>
                <a:t>Education</a:t>
              </a:r>
              <a:endParaRPr lang="en-US" sz="1400" b="0" kern="1200">
                <a:latin typeface="Arial"/>
                <a:cs typeface="Arial"/>
              </a:endParaRPr>
            </a:p>
            <a:p>
              <a:pPr defTabSz="622300">
                <a:lnSpc>
                  <a:spcPct val="90000"/>
                </a:lnSpc>
                <a:spcBef>
                  <a:spcPct val="0"/>
                </a:spcBef>
                <a:spcAft>
                  <a:spcPct val="35000"/>
                </a:spcAft>
              </a:pPr>
              <a:r>
                <a:rPr lang="en-US" sz="1400" b="0" kern="1200">
                  <a:latin typeface="Arial"/>
                  <a:cs typeface="Arial"/>
                </a:rPr>
                <a:t>81%</a:t>
              </a:r>
              <a:r>
                <a:rPr lang="en-US" sz="1400">
                  <a:latin typeface="Arial"/>
                  <a:cs typeface="Arial"/>
                </a:rPr>
                <a:t> of </a:t>
              </a:r>
              <a:r>
                <a:rPr lang="en-US" sz="1400" b="0" kern="1200">
                  <a:latin typeface="Arial"/>
                  <a:cs typeface="Arial"/>
                </a:rPr>
                <a:t>respondents </a:t>
              </a:r>
              <a:r>
                <a:rPr lang="en-US" sz="1400">
                  <a:latin typeface="Arial"/>
                  <a:cs typeface="Arial"/>
                </a:rPr>
                <a:t>report </a:t>
              </a:r>
              <a:r>
                <a:rPr lang="en-US" sz="1400" b="0" kern="1200">
                  <a:latin typeface="Arial"/>
                  <a:cs typeface="Arial"/>
                </a:rPr>
                <a:t>all of their children were </a:t>
              </a:r>
              <a:r>
                <a:rPr lang="en-US" sz="1400">
                  <a:latin typeface="Arial"/>
                  <a:cs typeface="Arial"/>
                </a:rPr>
                <a:t>studying, 70</a:t>
              </a:r>
              <a:r>
                <a:rPr lang="en-US" sz="1400" b="0" kern="1200">
                  <a:latin typeface="Arial"/>
                  <a:cs typeface="Arial"/>
                </a:rPr>
                <a:t>% studying at home, 22% distance learning at home</a:t>
              </a:r>
              <a:r>
                <a:rPr lang="en-US" sz="1400">
                  <a:latin typeface="Arial"/>
                  <a:cs typeface="Arial"/>
                </a:rPr>
                <a:t>.</a:t>
              </a:r>
              <a:endParaRPr lang="en-US" sz="1400" b="0" kern="1200">
                <a:latin typeface="Arial"/>
                <a:cs typeface="Arial"/>
              </a:endParaRPr>
            </a:p>
          </p:txBody>
        </p:sp>
      </p:grpSp>
      <p:grpSp>
        <p:nvGrpSpPr>
          <p:cNvPr id="21" name="Group 20">
            <a:extLst>
              <a:ext uri="{FF2B5EF4-FFF2-40B4-BE49-F238E27FC236}">
                <a16:creationId xmlns:a16="http://schemas.microsoft.com/office/drawing/2014/main" id="{F43BD5FA-4A6D-4D30-8EC4-0A6A83846A2E}"/>
              </a:ext>
            </a:extLst>
          </p:cNvPr>
          <p:cNvGrpSpPr/>
          <p:nvPr/>
        </p:nvGrpSpPr>
        <p:grpSpPr>
          <a:xfrm>
            <a:off x="9894099" y="693841"/>
            <a:ext cx="1560710" cy="2122533"/>
            <a:chOff x="3313061" y="2488792"/>
            <a:chExt cx="1231503" cy="1501965"/>
          </a:xfrm>
          <a:solidFill>
            <a:schemeClr val="accent2"/>
          </a:solidFill>
        </p:grpSpPr>
        <p:sp>
          <p:nvSpPr>
            <p:cNvPr id="22" name="Rectangle 21">
              <a:extLst>
                <a:ext uri="{FF2B5EF4-FFF2-40B4-BE49-F238E27FC236}">
                  <a16:creationId xmlns:a16="http://schemas.microsoft.com/office/drawing/2014/main" id="{3618CA65-54A2-47F0-9827-04EEEC1FD9B5}"/>
                </a:ext>
              </a:extLst>
            </p:cNvPr>
            <p:cNvSpPr/>
            <p:nvPr/>
          </p:nvSpPr>
          <p:spPr>
            <a:xfrm>
              <a:off x="3313061" y="2488792"/>
              <a:ext cx="1231503" cy="1501965"/>
            </a:xfrm>
            <a:prstGeom prst="rect">
              <a:avLst/>
            </a:prstGeom>
            <a:grp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3" name="TextBox 22">
              <a:extLst>
                <a:ext uri="{FF2B5EF4-FFF2-40B4-BE49-F238E27FC236}">
                  <a16:creationId xmlns:a16="http://schemas.microsoft.com/office/drawing/2014/main" id="{AC01E198-ADE7-43F0-B146-FB00C730CB5C}"/>
                </a:ext>
              </a:extLst>
            </p:cNvPr>
            <p:cNvSpPr txBox="1"/>
            <p:nvPr/>
          </p:nvSpPr>
          <p:spPr>
            <a:xfrm>
              <a:off x="3362902" y="2497671"/>
              <a:ext cx="1154863" cy="143593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kern="1200">
                  <a:latin typeface="Arial"/>
                  <a:cs typeface="Arial"/>
                </a:rPr>
                <a:t>Education</a:t>
              </a:r>
              <a:endParaRPr lang="en-US" sz="1400" b="0" kern="1200">
                <a:latin typeface="Arial"/>
                <a:cs typeface="Arial"/>
              </a:endParaRPr>
            </a:p>
            <a:p>
              <a:pPr marL="0" lvl="0" indent="0" algn="l" defTabSz="622300" rtl="0">
                <a:lnSpc>
                  <a:spcPct val="90000"/>
                </a:lnSpc>
                <a:spcBef>
                  <a:spcPct val="0"/>
                </a:spcBef>
                <a:spcAft>
                  <a:spcPct val="35000"/>
                </a:spcAft>
                <a:buNone/>
              </a:pPr>
              <a:r>
                <a:rPr lang="en-US" sz="1400">
                  <a:latin typeface="Arial"/>
                  <a:cs typeface="Arial"/>
                </a:rPr>
                <a:t>How studying:</a:t>
              </a:r>
            </a:p>
            <a:p>
              <a:pPr defTabSz="622300">
                <a:lnSpc>
                  <a:spcPct val="90000"/>
                </a:lnSpc>
                <a:spcBef>
                  <a:spcPct val="0"/>
                </a:spcBef>
                <a:spcAft>
                  <a:spcPct val="35000"/>
                </a:spcAft>
              </a:pPr>
              <a:r>
                <a:rPr lang="en-US" sz="1400" b="0" kern="1200">
                  <a:latin typeface="Arial"/>
                  <a:cs typeface="Arial"/>
                </a:rPr>
                <a:t>Sel</a:t>
              </a:r>
              <a:r>
                <a:rPr lang="en-US" sz="1400">
                  <a:latin typeface="Arial"/>
                  <a:cs typeface="Arial"/>
                </a:rPr>
                <a:t>f-study 47% Online 23% School 15% Textbooks 15% Self-learning packages from govt 13%.</a:t>
              </a:r>
            </a:p>
          </p:txBody>
        </p:sp>
      </p:grpSp>
      <p:sp>
        <p:nvSpPr>
          <p:cNvPr id="26" name="TextBox 25">
            <a:extLst>
              <a:ext uri="{FF2B5EF4-FFF2-40B4-BE49-F238E27FC236}">
                <a16:creationId xmlns:a16="http://schemas.microsoft.com/office/drawing/2014/main" id="{D2B1ABA3-FF37-4AFA-B4B3-0DBF4163DFDF}"/>
              </a:ext>
            </a:extLst>
          </p:cNvPr>
          <p:cNvSpPr txBox="1"/>
          <p:nvPr/>
        </p:nvSpPr>
        <p:spPr>
          <a:xfrm>
            <a:off x="2161719" y="3049246"/>
            <a:ext cx="4558463" cy="1030297"/>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kern="1200">
                <a:latin typeface="Arial"/>
                <a:cs typeface="Arial"/>
              </a:rPr>
              <a:t>Education</a:t>
            </a:r>
          </a:p>
          <a:p>
            <a:pPr defTabSz="622300">
              <a:lnSpc>
                <a:spcPct val="90000"/>
              </a:lnSpc>
              <a:spcBef>
                <a:spcPct val="0"/>
              </a:spcBef>
              <a:spcAft>
                <a:spcPct val="35000"/>
              </a:spcAft>
            </a:pPr>
            <a:r>
              <a:rPr lang="en-US" sz="1400" kern="1200">
                <a:latin typeface="Arial"/>
                <a:cs typeface="Arial"/>
              </a:rPr>
              <a:t>38% </a:t>
            </a:r>
            <a:r>
              <a:rPr lang="en-US" sz="1400">
                <a:latin typeface="Arial"/>
                <a:cs typeface="Arial"/>
              </a:rPr>
              <a:t>cannot</a:t>
            </a:r>
            <a:r>
              <a:rPr lang="en-US" sz="1400" kern="1200">
                <a:latin typeface="Arial"/>
                <a:cs typeface="Arial"/>
              </a:rPr>
              <a:t> follow online </a:t>
            </a:r>
            <a:r>
              <a:rPr lang="en-US" sz="1400">
                <a:latin typeface="Arial"/>
                <a:cs typeface="Arial"/>
              </a:rPr>
              <a:t>classes. Internet</a:t>
            </a:r>
            <a:r>
              <a:rPr lang="en-US" sz="1400" kern="1200">
                <a:latin typeface="Arial"/>
                <a:cs typeface="Arial"/>
              </a:rPr>
              <a:t> connectivity, disruptions </a:t>
            </a:r>
            <a:r>
              <a:rPr lang="en-US" sz="1400">
                <a:latin typeface="Arial"/>
                <a:cs typeface="Arial"/>
              </a:rPr>
              <a:t>and electricity</a:t>
            </a:r>
            <a:r>
              <a:rPr lang="en-US" sz="1400" kern="1200">
                <a:latin typeface="Arial"/>
                <a:cs typeface="Arial"/>
              </a:rPr>
              <a:t> failures </a:t>
            </a:r>
            <a:r>
              <a:rPr lang="en-US" sz="1400">
                <a:latin typeface="Arial"/>
                <a:cs typeface="Arial"/>
              </a:rPr>
              <a:t>are also</a:t>
            </a:r>
            <a:r>
              <a:rPr lang="en-US" sz="1400" kern="1200">
                <a:latin typeface="Arial"/>
                <a:cs typeface="Arial"/>
              </a:rPr>
              <a:t> </a:t>
            </a:r>
            <a:r>
              <a:rPr lang="en-US" sz="1400">
                <a:latin typeface="Arial"/>
                <a:cs typeface="Arial"/>
              </a:rPr>
              <a:t>reported </a:t>
            </a:r>
            <a:r>
              <a:rPr lang="en-US" sz="1400" kern="1200">
                <a:latin typeface="Arial"/>
                <a:cs typeface="Arial"/>
              </a:rPr>
              <a:t>by a </a:t>
            </a:r>
            <a:r>
              <a:rPr lang="en-US" sz="1400">
                <a:latin typeface="Arial"/>
                <a:cs typeface="Arial"/>
              </a:rPr>
              <a:t>large </a:t>
            </a:r>
            <a:r>
              <a:rPr lang="en-US" sz="1400" kern="1200">
                <a:latin typeface="Arial"/>
                <a:cs typeface="Arial"/>
              </a:rPr>
              <a:t>majority as </a:t>
            </a:r>
            <a:r>
              <a:rPr lang="en-US" sz="1400">
                <a:latin typeface="Arial"/>
                <a:cs typeface="Arial"/>
              </a:rPr>
              <a:t>a problem</a:t>
            </a:r>
            <a:r>
              <a:rPr lang="en-US" sz="1400" kern="1200">
                <a:latin typeface="Arial"/>
                <a:cs typeface="Arial"/>
              </a:rPr>
              <a:t> </a:t>
            </a:r>
            <a:r>
              <a:rPr lang="en-US" sz="1400">
                <a:latin typeface="Arial"/>
                <a:cs typeface="Arial"/>
              </a:rPr>
              <a:t>for</a:t>
            </a:r>
            <a:r>
              <a:rPr lang="en-US" sz="1400" kern="1200">
                <a:latin typeface="Arial"/>
                <a:cs typeface="Arial"/>
              </a:rPr>
              <a:t> online classes.</a:t>
            </a:r>
            <a:r>
              <a:rPr lang="en-US" sz="1400">
                <a:latin typeface="Arial"/>
                <a:cs typeface="Arial"/>
              </a:rPr>
              <a:t>  </a:t>
            </a:r>
            <a:endParaRPr lang="en-US" sz="1400" kern="1200">
              <a:latin typeface="Arial"/>
              <a:cs typeface="Arial"/>
            </a:endParaRPr>
          </a:p>
        </p:txBody>
      </p:sp>
      <p:sp>
        <p:nvSpPr>
          <p:cNvPr id="28" name="TextBox 27">
            <a:extLst>
              <a:ext uri="{FF2B5EF4-FFF2-40B4-BE49-F238E27FC236}">
                <a16:creationId xmlns:a16="http://schemas.microsoft.com/office/drawing/2014/main" id="{09E8E42E-BBBF-4388-A77A-F32FD046C9CD}"/>
              </a:ext>
            </a:extLst>
          </p:cNvPr>
          <p:cNvSpPr txBox="1"/>
          <p:nvPr/>
        </p:nvSpPr>
        <p:spPr>
          <a:xfrm>
            <a:off x="8260356" y="2870822"/>
            <a:ext cx="3196301" cy="1116355"/>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kern="1200">
                <a:latin typeface="Arial"/>
                <a:cs typeface="Arial"/>
              </a:rPr>
              <a:t>Education</a:t>
            </a:r>
          </a:p>
          <a:p>
            <a:pPr marL="0" lvl="0" indent="0" algn="l" defTabSz="622300" rtl="0">
              <a:lnSpc>
                <a:spcPct val="90000"/>
              </a:lnSpc>
              <a:spcBef>
                <a:spcPct val="0"/>
              </a:spcBef>
              <a:spcAft>
                <a:spcPct val="35000"/>
              </a:spcAft>
              <a:buNone/>
            </a:pPr>
            <a:r>
              <a:rPr lang="en-US" sz="1400" b="1" kern="1200">
                <a:latin typeface="Arial"/>
                <a:cs typeface="Arial"/>
              </a:rPr>
              <a:t>48% </a:t>
            </a:r>
            <a:r>
              <a:rPr lang="en-US" sz="1400" kern="1200">
                <a:latin typeface="Arial"/>
                <a:cs typeface="Arial"/>
              </a:rPr>
              <a:t>not confident about sending their children back to school after they reopen. Upper income groups are least confident</a:t>
            </a:r>
            <a:r>
              <a:rPr lang="en-US" sz="1400">
                <a:latin typeface="Arial"/>
                <a:cs typeface="Arial"/>
              </a:rPr>
              <a:t>.</a:t>
            </a:r>
            <a:endParaRPr lang="en-US" sz="1400" b="1" kern="1200">
              <a:latin typeface="Arial"/>
              <a:cs typeface="Arial"/>
            </a:endParaRPr>
          </a:p>
        </p:txBody>
      </p:sp>
      <p:grpSp>
        <p:nvGrpSpPr>
          <p:cNvPr id="29" name="Group 28">
            <a:extLst>
              <a:ext uri="{FF2B5EF4-FFF2-40B4-BE49-F238E27FC236}">
                <a16:creationId xmlns:a16="http://schemas.microsoft.com/office/drawing/2014/main" id="{A4F3F7F3-734B-4D47-A4E2-E75262AF00D1}"/>
              </a:ext>
            </a:extLst>
          </p:cNvPr>
          <p:cNvGrpSpPr/>
          <p:nvPr/>
        </p:nvGrpSpPr>
        <p:grpSpPr>
          <a:xfrm>
            <a:off x="442092" y="4117182"/>
            <a:ext cx="1719627" cy="2074947"/>
            <a:chOff x="6023538" y="2509030"/>
            <a:chExt cx="1501903" cy="1263740"/>
          </a:xfrm>
        </p:grpSpPr>
        <p:sp>
          <p:nvSpPr>
            <p:cNvPr id="30" name="Rectangle 29">
              <a:extLst>
                <a:ext uri="{FF2B5EF4-FFF2-40B4-BE49-F238E27FC236}">
                  <a16:creationId xmlns:a16="http://schemas.microsoft.com/office/drawing/2014/main" id="{1812E0F9-CAD5-41F0-A5E9-5EED9C8FBD3D}"/>
                </a:ext>
              </a:extLst>
            </p:cNvPr>
            <p:cNvSpPr/>
            <p:nvPr/>
          </p:nvSpPr>
          <p:spPr>
            <a:xfrm>
              <a:off x="6023538" y="2509030"/>
              <a:ext cx="1418037" cy="1263740"/>
            </a:xfrm>
            <a:prstGeom prst="rect">
              <a:avLst/>
            </a:prstGeom>
            <a:solidFill>
              <a:srgbClr val="7030A0"/>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31" name="TextBox 30">
              <a:extLst>
                <a:ext uri="{FF2B5EF4-FFF2-40B4-BE49-F238E27FC236}">
                  <a16:creationId xmlns:a16="http://schemas.microsoft.com/office/drawing/2014/main" id="{E14BE23C-1BCD-46A9-AB7B-A2D37A75B92D}"/>
                </a:ext>
              </a:extLst>
            </p:cNvPr>
            <p:cNvSpPr txBox="1"/>
            <p:nvPr/>
          </p:nvSpPr>
          <p:spPr>
            <a:xfrm>
              <a:off x="6029423" y="2591005"/>
              <a:ext cx="1496018" cy="11229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defTabSz="622300">
                <a:lnSpc>
                  <a:spcPct val="90000"/>
                </a:lnSpc>
                <a:spcBef>
                  <a:spcPct val="0"/>
                </a:spcBef>
                <a:spcAft>
                  <a:spcPct val="35000"/>
                </a:spcAft>
              </a:pPr>
              <a:r>
                <a:rPr lang="en-US" sz="1400" b="1" kern="1200">
                  <a:latin typeface="Arial"/>
                  <a:cs typeface="Arial"/>
                </a:rPr>
                <a:t>Protection</a:t>
              </a:r>
              <a:br>
                <a:rPr lang="en-US" sz="1400" b="1" kern="1200">
                  <a:latin typeface="Arial"/>
                  <a:cs typeface="Arial"/>
                </a:rPr>
              </a:br>
              <a:r>
                <a:rPr lang="en-US" sz="1400" kern="1200">
                  <a:latin typeface="Arial"/>
                  <a:cs typeface="Arial"/>
                </a:rPr>
                <a:t>6% of respondents </a:t>
              </a:r>
              <a:r>
                <a:rPr lang="en-US" sz="1400">
                  <a:latin typeface="Arial"/>
                  <a:cs typeface="Arial"/>
                </a:rPr>
                <a:t>witness violence</a:t>
              </a:r>
              <a:r>
                <a:rPr lang="en-US" sz="1400" kern="1200">
                  <a:latin typeface="Arial"/>
                  <a:cs typeface="Arial"/>
                </a:rPr>
                <a:t> against children and/or women</a:t>
              </a:r>
              <a:br>
                <a:rPr lang="en-US" sz="1400" kern="1200">
                  <a:latin typeface="Arial"/>
                  <a:cs typeface="Arial"/>
                </a:rPr>
              </a:br>
              <a:r>
                <a:rPr lang="en-US" sz="1400" kern="1200">
                  <a:latin typeface="Arial"/>
                  <a:cs typeface="Arial"/>
                </a:rPr>
                <a:t>(3.6% VAW, 1.3% VAC, 0.8% </a:t>
              </a:r>
              <a:r>
                <a:rPr lang="en-US" sz="1400">
                  <a:latin typeface="Arial"/>
                  <a:cs typeface="Arial"/>
                </a:rPr>
                <a:t>both</a:t>
              </a:r>
              <a:r>
                <a:rPr lang="en-US" sz="1400" kern="1200">
                  <a:latin typeface="Arial"/>
                  <a:cs typeface="Arial"/>
                </a:rPr>
                <a:t>)</a:t>
              </a:r>
              <a:br>
                <a:rPr lang="en-US" sz="1400" kern="1200">
                  <a:latin typeface="Arial"/>
                  <a:cs typeface="Arial"/>
                </a:rPr>
              </a:br>
              <a:r>
                <a:rPr lang="en-US" sz="1400" kern="1200">
                  <a:latin typeface="Arial"/>
                  <a:cs typeface="Arial"/>
                </a:rPr>
                <a:t>2% </a:t>
              </a:r>
              <a:r>
                <a:rPr lang="en-US" sz="1400">
                  <a:latin typeface="Arial"/>
                  <a:cs typeface="Arial"/>
                </a:rPr>
                <a:t>report</a:t>
              </a:r>
              <a:r>
                <a:rPr lang="en-US" sz="1400" kern="1200">
                  <a:latin typeface="Arial"/>
                  <a:cs typeface="Arial"/>
                </a:rPr>
                <a:t> child </a:t>
              </a:r>
              <a:r>
                <a:rPr lang="en-US" sz="1400" kern="1200" err="1">
                  <a:latin typeface="Arial"/>
                  <a:cs typeface="Arial"/>
                </a:rPr>
                <a:t>labour</a:t>
              </a:r>
              <a:r>
                <a:rPr lang="en-US" sz="1400">
                  <a:latin typeface="Arial"/>
                  <a:cs typeface="Arial"/>
                </a:rPr>
                <a:t>.</a:t>
              </a:r>
              <a:br>
                <a:rPr lang="en-US" sz="1400" kern="1200">
                  <a:latin typeface="Arial"/>
                  <a:cs typeface="Arial"/>
                </a:rPr>
              </a:br>
              <a:endParaRPr lang="en-US" sz="1400" kern="1200">
                <a:latin typeface="Arial"/>
                <a:cs typeface="Arial"/>
              </a:endParaRPr>
            </a:p>
          </p:txBody>
        </p:sp>
      </p:grpSp>
      <p:grpSp>
        <p:nvGrpSpPr>
          <p:cNvPr id="32" name="Group 31">
            <a:extLst>
              <a:ext uri="{FF2B5EF4-FFF2-40B4-BE49-F238E27FC236}">
                <a16:creationId xmlns:a16="http://schemas.microsoft.com/office/drawing/2014/main" id="{3D87CB0C-B565-4B6D-886B-109C76C2FB20}"/>
              </a:ext>
            </a:extLst>
          </p:cNvPr>
          <p:cNvGrpSpPr/>
          <p:nvPr/>
        </p:nvGrpSpPr>
        <p:grpSpPr>
          <a:xfrm>
            <a:off x="2162107" y="4144139"/>
            <a:ext cx="3586754" cy="2087329"/>
            <a:chOff x="6023538" y="2509030"/>
            <a:chExt cx="1418037" cy="1263740"/>
          </a:xfrm>
        </p:grpSpPr>
        <p:sp>
          <p:nvSpPr>
            <p:cNvPr id="33" name="Rectangle 32">
              <a:extLst>
                <a:ext uri="{FF2B5EF4-FFF2-40B4-BE49-F238E27FC236}">
                  <a16:creationId xmlns:a16="http://schemas.microsoft.com/office/drawing/2014/main" id="{405753F3-E184-4074-A4B1-57CCE1FF1647}"/>
                </a:ext>
              </a:extLst>
            </p:cNvPr>
            <p:cNvSpPr/>
            <p:nvPr/>
          </p:nvSpPr>
          <p:spPr>
            <a:xfrm>
              <a:off x="6023538" y="2509030"/>
              <a:ext cx="1418037" cy="1263740"/>
            </a:xfrm>
            <a:prstGeom prst="rect">
              <a:avLst/>
            </a:prstGeom>
            <a:solidFill>
              <a:srgbClr val="7030A0"/>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34" name="TextBox 33">
              <a:extLst>
                <a:ext uri="{FF2B5EF4-FFF2-40B4-BE49-F238E27FC236}">
                  <a16:creationId xmlns:a16="http://schemas.microsoft.com/office/drawing/2014/main" id="{DF30F77C-EF5D-4083-84A6-DFB371FA64DB}"/>
                </a:ext>
              </a:extLst>
            </p:cNvPr>
            <p:cNvSpPr txBox="1"/>
            <p:nvPr/>
          </p:nvSpPr>
          <p:spPr>
            <a:xfrm>
              <a:off x="6062582" y="2603448"/>
              <a:ext cx="1336841" cy="11229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kern="1200">
                  <a:latin typeface="Arial"/>
                  <a:cs typeface="Arial"/>
                </a:rPr>
                <a:t>Protection</a:t>
              </a:r>
              <a:endParaRPr lang="en-US" sz="1400" b="1">
                <a:latin typeface="Arial"/>
                <a:cs typeface="Arial"/>
              </a:endParaRPr>
            </a:p>
            <a:p>
              <a:pPr defTabSz="622300">
                <a:lnSpc>
                  <a:spcPct val="90000"/>
                </a:lnSpc>
                <a:spcBef>
                  <a:spcPct val="0"/>
                </a:spcBef>
                <a:spcAft>
                  <a:spcPct val="35000"/>
                </a:spcAft>
              </a:pPr>
              <a:r>
                <a:rPr lang="en-US" sz="1400">
                  <a:latin typeface="Arial"/>
                  <a:cs typeface="Arial"/>
                </a:rPr>
                <a:t>Most prevalent forms of violence against women is domestic violence (67%) and verbal abuse (46%). </a:t>
              </a:r>
            </a:p>
            <a:p>
              <a:pPr defTabSz="622300">
                <a:lnSpc>
                  <a:spcPct val="90000"/>
                </a:lnSpc>
                <a:spcBef>
                  <a:spcPct val="0"/>
                </a:spcBef>
                <a:spcAft>
                  <a:spcPct val="35000"/>
                </a:spcAft>
              </a:pPr>
              <a:r>
                <a:rPr lang="en-US" sz="1400">
                  <a:latin typeface="Arial"/>
                  <a:cs typeface="Arial"/>
                </a:rPr>
                <a:t>Most prevalent forms of violence against children are verbal abuse (54%), physical abuse (45%) and sexual abuse (23%).</a:t>
              </a:r>
              <a:endParaRPr lang="en-US"/>
            </a:p>
          </p:txBody>
        </p:sp>
      </p:grpSp>
      <p:sp>
        <p:nvSpPr>
          <p:cNvPr id="37" name="TextBox 36">
            <a:extLst>
              <a:ext uri="{FF2B5EF4-FFF2-40B4-BE49-F238E27FC236}">
                <a16:creationId xmlns:a16="http://schemas.microsoft.com/office/drawing/2014/main" id="{4EC3C6CF-A019-4A19-8C4C-3F132A7410DD}"/>
              </a:ext>
            </a:extLst>
          </p:cNvPr>
          <p:cNvSpPr txBox="1"/>
          <p:nvPr/>
        </p:nvSpPr>
        <p:spPr>
          <a:xfrm>
            <a:off x="5860076" y="4183343"/>
            <a:ext cx="2866228" cy="2009899"/>
          </a:xfrm>
          <a:prstGeom prst="rect">
            <a:avLst/>
          </a:prstGeom>
          <a:solidFill>
            <a:srgbClr val="7030A0"/>
          </a:solid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b="1" kern="1200">
                <a:solidFill>
                  <a:schemeClr val="bg1"/>
                </a:solidFill>
                <a:latin typeface="Arial"/>
                <a:cs typeface="Arial"/>
              </a:rPr>
              <a:t>Protection</a:t>
            </a:r>
          </a:p>
          <a:p>
            <a:pPr defTabSz="622300">
              <a:lnSpc>
                <a:spcPct val="90000"/>
              </a:lnSpc>
              <a:spcBef>
                <a:spcPct val="0"/>
              </a:spcBef>
              <a:spcAft>
                <a:spcPct val="35000"/>
              </a:spcAft>
            </a:pPr>
            <a:r>
              <a:rPr lang="en-US" sz="1400" kern="1200">
                <a:solidFill>
                  <a:schemeClr val="bg1"/>
                </a:solidFill>
                <a:latin typeface="Arial"/>
                <a:cs typeface="Arial"/>
              </a:rPr>
              <a:t>Top worries about children in the </a:t>
            </a:r>
            <a:r>
              <a:rPr lang="en-US" sz="1400">
                <a:solidFill>
                  <a:schemeClr val="bg1"/>
                </a:solidFill>
                <a:latin typeface="Arial"/>
                <a:cs typeface="Arial"/>
              </a:rPr>
              <a:t>community: hygiene</a:t>
            </a:r>
            <a:r>
              <a:rPr lang="en-US" sz="1400" kern="1200">
                <a:solidFill>
                  <a:schemeClr val="bg1"/>
                </a:solidFill>
                <a:latin typeface="Arial"/>
                <a:cs typeface="Arial"/>
              </a:rPr>
              <a:t> (34%), bad company (24%), daily care </a:t>
            </a:r>
            <a:r>
              <a:rPr lang="en-US" sz="1400">
                <a:solidFill>
                  <a:schemeClr val="bg1"/>
                </a:solidFill>
                <a:latin typeface="Arial"/>
                <a:cs typeface="Arial"/>
              </a:rPr>
              <a:t>and </a:t>
            </a:r>
            <a:r>
              <a:rPr lang="en-US" sz="1400" kern="1200">
                <a:solidFill>
                  <a:schemeClr val="bg1"/>
                </a:solidFill>
                <a:latin typeface="Arial"/>
                <a:cs typeface="Arial"/>
              </a:rPr>
              <a:t>supervision (22%)</a:t>
            </a:r>
            <a:r>
              <a:rPr lang="en-US" sz="1400" b="1" kern="1200">
                <a:solidFill>
                  <a:schemeClr val="bg1"/>
                </a:solidFill>
                <a:latin typeface="Arial"/>
                <a:cs typeface="Arial"/>
              </a:rPr>
              <a:t>. </a:t>
            </a:r>
            <a:endParaRPr lang="en-US" sz="1400" b="1">
              <a:solidFill>
                <a:schemeClr val="bg1"/>
              </a:solidFill>
              <a:latin typeface="Arial"/>
              <a:cs typeface="Arial"/>
            </a:endParaRPr>
          </a:p>
          <a:p>
            <a:pPr defTabSz="622300">
              <a:lnSpc>
                <a:spcPct val="90000"/>
              </a:lnSpc>
              <a:spcBef>
                <a:spcPct val="0"/>
              </a:spcBef>
              <a:spcAft>
                <a:spcPct val="35000"/>
              </a:spcAft>
            </a:pPr>
            <a:r>
              <a:rPr lang="en-US" sz="1400">
                <a:solidFill>
                  <a:schemeClr val="bg1"/>
                </a:solidFill>
                <a:latin typeface="Arial"/>
                <a:cs typeface="Arial"/>
              </a:rPr>
              <a:t>13% of respondents report their children had begun showing signs of aggression and anger.</a:t>
            </a:r>
            <a:endParaRPr lang="en-US">
              <a:solidFill>
                <a:schemeClr val="bg1"/>
              </a:solidFill>
            </a:endParaRPr>
          </a:p>
        </p:txBody>
      </p:sp>
      <p:sp>
        <p:nvSpPr>
          <p:cNvPr id="38" name="TextBox 37">
            <a:extLst>
              <a:ext uri="{FF2B5EF4-FFF2-40B4-BE49-F238E27FC236}">
                <a16:creationId xmlns:a16="http://schemas.microsoft.com/office/drawing/2014/main" id="{7AA1585F-8C31-491B-AF76-5AFEAF9070D6}"/>
              </a:ext>
            </a:extLst>
          </p:cNvPr>
          <p:cNvSpPr txBox="1"/>
          <p:nvPr/>
        </p:nvSpPr>
        <p:spPr>
          <a:xfrm>
            <a:off x="8853386" y="4083249"/>
            <a:ext cx="2607733" cy="2141584"/>
          </a:xfrm>
          <a:prstGeom prst="rect">
            <a:avLst/>
          </a:prstGeom>
          <a:solidFill>
            <a:srgbClr val="00B0F0"/>
          </a:solid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defPPr>
              <a:defRPr lang="en-US"/>
            </a:defPPr>
            <a:lvl1pPr lvl="0" indent="0" defTabSz="622300">
              <a:lnSpc>
                <a:spcPct val="90000"/>
              </a:lnSpc>
              <a:spcBef>
                <a:spcPct val="0"/>
              </a:spcBef>
              <a:spcAft>
                <a:spcPct val="35000"/>
              </a:spcAft>
              <a:buNone/>
              <a:defRPr sz="1400" b="1">
                <a:solidFill>
                  <a:schemeClr val="bg1"/>
                </a:solidFill>
                <a:latin typeface="Arial"/>
                <a:cs typeface="Aria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WASH</a:t>
            </a:r>
          </a:p>
          <a:p>
            <a:r>
              <a:rPr lang="en-US" b="0"/>
              <a:t>12% have difficulty in purchasing hygiene products.</a:t>
            </a:r>
          </a:p>
          <a:p>
            <a:r>
              <a:rPr lang="en-US" b="0"/>
              <a:t>22% in Sudurpaschim. Province.</a:t>
            </a:r>
          </a:p>
          <a:p>
            <a:r>
              <a:rPr lang="en-US" b="0"/>
              <a:t>22% earning no income.</a:t>
            </a:r>
          </a:p>
          <a:p>
            <a:r>
              <a:rPr lang="en-US" b="0"/>
              <a:t>Soap and other detergents are the hygiene products difficult to access.</a:t>
            </a:r>
            <a:endParaRPr lang="en-US"/>
          </a:p>
        </p:txBody>
      </p:sp>
      <p:sp>
        <p:nvSpPr>
          <p:cNvPr id="39" name="TextBox 38">
            <a:extLst>
              <a:ext uri="{FF2B5EF4-FFF2-40B4-BE49-F238E27FC236}">
                <a16:creationId xmlns:a16="http://schemas.microsoft.com/office/drawing/2014/main" id="{58BD432C-8925-4FB8-942D-A32EFE4D2C02}"/>
              </a:ext>
            </a:extLst>
          </p:cNvPr>
          <p:cNvSpPr txBox="1"/>
          <p:nvPr/>
        </p:nvSpPr>
        <p:spPr>
          <a:xfrm>
            <a:off x="343968" y="152578"/>
            <a:ext cx="5400942" cy="400110"/>
          </a:xfrm>
          <a:prstGeom prst="rect">
            <a:avLst/>
          </a:prstGeom>
          <a:noFill/>
        </p:spPr>
        <p:txBody>
          <a:bodyPr wrap="square" lIns="91440" tIns="45720" rIns="91440" bIns="45720" rtlCol="0" anchor="t">
            <a:spAutoFit/>
          </a:bodyPr>
          <a:lstStyle/>
          <a:p>
            <a:r>
              <a:rPr lang="en-US" sz="2000" b="1">
                <a:solidFill>
                  <a:srgbClr val="00B0F0"/>
                </a:solidFill>
                <a:latin typeface="Arial"/>
                <a:cs typeface="Arial"/>
              </a:rPr>
              <a:t>SUMMARY OF FINDINGS </a:t>
            </a:r>
          </a:p>
        </p:txBody>
      </p:sp>
      <p:pic>
        <p:nvPicPr>
          <p:cNvPr id="41" name="Picture 40">
            <a:extLst>
              <a:ext uri="{FF2B5EF4-FFF2-40B4-BE49-F238E27FC236}">
                <a16:creationId xmlns:a16="http://schemas.microsoft.com/office/drawing/2014/main" id="{425DCDB4-9896-4254-B00F-1D5842BA5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4420" y="65500"/>
            <a:ext cx="926397" cy="57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67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posing for the camera&#10;&#10;Description automatically generated">
            <a:extLst>
              <a:ext uri="{FF2B5EF4-FFF2-40B4-BE49-F238E27FC236}">
                <a16:creationId xmlns:a16="http://schemas.microsoft.com/office/drawing/2014/main" id="{9C527AB2-946C-4936-A876-3C1D49E45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34287"/>
          </a:xfrm>
          <a:prstGeom prst="rect">
            <a:avLst/>
          </a:prstGeom>
        </p:spPr>
      </p:pic>
      <p:pic>
        <p:nvPicPr>
          <p:cNvPr id="15" name="Picture 15" descr="A picture containing text&#10;&#10;Description automatically generated">
            <a:extLst>
              <a:ext uri="{FF2B5EF4-FFF2-40B4-BE49-F238E27FC236}">
                <a16:creationId xmlns:a16="http://schemas.microsoft.com/office/drawing/2014/main" id="{B7A7FDC9-9B8E-4D9C-A2B6-ADB6642CDF5B}"/>
              </a:ext>
            </a:extLst>
          </p:cNvPr>
          <p:cNvPicPr>
            <a:picLocks noChangeAspect="1"/>
          </p:cNvPicPr>
          <p:nvPr/>
        </p:nvPicPr>
        <p:blipFill>
          <a:blip r:embed="rId4"/>
          <a:stretch>
            <a:fillRect/>
          </a:stretch>
        </p:blipFill>
        <p:spPr>
          <a:xfrm>
            <a:off x="76115" y="5903728"/>
            <a:ext cx="2465759" cy="829856"/>
          </a:xfrm>
          <a:prstGeom prst="rect">
            <a:avLst/>
          </a:prstGeom>
        </p:spPr>
      </p:pic>
      <p:pic>
        <p:nvPicPr>
          <p:cNvPr id="17" name="Picture 2">
            <a:extLst>
              <a:ext uri="{FF2B5EF4-FFF2-40B4-BE49-F238E27FC236}">
                <a16:creationId xmlns:a16="http://schemas.microsoft.com/office/drawing/2014/main" id="{2EEB0EDD-B2BC-41F1-AA2A-1D5028884D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8187"/>
            <a:ext cx="2713104" cy="167042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 picture containing shape&#10;&#10;Description automatically generated">
            <a:extLst>
              <a:ext uri="{FF2B5EF4-FFF2-40B4-BE49-F238E27FC236}">
                <a16:creationId xmlns:a16="http://schemas.microsoft.com/office/drawing/2014/main" id="{089F2277-1500-4EF4-949D-F969B32ADFA6}"/>
              </a:ext>
            </a:extLst>
          </p:cNvPr>
          <p:cNvPicPr>
            <a:picLocks noChangeAspect="1"/>
          </p:cNvPicPr>
          <p:nvPr/>
        </p:nvPicPr>
        <p:blipFill>
          <a:blip r:embed="rId6"/>
          <a:stretch>
            <a:fillRect/>
          </a:stretch>
        </p:blipFill>
        <p:spPr>
          <a:xfrm>
            <a:off x="9927430" y="5779293"/>
            <a:ext cx="2266951" cy="1073944"/>
          </a:xfrm>
          <a:prstGeom prst="rect">
            <a:avLst/>
          </a:prstGeom>
        </p:spPr>
      </p:pic>
    </p:spTree>
    <p:extLst>
      <p:ext uri="{BB962C8B-B14F-4D97-AF65-F5344CB8AC3E}">
        <p14:creationId xmlns:p14="http://schemas.microsoft.com/office/powerpoint/2010/main" val="3461862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3AF1095-95AF-4D63-985D-7E4590A1DA68}"/>
              </a:ext>
            </a:extLst>
          </p:cNvPr>
          <p:cNvCxnSpPr>
            <a:cxnSpLocks/>
          </p:cNvCxnSpPr>
          <p:nvPr/>
        </p:nvCxnSpPr>
        <p:spPr>
          <a:xfrm flipV="1">
            <a:off x="1188129" y="3087105"/>
            <a:ext cx="1342238" cy="721452"/>
          </a:xfrm>
          <a:prstGeom prst="straightConnector1">
            <a:avLst/>
          </a:prstGeom>
          <a:ln>
            <a:solidFill>
              <a:srgbClr val="57903F"/>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F7A7A1E-97CC-4F7B-86C2-1E78154CB908}"/>
              </a:ext>
            </a:extLst>
          </p:cNvPr>
          <p:cNvCxnSpPr>
            <a:cxnSpLocks/>
          </p:cNvCxnSpPr>
          <p:nvPr/>
        </p:nvCxnSpPr>
        <p:spPr>
          <a:xfrm>
            <a:off x="1188129" y="3833409"/>
            <a:ext cx="1342238" cy="7441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A4F034C-787C-4164-B262-31A56FAE990F}"/>
              </a:ext>
            </a:extLst>
          </p:cNvPr>
          <p:cNvCxnSpPr>
            <a:cxnSpLocks/>
            <a:endCxn id="41" idx="1"/>
          </p:cNvCxnSpPr>
          <p:nvPr/>
        </p:nvCxnSpPr>
        <p:spPr>
          <a:xfrm>
            <a:off x="3272094" y="3061478"/>
            <a:ext cx="1404263" cy="634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63BAC6F-6863-4A74-A0D6-F984DE25CC03}"/>
              </a:ext>
            </a:extLst>
          </p:cNvPr>
          <p:cNvCxnSpPr>
            <a:cxnSpLocks/>
            <a:endCxn id="21" idx="1"/>
          </p:cNvCxnSpPr>
          <p:nvPr/>
        </p:nvCxnSpPr>
        <p:spPr>
          <a:xfrm flipV="1">
            <a:off x="3418460" y="4236559"/>
            <a:ext cx="1250972" cy="4008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F80B47A-6901-4D28-A168-DB385E5906D1}"/>
              </a:ext>
            </a:extLst>
          </p:cNvPr>
          <p:cNvSpPr txBox="1"/>
          <p:nvPr/>
        </p:nvSpPr>
        <p:spPr>
          <a:xfrm>
            <a:off x="499533" y="3623891"/>
            <a:ext cx="1090571" cy="369332"/>
          </a:xfrm>
          <a:prstGeom prst="rect">
            <a:avLst/>
          </a:prstGeom>
          <a:noFill/>
          <a:ln>
            <a:noFill/>
          </a:ln>
        </p:spPr>
        <p:txBody>
          <a:bodyPr wrap="square" rtlCol="0">
            <a:spAutoFit/>
          </a:bodyPr>
          <a:lstStyle/>
          <a:p>
            <a:r>
              <a:rPr lang="en-US">
                <a:solidFill>
                  <a:srgbClr val="00B050"/>
                </a:solidFill>
              </a:rPr>
              <a:t>7655</a:t>
            </a:r>
          </a:p>
        </p:txBody>
      </p:sp>
      <p:sp>
        <p:nvSpPr>
          <p:cNvPr id="9" name="TextBox 8">
            <a:extLst>
              <a:ext uri="{FF2B5EF4-FFF2-40B4-BE49-F238E27FC236}">
                <a16:creationId xmlns:a16="http://schemas.microsoft.com/office/drawing/2014/main" id="{6251F941-31B4-4137-A1ED-25CC6A3AFB83}"/>
              </a:ext>
            </a:extLst>
          </p:cNvPr>
          <p:cNvSpPr txBox="1"/>
          <p:nvPr/>
        </p:nvSpPr>
        <p:spPr>
          <a:xfrm>
            <a:off x="2610060" y="2820198"/>
            <a:ext cx="1090571" cy="369332"/>
          </a:xfrm>
          <a:prstGeom prst="rect">
            <a:avLst/>
          </a:prstGeom>
          <a:noFill/>
          <a:ln>
            <a:noFill/>
          </a:ln>
        </p:spPr>
        <p:txBody>
          <a:bodyPr wrap="square" rtlCol="0">
            <a:spAutoFit/>
          </a:bodyPr>
          <a:lstStyle/>
          <a:p>
            <a:r>
              <a:rPr lang="en-US">
                <a:solidFill>
                  <a:srgbClr val="00B050"/>
                </a:solidFill>
              </a:rPr>
              <a:t>6521</a:t>
            </a:r>
          </a:p>
        </p:txBody>
      </p:sp>
      <p:sp>
        <p:nvSpPr>
          <p:cNvPr id="10" name="TextBox 9">
            <a:extLst>
              <a:ext uri="{FF2B5EF4-FFF2-40B4-BE49-F238E27FC236}">
                <a16:creationId xmlns:a16="http://schemas.microsoft.com/office/drawing/2014/main" id="{7086A94B-7DF9-44E6-BBD4-BCFCCBBE49D9}"/>
              </a:ext>
            </a:extLst>
          </p:cNvPr>
          <p:cNvSpPr txBox="1"/>
          <p:nvPr/>
        </p:nvSpPr>
        <p:spPr>
          <a:xfrm>
            <a:off x="2694645" y="4400653"/>
            <a:ext cx="1090571" cy="369332"/>
          </a:xfrm>
          <a:prstGeom prst="rect">
            <a:avLst/>
          </a:prstGeom>
          <a:noFill/>
          <a:ln>
            <a:noFill/>
          </a:ln>
        </p:spPr>
        <p:txBody>
          <a:bodyPr wrap="square" rtlCol="0">
            <a:spAutoFit/>
          </a:bodyPr>
          <a:lstStyle/>
          <a:p>
            <a:r>
              <a:rPr lang="en-US">
                <a:solidFill>
                  <a:srgbClr val="FF0000"/>
                </a:solidFill>
              </a:rPr>
              <a:t>1134</a:t>
            </a:r>
          </a:p>
        </p:txBody>
      </p:sp>
      <p:sp>
        <p:nvSpPr>
          <p:cNvPr id="11" name="TextBox 10">
            <a:extLst>
              <a:ext uri="{FF2B5EF4-FFF2-40B4-BE49-F238E27FC236}">
                <a16:creationId xmlns:a16="http://schemas.microsoft.com/office/drawing/2014/main" id="{AC02EBD1-FF4A-4F84-9BDE-A94E5921FF47}"/>
              </a:ext>
            </a:extLst>
          </p:cNvPr>
          <p:cNvSpPr txBox="1"/>
          <p:nvPr/>
        </p:nvSpPr>
        <p:spPr>
          <a:xfrm>
            <a:off x="4607342" y="2785070"/>
            <a:ext cx="722852" cy="369332"/>
          </a:xfrm>
          <a:prstGeom prst="rect">
            <a:avLst/>
          </a:prstGeom>
          <a:noFill/>
          <a:ln>
            <a:noFill/>
          </a:ln>
        </p:spPr>
        <p:txBody>
          <a:bodyPr wrap="square" rtlCol="0">
            <a:spAutoFit/>
          </a:bodyPr>
          <a:lstStyle/>
          <a:p>
            <a:r>
              <a:rPr lang="en-US">
                <a:solidFill>
                  <a:srgbClr val="00B050"/>
                </a:solidFill>
              </a:rPr>
              <a:t>547</a:t>
            </a:r>
          </a:p>
        </p:txBody>
      </p:sp>
      <p:sp>
        <p:nvSpPr>
          <p:cNvPr id="12" name="TextBox 11">
            <a:extLst>
              <a:ext uri="{FF2B5EF4-FFF2-40B4-BE49-F238E27FC236}">
                <a16:creationId xmlns:a16="http://schemas.microsoft.com/office/drawing/2014/main" id="{2BB377C2-36E5-4FDE-96AA-0E739BA5C250}"/>
              </a:ext>
            </a:extLst>
          </p:cNvPr>
          <p:cNvSpPr txBox="1"/>
          <p:nvPr/>
        </p:nvSpPr>
        <p:spPr>
          <a:xfrm>
            <a:off x="7605556" y="4569089"/>
            <a:ext cx="722852" cy="369332"/>
          </a:xfrm>
          <a:prstGeom prst="rect">
            <a:avLst/>
          </a:prstGeom>
          <a:noFill/>
          <a:ln>
            <a:noFill/>
          </a:ln>
        </p:spPr>
        <p:txBody>
          <a:bodyPr wrap="square" rtlCol="0">
            <a:spAutoFit/>
          </a:bodyPr>
          <a:lstStyle/>
          <a:p>
            <a:r>
              <a:rPr lang="en-US">
                <a:solidFill>
                  <a:srgbClr val="FF0000"/>
                </a:solidFill>
              </a:rPr>
              <a:t>388</a:t>
            </a:r>
          </a:p>
        </p:txBody>
      </p:sp>
      <p:sp>
        <p:nvSpPr>
          <p:cNvPr id="13" name="TextBox 12">
            <a:extLst>
              <a:ext uri="{FF2B5EF4-FFF2-40B4-BE49-F238E27FC236}">
                <a16:creationId xmlns:a16="http://schemas.microsoft.com/office/drawing/2014/main" id="{F9311F46-D2D3-4091-9399-E525DA63E885}"/>
              </a:ext>
            </a:extLst>
          </p:cNvPr>
          <p:cNvSpPr txBox="1"/>
          <p:nvPr/>
        </p:nvSpPr>
        <p:spPr>
          <a:xfrm>
            <a:off x="4617128" y="2277534"/>
            <a:ext cx="722852" cy="369332"/>
          </a:xfrm>
          <a:prstGeom prst="rect">
            <a:avLst/>
          </a:prstGeom>
          <a:noFill/>
          <a:ln>
            <a:noFill/>
          </a:ln>
        </p:spPr>
        <p:txBody>
          <a:bodyPr wrap="square" rtlCol="0">
            <a:spAutoFit/>
          </a:bodyPr>
          <a:lstStyle/>
          <a:p>
            <a:r>
              <a:rPr lang="en-US">
                <a:solidFill>
                  <a:srgbClr val="00B050"/>
                </a:solidFill>
              </a:rPr>
              <a:t>6128</a:t>
            </a:r>
          </a:p>
        </p:txBody>
      </p:sp>
      <p:sp>
        <p:nvSpPr>
          <p:cNvPr id="14" name="TextBox 13">
            <a:extLst>
              <a:ext uri="{FF2B5EF4-FFF2-40B4-BE49-F238E27FC236}">
                <a16:creationId xmlns:a16="http://schemas.microsoft.com/office/drawing/2014/main" id="{520B4CC8-24DB-4176-B4BA-30A63BECE6EF}"/>
              </a:ext>
            </a:extLst>
          </p:cNvPr>
          <p:cNvSpPr txBox="1"/>
          <p:nvPr/>
        </p:nvSpPr>
        <p:spPr>
          <a:xfrm>
            <a:off x="342899" y="1836188"/>
            <a:ext cx="1403838" cy="369332"/>
          </a:xfrm>
          <a:prstGeom prst="rect">
            <a:avLst/>
          </a:prstGeom>
          <a:noFill/>
        </p:spPr>
        <p:txBody>
          <a:bodyPr wrap="square" rtlCol="0">
            <a:spAutoFit/>
          </a:bodyPr>
          <a:lstStyle/>
          <a:p>
            <a:r>
              <a:rPr lang="en-US"/>
              <a:t>May (7655)</a:t>
            </a:r>
          </a:p>
        </p:txBody>
      </p:sp>
      <p:sp>
        <p:nvSpPr>
          <p:cNvPr id="15" name="TextBox 14">
            <a:extLst>
              <a:ext uri="{FF2B5EF4-FFF2-40B4-BE49-F238E27FC236}">
                <a16:creationId xmlns:a16="http://schemas.microsoft.com/office/drawing/2014/main" id="{166EE832-0EF7-4E5D-871B-0BFAAAF8A4E2}"/>
              </a:ext>
            </a:extLst>
          </p:cNvPr>
          <p:cNvSpPr txBox="1"/>
          <p:nvPr/>
        </p:nvSpPr>
        <p:spPr>
          <a:xfrm>
            <a:off x="2524775" y="1836188"/>
            <a:ext cx="1317072" cy="369332"/>
          </a:xfrm>
          <a:prstGeom prst="rect">
            <a:avLst/>
          </a:prstGeom>
          <a:noFill/>
        </p:spPr>
        <p:txBody>
          <a:bodyPr wrap="square" rtlCol="0">
            <a:spAutoFit/>
          </a:bodyPr>
          <a:lstStyle/>
          <a:p>
            <a:r>
              <a:rPr lang="en-US"/>
              <a:t>July (6521)</a:t>
            </a:r>
          </a:p>
        </p:txBody>
      </p:sp>
      <p:sp>
        <p:nvSpPr>
          <p:cNvPr id="16" name="TextBox 15">
            <a:extLst>
              <a:ext uri="{FF2B5EF4-FFF2-40B4-BE49-F238E27FC236}">
                <a16:creationId xmlns:a16="http://schemas.microsoft.com/office/drawing/2014/main" id="{96A44064-79C7-47EB-916C-9C5584047D3E}"/>
              </a:ext>
            </a:extLst>
          </p:cNvPr>
          <p:cNvSpPr txBox="1"/>
          <p:nvPr/>
        </p:nvSpPr>
        <p:spPr>
          <a:xfrm>
            <a:off x="7284421" y="1762098"/>
            <a:ext cx="1403838" cy="369332"/>
          </a:xfrm>
          <a:prstGeom prst="rect">
            <a:avLst/>
          </a:prstGeom>
          <a:noFill/>
        </p:spPr>
        <p:txBody>
          <a:bodyPr wrap="square" rtlCol="0">
            <a:spAutoFit/>
          </a:bodyPr>
          <a:lstStyle/>
          <a:p>
            <a:r>
              <a:rPr lang="en-US"/>
              <a:t>Sep (6588)</a:t>
            </a:r>
          </a:p>
        </p:txBody>
      </p:sp>
      <p:cxnSp>
        <p:nvCxnSpPr>
          <p:cNvPr id="18" name="Straight Arrow Connector 17">
            <a:extLst>
              <a:ext uri="{FF2B5EF4-FFF2-40B4-BE49-F238E27FC236}">
                <a16:creationId xmlns:a16="http://schemas.microsoft.com/office/drawing/2014/main" id="{B7B24503-7334-4BED-A12C-3649C1A62E54}"/>
              </a:ext>
            </a:extLst>
          </p:cNvPr>
          <p:cNvCxnSpPr>
            <a:cxnSpLocks/>
          </p:cNvCxnSpPr>
          <p:nvPr/>
        </p:nvCxnSpPr>
        <p:spPr>
          <a:xfrm flipV="1">
            <a:off x="3284678" y="2488591"/>
            <a:ext cx="1317072" cy="452170"/>
          </a:xfrm>
          <a:prstGeom prst="straightConnector1">
            <a:avLst/>
          </a:prstGeom>
          <a:ln>
            <a:solidFill>
              <a:srgbClr val="57903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99BD843-0117-4CC4-998B-0DD330A3BD20}"/>
              </a:ext>
            </a:extLst>
          </p:cNvPr>
          <p:cNvCxnSpPr>
            <a:cxnSpLocks/>
          </p:cNvCxnSpPr>
          <p:nvPr/>
        </p:nvCxnSpPr>
        <p:spPr>
          <a:xfrm flipV="1">
            <a:off x="3410507" y="3092027"/>
            <a:ext cx="1195117" cy="1518774"/>
          </a:xfrm>
          <a:prstGeom prst="straightConnector1">
            <a:avLst/>
          </a:prstGeom>
          <a:ln>
            <a:solidFill>
              <a:srgbClr val="57903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DEA97B8-46B0-4507-AD31-99A210F11AFE}"/>
              </a:ext>
            </a:extLst>
          </p:cNvPr>
          <p:cNvSpPr txBox="1"/>
          <p:nvPr/>
        </p:nvSpPr>
        <p:spPr>
          <a:xfrm>
            <a:off x="4669432" y="4051893"/>
            <a:ext cx="851485" cy="369332"/>
          </a:xfrm>
          <a:prstGeom prst="rect">
            <a:avLst/>
          </a:prstGeom>
          <a:noFill/>
          <a:ln>
            <a:noFill/>
          </a:ln>
        </p:spPr>
        <p:txBody>
          <a:bodyPr wrap="square" rtlCol="0">
            <a:spAutoFit/>
          </a:bodyPr>
          <a:lstStyle/>
          <a:p>
            <a:r>
              <a:rPr lang="en-US">
                <a:solidFill>
                  <a:srgbClr val="FF0000"/>
                </a:solidFill>
              </a:rPr>
              <a:t>587</a:t>
            </a:r>
          </a:p>
        </p:txBody>
      </p:sp>
      <p:sp>
        <p:nvSpPr>
          <p:cNvPr id="23" name="TextBox 22">
            <a:extLst>
              <a:ext uri="{FF2B5EF4-FFF2-40B4-BE49-F238E27FC236}">
                <a16:creationId xmlns:a16="http://schemas.microsoft.com/office/drawing/2014/main" id="{28F43E55-A130-45C0-89E7-720E7733B0ED}"/>
              </a:ext>
            </a:extLst>
          </p:cNvPr>
          <p:cNvSpPr txBox="1"/>
          <p:nvPr/>
        </p:nvSpPr>
        <p:spPr>
          <a:xfrm>
            <a:off x="4394814" y="1766667"/>
            <a:ext cx="1317072" cy="369332"/>
          </a:xfrm>
          <a:prstGeom prst="rect">
            <a:avLst/>
          </a:prstGeom>
          <a:noFill/>
        </p:spPr>
        <p:txBody>
          <a:bodyPr wrap="square" rtlCol="0">
            <a:spAutoFit/>
          </a:bodyPr>
          <a:lstStyle/>
          <a:p>
            <a:r>
              <a:rPr lang="en-US"/>
              <a:t>Aug (6675)</a:t>
            </a:r>
          </a:p>
        </p:txBody>
      </p:sp>
      <p:cxnSp>
        <p:nvCxnSpPr>
          <p:cNvPr id="34" name="Straight Arrow Connector 33">
            <a:extLst>
              <a:ext uri="{FF2B5EF4-FFF2-40B4-BE49-F238E27FC236}">
                <a16:creationId xmlns:a16="http://schemas.microsoft.com/office/drawing/2014/main" id="{C845756B-A5A5-4A06-9EA2-306F0F365871}"/>
              </a:ext>
            </a:extLst>
          </p:cNvPr>
          <p:cNvCxnSpPr>
            <a:cxnSpLocks/>
          </p:cNvCxnSpPr>
          <p:nvPr/>
        </p:nvCxnSpPr>
        <p:spPr>
          <a:xfrm>
            <a:off x="5385216" y="2439857"/>
            <a:ext cx="2191768" cy="2062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57B126D-AA14-467C-9D6E-BCC73CE932B0}"/>
              </a:ext>
            </a:extLst>
          </p:cNvPr>
          <p:cNvSpPr txBox="1"/>
          <p:nvPr/>
        </p:nvSpPr>
        <p:spPr>
          <a:xfrm>
            <a:off x="7455406" y="2264641"/>
            <a:ext cx="722852" cy="369332"/>
          </a:xfrm>
          <a:prstGeom prst="rect">
            <a:avLst/>
          </a:prstGeom>
          <a:noFill/>
          <a:ln>
            <a:solidFill>
              <a:schemeClr val="tx1"/>
            </a:solidFill>
          </a:ln>
        </p:spPr>
        <p:txBody>
          <a:bodyPr wrap="square" rtlCol="0">
            <a:spAutoFit/>
          </a:bodyPr>
          <a:lstStyle/>
          <a:p>
            <a:r>
              <a:rPr lang="en-US">
                <a:solidFill>
                  <a:srgbClr val="00B050"/>
                </a:solidFill>
              </a:rPr>
              <a:t>5825</a:t>
            </a:r>
          </a:p>
        </p:txBody>
      </p:sp>
      <p:sp>
        <p:nvSpPr>
          <p:cNvPr id="41" name="TextBox 40">
            <a:extLst>
              <a:ext uri="{FF2B5EF4-FFF2-40B4-BE49-F238E27FC236}">
                <a16:creationId xmlns:a16="http://schemas.microsoft.com/office/drawing/2014/main" id="{FE487D8B-89FB-4D91-8E52-E09643F33F41}"/>
              </a:ext>
            </a:extLst>
          </p:cNvPr>
          <p:cNvSpPr txBox="1"/>
          <p:nvPr/>
        </p:nvSpPr>
        <p:spPr>
          <a:xfrm>
            <a:off x="4676357" y="3510914"/>
            <a:ext cx="722852" cy="369332"/>
          </a:xfrm>
          <a:prstGeom prst="rect">
            <a:avLst/>
          </a:prstGeom>
          <a:noFill/>
          <a:ln>
            <a:noFill/>
          </a:ln>
        </p:spPr>
        <p:txBody>
          <a:bodyPr wrap="square" rtlCol="0">
            <a:spAutoFit/>
          </a:bodyPr>
          <a:lstStyle/>
          <a:p>
            <a:r>
              <a:rPr lang="en-US">
                <a:solidFill>
                  <a:srgbClr val="FF0000"/>
                </a:solidFill>
              </a:rPr>
              <a:t>393</a:t>
            </a:r>
          </a:p>
        </p:txBody>
      </p:sp>
      <p:sp>
        <p:nvSpPr>
          <p:cNvPr id="47" name="TextBox 46">
            <a:extLst>
              <a:ext uri="{FF2B5EF4-FFF2-40B4-BE49-F238E27FC236}">
                <a16:creationId xmlns:a16="http://schemas.microsoft.com/office/drawing/2014/main" id="{18F32DB8-890A-4305-86FD-DFD1201E6F78}"/>
              </a:ext>
            </a:extLst>
          </p:cNvPr>
          <p:cNvSpPr txBox="1"/>
          <p:nvPr/>
        </p:nvSpPr>
        <p:spPr>
          <a:xfrm>
            <a:off x="7646297" y="4979842"/>
            <a:ext cx="722852" cy="369332"/>
          </a:xfrm>
          <a:prstGeom prst="rect">
            <a:avLst/>
          </a:prstGeom>
          <a:noFill/>
          <a:ln>
            <a:noFill/>
          </a:ln>
        </p:spPr>
        <p:txBody>
          <a:bodyPr wrap="square" rtlCol="0">
            <a:spAutoFit/>
          </a:bodyPr>
          <a:lstStyle/>
          <a:p>
            <a:r>
              <a:rPr lang="en-US">
                <a:solidFill>
                  <a:srgbClr val="FF0000"/>
                </a:solidFill>
              </a:rPr>
              <a:t>85</a:t>
            </a:r>
          </a:p>
        </p:txBody>
      </p:sp>
      <p:sp>
        <p:nvSpPr>
          <p:cNvPr id="54" name="TextBox 53">
            <a:extLst>
              <a:ext uri="{FF2B5EF4-FFF2-40B4-BE49-F238E27FC236}">
                <a16:creationId xmlns:a16="http://schemas.microsoft.com/office/drawing/2014/main" id="{7A190B6B-0E07-4027-80FF-6950FA024190}"/>
              </a:ext>
            </a:extLst>
          </p:cNvPr>
          <p:cNvSpPr txBox="1"/>
          <p:nvPr/>
        </p:nvSpPr>
        <p:spPr>
          <a:xfrm>
            <a:off x="7531142" y="2829267"/>
            <a:ext cx="722852" cy="369332"/>
          </a:xfrm>
          <a:prstGeom prst="rect">
            <a:avLst/>
          </a:prstGeom>
          <a:noFill/>
          <a:ln>
            <a:noFill/>
          </a:ln>
        </p:spPr>
        <p:txBody>
          <a:bodyPr wrap="square" rtlCol="0">
            <a:spAutoFit/>
          </a:bodyPr>
          <a:lstStyle/>
          <a:p>
            <a:r>
              <a:rPr lang="en-US">
                <a:solidFill>
                  <a:srgbClr val="00B050"/>
                </a:solidFill>
              </a:rPr>
              <a:t>462</a:t>
            </a:r>
          </a:p>
        </p:txBody>
      </p:sp>
      <p:cxnSp>
        <p:nvCxnSpPr>
          <p:cNvPr id="70" name="Straight Arrow Connector 69">
            <a:extLst>
              <a:ext uri="{FF2B5EF4-FFF2-40B4-BE49-F238E27FC236}">
                <a16:creationId xmlns:a16="http://schemas.microsoft.com/office/drawing/2014/main" id="{7162F907-3D1F-4074-A103-A351A5A05EA0}"/>
              </a:ext>
            </a:extLst>
          </p:cNvPr>
          <p:cNvCxnSpPr>
            <a:cxnSpLocks/>
          </p:cNvCxnSpPr>
          <p:nvPr/>
        </p:nvCxnSpPr>
        <p:spPr>
          <a:xfrm>
            <a:off x="5381792" y="2443625"/>
            <a:ext cx="1789717" cy="12747"/>
          </a:xfrm>
          <a:prstGeom prst="straightConnector1">
            <a:avLst/>
          </a:prstGeom>
          <a:ln>
            <a:solidFill>
              <a:srgbClr val="57903F"/>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FDB7854-C05B-433D-96A9-CAD21D79B4B5}"/>
              </a:ext>
            </a:extLst>
          </p:cNvPr>
          <p:cNvCxnSpPr>
            <a:cxnSpLocks/>
            <a:stCxn id="41" idx="3"/>
          </p:cNvCxnSpPr>
          <p:nvPr/>
        </p:nvCxnSpPr>
        <p:spPr>
          <a:xfrm>
            <a:off x="5399209" y="3695580"/>
            <a:ext cx="1821665" cy="37824"/>
          </a:xfrm>
          <a:prstGeom prst="straightConnector1">
            <a:avLst/>
          </a:prstGeom>
          <a:ln>
            <a:solidFill>
              <a:srgbClr val="57903F"/>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E70720D-B3D1-4C78-ACFF-CF36E536A780}"/>
              </a:ext>
            </a:extLst>
          </p:cNvPr>
          <p:cNvSpPr txBox="1"/>
          <p:nvPr/>
        </p:nvSpPr>
        <p:spPr>
          <a:xfrm>
            <a:off x="8992349" y="2605343"/>
            <a:ext cx="2907702" cy="2246769"/>
          </a:xfrm>
          <a:prstGeom prst="rect">
            <a:avLst/>
          </a:prstGeom>
          <a:noFill/>
        </p:spPr>
        <p:txBody>
          <a:bodyPr wrap="square" rtlCol="0">
            <a:spAutoFit/>
          </a:bodyPr>
          <a:lstStyle/>
          <a:p>
            <a:pPr marL="285750" indent="-285750">
              <a:buFont typeface="Arial" panose="020B0604020202020204" pitchFamily="34" charset="0"/>
              <a:buChar char="•"/>
            </a:pPr>
            <a:r>
              <a:rPr lang="en-US" sz="2000"/>
              <a:t>5825 all 4 interviews</a:t>
            </a:r>
          </a:p>
          <a:p>
            <a:pPr marL="285750" indent="-285750">
              <a:buFont typeface="Arial" panose="020B0604020202020204" pitchFamily="34" charset="0"/>
              <a:buChar char="•"/>
            </a:pPr>
            <a:r>
              <a:rPr lang="en-US" sz="2000"/>
              <a:t>458 Only 1 interview</a:t>
            </a:r>
          </a:p>
          <a:p>
            <a:pPr marL="285750" indent="-285750">
              <a:buFont typeface="Arial" panose="020B0604020202020204" pitchFamily="34" charset="0"/>
              <a:buChar char="•"/>
            </a:pPr>
            <a:r>
              <a:rPr lang="en-US" sz="2000"/>
              <a:t>Covering around 630-640 Municipalities across the rounds (&gt;80%)</a:t>
            </a:r>
          </a:p>
          <a:p>
            <a:endParaRPr lang="en-US" sz="2000"/>
          </a:p>
        </p:txBody>
      </p:sp>
      <p:cxnSp>
        <p:nvCxnSpPr>
          <p:cNvPr id="38" name="Straight Arrow Connector 37">
            <a:extLst>
              <a:ext uri="{FF2B5EF4-FFF2-40B4-BE49-F238E27FC236}">
                <a16:creationId xmlns:a16="http://schemas.microsoft.com/office/drawing/2014/main" id="{706E3962-C74F-4EF8-ACA3-83311650DC9A}"/>
              </a:ext>
            </a:extLst>
          </p:cNvPr>
          <p:cNvCxnSpPr>
            <a:cxnSpLocks/>
          </p:cNvCxnSpPr>
          <p:nvPr/>
        </p:nvCxnSpPr>
        <p:spPr>
          <a:xfrm>
            <a:off x="5294228" y="3013933"/>
            <a:ext cx="1789717" cy="12747"/>
          </a:xfrm>
          <a:prstGeom prst="straightConnector1">
            <a:avLst/>
          </a:prstGeom>
          <a:ln>
            <a:solidFill>
              <a:srgbClr val="57903F"/>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4FE11BF-B1EA-48AA-8E54-7419AD9635F5}"/>
              </a:ext>
            </a:extLst>
          </p:cNvPr>
          <p:cNvSpPr txBox="1"/>
          <p:nvPr/>
        </p:nvSpPr>
        <p:spPr>
          <a:xfrm>
            <a:off x="7529978" y="3463004"/>
            <a:ext cx="722852" cy="369332"/>
          </a:xfrm>
          <a:prstGeom prst="rect">
            <a:avLst/>
          </a:prstGeom>
          <a:noFill/>
          <a:ln>
            <a:noFill/>
          </a:ln>
        </p:spPr>
        <p:txBody>
          <a:bodyPr wrap="square" rtlCol="0">
            <a:spAutoFit/>
          </a:bodyPr>
          <a:lstStyle/>
          <a:p>
            <a:r>
              <a:rPr lang="en-US">
                <a:solidFill>
                  <a:srgbClr val="00B050"/>
                </a:solidFill>
              </a:rPr>
              <a:t>172</a:t>
            </a:r>
          </a:p>
        </p:txBody>
      </p:sp>
      <p:cxnSp>
        <p:nvCxnSpPr>
          <p:cNvPr id="42" name="Straight Arrow Connector 41">
            <a:extLst>
              <a:ext uri="{FF2B5EF4-FFF2-40B4-BE49-F238E27FC236}">
                <a16:creationId xmlns:a16="http://schemas.microsoft.com/office/drawing/2014/main" id="{F153DC22-3E98-4768-BF9F-F465E41DF371}"/>
              </a:ext>
            </a:extLst>
          </p:cNvPr>
          <p:cNvCxnSpPr>
            <a:cxnSpLocks/>
          </p:cNvCxnSpPr>
          <p:nvPr/>
        </p:nvCxnSpPr>
        <p:spPr>
          <a:xfrm>
            <a:off x="5272988" y="3061478"/>
            <a:ext cx="2272147" cy="20150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E8AB778-2796-4A88-AAB7-01B8F850482C}"/>
              </a:ext>
            </a:extLst>
          </p:cNvPr>
          <p:cNvSpPr txBox="1"/>
          <p:nvPr/>
        </p:nvSpPr>
        <p:spPr>
          <a:xfrm>
            <a:off x="7646297" y="5388088"/>
            <a:ext cx="722852" cy="369332"/>
          </a:xfrm>
          <a:prstGeom prst="rect">
            <a:avLst/>
          </a:prstGeom>
          <a:noFill/>
          <a:ln>
            <a:noFill/>
          </a:ln>
        </p:spPr>
        <p:txBody>
          <a:bodyPr wrap="square" rtlCol="0">
            <a:spAutoFit/>
          </a:bodyPr>
          <a:lstStyle/>
          <a:p>
            <a:r>
              <a:rPr lang="en-US">
                <a:solidFill>
                  <a:srgbClr val="FF0000"/>
                </a:solidFill>
              </a:rPr>
              <a:t>221</a:t>
            </a:r>
          </a:p>
        </p:txBody>
      </p:sp>
      <p:cxnSp>
        <p:nvCxnSpPr>
          <p:cNvPr id="55" name="Straight Arrow Connector 54">
            <a:extLst>
              <a:ext uri="{FF2B5EF4-FFF2-40B4-BE49-F238E27FC236}">
                <a16:creationId xmlns:a16="http://schemas.microsoft.com/office/drawing/2014/main" id="{982B4098-ECD3-409E-84BC-9BE4CF9E4BBC}"/>
              </a:ext>
            </a:extLst>
          </p:cNvPr>
          <p:cNvCxnSpPr>
            <a:cxnSpLocks/>
          </p:cNvCxnSpPr>
          <p:nvPr/>
        </p:nvCxnSpPr>
        <p:spPr>
          <a:xfrm>
            <a:off x="5458438" y="4223848"/>
            <a:ext cx="1821665" cy="37824"/>
          </a:xfrm>
          <a:prstGeom prst="straightConnector1">
            <a:avLst/>
          </a:prstGeom>
          <a:ln>
            <a:solidFill>
              <a:srgbClr val="57903F"/>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CAAB599-1912-4575-B547-90A3756E31F4}"/>
              </a:ext>
            </a:extLst>
          </p:cNvPr>
          <p:cNvSpPr txBox="1"/>
          <p:nvPr/>
        </p:nvSpPr>
        <p:spPr>
          <a:xfrm>
            <a:off x="7513598" y="4017598"/>
            <a:ext cx="722852" cy="369332"/>
          </a:xfrm>
          <a:prstGeom prst="rect">
            <a:avLst/>
          </a:prstGeom>
          <a:noFill/>
          <a:ln>
            <a:noFill/>
          </a:ln>
        </p:spPr>
        <p:txBody>
          <a:bodyPr wrap="square" rtlCol="0">
            <a:spAutoFit/>
          </a:bodyPr>
          <a:lstStyle/>
          <a:p>
            <a:r>
              <a:rPr lang="en-US">
                <a:solidFill>
                  <a:srgbClr val="00B050"/>
                </a:solidFill>
              </a:rPr>
              <a:t>129</a:t>
            </a:r>
          </a:p>
        </p:txBody>
      </p:sp>
      <p:sp>
        <p:nvSpPr>
          <p:cNvPr id="49" name="TextBox 48">
            <a:extLst>
              <a:ext uri="{FF2B5EF4-FFF2-40B4-BE49-F238E27FC236}">
                <a16:creationId xmlns:a16="http://schemas.microsoft.com/office/drawing/2014/main" id="{6E8BDF52-D4F5-4956-B8C9-0513512B091B}"/>
              </a:ext>
            </a:extLst>
          </p:cNvPr>
          <p:cNvSpPr txBox="1"/>
          <p:nvPr/>
        </p:nvSpPr>
        <p:spPr>
          <a:xfrm>
            <a:off x="7650831" y="5900663"/>
            <a:ext cx="722852" cy="369332"/>
          </a:xfrm>
          <a:prstGeom prst="rect">
            <a:avLst/>
          </a:prstGeom>
          <a:noFill/>
          <a:ln>
            <a:solidFill>
              <a:schemeClr val="tx1"/>
            </a:solidFill>
          </a:ln>
        </p:spPr>
        <p:txBody>
          <a:bodyPr wrap="square" rtlCol="0">
            <a:spAutoFit/>
          </a:bodyPr>
          <a:lstStyle/>
          <a:p>
            <a:r>
              <a:rPr lang="en-US">
                <a:solidFill>
                  <a:srgbClr val="FF0000"/>
                </a:solidFill>
              </a:rPr>
              <a:t>458</a:t>
            </a:r>
          </a:p>
        </p:txBody>
      </p:sp>
      <p:cxnSp>
        <p:nvCxnSpPr>
          <p:cNvPr id="61" name="Straight Arrow Connector 60">
            <a:extLst>
              <a:ext uri="{FF2B5EF4-FFF2-40B4-BE49-F238E27FC236}">
                <a16:creationId xmlns:a16="http://schemas.microsoft.com/office/drawing/2014/main" id="{24B1E440-C8D3-44A0-870B-7AB994998FAA}"/>
              </a:ext>
            </a:extLst>
          </p:cNvPr>
          <p:cNvCxnSpPr>
            <a:cxnSpLocks/>
          </p:cNvCxnSpPr>
          <p:nvPr/>
        </p:nvCxnSpPr>
        <p:spPr>
          <a:xfrm>
            <a:off x="5433450" y="3725109"/>
            <a:ext cx="2070664" cy="17995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A2A1CD8-4B9D-4D95-A83A-FAB9E43C0271}"/>
              </a:ext>
            </a:extLst>
          </p:cNvPr>
          <p:cNvCxnSpPr>
            <a:cxnSpLocks/>
            <a:stCxn id="21" idx="3"/>
          </p:cNvCxnSpPr>
          <p:nvPr/>
        </p:nvCxnSpPr>
        <p:spPr>
          <a:xfrm>
            <a:off x="5520917" y="4236559"/>
            <a:ext cx="2056067" cy="17511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0E477F8-AF3E-4B3A-9384-0D2663313085}"/>
              </a:ext>
            </a:extLst>
          </p:cNvPr>
          <p:cNvSpPr txBox="1"/>
          <p:nvPr/>
        </p:nvSpPr>
        <p:spPr>
          <a:xfrm>
            <a:off x="745435" y="546652"/>
            <a:ext cx="10535478" cy="646331"/>
          </a:xfrm>
          <a:prstGeom prst="rect">
            <a:avLst/>
          </a:prstGeom>
          <a:noFill/>
        </p:spPr>
        <p:txBody>
          <a:bodyPr wrap="square" rtlCol="0">
            <a:spAutoFit/>
          </a:bodyPr>
          <a:lstStyle/>
          <a:p>
            <a:r>
              <a:rPr lang="en-US" b="1">
                <a:solidFill>
                  <a:srgbClr val="00B0F0"/>
                </a:solidFill>
              </a:rPr>
              <a:t>TRACKING THE FLOW OF PARTICIPANTS – SOME CHURNING OBSERVED BUT SAMPLE STILL COVERS MORE THAN 80% OF MUNICIPALITIES, ALL DISTRICTS AND ALL PROVINCES OF NEPAL</a:t>
            </a:r>
          </a:p>
        </p:txBody>
      </p:sp>
      <p:pic>
        <p:nvPicPr>
          <p:cNvPr id="17" name="Picture 2">
            <a:extLst>
              <a:ext uri="{FF2B5EF4-FFF2-40B4-BE49-F238E27FC236}">
                <a16:creationId xmlns:a16="http://schemas.microsoft.com/office/drawing/2014/main" id="{76556063-8908-4BD0-9A6E-683B97065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545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9A67A28-55DA-4D67-BD5A-59BF63A53DB6}"/>
              </a:ext>
            </a:extLst>
          </p:cNvPr>
          <p:cNvGraphicFramePr>
            <a:graphicFrameLocks/>
          </p:cNvGraphicFramePr>
          <p:nvPr>
            <p:extLst>
              <p:ext uri="{D42A27DB-BD31-4B8C-83A1-F6EECF244321}">
                <p14:modId xmlns:p14="http://schemas.microsoft.com/office/powerpoint/2010/main" val="975910733"/>
              </p:ext>
            </p:extLst>
          </p:nvPr>
        </p:nvGraphicFramePr>
        <p:xfrm>
          <a:off x="643467" y="1476260"/>
          <a:ext cx="10905066" cy="473827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81823466-120B-4848-BF66-6DC01F75244D}"/>
              </a:ext>
            </a:extLst>
          </p:cNvPr>
          <p:cNvSpPr txBox="1"/>
          <p:nvPr/>
        </p:nvSpPr>
        <p:spPr>
          <a:xfrm>
            <a:off x="556054" y="259492"/>
            <a:ext cx="10762735" cy="400110"/>
          </a:xfrm>
          <a:prstGeom prst="rect">
            <a:avLst/>
          </a:prstGeom>
          <a:noFill/>
        </p:spPr>
        <p:txBody>
          <a:bodyPr wrap="square" rtlCol="0">
            <a:spAutoFit/>
          </a:bodyPr>
          <a:lstStyle/>
          <a:p>
            <a:pPr algn="just"/>
            <a:r>
              <a:rPr lang="en-US" sz="2000" b="1">
                <a:solidFill>
                  <a:srgbClr val="00B0F0"/>
                </a:solidFill>
              </a:rPr>
              <a:t>OCTOBER FOLLOW-UP: UPDATED CHILD ROSTER - MOST CHILDREN ARE 10-18 YEARS OLD</a:t>
            </a:r>
          </a:p>
        </p:txBody>
      </p:sp>
      <p:pic>
        <p:nvPicPr>
          <p:cNvPr id="2" name="Picture 2">
            <a:extLst>
              <a:ext uri="{FF2B5EF4-FFF2-40B4-BE49-F238E27FC236}">
                <a16:creationId xmlns:a16="http://schemas.microsoft.com/office/drawing/2014/main" id="{26388079-6618-4174-B3C5-DF0BABE62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725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47BC00-F00F-46A5-B3B7-5C965C41710A}"/>
              </a:ext>
            </a:extLst>
          </p:cNvPr>
          <p:cNvPicPr>
            <a:picLocks noChangeAspect="1"/>
          </p:cNvPicPr>
          <p:nvPr/>
        </p:nvPicPr>
        <p:blipFill>
          <a:blip r:embed="rId2"/>
          <a:stretch>
            <a:fillRect/>
          </a:stretch>
        </p:blipFill>
        <p:spPr>
          <a:xfrm>
            <a:off x="5791923" y="1927066"/>
            <a:ext cx="4903317" cy="3188426"/>
          </a:xfrm>
          <a:prstGeom prst="rect">
            <a:avLst/>
          </a:prstGeom>
        </p:spPr>
      </p:pic>
      <p:pic>
        <p:nvPicPr>
          <p:cNvPr id="5" name="Picture 4">
            <a:extLst>
              <a:ext uri="{FF2B5EF4-FFF2-40B4-BE49-F238E27FC236}">
                <a16:creationId xmlns:a16="http://schemas.microsoft.com/office/drawing/2014/main" id="{01E15678-FA4A-4546-AEF0-4C64F9F1E50D}"/>
              </a:ext>
            </a:extLst>
          </p:cNvPr>
          <p:cNvPicPr>
            <a:picLocks noChangeAspect="1"/>
          </p:cNvPicPr>
          <p:nvPr/>
        </p:nvPicPr>
        <p:blipFill>
          <a:blip r:embed="rId3"/>
          <a:stretch>
            <a:fillRect/>
          </a:stretch>
        </p:blipFill>
        <p:spPr>
          <a:xfrm>
            <a:off x="199178" y="1927066"/>
            <a:ext cx="4903317" cy="3150318"/>
          </a:xfrm>
          <a:prstGeom prst="rect">
            <a:avLst/>
          </a:prstGeom>
        </p:spPr>
      </p:pic>
      <p:sp>
        <p:nvSpPr>
          <p:cNvPr id="6" name="TextBox 5">
            <a:extLst>
              <a:ext uri="{FF2B5EF4-FFF2-40B4-BE49-F238E27FC236}">
                <a16:creationId xmlns:a16="http://schemas.microsoft.com/office/drawing/2014/main" id="{BBD3E33F-FE2B-4C00-A200-13FB3B6B804C}"/>
              </a:ext>
            </a:extLst>
          </p:cNvPr>
          <p:cNvSpPr txBox="1"/>
          <p:nvPr/>
        </p:nvSpPr>
        <p:spPr>
          <a:xfrm>
            <a:off x="637309" y="295564"/>
            <a:ext cx="10057931" cy="1200329"/>
          </a:xfrm>
          <a:prstGeom prst="rect">
            <a:avLst/>
          </a:prstGeom>
          <a:noFill/>
        </p:spPr>
        <p:txBody>
          <a:bodyPr wrap="square" rtlCol="0">
            <a:spAutoFit/>
          </a:bodyPr>
          <a:lstStyle/>
          <a:p>
            <a:r>
              <a:rPr lang="en-US" b="1">
                <a:solidFill>
                  <a:srgbClr val="00B0F0"/>
                </a:solidFill>
              </a:rPr>
              <a:t>DERIVING THE DISTRIBUTION OF INCOME (L) AND PROBABILITY OF JOB/LIVELIHOOD LOSS ACROSS THE 3 FOLLOW UP ROUNDS IN JULY, AUG &amp; OCT SHOWS INTERESTING SHIFTS AND PATTERNS. SOME IMPROVEMENT OBSERVED IN INCOME DISTRIBUTION ACROSS ALL INCOME GROUPS. HIGHER FREQUENCY OF LOW PROBABILITY JOB LOSSES IN OCTOBER. </a:t>
            </a:r>
          </a:p>
        </p:txBody>
      </p:sp>
      <p:pic>
        <p:nvPicPr>
          <p:cNvPr id="8" name="Picture 2">
            <a:extLst>
              <a:ext uri="{FF2B5EF4-FFF2-40B4-BE49-F238E27FC236}">
                <a16:creationId xmlns:a16="http://schemas.microsoft.com/office/drawing/2014/main" id="{693AE76B-9482-4426-A67A-427E17185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47EBFEF-939B-4D7D-8878-B24912619141}"/>
              </a:ext>
            </a:extLst>
          </p:cNvPr>
          <p:cNvSpPr txBox="1"/>
          <p:nvPr/>
        </p:nvSpPr>
        <p:spPr>
          <a:xfrm>
            <a:off x="762957" y="5094262"/>
            <a:ext cx="10057931" cy="1600438"/>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sz="1400"/>
              <a:t>Reporting on some simulations (Python/R). Estimated income distributions on left side using MN Logit Framework. Estimated probability of job loss on right. 1,2 &amp; 3 refer to Jul, Aug &amp; Sep.</a:t>
            </a:r>
          </a:p>
          <a:p>
            <a:pPr marL="285750" indent="-285750">
              <a:buFont typeface="Arial" panose="020B0604020202020204" pitchFamily="34" charset="0"/>
              <a:buChar char="•"/>
            </a:pPr>
            <a:r>
              <a:rPr lang="en-US" sz="1400"/>
              <a:t>Perhaps some recovery in incomes noticed when comparing Sep (inc3_p) with July (inc1_p). But significant risk of poverty (area to left of light blue line)</a:t>
            </a:r>
          </a:p>
          <a:p>
            <a:pPr marL="285750" indent="-285750">
              <a:buFont typeface="Arial" panose="020B0604020202020204" pitchFamily="34" charset="0"/>
              <a:buChar char="•"/>
            </a:pPr>
            <a:r>
              <a:rPr lang="en-US" sz="1400"/>
              <a:t>Bimodal distribution of job loss may suggest split labor markets. If we assume prob &gt; 0.5 = job loss we can see the shifting patterns across the surveys (area to the left of the blue line). It is interesting to note that although the area to the left is lower in earn3_p, there is a higher frequency of low probability job losses compared to previous rounds</a:t>
            </a:r>
          </a:p>
        </p:txBody>
      </p:sp>
      <p:cxnSp>
        <p:nvCxnSpPr>
          <p:cNvPr id="3" name="Straight Connector 2">
            <a:extLst>
              <a:ext uri="{FF2B5EF4-FFF2-40B4-BE49-F238E27FC236}">
                <a16:creationId xmlns:a16="http://schemas.microsoft.com/office/drawing/2014/main" id="{F2DD1196-60AC-46B8-B3BB-FFFBE351B4B5}"/>
              </a:ext>
            </a:extLst>
          </p:cNvPr>
          <p:cNvCxnSpPr>
            <a:cxnSpLocks/>
          </p:cNvCxnSpPr>
          <p:nvPr/>
        </p:nvCxnSpPr>
        <p:spPr>
          <a:xfrm>
            <a:off x="2672179" y="2057400"/>
            <a:ext cx="0" cy="2718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5176D8-D5D7-4D86-A4FE-6D4CFCC6984E}"/>
              </a:ext>
            </a:extLst>
          </p:cNvPr>
          <p:cNvCxnSpPr/>
          <p:nvPr/>
        </p:nvCxnSpPr>
        <p:spPr>
          <a:xfrm>
            <a:off x="8504808" y="2057400"/>
            <a:ext cx="0" cy="2743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2726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E02C68-F7BA-49E2-835D-A31CFDA6F87B}"/>
              </a:ext>
            </a:extLst>
          </p:cNvPr>
          <p:cNvPicPr>
            <a:picLocks noChangeAspect="1"/>
          </p:cNvPicPr>
          <p:nvPr/>
        </p:nvPicPr>
        <p:blipFill>
          <a:blip r:embed="rId2"/>
          <a:stretch>
            <a:fillRect/>
          </a:stretch>
        </p:blipFill>
        <p:spPr>
          <a:xfrm>
            <a:off x="809323" y="1322158"/>
            <a:ext cx="6805119" cy="4818759"/>
          </a:xfrm>
          <a:prstGeom prst="rect">
            <a:avLst/>
          </a:prstGeom>
        </p:spPr>
      </p:pic>
      <p:sp>
        <p:nvSpPr>
          <p:cNvPr id="5" name="TextBox 4">
            <a:extLst>
              <a:ext uri="{FF2B5EF4-FFF2-40B4-BE49-F238E27FC236}">
                <a16:creationId xmlns:a16="http://schemas.microsoft.com/office/drawing/2014/main" id="{A83D1BB8-EA2F-4130-B5F6-44405DF68508}"/>
              </a:ext>
            </a:extLst>
          </p:cNvPr>
          <p:cNvSpPr txBox="1"/>
          <p:nvPr/>
        </p:nvSpPr>
        <p:spPr>
          <a:xfrm>
            <a:off x="413886" y="192505"/>
            <a:ext cx="10915049" cy="646331"/>
          </a:xfrm>
          <a:prstGeom prst="rect">
            <a:avLst/>
          </a:prstGeom>
          <a:noFill/>
        </p:spPr>
        <p:txBody>
          <a:bodyPr wrap="square" lIns="91440" tIns="45720" rIns="91440" bIns="45720" rtlCol="0" anchor="t">
            <a:spAutoFit/>
          </a:bodyPr>
          <a:lstStyle/>
          <a:p>
            <a:r>
              <a:rPr lang="en-US">
                <a:solidFill>
                  <a:srgbClr val="00B0F0"/>
                </a:solidFill>
              </a:rPr>
              <a:t>COMPARING THE DISTRIBUTION OF RESPONDENTS ALONG INCOME GROUPS IN JULY (Y AXIS) &amp; OCTOBER (X AXIS) SHOWS THAT NEARLY 1 in 5 HOUSEHOLDS HAVE NOT EARNT ANYTHING IN BOTH JULY &amp; SEP</a:t>
            </a:r>
          </a:p>
        </p:txBody>
      </p:sp>
      <p:sp>
        <p:nvSpPr>
          <p:cNvPr id="6" name="TextBox 5">
            <a:extLst>
              <a:ext uri="{FF2B5EF4-FFF2-40B4-BE49-F238E27FC236}">
                <a16:creationId xmlns:a16="http://schemas.microsoft.com/office/drawing/2014/main" id="{BD706F8D-C7FF-4E0B-8AC5-9D3CE9D0C45E}"/>
              </a:ext>
            </a:extLst>
          </p:cNvPr>
          <p:cNvSpPr txBox="1"/>
          <p:nvPr/>
        </p:nvSpPr>
        <p:spPr>
          <a:xfrm>
            <a:off x="7899132" y="2136809"/>
            <a:ext cx="4292868" cy="923330"/>
          </a:xfrm>
          <a:prstGeom prst="rect">
            <a:avLst/>
          </a:prstGeom>
          <a:noFill/>
        </p:spPr>
        <p:txBody>
          <a:bodyPr wrap="square" rtlCol="0">
            <a:spAutoFit/>
          </a:bodyPr>
          <a:lstStyle/>
          <a:p>
            <a:r>
              <a:rPr lang="en-US"/>
              <a:t>Heatmap: Shows the distribution of respondents in each cell. Entire table sums to 100</a:t>
            </a:r>
          </a:p>
        </p:txBody>
      </p:sp>
    </p:spTree>
    <p:extLst>
      <p:ext uri="{BB962C8B-B14F-4D97-AF65-F5344CB8AC3E}">
        <p14:creationId xmlns:p14="http://schemas.microsoft.com/office/powerpoint/2010/main" val="886539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99F1D3-EF3D-462D-A632-14902D807045}"/>
              </a:ext>
            </a:extLst>
          </p:cNvPr>
          <p:cNvPicPr>
            <a:picLocks noChangeAspect="1"/>
          </p:cNvPicPr>
          <p:nvPr/>
        </p:nvPicPr>
        <p:blipFill>
          <a:blip r:embed="rId2"/>
          <a:stretch>
            <a:fillRect/>
          </a:stretch>
        </p:blipFill>
        <p:spPr>
          <a:xfrm>
            <a:off x="0" y="-26504"/>
            <a:ext cx="12039600" cy="6858000"/>
          </a:xfrm>
          <a:prstGeom prst="rect">
            <a:avLst/>
          </a:prstGeom>
        </p:spPr>
      </p:pic>
      <p:pic>
        <p:nvPicPr>
          <p:cNvPr id="2" name="Picture 2">
            <a:extLst>
              <a:ext uri="{FF2B5EF4-FFF2-40B4-BE49-F238E27FC236}">
                <a16:creationId xmlns:a16="http://schemas.microsoft.com/office/drawing/2014/main" id="{8D84DBA4-CF48-4B27-A343-D1868ACB2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419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2111-82F7-4611-B6DE-548FBAD778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DB7AF5-E5B8-4F8E-AE7C-4536F3DF3EA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9F9AF19-06AF-43EA-9788-B3A28A1B7BD7}"/>
              </a:ext>
            </a:extLst>
          </p:cNvPr>
          <p:cNvPicPr>
            <a:picLocks noChangeAspect="1"/>
          </p:cNvPicPr>
          <p:nvPr/>
        </p:nvPicPr>
        <p:blipFill>
          <a:blip r:embed="rId2"/>
          <a:stretch>
            <a:fillRect/>
          </a:stretch>
        </p:blipFill>
        <p:spPr>
          <a:xfrm>
            <a:off x="110464" y="0"/>
            <a:ext cx="11952581" cy="6858000"/>
          </a:xfrm>
          <a:prstGeom prst="rect">
            <a:avLst/>
          </a:prstGeom>
        </p:spPr>
      </p:pic>
      <p:pic>
        <p:nvPicPr>
          <p:cNvPr id="6" name="Picture 2">
            <a:extLst>
              <a:ext uri="{FF2B5EF4-FFF2-40B4-BE49-F238E27FC236}">
                <a16:creationId xmlns:a16="http://schemas.microsoft.com/office/drawing/2014/main" id="{14B29DD9-EA98-4833-8A93-91FC892D2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16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391DB7-4DEF-42B7-9563-008741F972C4}"/>
              </a:ext>
            </a:extLst>
          </p:cNvPr>
          <p:cNvSpPr>
            <a:spLocks noGrp="1"/>
          </p:cNvSpPr>
          <p:nvPr>
            <p:ph type="title"/>
          </p:nvPr>
        </p:nvSpPr>
        <p:spPr>
          <a:xfrm>
            <a:off x="421853" y="557"/>
            <a:ext cx="10515600" cy="1325563"/>
          </a:xfrm>
        </p:spPr>
        <p:txBody>
          <a:bodyPr>
            <a:normAutofit/>
          </a:bodyPr>
          <a:lstStyle/>
          <a:p>
            <a:r>
              <a:rPr lang="en-US">
                <a:solidFill>
                  <a:srgbClr val="00B0F0"/>
                </a:solidFill>
                <a:latin typeface="Arial"/>
                <a:cs typeface="Arial"/>
              </a:rPr>
              <a:t>Highlights of Findings</a:t>
            </a:r>
            <a:endParaRPr lang="en-GB">
              <a:solidFill>
                <a:srgbClr val="00B0F0"/>
              </a:solidFill>
              <a:latin typeface="Arial"/>
              <a:cs typeface="Arial"/>
            </a:endParaRPr>
          </a:p>
        </p:txBody>
      </p:sp>
      <p:sp>
        <p:nvSpPr>
          <p:cNvPr id="4" name="Content Placeholder 3">
            <a:extLst>
              <a:ext uri="{FF2B5EF4-FFF2-40B4-BE49-F238E27FC236}">
                <a16:creationId xmlns:a16="http://schemas.microsoft.com/office/drawing/2014/main" id="{CF002EA1-C8B4-4226-9697-F05A4DB81D07}"/>
              </a:ext>
            </a:extLst>
          </p:cNvPr>
          <p:cNvSpPr>
            <a:spLocks noGrp="1"/>
          </p:cNvSpPr>
          <p:nvPr>
            <p:ph sz="half" idx="1"/>
          </p:nvPr>
        </p:nvSpPr>
        <p:spPr>
          <a:xfrm>
            <a:off x="837972" y="1589963"/>
            <a:ext cx="5181600" cy="4732336"/>
          </a:xfrm>
        </p:spPr>
        <p:txBody>
          <a:bodyPr vert="horz" lIns="91440" tIns="45720" rIns="91440" bIns="45720" rtlCol="0" anchor="t">
            <a:normAutofit/>
          </a:bodyPr>
          <a:lstStyle/>
          <a:p>
            <a:pPr marL="342900" lvl="0" indent="-342900">
              <a:lnSpc>
                <a:spcPct val="107000"/>
              </a:lnSpc>
              <a:spcAft>
                <a:spcPts val="800"/>
              </a:spcAft>
              <a:buFont typeface="+mj-lt"/>
              <a:buAutoNum type="arabicPeriod"/>
            </a:pPr>
            <a:endParaRPr lang="en-GB">
              <a:latin typeface="Arial"/>
              <a:ea typeface="Calibri" panose="020F0502020204030204" pitchFamily="34" charset="0"/>
              <a:cs typeface="Arial"/>
            </a:endParaRPr>
          </a:p>
          <a:p>
            <a:endParaRPr lang="en-GB">
              <a:latin typeface="Arial"/>
              <a:cs typeface="Arial"/>
            </a:endParaRPr>
          </a:p>
        </p:txBody>
      </p:sp>
      <p:pic>
        <p:nvPicPr>
          <p:cNvPr id="6" name="Picture 2">
            <a:extLst>
              <a:ext uri="{FF2B5EF4-FFF2-40B4-BE49-F238E27FC236}">
                <a16:creationId xmlns:a16="http://schemas.microsoft.com/office/drawing/2014/main" id="{96E00531-796A-4B40-836F-933471225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a:extLst>
              <a:ext uri="{FF2B5EF4-FFF2-40B4-BE49-F238E27FC236}">
                <a16:creationId xmlns:a16="http://schemas.microsoft.com/office/drawing/2014/main" id="{01339179-CB83-4428-A054-0BDC55603034}"/>
              </a:ext>
            </a:extLst>
          </p:cNvPr>
          <p:cNvSpPr txBox="1">
            <a:spLocks/>
          </p:cNvSpPr>
          <p:nvPr/>
        </p:nvSpPr>
        <p:spPr>
          <a:xfrm>
            <a:off x="421412" y="1640326"/>
            <a:ext cx="5598160" cy="50953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cs typeface="Calibri"/>
            </a:endParaRPr>
          </a:p>
        </p:txBody>
      </p:sp>
      <p:sp>
        <p:nvSpPr>
          <p:cNvPr id="9" name="TextBox 8">
            <a:extLst>
              <a:ext uri="{FF2B5EF4-FFF2-40B4-BE49-F238E27FC236}">
                <a16:creationId xmlns:a16="http://schemas.microsoft.com/office/drawing/2014/main" id="{887A2408-43A8-4DDF-B4D3-90EDB92CFE74}"/>
              </a:ext>
            </a:extLst>
          </p:cNvPr>
          <p:cNvSpPr txBox="1"/>
          <p:nvPr/>
        </p:nvSpPr>
        <p:spPr>
          <a:xfrm>
            <a:off x="485240" y="1014428"/>
            <a:ext cx="11468720" cy="5401479"/>
          </a:xfrm>
          <a:prstGeom prst="rect">
            <a:avLst/>
          </a:prstGeom>
          <a:noFill/>
        </p:spPr>
        <p:txBody>
          <a:bodyPr wrap="square" lIns="91440" tIns="45720" rIns="91440" bIns="45720" rtlCol="0" anchor="t">
            <a:spAutoFit/>
          </a:bodyPr>
          <a:lstStyle/>
          <a:p>
            <a:r>
              <a:rPr lang="en-US" sz="2300">
                <a:latin typeface="Arial"/>
                <a:cs typeface="Arial"/>
              </a:rPr>
              <a:t>An increase in children having fever </a:t>
            </a:r>
            <a:r>
              <a:rPr lang="en-US" sz="2300" b="1">
                <a:latin typeface="Arial"/>
                <a:cs typeface="Arial"/>
              </a:rPr>
              <a:t>from 7% in July to 16% in October.  20% do not take their children to health facilities for treatment, </a:t>
            </a:r>
            <a:r>
              <a:rPr lang="en-US" sz="2300">
                <a:latin typeface="Arial"/>
                <a:cs typeface="Arial"/>
              </a:rPr>
              <a:t>typically because they are caring for or treating the children themselves. 25% face difficulties in accessing treatment. 11% of children with a fever are still not well.</a:t>
            </a:r>
          </a:p>
          <a:p>
            <a:pPr lvl="0"/>
            <a:endParaRPr lang="en-US" sz="2300" b="1">
              <a:latin typeface="Arial"/>
              <a:cs typeface="Arial"/>
            </a:endParaRPr>
          </a:p>
          <a:p>
            <a:r>
              <a:rPr lang="en-US" sz="2300">
                <a:latin typeface="Arial"/>
                <a:cs typeface="Arial"/>
              </a:rPr>
              <a:t>89 newborn babies reported in October, compared to 72 in August. </a:t>
            </a:r>
            <a:r>
              <a:rPr lang="en-US" sz="2300" b="1">
                <a:latin typeface="Arial"/>
                <a:cs typeface="Arial"/>
              </a:rPr>
              <a:t>Shift in preference for ‘nearest’ health facility </a:t>
            </a:r>
            <a:r>
              <a:rPr lang="en-US" sz="2300">
                <a:latin typeface="Arial"/>
                <a:cs typeface="Arial"/>
              </a:rPr>
              <a:t>as place to deliver.</a:t>
            </a:r>
            <a:r>
              <a:rPr lang="en-US" sz="2300" b="1">
                <a:latin typeface="Arial"/>
                <a:cs typeface="Arial"/>
              </a:rPr>
              <a:t> </a:t>
            </a:r>
          </a:p>
          <a:p>
            <a:endParaRPr lang="en-US" sz="2300" b="1">
              <a:latin typeface="Arial"/>
              <a:cs typeface="Calibri"/>
            </a:endParaRPr>
          </a:p>
          <a:p>
            <a:r>
              <a:rPr lang="en-US" sz="2300" b="1">
                <a:latin typeface="Arial"/>
                <a:cs typeface="Arial"/>
              </a:rPr>
              <a:t>12% of households are having difficulty </a:t>
            </a:r>
            <a:r>
              <a:rPr lang="en-US" sz="2300">
                <a:latin typeface="Arial"/>
                <a:cs typeface="Arial"/>
              </a:rPr>
              <a:t>accessing hygiene materials such as soap and detergent.</a:t>
            </a:r>
          </a:p>
          <a:p>
            <a:pPr lvl="0"/>
            <a:endParaRPr lang="en-US" sz="2300">
              <a:latin typeface="Arial"/>
              <a:cs typeface="Arial"/>
            </a:endParaRPr>
          </a:p>
          <a:p>
            <a:r>
              <a:rPr lang="en-US" sz="2300" b="1">
                <a:latin typeface="Arial"/>
                <a:cs typeface="Arial"/>
              </a:rPr>
              <a:t>Increase </a:t>
            </a:r>
            <a:r>
              <a:rPr lang="en-US" sz="2300">
                <a:latin typeface="Arial"/>
                <a:cs typeface="Arial"/>
              </a:rPr>
              <a:t>in percentage of families witnessing violence against women and children. </a:t>
            </a:r>
          </a:p>
          <a:p>
            <a:pPr lvl="0"/>
            <a:endParaRPr lang="en-US" sz="2300" b="1">
              <a:latin typeface="Arial"/>
              <a:cs typeface="Arial"/>
            </a:endParaRPr>
          </a:p>
          <a:p>
            <a:r>
              <a:rPr lang="en-US" sz="2300" b="1">
                <a:latin typeface="Arial"/>
                <a:cs typeface="Arial"/>
              </a:rPr>
              <a:t>49% of respondents felt at risk of infection </a:t>
            </a:r>
            <a:r>
              <a:rPr lang="en-US" sz="2300">
                <a:latin typeface="Arial"/>
                <a:cs typeface="Arial"/>
              </a:rPr>
              <a:t>from COVID-19 and </a:t>
            </a:r>
            <a:r>
              <a:rPr lang="en-US" sz="2300" b="1">
                <a:latin typeface="Arial"/>
                <a:cs typeface="Arial"/>
              </a:rPr>
              <a:t>only 57% could maintain a 2 </a:t>
            </a:r>
            <a:r>
              <a:rPr lang="en-US" sz="2300" b="1" err="1">
                <a:latin typeface="Arial"/>
                <a:cs typeface="Arial"/>
              </a:rPr>
              <a:t>metre</a:t>
            </a:r>
            <a:r>
              <a:rPr lang="en-US" sz="2300" b="1">
                <a:latin typeface="Arial"/>
                <a:cs typeface="Arial"/>
              </a:rPr>
              <a:t> </a:t>
            </a:r>
            <a:r>
              <a:rPr lang="en-US" sz="2300">
                <a:latin typeface="Arial"/>
                <a:cs typeface="Arial"/>
              </a:rPr>
              <a:t>distance in public all or most of the time. </a:t>
            </a:r>
          </a:p>
        </p:txBody>
      </p:sp>
    </p:spTree>
    <p:extLst>
      <p:ext uri="{BB962C8B-B14F-4D97-AF65-F5344CB8AC3E}">
        <p14:creationId xmlns:p14="http://schemas.microsoft.com/office/powerpoint/2010/main" val="384618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0C5795-8C1B-4E10-A3A1-C92D54E1B7CC}"/>
              </a:ext>
            </a:extLst>
          </p:cNvPr>
          <p:cNvSpPr txBox="1"/>
          <p:nvPr/>
        </p:nvSpPr>
        <p:spPr>
          <a:xfrm>
            <a:off x="7566065" y="1848131"/>
            <a:ext cx="4209836" cy="3693319"/>
          </a:xfrm>
          <a:prstGeom prst="rect">
            <a:avLst/>
          </a:prstGeom>
          <a:noFill/>
          <a:ln>
            <a:solidFill>
              <a:srgbClr val="002060"/>
            </a:solidFill>
          </a:ln>
        </p:spPr>
        <p:txBody>
          <a:bodyPr wrap="square" lIns="91440" tIns="45720" rIns="91440" bIns="45720" rtlCol="0" anchor="t">
            <a:spAutoFit/>
          </a:bodyPr>
          <a:lstStyle/>
          <a:p>
            <a:pPr marL="285750" indent="-285750">
              <a:buFont typeface="Arial" panose="020B0604020202020204" pitchFamily="34" charset="0"/>
              <a:buChar char="•"/>
            </a:pPr>
            <a:r>
              <a:rPr lang="en-US">
                <a:latin typeface="Arial"/>
                <a:cs typeface="Arial"/>
              </a:rPr>
              <a:t>Reported income distribution recovered slightly in October compared to August but is still significantly worse than May or July.</a:t>
            </a:r>
          </a:p>
          <a:p>
            <a:pPr marL="285750" indent="-285750">
              <a:buFont typeface="Arial" panose="020B0604020202020204" pitchFamily="34" charset="0"/>
              <a:buChar char="•"/>
            </a:pPr>
            <a:r>
              <a:rPr lang="en-US">
                <a:latin typeface="Arial"/>
                <a:cs typeface="Arial"/>
              </a:rPr>
              <a:t>In October, 61% of households are at significant risk of income poverty.</a:t>
            </a:r>
          </a:p>
          <a:p>
            <a:pPr marL="285750" indent="-285750">
              <a:buFont typeface="Arial" panose="020B0604020202020204" pitchFamily="34" charset="0"/>
              <a:buChar char="•"/>
            </a:pPr>
            <a:r>
              <a:rPr lang="en-US">
                <a:latin typeface="Arial"/>
                <a:cs typeface="Arial"/>
              </a:rPr>
              <a:t>Majority of those who remain in the no earnings category from August to October were from </a:t>
            </a:r>
            <a:r>
              <a:rPr lang="en-US" err="1">
                <a:latin typeface="Arial"/>
                <a:cs typeface="Arial"/>
              </a:rPr>
              <a:t>Sudurpaschim</a:t>
            </a:r>
            <a:r>
              <a:rPr lang="en-US">
                <a:latin typeface="Arial"/>
                <a:cs typeface="Arial"/>
              </a:rPr>
              <a:t> and Province 5, are likely to be living in rural areas, and 25% are from female headed households. More than 10% are likely to be Dalits.</a:t>
            </a:r>
          </a:p>
        </p:txBody>
      </p:sp>
      <p:sp>
        <p:nvSpPr>
          <p:cNvPr id="5" name="TextBox 4">
            <a:extLst>
              <a:ext uri="{FF2B5EF4-FFF2-40B4-BE49-F238E27FC236}">
                <a16:creationId xmlns:a16="http://schemas.microsoft.com/office/drawing/2014/main" id="{F73DD054-3E30-4AD3-96EA-30D96C67788A}"/>
              </a:ext>
            </a:extLst>
          </p:cNvPr>
          <p:cNvSpPr txBox="1"/>
          <p:nvPr/>
        </p:nvSpPr>
        <p:spPr>
          <a:xfrm>
            <a:off x="297366" y="248970"/>
            <a:ext cx="11409557" cy="1200329"/>
          </a:xfrm>
          <a:prstGeom prst="rect">
            <a:avLst/>
          </a:prstGeom>
          <a:noFill/>
        </p:spPr>
        <p:txBody>
          <a:bodyPr wrap="square" lIns="91440" tIns="45720" rIns="91440" bIns="45720" rtlCol="0" anchor="t">
            <a:spAutoFit/>
          </a:bodyPr>
          <a:lstStyle/>
          <a:p>
            <a:pPr algn="just"/>
            <a:r>
              <a:rPr lang="en-US" sz="2400" b="1" dirty="0">
                <a:solidFill>
                  <a:srgbClr val="00B0F0"/>
                </a:solidFill>
                <a:latin typeface="Arial"/>
                <a:cs typeface="Arial"/>
              </a:rPr>
              <a:t>REPORTED INCOME DISTRIBUTION COMPARED ACROSS THE FOUR SURVEYS SHOWS A SLIGHT IMPROVEMENT IN OCTOBER COMPARED TO AUGUST – BUT 61% HHs STILL AT RISK OF POVERTY</a:t>
            </a:r>
          </a:p>
        </p:txBody>
      </p:sp>
      <p:sp>
        <p:nvSpPr>
          <p:cNvPr id="3" name="TextBox 2">
            <a:extLst>
              <a:ext uri="{FF2B5EF4-FFF2-40B4-BE49-F238E27FC236}">
                <a16:creationId xmlns:a16="http://schemas.microsoft.com/office/drawing/2014/main" id="{794116A7-2202-4C15-A754-BD6C7E65A981}"/>
              </a:ext>
            </a:extLst>
          </p:cNvPr>
          <p:cNvSpPr txBox="1"/>
          <p:nvPr/>
        </p:nvSpPr>
        <p:spPr>
          <a:xfrm>
            <a:off x="2417187" y="6145007"/>
            <a:ext cx="3299154" cy="461665"/>
          </a:xfrm>
          <a:prstGeom prst="rect">
            <a:avLst/>
          </a:prstGeom>
          <a:noFill/>
        </p:spPr>
        <p:txBody>
          <a:bodyPr wrap="square" lIns="91440" tIns="45720" rIns="91440" bIns="45720" rtlCol="0" anchor="t">
            <a:spAutoFit/>
          </a:bodyPr>
          <a:lstStyle/>
          <a:p>
            <a:pPr algn="ctr"/>
            <a:r>
              <a:rPr lang="en-US" sz="1200">
                <a:solidFill>
                  <a:srgbClr val="00B0F0"/>
                </a:solidFill>
              </a:rPr>
              <a:t>Distribution of respondents </a:t>
            </a:r>
            <a:endParaRPr lang="en-US">
              <a:solidFill>
                <a:srgbClr val="000000"/>
              </a:solidFill>
            </a:endParaRPr>
          </a:p>
          <a:p>
            <a:pPr algn="ctr"/>
            <a:r>
              <a:rPr lang="en-US" sz="1200">
                <a:solidFill>
                  <a:srgbClr val="00B0F0"/>
                </a:solidFill>
              </a:rPr>
              <a:t>across income groups </a:t>
            </a:r>
            <a:endParaRPr lang="en-US">
              <a:cs typeface="Calibri"/>
            </a:endParaRPr>
          </a:p>
        </p:txBody>
      </p:sp>
      <p:pic>
        <p:nvPicPr>
          <p:cNvPr id="7" name="Picture 2">
            <a:extLst>
              <a:ext uri="{FF2B5EF4-FFF2-40B4-BE49-F238E27FC236}">
                <a16:creationId xmlns:a16="http://schemas.microsoft.com/office/drawing/2014/main" id="{D7FB5604-9221-48ED-B816-17E978CCE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a:extLst>
              <a:ext uri="{FF2B5EF4-FFF2-40B4-BE49-F238E27FC236}">
                <a16:creationId xmlns:a16="http://schemas.microsoft.com/office/drawing/2014/main" id="{7843736A-EC9B-411C-BBE4-D8763E23848B}"/>
              </a:ext>
            </a:extLst>
          </p:cNvPr>
          <p:cNvGraphicFramePr>
            <a:graphicFrameLocks/>
          </p:cNvGraphicFramePr>
          <p:nvPr>
            <p:extLst>
              <p:ext uri="{D42A27DB-BD31-4B8C-83A1-F6EECF244321}">
                <p14:modId xmlns:p14="http://schemas.microsoft.com/office/powerpoint/2010/main" val="3734743949"/>
              </p:ext>
            </p:extLst>
          </p:nvPr>
        </p:nvGraphicFramePr>
        <p:xfrm>
          <a:off x="368388" y="1676371"/>
          <a:ext cx="6725545" cy="43169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92330852"/>
      </p:ext>
    </p:extLst>
  </p:cSld>
  <p:clrMapOvr>
    <a:masterClrMapping/>
  </p:clrMapOvr>
  <p:extLst>
    <p:ext uri="{6950BFC3-D8DA-4A85-94F7-54DA5524770B}">
      <p188:commentRel xmlns="" xmlns:p188="http://schemas.microsoft.com/office/powerpoint/2018/8/main" r:id="rId4"/>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4AE757-709E-4B80-B057-93F5878075A6}"/>
              </a:ext>
            </a:extLst>
          </p:cNvPr>
          <p:cNvSpPr txBox="1"/>
          <p:nvPr/>
        </p:nvSpPr>
        <p:spPr>
          <a:xfrm>
            <a:off x="7799740" y="1128329"/>
            <a:ext cx="3885793" cy="5078313"/>
          </a:xfrm>
          <a:prstGeom prst="rect">
            <a:avLst/>
          </a:prstGeom>
          <a:noFill/>
          <a:ln>
            <a:solidFill>
              <a:srgbClr val="002060"/>
            </a:solidFill>
          </a:ln>
        </p:spPr>
        <p:txBody>
          <a:bodyPr wrap="square" lIns="91440" tIns="45720" rIns="91440" bIns="45720" rtlCol="0" anchor="t">
            <a:spAutoFit/>
          </a:bodyPr>
          <a:lstStyle/>
          <a:p>
            <a:pPr marL="285750" indent="-285750">
              <a:buFont typeface="Arial" panose="020B0604020202020204" pitchFamily="34" charset="0"/>
              <a:buChar char="•"/>
            </a:pPr>
            <a:r>
              <a:rPr lang="en-US">
                <a:latin typeface="Arial"/>
                <a:cs typeface="Arial"/>
              </a:rPr>
              <a:t>% of respondents reporting loss of work or livelihood is on a decreasing trend since July</a:t>
            </a:r>
          </a:p>
          <a:p>
            <a:pPr marL="285750" indent="-285750">
              <a:buFont typeface="Arial" panose="020B0604020202020204" pitchFamily="34" charset="0"/>
              <a:buChar char="•"/>
            </a:pPr>
            <a:r>
              <a:rPr lang="en-US">
                <a:latin typeface="Arial"/>
                <a:cs typeface="Arial"/>
              </a:rPr>
              <a:t>45% of respondents report a loss of work or livelihood in October.</a:t>
            </a:r>
          </a:p>
          <a:p>
            <a:pPr marL="285750" indent="-285750">
              <a:buFont typeface="Arial" panose="020B0604020202020204" pitchFamily="34" charset="0"/>
              <a:buChar char="•"/>
            </a:pPr>
            <a:r>
              <a:rPr lang="en-US">
                <a:latin typeface="Arial"/>
                <a:cs typeface="Arial"/>
              </a:rPr>
              <a:t>Even though fewer losses are reported, earnings are still low and depressed.</a:t>
            </a:r>
          </a:p>
          <a:p>
            <a:pPr marL="285750" indent="-285750">
              <a:buFont typeface="Arial" panose="020B0604020202020204" pitchFamily="34" charset="0"/>
              <a:buChar char="•"/>
            </a:pPr>
            <a:r>
              <a:rPr lang="en-US">
                <a:latin typeface="Arial"/>
                <a:cs typeface="Arial"/>
              </a:rPr>
              <a:t>Most job losses accrue to male heads of households in rural municipalities.</a:t>
            </a:r>
          </a:p>
          <a:p>
            <a:pPr marL="285750" indent="-285750">
              <a:buFont typeface="Arial" panose="020B0604020202020204" pitchFamily="34" charset="0"/>
              <a:buChar char="•"/>
            </a:pPr>
            <a:r>
              <a:rPr lang="en-US">
                <a:latin typeface="Arial"/>
                <a:cs typeface="Arial"/>
              </a:rPr>
              <a:t>Results from other surveys such as the Interactive Voice Response reveal that nearly one in five respondents across the four rounds of the Tracker had to resign from their job due to COVID-19.</a:t>
            </a:r>
          </a:p>
        </p:txBody>
      </p:sp>
      <p:sp>
        <p:nvSpPr>
          <p:cNvPr id="3" name="TextBox 2">
            <a:extLst>
              <a:ext uri="{FF2B5EF4-FFF2-40B4-BE49-F238E27FC236}">
                <a16:creationId xmlns:a16="http://schemas.microsoft.com/office/drawing/2014/main" id="{A7F7689F-F29F-400A-92C9-260273DE279D}"/>
              </a:ext>
            </a:extLst>
          </p:cNvPr>
          <p:cNvSpPr txBox="1"/>
          <p:nvPr/>
        </p:nvSpPr>
        <p:spPr>
          <a:xfrm>
            <a:off x="353568" y="212539"/>
            <a:ext cx="10762735" cy="830997"/>
          </a:xfrm>
          <a:prstGeom prst="rect">
            <a:avLst/>
          </a:prstGeom>
          <a:noFill/>
        </p:spPr>
        <p:txBody>
          <a:bodyPr wrap="square" lIns="91440" tIns="45720" rIns="91440" bIns="45720" rtlCol="0" anchor="t">
            <a:spAutoFit/>
          </a:bodyPr>
          <a:lstStyle/>
          <a:p>
            <a:pPr algn="ctr"/>
            <a:r>
              <a:rPr lang="en-US" sz="2400" b="1">
                <a:solidFill>
                  <a:srgbClr val="00B0F0"/>
                </a:solidFill>
                <a:latin typeface="Arial"/>
                <a:cs typeface="Arial"/>
              </a:rPr>
              <a:t>DECREASING TREND OBSERVED IN LOSS OF JOBS/WORK/LIVELIHOODS</a:t>
            </a:r>
          </a:p>
        </p:txBody>
      </p:sp>
      <p:sp>
        <p:nvSpPr>
          <p:cNvPr id="5" name="TextBox 4">
            <a:extLst>
              <a:ext uri="{FF2B5EF4-FFF2-40B4-BE49-F238E27FC236}">
                <a16:creationId xmlns:a16="http://schemas.microsoft.com/office/drawing/2014/main" id="{150ECC56-B4A0-4807-B63A-EEBD785570FB}"/>
              </a:ext>
            </a:extLst>
          </p:cNvPr>
          <p:cNvSpPr txBox="1"/>
          <p:nvPr/>
        </p:nvSpPr>
        <p:spPr>
          <a:xfrm>
            <a:off x="2335691" y="6064671"/>
            <a:ext cx="3791731" cy="461665"/>
          </a:xfrm>
          <a:prstGeom prst="rect">
            <a:avLst/>
          </a:prstGeom>
          <a:noFill/>
        </p:spPr>
        <p:txBody>
          <a:bodyPr wrap="square" lIns="91440" tIns="45720" rIns="91440" bIns="45720" rtlCol="0" anchor="t">
            <a:spAutoFit/>
          </a:bodyPr>
          <a:lstStyle/>
          <a:p>
            <a:pPr algn="ctr"/>
            <a:r>
              <a:rPr lang="en-US" sz="1200">
                <a:solidFill>
                  <a:srgbClr val="00B0F0"/>
                </a:solidFill>
              </a:rPr>
              <a:t>Percentage reporting loss of job/work/livelihood (N=2091 of all four survey rounds) </a:t>
            </a:r>
            <a:endParaRPr lang="en-US"/>
          </a:p>
        </p:txBody>
      </p:sp>
      <p:pic>
        <p:nvPicPr>
          <p:cNvPr id="4" name="Picture 2">
            <a:extLst>
              <a:ext uri="{FF2B5EF4-FFF2-40B4-BE49-F238E27FC236}">
                <a16:creationId xmlns:a16="http://schemas.microsoft.com/office/drawing/2014/main" id="{91201E50-0836-4291-A92F-4F2A7524B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a:extLst>
              <a:ext uri="{FF2B5EF4-FFF2-40B4-BE49-F238E27FC236}">
                <a16:creationId xmlns:a16="http://schemas.microsoft.com/office/drawing/2014/main" id="{51164FB8-937F-4BDC-A1B3-28336597540C}"/>
              </a:ext>
            </a:extLst>
          </p:cNvPr>
          <p:cNvGraphicFramePr>
            <a:graphicFrameLocks/>
          </p:cNvGraphicFramePr>
          <p:nvPr>
            <p:extLst>
              <p:ext uri="{D42A27DB-BD31-4B8C-83A1-F6EECF244321}">
                <p14:modId xmlns:p14="http://schemas.microsoft.com/office/powerpoint/2010/main" val="4199758804"/>
              </p:ext>
            </p:extLst>
          </p:nvPr>
        </p:nvGraphicFramePr>
        <p:xfrm>
          <a:off x="1028700" y="1129338"/>
          <a:ext cx="6400799" cy="49345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78355698"/>
      </p:ext>
    </p:extLst>
  </p:cSld>
  <p:clrMapOvr>
    <a:masterClrMapping/>
  </p:clrMapOvr>
  <p:extLst>
    <p:ext uri="{6950BFC3-D8DA-4A85-94F7-54DA5524770B}">
      <p188:commentRel xmlns="" xmlns:p188="http://schemas.microsoft.com/office/powerpoint/2018/8/main" r:id="rId4"/>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7B4F3CD-9B56-45BE-BD52-5D73CBB7C77D}"/>
              </a:ext>
            </a:extLst>
          </p:cNvPr>
          <p:cNvGraphicFramePr>
            <a:graphicFrameLocks/>
          </p:cNvGraphicFramePr>
          <p:nvPr>
            <p:extLst>
              <p:ext uri="{D42A27DB-BD31-4B8C-83A1-F6EECF244321}">
                <p14:modId xmlns:p14="http://schemas.microsoft.com/office/powerpoint/2010/main" val="1341210431"/>
              </p:ext>
            </p:extLst>
          </p:nvPr>
        </p:nvGraphicFramePr>
        <p:xfrm>
          <a:off x="572877" y="1582416"/>
          <a:ext cx="6873796" cy="479276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CF9E6599-AE4B-4B5D-BDF3-6CF5F36A5033}"/>
              </a:ext>
            </a:extLst>
          </p:cNvPr>
          <p:cNvSpPr txBox="1"/>
          <p:nvPr/>
        </p:nvSpPr>
        <p:spPr>
          <a:xfrm>
            <a:off x="572877" y="155303"/>
            <a:ext cx="10730429" cy="1200329"/>
          </a:xfrm>
          <a:prstGeom prst="rect">
            <a:avLst/>
          </a:prstGeom>
          <a:noFill/>
        </p:spPr>
        <p:txBody>
          <a:bodyPr wrap="square" lIns="91440" tIns="45720" rIns="91440" bIns="45720" rtlCol="0" anchor="t">
            <a:spAutoFit/>
          </a:bodyPr>
          <a:lstStyle/>
          <a:p>
            <a:r>
              <a:rPr lang="en-US" sz="2400" b="1">
                <a:solidFill>
                  <a:srgbClr val="00B0F0"/>
                </a:solidFill>
                <a:latin typeface="Arial"/>
                <a:cs typeface="Arial"/>
              </a:rPr>
              <a:t>EXCEPT FOR KARNALI, ALL PROVINCES EXPERIENCED A DECLINE IN LOSS OF JOBS OR LIVELIHOODS COMPARED TO PREVIOUS TRACKER SURVEYS</a:t>
            </a:r>
          </a:p>
        </p:txBody>
      </p:sp>
      <p:pic>
        <p:nvPicPr>
          <p:cNvPr id="3" name="Picture 2">
            <a:extLst>
              <a:ext uri="{FF2B5EF4-FFF2-40B4-BE49-F238E27FC236}">
                <a16:creationId xmlns:a16="http://schemas.microsoft.com/office/drawing/2014/main" id="{E1A41905-22D4-41BC-A1EF-F5DC6ED9F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EF4C45-E814-40B4-A99A-A16FCB8AB50A}"/>
              </a:ext>
            </a:extLst>
          </p:cNvPr>
          <p:cNvSpPr txBox="1"/>
          <p:nvPr/>
        </p:nvSpPr>
        <p:spPr>
          <a:xfrm>
            <a:off x="8000024" y="1159633"/>
            <a:ext cx="3619099" cy="5632311"/>
          </a:xfrm>
          <a:prstGeom prst="rect">
            <a:avLst/>
          </a:prstGeom>
          <a:noFill/>
          <a:ln>
            <a:solidFill>
              <a:schemeClr val="accent1"/>
            </a:solidFill>
          </a:ln>
        </p:spPr>
        <p:txBody>
          <a:bodyPr wrap="square" lIns="91440" tIns="45720" rIns="91440" bIns="45720" rtlCol="0" anchor="t">
            <a:spAutoFit/>
          </a:bodyPr>
          <a:lstStyle/>
          <a:p>
            <a:pPr marL="285750" indent="-285750">
              <a:buFont typeface="Arial"/>
              <a:buChar char="•"/>
            </a:pPr>
            <a:r>
              <a:rPr lang="en-US" sz="2000" dirty="0">
                <a:latin typeface="Arial" panose="020B0604020202020204" pitchFamily="34" charset="0"/>
                <a:cs typeface="Arial" panose="020B0604020202020204" pitchFamily="34" charset="0"/>
              </a:rPr>
              <a:t>Compares losses in baseline (loss0) with losses in July follow-up (loss1), August follow-up (loss2) and October follow-up (loss3) across the Provinces</a:t>
            </a:r>
          </a:p>
          <a:p>
            <a:pPr marL="285750" indent="-285750">
              <a:buFont typeface="Arial"/>
              <a:buChar char="•"/>
            </a:pPr>
            <a:endParaRPr lang="en-US" sz="2000" dirty="0">
              <a:latin typeface="Arial" panose="020B0604020202020204" pitchFamily="34" charset="0"/>
              <a:cs typeface="Arial" panose="020B0604020202020204" pitchFamily="34" charset="0"/>
            </a:endParaRPr>
          </a:p>
          <a:p>
            <a:pPr marL="285750" indent="-285750">
              <a:buFont typeface="Arial"/>
              <a:buChar char="•"/>
            </a:pPr>
            <a:r>
              <a:rPr lang="en-US" sz="2000" dirty="0">
                <a:latin typeface="Arial" panose="020B0604020202020204" pitchFamily="34" charset="0"/>
                <a:cs typeface="Arial" panose="020B0604020202020204" pitchFamily="34" charset="0"/>
              </a:rPr>
              <a:t>Province 3 and 5 recorded the lowest percentage of job and livelihoods loss compared to the August survey.</a:t>
            </a:r>
          </a:p>
          <a:p>
            <a:pPr marL="285750" indent="-285750">
              <a:buFont typeface="Arial"/>
              <a:buChar char="•"/>
            </a:pPr>
            <a:endParaRPr lang="en-US" sz="2000" dirty="0">
              <a:latin typeface="Arial" panose="020B0604020202020204" pitchFamily="34" charset="0"/>
              <a:cs typeface="Arial" panose="020B0604020202020204" pitchFamily="34" charset="0"/>
            </a:endParaRPr>
          </a:p>
          <a:p>
            <a:pPr marL="285750" indent="-285750">
              <a:buFont typeface="Arial"/>
              <a:buChar char="•"/>
            </a:pPr>
            <a:r>
              <a:rPr lang="en-US" sz="2000" dirty="0">
                <a:latin typeface="Arial" panose="020B0604020202020204" pitchFamily="34" charset="0"/>
                <a:cs typeface="Arial" panose="020B0604020202020204" pitchFamily="34" charset="0"/>
              </a:rPr>
              <a:t>Province 2 remains an outlier and shows the least improvement compared to other provinces.</a:t>
            </a:r>
            <a:r>
              <a:rPr lang="en-US" sz="2000" dirty="0">
                <a:latin typeface="Arial"/>
                <a:cs typeface="Arial"/>
              </a:rPr>
              <a:t> </a:t>
            </a:r>
          </a:p>
        </p:txBody>
      </p:sp>
    </p:spTree>
    <p:extLst>
      <p:ext uri="{BB962C8B-B14F-4D97-AF65-F5344CB8AC3E}">
        <p14:creationId xmlns:p14="http://schemas.microsoft.com/office/powerpoint/2010/main" val="382099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7CAE85-E502-4D17-AF16-0A6B5D9B7B25}"/>
              </a:ext>
            </a:extLst>
          </p:cNvPr>
          <p:cNvSpPr txBox="1"/>
          <p:nvPr/>
        </p:nvSpPr>
        <p:spPr>
          <a:xfrm>
            <a:off x="458839" y="155303"/>
            <a:ext cx="11733162" cy="1200329"/>
          </a:xfrm>
          <a:prstGeom prst="rect">
            <a:avLst/>
          </a:prstGeom>
          <a:noFill/>
        </p:spPr>
        <p:txBody>
          <a:bodyPr wrap="square" lIns="91440" tIns="45720" rIns="91440" bIns="45720" rtlCol="0" anchor="t">
            <a:spAutoFit/>
          </a:bodyPr>
          <a:lstStyle/>
          <a:p>
            <a:r>
              <a:rPr lang="en-US" sz="2400" b="1">
                <a:solidFill>
                  <a:srgbClr val="00B0F0"/>
                </a:solidFill>
                <a:latin typeface="Arial"/>
                <a:cs typeface="Arial"/>
              </a:rPr>
              <a:t>FINANCIAL COPING BEHAVIOUR SHOWS AN UPWARD TREND OF BORROWING AND IN CUTTING EXPENDITURES, AND A DOWNWARD TREND IN DEPLETION OF SAVINGS.</a:t>
            </a:r>
          </a:p>
        </p:txBody>
      </p:sp>
      <p:sp>
        <p:nvSpPr>
          <p:cNvPr id="7" name="TextBox 6">
            <a:extLst>
              <a:ext uri="{FF2B5EF4-FFF2-40B4-BE49-F238E27FC236}">
                <a16:creationId xmlns:a16="http://schemas.microsoft.com/office/drawing/2014/main" id="{BCF9EF61-B255-448D-8EEC-E9EF32A24DDF}"/>
              </a:ext>
            </a:extLst>
          </p:cNvPr>
          <p:cNvSpPr txBox="1"/>
          <p:nvPr/>
        </p:nvSpPr>
        <p:spPr>
          <a:xfrm>
            <a:off x="7117869" y="1315760"/>
            <a:ext cx="4617963" cy="4832092"/>
          </a:xfrm>
          <a:prstGeom prst="rect">
            <a:avLst/>
          </a:prstGeom>
          <a:noFill/>
          <a:ln>
            <a:solidFill>
              <a:schemeClr val="tx1"/>
            </a:solidFill>
          </a:ln>
        </p:spPr>
        <p:txBody>
          <a:bodyPr wrap="square" lIns="91440" tIns="45720" rIns="91440" bIns="45720" rtlCol="0" anchor="t">
            <a:spAutoFit/>
          </a:bodyPr>
          <a:lstStyle/>
          <a:p>
            <a:pPr marL="285750" indent="-285750">
              <a:buFont typeface="Arial"/>
              <a:buChar char="•"/>
            </a:pPr>
            <a:r>
              <a:rPr lang="en-US" sz="1400" dirty="0">
                <a:latin typeface="Arial"/>
                <a:cs typeface="Arial"/>
              </a:rPr>
              <a:t>Increasing indebtedness against continued and significant poverty risks. </a:t>
            </a:r>
            <a:endParaRPr lang="en-US" dirty="0">
              <a:latin typeface="Arial"/>
              <a:cs typeface="Arial"/>
            </a:endParaRPr>
          </a:p>
          <a:p>
            <a:pPr marL="285750" indent="-285750">
              <a:buFont typeface="Arial"/>
              <a:buChar char="•"/>
            </a:pPr>
            <a:endParaRPr lang="en-US" sz="1400" dirty="0">
              <a:latin typeface="Arial"/>
              <a:cs typeface="Calibri" panose="020F0502020204030204"/>
            </a:endParaRPr>
          </a:p>
          <a:p>
            <a:pPr marL="285750" indent="-285750">
              <a:buFont typeface="Arial"/>
              <a:buChar char="•"/>
            </a:pPr>
            <a:r>
              <a:rPr lang="en-US" sz="1400" dirty="0">
                <a:latin typeface="Arial"/>
                <a:cs typeface="Arial"/>
              </a:rPr>
              <a:t>61% of Dalit respondents report having to borrow as a financial coping mechanism compared to 48% for non-Dalit respondents and 49% nationally.</a:t>
            </a:r>
          </a:p>
          <a:p>
            <a:pPr marL="285750" indent="-285750">
              <a:buFont typeface="Arial"/>
              <a:buChar char="•"/>
            </a:pPr>
            <a:endParaRPr lang="en-US" sz="1400" dirty="0">
              <a:latin typeface="Arial"/>
              <a:cs typeface="Calibri" panose="020F0502020204030204"/>
            </a:endParaRPr>
          </a:p>
          <a:p>
            <a:pPr marL="285750" indent="-285750">
              <a:buFont typeface="Arial"/>
              <a:buChar char="•"/>
            </a:pPr>
            <a:r>
              <a:rPr lang="en-US" sz="1400" dirty="0">
                <a:latin typeface="Arial"/>
                <a:cs typeface="Arial"/>
              </a:rPr>
              <a:t>Female headed households tend to deplete their savings less, rely more on friends and family, and are much more likely to be receiving remittances.</a:t>
            </a:r>
          </a:p>
          <a:p>
            <a:pPr marL="285750" indent="-285750">
              <a:buFont typeface="Arial"/>
              <a:buChar char="•"/>
            </a:pPr>
            <a:endParaRPr lang="en-US" sz="1400" dirty="0">
              <a:latin typeface="Arial"/>
              <a:cs typeface="Calibri" panose="020F0502020204030204"/>
            </a:endParaRPr>
          </a:p>
          <a:p>
            <a:pPr marL="285750" indent="-285750">
              <a:buFont typeface="Arial"/>
              <a:buChar char="•"/>
            </a:pPr>
            <a:r>
              <a:rPr lang="en-US" sz="1400" dirty="0">
                <a:latin typeface="Arial"/>
                <a:cs typeface="Arial"/>
              </a:rPr>
              <a:t>Selling of assets is also on the rise. The percentage responding ‘none’ has fallen significantly.</a:t>
            </a:r>
          </a:p>
          <a:p>
            <a:pPr marL="285750" indent="-285750">
              <a:buFont typeface="Arial"/>
              <a:buChar char="•"/>
            </a:pPr>
            <a:endParaRPr lang="en-US" sz="1400" dirty="0">
              <a:latin typeface="Arial"/>
              <a:cs typeface="Calibri" panose="020F0502020204030204"/>
            </a:endParaRPr>
          </a:p>
          <a:p>
            <a:pPr marL="285750" indent="-285750">
              <a:buFont typeface="Arial"/>
              <a:buChar char="•"/>
            </a:pPr>
            <a:r>
              <a:rPr lang="en-US" sz="1400" dirty="0">
                <a:latin typeface="Arial"/>
                <a:cs typeface="Arial"/>
              </a:rPr>
              <a:t>In October approximately 5% of respondents received remittances while another 17% received some salary. 2% received some pension (not included in earlier rounds).</a:t>
            </a:r>
          </a:p>
          <a:p>
            <a:pPr marL="285750" indent="-285750">
              <a:buFont typeface="Arial"/>
              <a:buChar char="•"/>
            </a:pPr>
            <a:endParaRPr lang="en-US" sz="1400" dirty="0">
              <a:latin typeface="Arial"/>
              <a:cs typeface="Calibri" panose="020F0502020204030204"/>
            </a:endParaRPr>
          </a:p>
          <a:p>
            <a:pPr marL="285750" indent="-285750">
              <a:buFont typeface="Arial"/>
              <a:buChar char="•"/>
            </a:pPr>
            <a:r>
              <a:rPr lang="en-US" sz="1400" dirty="0">
                <a:latin typeface="Arial"/>
                <a:cs typeface="Arial"/>
              </a:rPr>
              <a:t>As per recent government reports, remittances have not contracted as sharply as expected and hence households are reporting remittances.</a:t>
            </a:r>
          </a:p>
        </p:txBody>
      </p:sp>
      <p:pic>
        <p:nvPicPr>
          <p:cNvPr id="9" name="Picture 8">
            <a:extLst>
              <a:ext uri="{FF2B5EF4-FFF2-40B4-BE49-F238E27FC236}">
                <a16:creationId xmlns:a16="http://schemas.microsoft.com/office/drawing/2014/main" id="{C5F76B40-E748-4E78-9F91-03480D10F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4743" y="6221574"/>
            <a:ext cx="926397" cy="5703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a:extLst>
              <a:ext uri="{FF2B5EF4-FFF2-40B4-BE49-F238E27FC236}">
                <a16:creationId xmlns:a16="http://schemas.microsoft.com/office/drawing/2014/main" id="{D546C08C-8970-4658-BF07-1A69C746276E}"/>
              </a:ext>
            </a:extLst>
          </p:cNvPr>
          <p:cNvGraphicFramePr>
            <a:graphicFrameLocks/>
          </p:cNvGraphicFramePr>
          <p:nvPr>
            <p:extLst>
              <p:ext uri="{D42A27DB-BD31-4B8C-83A1-F6EECF244321}">
                <p14:modId xmlns:p14="http://schemas.microsoft.com/office/powerpoint/2010/main" val="4038847615"/>
              </p:ext>
            </p:extLst>
          </p:nvPr>
        </p:nvGraphicFramePr>
        <p:xfrm>
          <a:off x="647699" y="1535166"/>
          <a:ext cx="6124575" cy="46864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8974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UNICEF Document" ma:contentTypeID="0x0101009BA85F8052A6DA4FA3E31FF9F74C69700068E51C35DE742943A258FA7B06B64CE4" ma:contentTypeVersion="33" ma:contentTypeDescription="Create a new document." ma:contentTypeScope="" ma:versionID="59cb5f9873a3edfa90386b2615474028">
  <xsd:schema xmlns:xsd="http://www.w3.org/2001/XMLSchema" xmlns:xs="http://www.w3.org/2001/XMLSchema" xmlns:p="http://schemas.microsoft.com/office/2006/metadata/properties" xmlns:ns1="http://schemas.microsoft.com/sharepoint/v3" xmlns:ns2="ca283e0b-db31-4043-a2ef-b80661bf084a" xmlns:ns3="http://schemas.microsoft.com/sharepoint.v3" xmlns:ns4="http://schemas.microsoft.com/sharepoint/v4" xmlns:ns5="28103bb6-9c6e-4907-93f9-4c732ced599f" xmlns:ns6="a12e8536-c659-4d68-aa33-fb3e059b21aa" targetNamespace="http://schemas.microsoft.com/office/2006/metadata/properties" ma:root="true" ma:fieldsID="5b5881093b7735fd564568497ceb06ff" ns1:_="" ns2:_="" ns3:_="" ns4:_="" ns5:_="" ns6:_="">
    <xsd:import namespace="http://schemas.microsoft.com/sharepoint/v3"/>
    <xsd:import namespace="ca283e0b-db31-4043-a2ef-b80661bf084a"/>
    <xsd:import namespace="http://schemas.microsoft.com/sharepoint.v3"/>
    <xsd:import namespace="http://schemas.microsoft.com/sharepoint/v4"/>
    <xsd:import namespace="28103bb6-9c6e-4907-93f9-4c732ced599f"/>
    <xsd:import namespace="a12e8536-c659-4d68-aa33-fb3e059b21aa"/>
    <xsd:element name="properties">
      <xsd:complexType>
        <xsd:sequence>
          <xsd:element name="documentManagement">
            <xsd:complexType>
              <xsd:all>
                <xsd:element ref="ns2:WrittenBy" minOccurs="0"/>
                <xsd:element ref="ns2:ContentLanguage" minOccurs="0"/>
                <xsd:element ref="ns3:CategoryDescription" minOccurs="0"/>
                <xsd:element ref="ns2:RecipientsEmail" minOccurs="0"/>
                <xsd:element ref="ns2:SenderEmail" minOccurs="0"/>
                <xsd:element ref="ns2:DateTransmittedEmail" minOccurs="0"/>
                <xsd:element ref="ns2:k8c968e8c72a4eda96b7e8fdbe192be2" minOccurs="0"/>
                <xsd:element ref="ns2:ga975397408f43e4b84ec8e5a598e523" minOccurs="0"/>
                <xsd:element ref="ns2:mda26ace941f4791a7314a339fee829c" minOccurs="0"/>
                <xsd:element ref="ns2:TaxCatchAllLabel" minOccurs="0"/>
                <xsd:element ref="ns2:TaxCatchAll" minOccurs="0"/>
                <xsd:element ref="ns2:h6a71f3e574e4344bc34f3fc9dd20054" minOccurs="0"/>
                <xsd:element ref="ns2:ContentStatus" minOccurs="0"/>
                <xsd:element ref="ns4:IconOverlay" minOccurs="0"/>
                <xsd:element ref="ns1:_vti_ItemHoldRecordStatus" minOccurs="0"/>
                <xsd:element ref="ns1:_vti_ItemDeclaredRecord" minOccurs="0"/>
                <xsd:element ref="ns5:TaxKeywordTaxHTField" minOccurs="0"/>
                <xsd:element ref="ns5:SharedWithUsers" minOccurs="0"/>
                <xsd:element ref="ns5:SharedWithDetails" minOccurs="0"/>
                <xsd:element ref="ns6:MediaServiceMetadata" minOccurs="0"/>
                <xsd:element ref="ns6:MediaServiceFastMetadata" minOccurs="0"/>
                <xsd:element ref="ns6:MediaServiceDateTaken" minOccurs="0"/>
                <xsd:element ref="ns6:MediaServiceAutoKeyPoints" minOccurs="0"/>
                <xsd:element ref="ns6:MediaServiceKeyPoints" minOccurs="0"/>
                <xsd:element ref="ns6:MediaServiceAutoTags" minOccurs="0"/>
                <xsd:element ref="ns6:MediaServiceOCR" minOccurs="0"/>
                <xsd:element ref="ns6:MediaServiceGenerationTime" minOccurs="0"/>
                <xsd:element ref="ns6: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vti_ItemHoldRecordStatus" ma:index="27" nillable="true" ma:displayName="Hold and Record Status" ma:decimals="0" ma:description="" ma:hidden="true" ma:indexed="true" ma:internalName="_vti_ItemHoldRecordStatus" ma:readOnly="true">
      <xsd:simpleType>
        <xsd:restriction base="dms:Unknown"/>
      </xsd:simpleType>
    </xsd:element>
    <xsd:element name="_vti_ItemDeclaredRecord" ma:index="28" nillable="true" ma:displayName="Declared Record" ma:hidden="true" ma:internalName="_vti_ItemDeclaredRecord"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a283e0b-db31-4043-a2ef-b80661bf084a" elementFormDefault="qualified">
    <xsd:import namespace="http://schemas.microsoft.com/office/2006/documentManagement/types"/>
    <xsd:import namespace="http://schemas.microsoft.com/office/infopath/2007/PartnerControls"/>
    <xsd:element name="WrittenBy" ma:index="3" nillable="true" ma:displayName="Written By" ma:description="‘Written By’ is auto-completed with the name of the uploader, but can be edited if you are uploading on behalf of someone else." ma:list="UserInfo" ma:SharePointGroup="0" ma:internalName="WrittenBy"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Language" ma:index="4" nillable="true" ma:displayName="Content Language *" ma:default="English" ma:format="RadioButtons" ma:indexed="true" ma:internalName="ContentLanguage">
      <xsd:simpleType>
        <xsd:restriction base="dms:Choice">
          <xsd:enumeration value="English"/>
          <xsd:enumeration value="French"/>
          <xsd:enumeration value="Spanish"/>
          <xsd:enumeration value="Russian"/>
          <xsd:enumeration value="Chinese"/>
          <xsd:enumeration value="Arabic"/>
          <xsd:enumeration value="other"/>
        </xsd:restriction>
      </xsd:simpleType>
    </xsd:element>
    <xsd:element name="RecipientsEmail" ma:index="9" nillable="true" ma:displayName="Recipients (email)" ma:hidden="true" ma:internalName="RecipientsEmail" ma:readOnly="false">
      <xsd:simpleType>
        <xsd:restriction base="dms:Text">
          <xsd:maxLength value="255"/>
        </xsd:restriction>
      </xsd:simpleType>
    </xsd:element>
    <xsd:element name="SenderEmail" ma:index="10" nillable="true" ma:displayName="Sender (email)" ma:hidden="true" ma:internalName="SenderEmail" ma:readOnly="false">
      <xsd:simpleType>
        <xsd:restriction base="dms:Text">
          <xsd:maxLength value="255"/>
        </xsd:restriction>
      </xsd:simpleType>
    </xsd:element>
    <xsd:element name="DateTransmittedEmail" ma:index="11" nillable="true" ma:displayName="Date transmitted (email)" ma:format="DateTime" ma:hidden="true" ma:internalName="DateTransmittedEmail" ma:readOnly="false">
      <xsd:simpleType>
        <xsd:restriction base="dms:DateTime"/>
      </xsd:simpleType>
    </xsd:element>
    <xsd:element name="k8c968e8c72a4eda96b7e8fdbe192be2" ma:index="12" nillable="true" ma:taxonomy="true" ma:internalName="k8c968e8c72a4eda96b7e8fdbe192be2" ma:taxonomyFieldName="GeographicScope" ma:displayName="Geographic Scope" ma:default="" ma:fieldId="{48c968e8-c72a-4eda-96b7-e8fdbe192be2}" ma:taxonomyMulti="true" ma:sspId="73f51738-d318-4883-9d64-4f0bd0ccc55e" ma:termSetId="0a00fedf-defc-4fe3-a3bf-9929b29a638e" ma:anchorId="00000000-0000-0000-0000-000000000000" ma:open="false" ma:isKeyword="false">
      <xsd:complexType>
        <xsd:sequence>
          <xsd:element ref="pc:Terms" minOccurs="0" maxOccurs="1"/>
        </xsd:sequence>
      </xsd:complexType>
    </xsd:element>
    <xsd:element name="ga975397408f43e4b84ec8e5a598e523" ma:index="16" nillable="true" ma:taxonomy="true" ma:internalName="ga975397408f43e4b84ec8e5a598e523" ma:taxonomyFieldName="OfficeDivision" ma:displayName="Office/Division *" ma:default="240;#Nepal-2970|a21d9f58-f40c-4fd5-9f71-638e6a4ed954" ma:fieldId="{0a975397-408f-43e4-b84e-c8e5a598e523}" ma:sspId="73f51738-d318-4883-9d64-4f0bd0ccc55e" ma:termSetId="1761a25e-44f4-4213-964a-f96c515e12cb" ma:anchorId="00000000-0000-0000-0000-000000000000" ma:open="false" ma:isKeyword="false">
      <xsd:complexType>
        <xsd:sequence>
          <xsd:element ref="pc:Terms" minOccurs="0" maxOccurs="1"/>
        </xsd:sequence>
      </xsd:complexType>
    </xsd:element>
    <xsd:element name="mda26ace941f4791a7314a339fee829c" ma:index="17" nillable="true" ma:taxonomy="true" ma:internalName="mda26ace941f4791a7314a339fee829c" ma:taxonomyFieldName="DocumentType" ma:displayName="Document Type *" ma:indexed="true" ma:default="" ma:fieldId="{6da26ace-941f-4791-a731-4a339fee829c}" ma:sspId="73f51738-d318-4883-9d64-4f0bd0ccc55e" ma:termSetId="f93b6877-8902-4378-8587-5ec85f36ead9" ma:anchorId="00000000-0000-0000-0000-000000000000" ma:open="false" ma:isKeyword="false">
      <xsd:complexType>
        <xsd:sequence>
          <xsd:element ref="pc:Terms" minOccurs="0" maxOccurs="1"/>
        </xsd:sequence>
      </xsd:complexType>
    </xsd:element>
    <xsd:element name="TaxCatchAllLabel" ma:index="18" nillable="true" ma:displayName="Taxonomy Catch All Column1" ma:hidden="true" ma:list="{42f59b8a-9e9f-4e26-bf93-db97463d67a7}" ma:internalName="TaxCatchAllLabel" ma:readOnly="true" ma:showField="CatchAllDataLabel" ma:web="28103bb6-9c6e-4907-93f9-4c732ced599f">
      <xsd:complexType>
        <xsd:complexContent>
          <xsd:extension base="dms:MultiChoiceLookup">
            <xsd:sequence>
              <xsd:element name="Value" type="dms:Lookup" maxOccurs="unbounded" minOccurs="0" nillable="true"/>
            </xsd:sequence>
          </xsd:extension>
        </xsd:complexContent>
      </xsd:complexType>
    </xsd:element>
    <xsd:element name="TaxCatchAll" ma:index="22" nillable="true" ma:displayName="Taxonomy Catch All Column" ma:hidden="true" ma:list="{42f59b8a-9e9f-4e26-bf93-db97463d67a7}" ma:internalName="TaxCatchAll" ma:showField="CatchAllData" ma:web="28103bb6-9c6e-4907-93f9-4c732ced599f">
      <xsd:complexType>
        <xsd:complexContent>
          <xsd:extension base="dms:MultiChoiceLookup">
            <xsd:sequence>
              <xsd:element name="Value" type="dms:Lookup" maxOccurs="unbounded" minOccurs="0" nillable="true"/>
            </xsd:sequence>
          </xsd:extension>
        </xsd:complexContent>
      </xsd:complexType>
    </xsd:element>
    <xsd:element name="h6a71f3e574e4344bc34f3fc9dd20054" ma:index="23" nillable="true" ma:taxonomy="true" ma:internalName="h6a71f3e574e4344bc34f3fc9dd20054" ma:taxonomyFieldName="Topic" ma:displayName="Topic *" ma:default="" ma:fieldId="{16a71f3e-574e-4344-bc34-f3fc9dd20054}" ma:taxonomyMulti="true" ma:sspId="73f51738-d318-4883-9d64-4f0bd0ccc55e" ma:termSetId="9561e0e6-71cf-4f3c-87c3-08a6b5d907e8" ma:anchorId="00000000-0000-0000-0000-000000000000" ma:open="false" ma:isKeyword="false">
      <xsd:complexType>
        <xsd:sequence>
          <xsd:element ref="pc:Terms" minOccurs="0" maxOccurs="1"/>
        </xsd:sequence>
      </xsd:complexType>
    </xsd:element>
    <xsd:element name="ContentStatus" ma:index="25" nillable="true" ma:displayName="Content Status" ma:description="Optional column to indicate document status: no status, draft, final or expired.​" ma:format="RadioButtons" ma:internalName="ContentStatus">
      <xsd:simpleType>
        <xsd:restriction base="dms:Choice">
          <xsd:enumeration value="­"/>
          <xsd:enumeration value="Draft"/>
          <xsd:enumeration value="Final"/>
          <xsd:enumeration value="Expired"/>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internalName="CategoryDescription">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6"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103bb6-9c6e-4907-93f9-4c732ced599f" elementFormDefault="qualified">
    <xsd:import namespace="http://schemas.microsoft.com/office/2006/documentManagement/types"/>
    <xsd:import namespace="http://schemas.microsoft.com/office/infopath/2007/PartnerControls"/>
    <xsd:element name="TaxKeywordTaxHTField" ma:index="29" nillable="true" ma:taxonomy="true" ma:internalName="TaxKeywordTaxHTField" ma:taxonomyFieldName="TaxKeyword" ma:displayName="Enterprise Keywords" ma:fieldId="{23f27201-bee3-471e-b2e7-b64fd8b7ca38}" ma:taxonomyMulti="true" ma:sspId="73f51738-d318-4883-9d64-4f0bd0ccc55e" ma:termSetId="00000000-0000-0000-0000-000000000000" ma:anchorId="00000000-0000-0000-0000-000000000000" ma:open="true" ma:isKeyword="tru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12e8536-c659-4d68-aa33-fb3e059b21aa" elementFormDefault="qualified">
    <xsd:import namespace="http://schemas.microsoft.com/office/2006/documentManagement/types"/>
    <xsd:import namespace="http://schemas.microsoft.com/office/infopath/2007/PartnerControls"/>
    <xsd:element name="MediaServiceMetadata" ma:index="33" nillable="true" ma:displayName="MediaServiceMetadata" ma:hidden="true" ma:internalName="MediaServiceMetadata" ma:readOnly="true">
      <xsd:simpleType>
        <xsd:restriction base="dms:Note"/>
      </xsd:simpleType>
    </xsd:element>
    <xsd:element name="MediaServiceFastMetadata" ma:index="34" nillable="true" ma:displayName="MediaServiceFastMetadata" ma:hidden="true" ma:internalName="MediaServiceFastMetadata" ma:readOnly="true">
      <xsd:simpleType>
        <xsd:restriction base="dms:Note"/>
      </xsd:simpleType>
    </xsd:element>
    <xsd:element name="MediaServiceDateTaken" ma:index="35" nillable="true" ma:displayName="MediaServiceDateTaken" ma:hidden="true" ma:internalName="MediaServiceDateTaken" ma:readOnly="true">
      <xsd:simpleType>
        <xsd:restriction base="dms:Text"/>
      </xsd:simpleType>
    </xsd:element>
    <xsd:element name="MediaServiceAutoKeyPoints" ma:index="36" nillable="true" ma:displayName="MediaServiceAutoKeyPoints" ma:hidden="true" ma:internalName="MediaServiceAutoKeyPoints" ma:readOnly="true">
      <xsd:simpleType>
        <xsd:restriction base="dms:Note"/>
      </xsd:simpleType>
    </xsd:element>
    <xsd:element name="MediaServiceKeyPoints" ma:index="37" nillable="true" ma:displayName="KeyPoints" ma:internalName="MediaServiceKeyPoints" ma:readOnly="true">
      <xsd:simpleType>
        <xsd:restriction base="dms:Note">
          <xsd:maxLength value="255"/>
        </xsd:restriction>
      </xsd:simpleType>
    </xsd:element>
    <xsd:element name="MediaServiceAutoTags" ma:index="38" nillable="true" ma:displayName="Tags" ma:internalName="MediaServiceAutoTags" ma:readOnly="true">
      <xsd:simpleType>
        <xsd:restriction base="dms:Text"/>
      </xsd:simpleType>
    </xsd:element>
    <xsd:element name="MediaServiceOCR" ma:index="39" nillable="true" ma:displayName="Extracted Text" ma:internalName="MediaServiceOCR" ma:readOnly="true">
      <xsd:simpleType>
        <xsd:restriction base="dms:Note">
          <xsd:maxLength value="255"/>
        </xsd:restriction>
      </xsd:simpleType>
    </xsd:element>
    <xsd:element name="MediaServiceGenerationTime" ma:index="40" nillable="true" ma:displayName="MediaServiceGenerationTime" ma:hidden="true" ma:internalName="MediaServiceGenerationTime" ma:readOnly="true">
      <xsd:simpleType>
        <xsd:restriction base="dms:Text"/>
      </xsd:simpleType>
    </xsd:element>
    <xsd:element name="MediaServiceEventHashCode" ma:index="41"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73f51738-d318-4883-9d64-4f0bd0ccc55e" ContentTypeId="0x0101009BA85F8052A6DA4FA3E31FF9F74C6970" PreviousValue="false"/>
</file>

<file path=customXml/item4.xml><?xml version="1.0" encoding="utf-8"?>
<p:properties xmlns:p="http://schemas.microsoft.com/office/2006/metadata/properties" xmlns:xsi="http://www.w3.org/2001/XMLSchema-instance" xmlns:pc="http://schemas.microsoft.com/office/infopath/2007/PartnerControls">
  <documentManagement>
    <TaxCatchAll xmlns="ca283e0b-db31-4043-a2ef-b80661bf084a">
      <Value>3</Value>
    </TaxCatchAll>
    <ga975397408f43e4b84ec8e5a598e523 xmlns="ca283e0b-db31-4043-a2ef-b80661bf084a">
      <Terms xmlns="http://schemas.microsoft.com/office/infopath/2007/PartnerControls">
        <TermInfo xmlns="http://schemas.microsoft.com/office/infopath/2007/PartnerControls">
          <TermName xmlns="http://schemas.microsoft.com/office/infopath/2007/PartnerControls">Nepal-2970</TermName>
          <TermId xmlns="http://schemas.microsoft.com/office/infopath/2007/PartnerControls">a21d9f58-f40c-4fd5-9f71-638e6a4ed954</TermId>
        </TermInfo>
      </Terms>
    </ga975397408f43e4b84ec8e5a598e523>
    <TaxKeywordTaxHTField xmlns="28103bb6-9c6e-4907-93f9-4c732ced599f">
      <Terms xmlns="http://schemas.microsoft.com/office/infopath/2007/PartnerControls"/>
    </TaxKeywordTaxHTField>
    <k8c968e8c72a4eda96b7e8fdbe192be2 xmlns="ca283e0b-db31-4043-a2ef-b80661bf084a">
      <Terms xmlns="http://schemas.microsoft.com/office/infopath/2007/PartnerControls"/>
    </k8c968e8c72a4eda96b7e8fdbe192be2>
    <DateTransmittedEmail xmlns="ca283e0b-db31-4043-a2ef-b80661bf084a" xsi:nil="true"/>
    <ContentStatus xmlns="ca283e0b-db31-4043-a2ef-b80661bf084a" xsi:nil="true"/>
    <SenderEmail xmlns="ca283e0b-db31-4043-a2ef-b80661bf084a" xsi:nil="true"/>
    <IconOverlay xmlns="http://schemas.microsoft.com/sharepoint/v4" xsi:nil="true"/>
    <ContentLanguage xmlns="ca283e0b-db31-4043-a2ef-b80661bf084a">English</ContentLanguage>
    <h6a71f3e574e4344bc34f3fc9dd20054 xmlns="ca283e0b-db31-4043-a2ef-b80661bf084a">
      <Terms xmlns="http://schemas.microsoft.com/office/infopath/2007/PartnerControls"/>
    </h6a71f3e574e4344bc34f3fc9dd20054>
    <CategoryDescription xmlns="http://schemas.microsoft.com/sharepoint.v3" xsi:nil="true"/>
    <RecipientsEmail xmlns="ca283e0b-db31-4043-a2ef-b80661bf084a" xsi:nil="true"/>
    <mda26ace941f4791a7314a339fee829c xmlns="ca283e0b-db31-4043-a2ef-b80661bf084a">
      <Terms xmlns="http://schemas.microsoft.com/office/infopath/2007/PartnerControls"/>
    </mda26ace941f4791a7314a339fee829c>
    <WrittenBy xmlns="ca283e0b-db31-4043-a2ef-b80661bf084a">
      <UserInfo>
        <DisplayName/>
        <AccountId xsi:nil="true"/>
        <AccountType/>
      </UserInfo>
    </WrittenBy>
    <SharedWithUsers xmlns="28103bb6-9c6e-4907-93f9-4c732ced599f">
      <UserInfo>
        <DisplayName>James McQuen Patterson</DisplayName>
        <AccountId>84</AccountId>
        <AccountType/>
      </UserInfo>
      <UserInfo>
        <DisplayName>Tameez Ahmad</DisplayName>
        <AccountId>1252</AccountId>
        <AccountType/>
      </UserInfo>
      <UserInfo>
        <DisplayName>Mark Waltham</DisplayName>
        <AccountId>452</AccountId>
        <AccountType/>
      </UserInfo>
      <UserInfo>
        <DisplayName>Karan Courtney Haag</DisplayName>
        <AccountId>453</AccountId>
        <AccountType/>
      </UserInfo>
      <UserInfo>
        <DisplayName>Aniruddha Bonnerjee</DisplayName>
        <AccountId>81</AccountId>
        <AccountType/>
      </UserInfo>
      <UserInfo>
        <DisplayName>Tania Dhakhwa</DisplayName>
        <AccountId>454</AccountId>
        <AccountType/>
      </UserInfo>
      <UserInfo>
        <DisplayName>Rajan Burlakoti</DisplayName>
        <AccountId>422</AccountId>
        <AccountType/>
      </UserInfo>
      <UserInfo>
        <DisplayName>Sushma Bhusal</DisplayName>
        <AccountId>1273</AccountId>
        <AccountType/>
      </UserInfo>
      <UserInfo>
        <DisplayName>Sevara Hamzaeva</DisplayName>
        <AccountId>27</AccountId>
        <AccountType/>
      </UserInfo>
      <UserInfo>
        <DisplayName>Mohammad Harun Rashid</DisplayName>
        <AccountId>449</AccountId>
        <AccountType/>
      </UserInfo>
      <UserInfo>
        <DisplayName>Amadou Seck</DisplayName>
        <AccountId>456</AccountId>
        <AccountType/>
      </UserInfo>
      <UserInfo>
        <DisplayName>Usha Mishra</DisplayName>
        <AccountId>25</AccountId>
        <AccountType/>
      </UserInfo>
      <UserInfo>
        <DisplayName>Budhi Setiawan</DisplayName>
        <AccountId>1111</AccountId>
        <AccountType/>
      </UserInfo>
      <UserInfo>
        <DisplayName>Jeremy Hartley</DisplayName>
        <AccountId>1201</AccountId>
        <AccountType/>
      </UserInfo>
    </SharedWithUsers>
  </documentManagement>
</p:properties>
</file>

<file path=customXml/item5.xml><?xml version="1.0" encoding="utf-8"?>
<?mso-contentType ?>
<customXsn xmlns="http://schemas.microsoft.com/office/2006/metadata/customXsn">
  <xsnLocation/>
  <cached>True</cached>
  <openByDefault>True</openByDefault>
  <xsnScope/>
</customXsn>
</file>

<file path=customXml/item6.xml><?xml version="1.0" encoding="utf-8"?>
<?mso-contentType ?>
<spe:Receivers xmlns:spe="http://schemas.microsoft.com/sharepoint/events"/>
</file>

<file path=customXml/itemProps1.xml><?xml version="1.0" encoding="utf-8"?>
<ds:datastoreItem xmlns:ds="http://schemas.openxmlformats.org/officeDocument/2006/customXml" ds:itemID="{A3C8A7BA-9A3E-4432-85D6-41E4094735E7}">
  <ds:schemaRefs>
    <ds:schemaRef ds:uri="http://schemas.microsoft.com/sharepoint/v3/contenttype/forms"/>
  </ds:schemaRefs>
</ds:datastoreItem>
</file>

<file path=customXml/itemProps2.xml><?xml version="1.0" encoding="utf-8"?>
<ds:datastoreItem xmlns:ds="http://schemas.openxmlformats.org/officeDocument/2006/customXml" ds:itemID="{A0585807-99AA-4A2A-BB37-2647CAE2EA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a283e0b-db31-4043-a2ef-b80661bf084a"/>
    <ds:schemaRef ds:uri="http://schemas.microsoft.com/sharepoint.v3"/>
    <ds:schemaRef ds:uri="http://schemas.microsoft.com/sharepoint/v4"/>
    <ds:schemaRef ds:uri="28103bb6-9c6e-4907-93f9-4c732ced599f"/>
    <ds:schemaRef ds:uri="a12e8536-c659-4d68-aa33-fb3e059b21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AAC264-02F6-4D62-9667-E55B7C7B789A}">
  <ds:schemaRefs>
    <ds:schemaRef ds:uri="Microsoft.SharePoint.Taxonomy.ContentTypeSync"/>
  </ds:schemaRefs>
</ds:datastoreItem>
</file>

<file path=customXml/itemProps4.xml><?xml version="1.0" encoding="utf-8"?>
<ds:datastoreItem xmlns:ds="http://schemas.openxmlformats.org/officeDocument/2006/customXml" ds:itemID="{BB5B8B67-2D63-41B5-9F71-2D2CE6B088F2}">
  <ds:schemaRefs>
    <ds:schemaRef ds:uri="http://www.w3.org/XML/1998/namespace"/>
    <ds:schemaRef ds:uri="http://purl.org/dc/elements/1.1/"/>
    <ds:schemaRef ds:uri="http://schemas.microsoft.com/office/infopath/2007/PartnerControls"/>
    <ds:schemaRef ds:uri="28103bb6-9c6e-4907-93f9-4c732ced599f"/>
    <ds:schemaRef ds:uri="http://purl.org/dc/dcmitype/"/>
    <ds:schemaRef ds:uri="http://schemas.openxmlformats.org/package/2006/metadata/core-properties"/>
    <ds:schemaRef ds:uri="http://schemas.microsoft.com/office/2006/documentManagement/types"/>
    <ds:schemaRef ds:uri="a12e8536-c659-4d68-aa33-fb3e059b21aa"/>
    <ds:schemaRef ds:uri="http://schemas.microsoft.com/sharepoint/v4"/>
    <ds:schemaRef ds:uri="http://schemas.microsoft.com/sharepoint.v3"/>
    <ds:schemaRef ds:uri="ca283e0b-db31-4043-a2ef-b80661bf084a"/>
    <ds:schemaRef ds:uri="http://schemas.microsoft.com/sharepoint/v3"/>
    <ds:schemaRef ds:uri="http://schemas.microsoft.com/office/2006/metadata/properties"/>
    <ds:schemaRef ds:uri="http://purl.org/dc/terms/"/>
  </ds:schemaRefs>
</ds:datastoreItem>
</file>

<file path=customXml/itemProps5.xml><?xml version="1.0" encoding="utf-8"?>
<ds:datastoreItem xmlns:ds="http://schemas.openxmlformats.org/officeDocument/2006/customXml" ds:itemID="{A2B23FEE-CAFF-4FBB-981A-1ABF7402B923}">
  <ds:schemaRefs>
    <ds:schemaRef ds:uri="http://schemas.microsoft.com/office/2006/metadata/customXsn"/>
  </ds:schemaRefs>
</ds:datastoreItem>
</file>

<file path=customXml/itemProps6.xml><?xml version="1.0" encoding="utf-8"?>
<ds:datastoreItem xmlns:ds="http://schemas.openxmlformats.org/officeDocument/2006/customXml" ds:itemID="{536A03D3-DCFF-4E6D-BE08-92C22CB5E8C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245</TotalTime>
  <Words>3329</Words>
  <Application>Microsoft Office PowerPoint</Application>
  <PresentationFormat>Widescreen</PresentationFormat>
  <Paragraphs>368</Paragraphs>
  <Slides>49</Slides>
  <Notes>4</Notes>
  <HiddenSlides>4</HiddenSlides>
  <MMClips>0</MMClips>
  <ScaleCrop>false</ScaleCrop>
  <HeadingPairs>
    <vt:vector size="8" baseType="variant">
      <vt:variant>
        <vt:lpstr>Fonts Used</vt:lpstr>
      </vt:variant>
      <vt:variant>
        <vt:i4>3</vt:i4>
      </vt:variant>
      <vt:variant>
        <vt:lpstr>Theme</vt:lpstr>
      </vt:variant>
      <vt:variant>
        <vt:i4>1</vt:i4>
      </vt:variant>
      <vt:variant>
        <vt:lpstr>Links</vt:lpstr>
      </vt:variant>
      <vt:variant>
        <vt:i4>1</vt:i4>
      </vt:variant>
      <vt:variant>
        <vt:lpstr>Slide Titles</vt:lpstr>
      </vt:variant>
      <vt:variant>
        <vt:i4>49</vt:i4>
      </vt:variant>
    </vt:vector>
  </HeadingPairs>
  <TitlesOfParts>
    <vt:vector size="54" baseType="lpstr">
      <vt:lpstr>Arial</vt:lpstr>
      <vt:lpstr>Calibri</vt:lpstr>
      <vt:lpstr>Calibri Light</vt:lpstr>
      <vt:lpstr>Office Theme</vt:lpstr>
      <vt:lpstr>https://unicef.sharepoint.com/teams/NPL-SPEE/DocumentLibrary1/cft_followup_3.xlsx!EDU!R88C20:R101C26</vt:lpstr>
      <vt:lpstr>PowerPoint Presentation</vt:lpstr>
      <vt:lpstr>PowerPoint Presentation</vt:lpstr>
      <vt:lpstr>PowerPoint Presentation</vt:lpstr>
      <vt:lpstr>Highlights of Findings</vt:lpstr>
      <vt:lpstr>Highlights of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EDUCATION: 81% OF RESPONDENTS REPORT THAT ALL THEIR CHILDREN ARE STUDYING. RESPONDENTS FROM PROVINCE 2 AND SUDURPASCHIM WERE LESS LIKELY TO REPORT ALL THEIR CHILDREN AS STUDYING.</vt:lpstr>
      <vt:lpstr>EDUCATION: WHERE AND HOW CHILDREN ARE STUDYING </vt:lpstr>
      <vt:lpstr>EDUCATION: HOW CHILDREN ARE STUDYING DEPENDS ON WHERE THEY ARE STUDYING. EXCEPT FOR COMMUNITY SCHOOLS AND PRIVATE SCHOOLS THAT HAD REOPENED, HOME-BASED STUDY REMAINS THE PREDOMINANT FORM OF LEARNING</vt:lpstr>
      <vt:lpstr>EDUCATION: DIFFICULTIES WITH ONLINE CLASSES AND RESPONDENTS' CONFIDENCE ABOUT SENDING CHILDREN BACK TO SCHOOL WHEN THEY REOPEN</vt:lpstr>
      <vt:lpstr>PowerPoint Presentation</vt:lpstr>
      <vt:lpstr>PowerPoint Presentation</vt:lpstr>
      <vt:lpstr>PowerPoint Presentation</vt:lpstr>
      <vt:lpstr>PowerPoint Presentation</vt:lpstr>
      <vt:lpstr>PROTECTION: ADULTS EXPERIENCING STRESS AND FEAR, AND CHILDREN CONTINUE PLAYING WITH THEIR FRIENDS BUT SPENDING LESS TIME SLEEPING DURING LOCKDOWN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Pellens</dc:creator>
  <cp:lastModifiedBy>Tom Pellens</cp:lastModifiedBy>
  <cp:revision>11</cp:revision>
  <dcterms:created xsi:type="dcterms:W3CDTF">2020-11-11T09:35:30Z</dcterms:created>
  <dcterms:modified xsi:type="dcterms:W3CDTF">2020-12-08T07:18:06Z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OfficeDivision">
    <vt:lpwstr>3;#Nepal-2970|a21d9f58-f40c-4fd5-9f71-638e6a4ed954</vt:lpwstr>
  </property>
  <property fmtid="{D5CDD505-2E9C-101B-9397-08002B2CF9AE}" pid="4" name="Topic">
    <vt:lpwstr/>
  </property>
  <property fmtid="{D5CDD505-2E9C-101B-9397-08002B2CF9AE}" pid="5" name="GeographicScope">
    <vt:lpwstr/>
  </property>
  <property fmtid="{D5CDD505-2E9C-101B-9397-08002B2CF9AE}" pid="6" name="DocumentType">
    <vt:lpwstr/>
  </property>
  <property fmtid="{D5CDD505-2E9C-101B-9397-08002B2CF9AE}" pid="7" name="ContentTypeId">
    <vt:lpwstr>0x0101009BA85F8052A6DA4FA3E31FF9F74C69700068E51C35DE742943A258FA7B06B64CE4</vt:lpwstr>
  </property>
</Properties>
</file>