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6" r:id="rId3"/>
    <p:sldId id="257" r:id="rId4"/>
    <p:sldId id="258" r:id="rId5"/>
    <p:sldId id="328" r:id="rId6"/>
    <p:sldId id="329" r:id="rId7"/>
    <p:sldId id="331" r:id="rId8"/>
    <p:sldId id="332" r:id="rId9"/>
    <p:sldId id="333" r:id="rId10"/>
    <p:sldId id="334" r:id="rId11"/>
    <p:sldId id="335" r:id="rId12"/>
    <p:sldId id="348" r:id="rId13"/>
    <p:sldId id="330" r:id="rId14"/>
    <p:sldId id="336" r:id="rId15"/>
    <p:sldId id="337" r:id="rId16"/>
    <p:sldId id="338" r:id="rId17"/>
    <p:sldId id="339" r:id="rId18"/>
    <p:sldId id="340" r:id="rId19"/>
    <p:sldId id="323" r:id="rId20"/>
    <p:sldId id="326" r:id="rId21"/>
    <p:sldId id="341" r:id="rId22"/>
    <p:sldId id="342" r:id="rId23"/>
    <p:sldId id="343" r:id="rId24"/>
    <p:sldId id="344" r:id="rId25"/>
    <p:sldId id="346" r:id="rId26"/>
    <p:sldId id="345" r:id="rId27"/>
    <p:sldId id="347" r:id="rId28"/>
    <p:sldId id="317" r:id="rId29"/>
    <p:sldId id="318"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87194D1-0446-40FD-8980-39052B4EB7F6}">
          <p14:sldIdLst>
            <p14:sldId id="256"/>
            <p14:sldId id="286"/>
          </p14:sldIdLst>
        </p14:section>
        <p14:section name="Rappel des concepts NoSQL" id="{2729F0E7-8480-4D35-8747-7DFDE165E02C}">
          <p14:sldIdLst>
            <p14:sldId id="257"/>
            <p14:sldId id="258"/>
          </p14:sldIdLst>
        </p14:section>
        <p14:section name="Réplication" id="{DB663110-75D8-41C5-9ACD-E9649052E0E6}">
          <p14:sldIdLst>
            <p14:sldId id="328"/>
            <p14:sldId id="329"/>
            <p14:sldId id="331"/>
            <p14:sldId id="332"/>
            <p14:sldId id="333"/>
            <p14:sldId id="334"/>
            <p14:sldId id="335"/>
          </p14:sldIdLst>
        </p14:section>
        <p14:section name="Partitionnement" id="{6FB7FCC7-86B6-4F84-AD05-9AA9D6917F4E}">
          <p14:sldIdLst>
            <p14:sldId id="348"/>
            <p14:sldId id="330"/>
            <p14:sldId id="336"/>
            <p14:sldId id="337"/>
            <p14:sldId id="338"/>
            <p14:sldId id="339"/>
            <p14:sldId id="340"/>
          </p14:sldIdLst>
        </p14:section>
        <p14:section name="Modèle MapReduce" id="{B5C37C74-CBD4-4D11-9407-B9940F423026}">
          <p14:sldIdLst>
            <p14:sldId id="323"/>
            <p14:sldId id="326"/>
            <p14:sldId id="341"/>
            <p14:sldId id="342"/>
            <p14:sldId id="343"/>
            <p14:sldId id="344"/>
            <p14:sldId id="346"/>
            <p14:sldId id="345"/>
            <p14:sldId id="347"/>
          </p14:sldIdLst>
        </p14:section>
        <p14:section name="Ressources" id="{52C3CF4E-F728-4AF0-AD76-C217B8DD1F40}">
          <p14:sldIdLst>
            <p14:sldId id="317"/>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15" autoAdjust="0"/>
    <p:restoredTop sz="72604" autoAdjust="0"/>
  </p:normalViewPr>
  <p:slideViewPr>
    <p:cSldViewPr snapToGrid="0">
      <p:cViewPr varScale="1">
        <p:scale>
          <a:sx n="62" d="100"/>
          <a:sy n="62"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BAB19-BEE4-4381-A103-7AFDF7550C64}" type="datetimeFigureOut">
              <a:rPr lang="fr-FR" smtClean="0"/>
              <a:t>06/03/2021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51F25-08E5-4684-B00C-8713BD1A4C12}" type="slidenum">
              <a:rPr lang="fr-FR" smtClean="0"/>
              <a:t>‹N°›</a:t>
            </a:fld>
            <a:endParaRPr lang="fr-FR"/>
          </a:p>
        </p:txBody>
      </p:sp>
    </p:spTree>
    <p:extLst>
      <p:ext uri="{BB962C8B-B14F-4D97-AF65-F5344CB8AC3E}">
        <p14:creationId xmlns:p14="http://schemas.microsoft.com/office/powerpoint/2010/main" val="583693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1</a:t>
            </a:fld>
            <a:endParaRPr lang="fr-FR"/>
          </a:p>
        </p:txBody>
      </p:sp>
    </p:spTree>
    <p:extLst>
      <p:ext uri="{BB962C8B-B14F-4D97-AF65-F5344CB8AC3E}">
        <p14:creationId xmlns:p14="http://schemas.microsoft.com/office/powerpoint/2010/main" val="1319054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A851F25-08E5-4684-B00C-8713BD1A4C12}" type="slidenum">
              <a:rPr lang="fr-FR" smtClean="0"/>
              <a:t>25</a:t>
            </a:fld>
            <a:endParaRPr lang="fr-FR"/>
          </a:p>
        </p:txBody>
      </p:sp>
    </p:spTree>
    <p:extLst>
      <p:ext uri="{BB962C8B-B14F-4D97-AF65-F5344CB8AC3E}">
        <p14:creationId xmlns:p14="http://schemas.microsoft.com/office/powerpoint/2010/main" val="382644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A851F25-08E5-4684-B00C-8713BD1A4C12}" type="slidenum">
              <a:rPr lang="fr-FR" smtClean="0"/>
              <a:t>26</a:t>
            </a:fld>
            <a:endParaRPr lang="fr-FR"/>
          </a:p>
        </p:txBody>
      </p:sp>
    </p:spTree>
    <p:extLst>
      <p:ext uri="{BB962C8B-B14F-4D97-AF65-F5344CB8AC3E}">
        <p14:creationId xmlns:p14="http://schemas.microsoft.com/office/powerpoint/2010/main" val="7701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2</a:t>
            </a:fld>
            <a:endParaRPr lang="fr-FR"/>
          </a:p>
        </p:txBody>
      </p:sp>
    </p:spTree>
    <p:extLst>
      <p:ext uri="{BB962C8B-B14F-4D97-AF65-F5344CB8AC3E}">
        <p14:creationId xmlns:p14="http://schemas.microsoft.com/office/powerpoint/2010/main" val="92363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3</a:t>
            </a:fld>
            <a:endParaRPr lang="fr-FR"/>
          </a:p>
        </p:txBody>
      </p:sp>
    </p:spTree>
    <p:extLst>
      <p:ext uri="{BB962C8B-B14F-4D97-AF65-F5344CB8AC3E}">
        <p14:creationId xmlns:p14="http://schemas.microsoft.com/office/powerpoint/2010/main" val="130614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fld id="{3A851F25-08E5-4684-B00C-8713BD1A4C12}" type="slidenum">
              <a:rPr lang="fr-FR" smtClean="0"/>
              <a:t>4</a:t>
            </a:fld>
            <a:endParaRPr lang="fr-FR"/>
          </a:p>
        </p:txBody>
      </p:sp>
    </p:spTree>
    <p:extLst>
      <p:ext uri="{BB962C8B-B14F-4D97-AF65-F5344CB8AC3E}">
        <p14:creationId xmlns:p14="http://schemas.microsoft.com/office/powerpoint/2010/main" val="87498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A851F25-08E5-4684-B00C-8713BD1A4C12}" type="slidenum">
              <a:rPr lang="fr-FR" smtClean="0"/>
              <a:t>14</a:t>
            </a:fld>
            <a:endParaRPr lang="fr-FR"/>
          </a:p>
        </p:txBody>
      </p:sp>
    </p:spTree>
    <p:extLst>
      <p:ext uri="{BB962C8B-B14F-4D97-AF65-F5344CB8AC3E}">
        <p14:creationId xmlns:p14="http://schemas.microsoft.com/office/powerpoint/2010/main" val="39059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des renseignements sur des personnes qui ont noté des films. Je veux calculer la moyenne des notes pour chacun des films.</a:t>
            </a:r>
          </a:p>
          <a:p>
            <a:r>
              <a:rPr lang="fr-FR" dirty="0"/>
              <a:t>Façon simple : je regroupe par film puis, une fois qu’ils sont tous l’un à côté de l’autre, je les parcours et je fais la moyenne.</a:t>
            </a:r>
          </a:p>
          <a:p>
            <a:r>
              <a:rPr lang="fr-FR" dirty="0"/>
              <a:t>Exercice simple et basique. Facile à implémenter SI PAS BEAUCOUP DE DONNEES.</a:t>
            </a:r>
          </a:p>
          <a:p>
            <a:endParaRPr lang="fr-FR" dirty="0"/>
          </a:p>
          <a:p>
            <a:r>
              <a:rPr lang="fr-FR" dirty="0"/>
              <a:t>Si vous êtes Netflix cela ne fonctionne pas.</a:t>
            </a:r>
          </a:p>
        </p:txBody>
      </p:sp>
      <p:sp>
        <p:nvSpPr>
          <p:cNvPr id="4" name="Espace réservé du numéro de diapositive 3"/>
          <p:cNvSpPr>
            <a:spLocks noGrp="1"/>
          </p:cNvSpPr>
          <p:nvPr>
            <p:ph type="sldNum" sz="quarter" idx="5"/>
          </p:nvPr>
        </p:nvSpPr>
        <p:spPr/>
        <p:txBody>
          <a:bodyPr/>
          <a:lstStyle/>
          <a:p>
            <a:fld id="{3A851F25-08E5-4684-B00C-8713BD1A4C12}" type="slidenum">
              <a:rPr lang="fr-FR" smtClean="0"/>
              <a:t>21</a:t>
            </a:fld>
            <a:endParaRPr lang="fr-FR"/>
          </a:p>
        </p:txBody>
      </p:sp>
    </p:spTree>
    <p:extLst>
      <p:ext uri="{BB962C8B-B14F-4D97-AF65-F5344CB8AC3E}">
        <p14:creationId xmlns:p14="http://schemas.microsoft.com/office/powerpoint/2010/main" val="218308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A851F25-08E5-4684-B00C-8713BD1A4C12}" type="slidenum">
              <a:rPr lang="fr-FR" smtClean="0"/>
              <a:t>22</a:t>
            </a:fld>
            <a:endParaRPr lang="fr-FR"/>
          </a:p>
        </p:txBody>
      </p:sp>
    </p:spTree>
    <p:extLst>
      <p:ext uri="{BB962C8B-B14F-4D97-AF65-F5344CB8AC3E}">
        <p14:creationId xmlns:p14="http://schemas.microsoft.com/office/powerpoint/2010/main" val="230085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les deux fonctions sont les suivantes :</a:t>
            </a:r>
          </a:p>
          <a:p>
            <a:r>
              <a:rPr lang="fr-FR" dirty="0"/>
              <a:t>La fonction de </a:t>
            </a:r>
            <a:r>
              <a:rPr lang="fr-FR" dirty="0" err="1"/>
              <a:t>map</a:t>
            </a:r>
            <a:r>
              <a:rPr lang="fr-FR" dirty="0"/>
              <a:t> émet un couple clé-valeur. La clé est utilisée pour identifier le </a:t>
            </a:r>
            <a:r>
              <a:rPr lang="fr-FR" dirty="0" err="1"/>
              <a:t>reducer</a:t>
            </a:r>
            <a:r>
              <a:rPr lang="fr-FR" dirty="0"/>
              <a:t> qui sera utilisé. Ainsi toutes les occurrences d’un même titre de film vont au même </a:t>
            </a:r>
            <a:r>
              <a:rPr lang="fr-FR" dirty="0" err="1"/>
              <a:t>reducer</a:t>
            </a:r>
            <a:r>
              <a:rPr lang="fr-FR" dirty="0"/>
              <a:t>. La valeur est celle que la fonction </a:t>
            </a:r>
            <a:r>
              <a:rPr lang="fr-FR" dirty="0" err="1"/>
              <a:t>reduce</a:t>
            </a:r>
            <a:r>
              <a:rPr lang="fr-FR" dirty="0"/>
              <a:t> devra traiter (ici le score).</a:t>
            </a:r>
          </a:p>
          <a:p>
            <a:r>
              <a:rPr lang="fr-FR" dirty="0"/>
              <a:t>La fonction de </a:t>
            </a:r>
            <a:r>
              <a:rPr lang="fr-FR" dirty="0" err="1"/>
              <a:t>reduce</a:t>
            </a:r>
            <a:r>
              <a:rPr lang="fr-FR" dirty="0"/>
              <a:t> est ici une fonction de calcul de moyenne sur un ensemble de valeur (celle que nous aurions utilisée directement si le jeu de données avait été assez petit). Nous pouvons maintenant l’utiliser car toutes les occurrences d’un même titre sont désormais dans le même </a:t>
            </a:r>
            <a:r>
              <a:rPr lang="fr-FR" dirty="0" err="1"/>
              <a:t>reducer</a:t>
            </a:r>
            <a:r>
              <a:rPr lang="fr-FR" dirty="0"/>
              <a:t>.</a:t>
            </a:r>
          </a:p>
        </p:txBody>
      </p:sp>
      <p:sp>
        <p:nvSpPr>
          <p:cNvPr id="4" name="Espace réservé du numéro de diapositive 3"/>
          <p:cNvSpPr>
            <a:spLocks noGrp="1"/>
          </p:cNvSpPr>
          <p:nvPr>
            <p:ph type="sldNum" sz="quarter" idx="5"/>
          </p:nvPr>
        </p:nvSpPr>
        <p:spPr/>
        <p:txBody>
          <a:bodyPr/>
          <a:lstStyle/>
          <a:p>
            <a:fld id="{3A851F25-08E5-4684-B00C-8713BD1A4C12}" type="slidenum">
              <a:rPr lang="fr-FR" smtClean="0"/>
              <a:t>23</a:t>
            </a:fld>
            <a:endParaRPr lang="fr-FR"/>
          </a:p>
        </p:txBody>
      </p:sp>
    </p:spTree>
    <p:extLst>
      <p:ext uri="{BB962C8B-B14F-4D97-AF65-F5344CB8AC3E}">
        <p14:creationId xmlns:p14="http://schemas.microsoft.com/office/powerpoint/2010/main" val="407751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222222"/>
                </a:solidFill>
                <a:effectLst/>
                <a:latin typeface="PT Sans"/>
              </a:rPr>
              <a:t>Avec MapReduce, plutôt que d’envoyer les données à l’endroit où se trouve l’application ou les algorithmes, les algorithmes sont exécutés sur le serveur où se trouvent déjà les données, ce qui a pour effet d’accélérer le traitement.</a:t>
            </a:r>
            <a:endParaRPr lang="fr-FR" b="0" dirty="0"/>
          </a:p>
        </p:txBody>
      </p:sp>
      <p:sp>
        <p:nvSpPr>
          <p:cNvPr id="4" name="Espace réservé du numéro de diapositive 3"/>
          <p:cNvSpPr>
            <a:spLocks noGrp="1"/>
          </p:cNvSpPr>
          <p:nvPr>
            <p:ph type="sldNum" sz="quarter" idx="5"/>
          </p:nvPr>
        </p:nvSpPr>
        <p:spPr/>
        <p:txBody>
          <a:bodyPr/>
          <a:lstStyle/>
          <a:p>
            <a:fld id="{3A851F25-08E5-4684-B00C-8713BD1A4C12}" type="slidenum">
              <a:rPr lang="fr-FR" smtClean="0"/>
              <a:t>24</a:t>
            </a:fld>
            <a:endParaRPr lang="fr-FR"/>
          </a:p>
        </p:txBody>
      </p:sp>
    </p:spTree>
    <p:extLst>
      <p:ext uri="{BB962C8B-B14F-4D97-AF65-F5344CB8AC3E}">
        <p14:creationId xmlns:p14="http://schemas.microsoft.com/office/powerpoint/2010/main" val="218614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06/03/2021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50940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06/03/2021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2700852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06/03/2021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173596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06/03/2021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26543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EA56DAA-72E2-44EE-BFAB-9837A53A080A}" type="datetimeFigureOut">
              <a:rPr lang="fr-FR" smtClean="0"/>
              <a:t>06/03/2021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131012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EA56DAA-72E2-44EE-BFAB-9837A53A080A}" type="datetimeFigureOut">
              <a:rPr lang="fr-FR" smtClean="0"/>
              <a:t>06/03/2021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61203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EA56DAA-72E2-44EE-BFAB-9837A53A080A}" type="datetimeFigureOut">
              <a:rPr lang="fr-FR" smtClean="0"/>
              <a:t>06/03/2021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46286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5EA56DAA-72E2-44EE-BFAB-9837A53A080A}" type="datetimeFigureOut">
              <a:rPr lang="fr-FR" smtClean="0"/>
              <a:t>06/03/2021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171037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A56DAA-72E2-44EE-BFAB-9837A53A080A}" type="datetimeFigureOut">
              <a:rPr lang="fr-FR" smtClean="0"/>
              <a:t>06/03/2021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244850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5EA56DAA-72E2-44EE-BFAB-9837A53A080A}" type="datetimeFigureOut">
              <a:rPr lang="fr-FR" smtClean="0"/>
              <a:t>06/03/2021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95851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5EA56DAA-72E2-44EE-BFAB-9837A53A080A}" type="datetimeFigureOut">
              <a:rPr lang="fr-FR" smtClean="0"/>
              <a:t>06/03/2021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2001CB-AE4D-42F6-8BA6-03F5B5A61DFB}" type="slidenum">
              <a:rPr lang="fr-FR" smtClean="0"/>
              <a:t>‹N°›</a:t>
            </a:fld>
            <a:endParaRPr lang="fr-FR"/>
          </a:p>
        </p:txBody>
      </p:sp>
    </p:spTree>
    <p:extLst>
      <p:ext uri="{BB962C8B-B14F-4D97-AF65-F5344CB8AC3E}">
        <p14:creationId xmlns:p14="http://schemas.microsoft.com/office/powerpoint/2010/main" val="352085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6DAA-72E2-44EE-BFAB-9837A53A080A}" type="datetimeFigureOut">
              <a:rPr lang="fr-FR" smtClean="0"/>
              <a:t>06/03/2021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001CB-AE4D-42F6-8BA6-03F5B5A61DFB}" type="slidenum">
              <a:rPr lang="fr-FR" smtClean="0"/>
              <a:t>‹N°›</a:t>
            </a:fld>
            <a:endParaRPr lang="fr-FR"/>
          </a:p>
        </p:txBody>
      </p:sp>
    </p:spTree>
    <p:extLst>
      <p:ext uri="{BB962C8B-B14F-4D97-AF65-F5344CB8AC3E}">
        <p14:creationId xmlns:p14="http://schemas.microsoft.com/office/powerpoint/2010/main" val="138954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scalon.f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verdelhan.e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gitalocean.com/community/tutorials/understanding-database-shard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hadoop.apache.or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ongodb.com/manual/core/map-redu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openclassrooms.com/fr/courses/4462426-maitrisez-les-bases-de-donnees-nosql/4474616-distribuez-vos-donnees-avec-mongodb" TargetMode="External"/><Relationship Id="rId2" Type="http://schemas.openxmlformats.org/officeDocument/2006/relationships/hyperlink" Target="http://b3d.bdpedia.fr/" TargetMode="External"/><Relationship Id="rId1" Type="http://schemas.openxmlformats.org/officeDocument/2006/relationships/slideLayout" Target="../slideLayouts/slideLayout2.xml"/><Relationship Id="rId5" Type="http://schemas.openxmlformats.org/officeDocument/2006/relationships/hyperlink" Target="https://fr.wikipedia.org/wiki/MapReduce" TargetMode="External"/><Relationship Id="rId4" Type="http://schemas.openxmlformats.org/officeDocument/2006/relationships/hyperlink" Target="https://medium.com/@sandeep4.verma/introduction-to-database-partitioning-sharding-nosql-and-sql-databases-9b33b43d8a1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a:t>NoSQL</a:t>
            </a:r>
            <a:endParaRPr lang="fr-FR" dirty="0"/>
          </a:p>
        </p:txBody>
      </p:sp>
      <p:sp>
        <p:nvSpPr>
          <p:cNvPr id="3" name="Sous-titre 2"/>
          <p:cNvSpPr>
            <a:spLocks noGrp="1"/>
          </p:cNvSpPr>
          <p:nvPr>
            <p:ph type="subTitle" idx="1"/>
          </p:nvPr>
        </p:nvSpPr>
        <p:spPr/>
        <p:txBody>
          <a:bodyPr/>
          <a:lstStyle/>
          <a:p>
            <a:r>
              <a:rPr lang="fr-FR" dirty="0"/>
              <a:t>(Notions avancées)</a:t>
            </a:r>
          </a:p>
        </p:txBody>
      </p:sp>
      <p:sp>
        <p:nvSpPr>
          <p:cNvPr id="4" name="ZoneTexte 3"/>
          <p:cNvSpPr txBox="1"/>
          <p:nvPr/>
        </p:nvSpPr>
        <p:spPr>
          <a:xfrm>
            <a:off x="9587347" y="6105236"/>
            <a:ext cx="2438399" cy="646331"/>
          </a:xfrm>
          <a:prstGeom prst="rect">
            <a:avLst/>
          </a:prstGeom>
          <a:noFill/>
        </p:spPr>
        <p:txBody>
          <a:bodyPr wrap="square" rtlCol="0">
            <a:spAutoFit/>
          </a:bodyPr>
          <a:lstStyle/>
          <a:p>
            <a:pPr algn="r"/>
            <a:r>
              <a:rPr lang="fr-FR" dirty="0"/>
              <a:t>Ascalon – 2021</a:t>
            </a:r>
          </a:p>
          <a:p>
            <a:pPr algn="r"/>
            <a:r>
              <a:rPr lang="fr-FR" dirty="0">
                <a:hlinkClick r:id="rId3"/>
              </a:rPr>
              <a:t>http://ascalon.fr/</a:t>
            </a:r>
            <a:endParaRPr lang="fr-FR" dirty="0"/>
          </a:p>
        </p:txBody>
      </p:sp>
      <p:sp>
        <p:nvSpPr>
          <p:cNvPr id="5" name="ZoneTexte 4"/>
          <p:cNvSpPr txBox="1"/>
          <p:nvPr/>
        </p:nvSpPr>
        <p:spPr>
          <a:xfrm>
            <a:off x="133928" y="6105236"/>
            <a:ext cx="2438399" cy="646331"/>
          </a:xfrm>
          <a:prstGeom prst="rect">
            <a:avLst/>
          </a:prstGeom>
          <a:noFill/>
        </p:spPr>
        <p:txBody>
          <a:bodyPr wrap="square" rtlCol="0">
            <a:spAutoFit/>
          </a:bodyPr>
          <a:lstStyle/>
          <a:p>
            <a:r>
              <a:rPr lang="fr-FR" dirty="0"/>
              <a:t>Marc de </a:t>
            </a:r>
            <a:r>
              <a:rPr lang="fr-FR" dirty="0" err="1"/>
              <a:t>Verdelhan</a:t>
            </a:r>
            <a:endParaRPr lang="fr-FR" dirty="0"/>
          </a:p>
          <a:p>
            <a:r>
              <a:rPr lang="fr-FR" dirty="0">
                <a:hlinkClick r:id="rId4"/>
              </a:rPr>
              <a:t>http://verdelhan.eu/</a:t>
            </a:r>
            <a:r>
              <a:rPr lang="fr-FR" dirty="0"/>
              <a:t> </a:t>
            </a:r>
          </a:p>
        </p:txBody>
      </p:sp>
    </p:spTree>
    <p:extLst>
      <p:ext uri="{BB962C8B-B14F-4D97-AF65-F5344CB8AC3E}">
        <p14:creationId xmlns:p14="http://schemas.microsoft.com/office/powerpoint/2010/main" val="331622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Renvoi de l’acquittement sur écriture</a:t>
            </a:r>
          </a:p>
        </p:txBody>
      </p:sp>
      <p:sp>
        <p:nvSpPr>
          <p:cNvPr id="11" name="Espace réservé du contenu 10">
            <a:extLst>
              <a:ext uri="{FF2B5EF4-FFF2-40B4-BE49-F238E27FC236}">
                <a16:creationId xmlns:a16="http://schemas.microsoft.com/office/drawing/2014/main" id="{6FABDF41-9000-44C4-B96E-50AD143659EA}"/>
              </a:ext>
            </a:extLst>
          </p:cNvPr>
          <p:cNvSpPr>
            <a:spLocks noGrp="1"/>
          </p:cNvSpPr>
          <p:nvPr>
            <p:ph idx="1"/>
          </p:nvPr>
        </p:nvSpPr>
        <p:spPr>
          <a:xfrm>
            <a:off x="838200" y="1825625"/>
            <a:ext cx="10515600" cy="472732"/>
          </a:xfrm>
        </p:spPr>
        <p:txBody>
          <a:bodyPr>
            <a:normAutofit lnSpcReduction="10000"/>
          </a:bodyPr>
          <a:lstStyle/>
          <a:p>
            <a:r>
              <a:rPr lang="fr-FR" dirty="0"/>
              <a:t>Latence faible </a:t>
            </a:r>
            <a:r>
              <a:rPr lang="fr-FR" i="1" dirty="0"/>
              <a:t>vs</a:t>
            </a:r>
            <a:r>
              <a:rPr lang="fr-FR" dirty="0"/>
              <a:t> cohérence élevée</a:t>
            </a:r>
          </a:p>
        </p:txBody>
      </p:sp>
      <p:graphicFrame>
        <p:nvGraphicFramePr>
          <p:cNvPr id="16" name="Tableau 17">
            <a:extLst>
              <a:ext uri="{FF2B5EF4-FFF2-40B4-BE49-F238E27FC236}">
                <a16:creationId xmlns:a16="http://schemas.microsoft.com/office/drawing/2014/main" id="{4AC2233A-E694-4BCD-9297-ECD31EE4F0B0}"/>
              </a:ext>
            </a:extLst>
          </p:cNvPr>
          <p:cNvGraphicFramePr>
            <a:graphicFrameLocks noGrp="1"/>
          </p:cNvGraphicFramePr>
          <p:nvPr>
            <p:extLst>
              <p:ext uri="{D42A27DB-BD31-4B8C-83A1-F6EECF244321}">
                <p14:modId xmlns:p14="http://schemas.microsoft.com/office/powerpoint/2010/main" val="3366956495"/>
              </p:ext>
            </p:extLst>
          </p:nvPr>
        </p:nvGraphicFramePr>
        <p:xfrm>
          <a:off x="717378" y="2457020"/>
          <a:ext cx="10757244" cy="3639807"/>
        </p:xfrm>
        <a:graphic>
          <a:graphicData uri="http://schemas.openxmlformats.org/drawingml/2006/table">
            <a:tbl>
              <a:tblPr firstRow="1" bandRow="1">
                <a:tableStyleId>{5C22544A-7EE6-4342-B048-85BDC9FD1C3A}</a:tableStyleId>
              </a:tblPr>
              <a:tblGrid>
                <a:gridCol w="3585748">
                  <a:extLst>
                    <a:ext uri="{9D8B030D-6E8A-4147-A177-3AD203B41FA5}">
                      <a16:colId xmlns:a16="http://schemas.microsoft.com/office/drawing/2014/main" val="3465843786"/>
                    </a:ext>
                  </a:extLst>
                </a:gridCol>
                <a:gridCol w="3585748">
                  <a:extLst>
                    <a:ext uri="{9D8B030D-6E8A-4147-A177-3AD203B41FA5}">
                      <a16:colId xmlns:a16="http://schemas.microsoft.com/office/drawing/2014/main" val="3581026206"/>
                    </a:ext>
                  </a:extLst>
                </a:gridCol>
                <a:gridCol w="3585748">
                  <a:extLst>
                    <a:ext uri="{9D8B030D-6E8A-4147-A177-3AD203B41FA5}">
                      <a16:colId xmlns:a16="http://schemas.microsoft.com/office/drawing/2014/main" val="402294856"/>
                    </a:ext>
                  </a:extLst>
                </a:gridCol>
              </a:tblGrid>
              <a:tr h="908469">
                <a:tc>
                  <a:txBody>
                    <a:bodyPr/>
                    <a:lstStyle/>
                    <a:p>
                      <a:pPr algn="ctr"/>
                      <a:r>
                        <a:rPr lang="fr-FR" dirty="0"/>
                        <a:t>Renvoi de l’acquittement</a:t>
                      </a:r>
                    </a:p>
                  </a:txBody>
                  <a:tcPr anchor="ctr"/>
                </a:tc>
                <a:tc>
                  <a:txBody>
                    <a:bodyPr/>
                    <a:lstStyle/>
                    <a:p>
                      <a:pPr algn="ctr"/>
                      <a:r>
                        <a:rPr lang="fr-FR" dirty="0"/>
                        <a:t>Latence</a:t>
                      </a:r>
                    </a:p>
                  </a:txBody>
                  <a:tcPr anchor="ctr"/>
                </a:tc>
                <a:tc>
                  <a:txBody>
                    <a:bodyPr/>
                    <a:lstStyle/>
                    <a:p>
                      <a:pPr algn="ctr"/>
                      <a:r>
                        <a:rPr lang="fr-FR" dirty="0"/>
                        <a:t>Cohérence</a:t>
                      </a:r>
                    </a:p>
                  </a:txBody>
                  <a:tcPr anchor="ctr"/>
                </a:tc>
                <a:extLst>
                  <a:ext uri="{0D108BD9-81ED-4DB2-BD59-A6C34878D82A}">
                    <a16:rowId xmlns:a16="http://schemas.microsoft.com/office/drawing/2014/main" val="1023233456"/>
                  </a:ext>
                </a:extLst>
              </a:tr>
              <a:tr h="908469">
                <a:tc>
                  <a:txBody>
                    <a:bodyPr/>
                    <a:lstStyle/>
                    <a:p>
                      <a:pPr algn="ctr"/>
                      <a:r>
                        <a:rPr lang="fr-FR" b="1" dirty="0"/>
                        <a:t>Après</a:t>
                      </a:r>
                      <a:r>
                        <a:rPr lang="fr-FR" dirty="0"/>
                        <a:t> la première écriture, </a:t>
                      </a:r>
                      <a:r>
                        <a:rPr lang="fr-FR" b="1" dirty="0"/>
                        <a:t>avant</a:t>
                      </a:r>
                      <a:r>
                        <a:rPr lang="fr-FR" dirty="0"/>
                        <a:t> la première réplication</a:t>
                      </a:r>
                    </a:p>
                  </a:txBody>
                  <a:tcPr anchor="ctr"/>
                </a:tc>
                <a:tc>
                  <a:txBody>
                    <a:bodyPr/>
                    <a:lstStyle/>
                    <a:p>
                      <a:pPr algn="ctr"/>
                      <a:r>
                        <a:rPr lang="fr-FR" dirty="0"/>
                        <a:t>Faible</a:t>
                      </a:r>
                    </a:p>
                  </a:txBody>
                  <a:tcPr anchor="ctr"/>
                </a:tc>
                <a:tc>
                  <a:txBody>
                    <a:bodyPr/>
                    <a:lstStyle/>
                    <a:p>
                      <a:pPr algn="ctr"/>
                      <a:r>
                        <a:rPr lang="fr-FR" dirty="0"/>
                        <a:t>Faible</a:t>
                      </a:r>
                    </a:p>
                  </a:txBody>
                  <a:tcPr anchor="ctr"/>
                </a:tc>
                <a:extLst>
                  <a:ext uri="{0D108BD9-81ED-4DB2-BD59-A6C34878D82A}">
                    <a16:rowId xmlns:a16="http://schemas.microsoft.com/office/drawing/2014/main" val="1147235008"/>
                  </a:ext>
                </a:extLst>
              </a:tr>
              <a:tr h="908469">
                <a:tc>
                  <a:txBody>
                    <a:bodyPr/>
                    <a:lstStyle/>
                    <a:p>
                      <a:pPr algn="ctr"/>
                      <a:r>
                        <a:rPr lang="fr-FR" b="1" dirty="0"/>
                        <a:t>Après</a:t>
                      </a:r>
                      <a:r>
                        <a:rPr lang="fr-FR" dirty="0"/>
                        <a:t> un certain nombre de réplications, </a:t>
                      </a:r>
                      <a:r>
                        <a:rPr lang="fr-FR" b="1" dirty="0"/>
                        <a:t>avant</a:t>
                      </a:r>
                      <a:r>
                        <a:rPr lang="fr-FR" dirty="0"/>
                        <a:t> la réplication complète</a:t>
                      </a:r>
                    </a:p>
                  </a:txBody>
                  <a:tcPr anchor="ctr"/>
                </a:tc>
                <a:tc>
                  <a:txBody>
                    <a:bodyPr/>
                    <a:lstStyle/>
                    <a:p>
                      <a:pPr algn="ctr"/>
                      <a:r>
                        <a:rPr lang="fr-FR" dirty="0"/>
                        <a:t>Moyenne</a:t>
                      </a:r>
                    </a:p>
                  </a:txBody>
                  <a:tcPr anchor="ctr"/>
                </a:tc>
                <a:tc>
                  <a:txBody>
                    <a:bodyPr/>
                    <a:lstStyle/>
                    <a:p>
                      <a:pPr algn="ctr"/>
                      <a:r>
                        <a:rPr lang="fr-FR" dirty="0"/>
                        <a:t>Moyenne</a:t>
                      </a:r>
                    </a:p>
                  </a:txBody>
                  <a:tcPr anchor="ctr"/>
                </a:tc>
                <a:extLst>
                  <a:ext uri="{0D108BD9-81ED-4DB2-BD59-A6C34878D82A}">
                    <a16:rowId xmlns:a16="http://schemas.microsoft.com/office/drawing/2014/main" val="1325152875"/>
                  </a:ext>
                </a:extLst>
              </a:tr>
              <a:tr h="908469">
                <a:tc>
                  <a:txBody>
                    <a:bodyPr/>
                    <a:lstStyle/>
                    <a:p>
                      <a:pPr algn="ctr"/>
                      <a:r>
                        <a:rPr lang="fr-FR" b="1" dirty="0"/>
                        <a:t>Après</a:t>
                      </a:r>
                      <a:r>
                        <a:rPr lang="fr-FR" dirty="0"/>
                        <a:t> la réplication sur </a:t>
                      </a:r>
                      <a:r>
                        <a:rPr lang="fr-FR" b="1" dirty="0"/>
                        <a:t>tous</a:t>
                      </a:r>
                      <a:r>
                        <a:rPr lang="fr-FR" dirty="0"/>
                        <a:t> les nœuds cibles</a:t>
                      </a:r>
                    </a:p>
                  </a:txBody>
                  <a:tcPr anchor="ctr"/>
                </a:tc>
                <a:tc>
                  <a:txBody>
                    <a:bodyPr/>
                    <a:lstStyle/>
                    <a:p>
                      <a:pPr algn="ctr"/>
                      <a:r>
                        <a:rPr lang="fr-FR" dirty="0"/>
                        <a:t>Elevée</a:t>
                      </a:r>
                    </a:p>
                  </a:txBody>
                  <a:tcPr anchor="ctr"/>
                </a:tc>
                <a:tc>
                  <a:txBody>
                    <a:bodyPr/>
                    <a:lstStyle/>
                    <a:p>
                      <a:pPr algn="ctr"/>
                      <a:r>
                        <a:rPr lang="fr-FR" dirty="0"/>
                        <a:t>Elevée</a:t>
                      </a:r>
                    </a:p>
                  </a:txBody>
                  <a:tcPr anchor="ctr"/>
                </a:tc>
                <a:extLst>
                  <a:ext uri="{0D108BD9-81ED-4DB2-BD59-A6C34878D82A}">
                    <a16:rowId xmlns:a16="http://schemas.microsoft.com/office/drawing/2014/main" val="1184623996"/>
                  </a:ext>
                </a:extLst>
              </a:tr>
            </a:tbl>
          </a:graphicData>
        </a:graphic>
      </p:graphicFrame>
    </p:spTree>
    <p:extLst>
      <p:ext uri="{BB962C8B-B14F-4D97-AF65-F5344CB8AC3E}">
        <p14:creationId xmlns:p14="http://schemas.microsoft.com/office/powerpoint/2010/main" val="274051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Renvoi de l’acquittement sur écriture</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a:xfrm>
            <a:off x="838200" y="1566134"/>
            <a:ext cx="10515600" cy="509802"/>
          </a:xfrm>
        </p:spPr>
        <p:txBody>
          <a:bodyPr>
            <a:normAutofit/>
          </a:bodyPr>
          <a:lstStyle/>
          <a:p>
            <a:r>
              <a:rPr lang="fr-FR" dirty="0"/>
              <a:t>Exemple avec le </a:t>
            </a:r>
            <a:r>
              <a:rPr lang="fr-FR" i="1" dirty="0" err="1"/>
              <a:t>Consistency</a:t>
            </a:r>
            <a:r>
              <a:rPr lang="fr-FR" i="1" dirty="0"/>
              <a:t> </a:t>
            </a:r>
            <a:r>
              <a:rPr lang="fr-FR" i="1" dirty="0" err="1"/>
              <a:t>Level</a:t>
            </a:r>
            <a:r>
              <a:rPr lang="fr-FR" dirty="0"/>
              <a:t> de Cassandra</a:t>
            </a:r>
          </a:p>
          <a:p>
            <a:endParaRPr lang="fr-FR" dirty="0"/>
          </a:p>
        </p:txBody>
      </p:sp>
      <p:pic>
        <p:nvPicPr>
          <p:cNvPr id="3" name="Image 2">
            <a:extLst>
              <a:ext uri="{FF2B5EF4-FFF2-40B4-BE49-F238E27FC236}">
                <a16:creationId xmlns:a16="http://schemas.microsoft.com/office/drawing/2014/main" id="{46CC5CAB-EF11-42BB-98D3-734AC0418DC8}"/>
              </a:ext>
            </a:extLst>
          </p:cNvPr>
          <p:cNvPicPr>
            <a:picLocks noChangeAspect="1"/>
          </p:cNvPicPr>
          <p:nvPr/>
        </p:nvPicPr>
        <p:blipFill>
          <a:blip r:embed="rId2"/>
          <a:stretch>
            <a:fillRect/>
          </a:stretch>
        </p:blipFill>
        <p:spPr>
          <a:xfrm>
            <a:off x="1124237" y="2193259"/>
            <a:ext cx="10229563" cy="4510345"/>
          </a:xfrm>
          <a:prstGeom prst="rect">
            <a:avLst/>
          </a:prstGeom>
        </p:spPr>
      </p:pic>
    </p:spTree>
    <p:extLst>
      <p:ext uri="{BB962C8B-B14F-4D97-AF65-F5344CB8AC3E}">
        <p14:creationId xmlns:p14="http://schemas.microsoft.com/office/powerpoint/2010/main" val="309060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F27A8B1-AB5B-4E0A-9703-98DC45BE3874}"/>
              </a:ext>
            </a:extLst>
          </p:cNvPr>
          <p:cNvSpPr>
            <a:spLocks noGrp="1"/>
          </p:cNvSpPr>
          <p:nvPr>
            <p:ph type="title"/>
          </p:nvPr>
        </p:nvSpPr>
        <p:spPr/>
        <p:txBody>
          <a:bodyPr/>
          <a:lstStyle/>
          <a:p>
            <a:r>
              <a:rPr lang="fr-FR" dirty="0"/>
              <a:t>Partitionnement</a:t>
            </a:r>
          </a:p>
        </p:txBody>
      </p:sp>
      <p:sp>
        <p:nvSpPr>
          <p:cNvPr id="5" name="Espace réservé du texte 4">
            <a:extLst>
              <a:ext uri="{FF2B5EF4-FFF2-40B4-BE49-F238E27FC236}">
                <a16:creationId xmlns:a16="http://schemas.microsoft.com/office/drawing/2014/main" id="{D5E3E76D-B660-4C81-8976-52A0DE350AE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07972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Partitionnement</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p:txBody>
          <a:bodyPr/>
          <a:lstStyle/>
          <a:p>
            <a:r>
              <a:rPr lang="fr-FR" dirty="0"/>
              <a:t>Réplication :</a:t>
            </a:r>
          </a:p>
          <a:p>
            <a:pPr lvl="1"/>
            <a:r>
              <a:rPr lang="fr-FR" dirty="0"/>
              <a:t>Evite l’indisponibilité</a:t>
            </a:r>
          </a:p>
          <a:p>
            <a:pPr lvl="1"/>
            <a:r>
              <a:rPr lang="fr-FR" dirty="0"/>
              <a:t>Permet de distribuer la charge (de lecture et/ou d’écriture)</a:t>
            </a:r>
          </a:p>
          <a:p>
            <a:r>
              <a:rPr lang="fr-FR" dirty="0"/>
              <a:t>Mais : ne permet pas (toute seule) la scalabilité</a:t>
            </a:r>
          </a:p>
          <a:p>
            <a:endParaRPr lang="fr-FR" dirty="0"/>
          </a:p>
          <a:p>
            <a:r>
              <a:rPr lang="fr-FR" dirty="0"/>
              <a:t>Le </a:t>
            </a:r>
            <a:r>
              <a:rPr lang="fr-FR" dirty="0">
                <a:solidFill>
                  <a:srgbClr val="FF0000"/>
                </a:solidFill>
              </a:rPr>
              <a:t>partitionnement</a:t>
            </a:r>
            <a:r>
              <a:rPr lang="fr-FR" dirty="0"/>
              <a:t> permet la scalabilité.</a:t>
            </a:r>
          </a:p>
        </p:txBody>
      </p:sp>
    </p:spTree>
    <p:extLst>
      <p:ext uri="{BB962C8B-B14F-4D97-AF65-F5344CB8AC3E}">
        <p14:creationId xmlns:p14="http://schemas.microsoft.com/office/powerpoint/2010/main" val="284902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Partitionnement</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p:txBody>
          <a:bodyPr/>
          <a:lstStyle/>
          <a:p>
            <a:r>
              <a:rPr lang="fr-FR" dirty="0"/>
              <a:t>Découpage des données (</a:t>
            </a:r>
            <a:r>
              <a:rPr lang="fr-FR" i="1" dirty="0" err="1"/>
              <a:t>sharding</a:t>
            </a:r>
            <a:r>
              <a:rPr lang="fr-FR" dirty="0"/>
              <a:t>) de la collection</a:t>
            </a:r>
          </a:p>
          <a:p>
            <a:r>
              <a:rPr lang="fr-FR" dirty="0"/>
              <a:t>Distribution des fragments (</a:t>
            </a:r>
            <a:r>
              <a:rPr lang="fr-FR" i="1" dirty="0" err="1"/>
              <a:t>shards</a:t>
            </a:r>
            <a:r>
              <a:rPr lang="fr-FR" i="1" dirty="0"/>
              <a:t>, </a:t>
            </a:r>
            <a:r>
              <a:rPr lang="fr-FR" i="1" dirty="0" err="1"/>
              <a:t>chunks</a:t>
            </a:r>
            <a:r>
              <a:rPr lang="fr-FR" i="1" dirty="0"/>
              <a:t>, …</a:t>
            </a:r>
            <a:r>
              <a:rPr lang="fr-FR" dirty="0"/>
              <a:t>) sur les nœuds du </a:t>
            </a:r>
            <a:r>
              <a:rPr lang="fr-FR" i="1" dirty="0"/>
              <a:t>cluster</a:t>
            </a:r>
          </a:p>
          <a:p>
            <a:r>
              <a:rPr lang="fr-FR" u="sng" dirty="0"/>
              <a:t>L’ensemble</a:t>
            </a:r>
            <a:r>
              <a:rPr lang="fr-FR" dirty="0"/>
              <a:t> des fragments constitue une partition.</a:t>
            </a:r>
          </a:p>
          <a:p>
            <a:endParaRPr lang="fr-FR" i="1" dirty="0"/>
          </a:p>
          <a:p>
            <a:r>
              <a:rPr lang="fr-FR" dirty="0"/>
              <a:t>Corollaires</a:t>
            </a:r>
          </a:p>
          <a:p>
            <a:pPr lvl="1"/>
            <a:r>
              <a:rPr lang="fr-FR" dirty="0"/>
              <a:t>Un nœud ne possède pas toutes les données de la base</a:t>
            </a:r>
          </a:p>
          <a:p>
            <a:pPr lvl="1"/>
            <a:r>
              <a:rPr lang="fr-FR" dirty="0"/>
              <a:t>Chaque nœud devient responsable d’une fraction de la collection</a:t>
            </a:r>
          </a:p>
          <a:p>
            <a:endParaRPr lang="fr-FR" dirty="0"/>
          </a:p>
        </p:txBody>
      </p:sp>
    </p:spTree>
    <p:extLst>
      <p:ext uri="{BB962C8B-B14F-4D97-AF65-F5344CB8AC3E}">
        <p14:creationId xmlns:p14="http://schemas.microsoft.com/office/powerpoint/2010/main" val="318716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Distribution des données</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p:txBody>
          <a:bodyPr/>
          <a:lstStyle/>
          <a:p>
            <a:r>
              <a:rPr lang="fr-FR" dirty="0"/>
              <a:t>Deux problèmes</a:t>
            </a:r>
          </a:p>
          <a:p>
            <a:pPr lvl="1"/>
            <a:r>
              <a:rPr lang="fr-FR" dirty="0"/>
              <a:t>Comment décider du fragment qui stockera un document ?</a:t>
            </a:r>
          </a:p>
          <a:p>
            <a:pPr lvl="1"/>
            <a:r>
              <a:rPr lang="fr-FR" dirty="0"/>
              <a:t>Comment retrouver le fragment contenant un document ?</a:t>
            </a:r>
          </a:p>
          <a:p>
            <a:endParaRPr lang="fr-FR" dirty="0"/>
          </a:p>
          <a:p>
            <a:r>
              <a:rPr lang="fr-FR" dirty="0"/>
              <a:t>Organisation de la distribution des données</a:t>
            </a:r>
          </a:p>
          <a:p>
            <a:pPr lvl="1"/>
            <a:r>
              <a:rPr lang="fr-FR" dirty="0"/>
              <a:t>Utilisation d’une clé de partitionnement (issue des données à stocker/récupérer)</a:t>
            </a:r>
          </a:p>
          <a:p>
            <a:pPr lvl="1"/>
            <a:r>
              <a:rPr lang="fr-FR" dirty="0"/>
              <a:t>Permet de déterminer le fragment sur lequel travailler</a:t>
            </a:r>
          </a:p>
          <a:p>
            <a:pPr lvl="1"/>
            <a:r>
              <a:rPr lang="fr-FR" dirty="0"/>
              <a:t>2 solutions : intervalle (</a:t>
            </a:r>
            <a:r>
              <a:rPr lang="fr-FR" i="1" dirty="0"/>
              <a:t>range</a:t>
            </a:r>
            <a:r>
              <a:rPr lang="fr-FR" dirty="0"/>
              <a:t>) ou fonction de hachage</a:t>
            </a:r>
          </a:p>
          <a:p>
            <a:pPr lvl="1"/>
            <a:endParaRPr lang="fr-FR" dirty="0"/>
          </a:p>
        </p:txBody>
      </p:sp>
    </p:spTree>
    <p:extLst>
      <p:ext uri="{BB962C8B-B14F-4D97-AF65-F5344CB8AC3E}">
        <p14:creationId xmlns:p14="http://schemas.microsoft.com/office/powerpoint/2010/main" val="33122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Distribution des données</a:t>
            </a:r>
          </a:p>
        </p:txBody>
      </p:sp>
      <p:pic>
        <p:nvPicPr>
          <p:cNvPr id="2050" name="Picture 2" descr="Range based sharding example diagram">
            <a:extLst>
              <a:ext uri="{FF2B5EF4-FFF2-40B4-BE49-F238E27FC236}">
                <a16:creationId xmlns:a16="http://schemas.microsoft.com/office/drawing/2014/main" id="{B62B9E25-7DE1-4361-829D-1CBE55D45D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1530" y="1401891"/>
            <a:ext cx="8048940" cy="5090984"/>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3DAEEDCE-FB15-4473-81F3-1A0B49EE4397}"/>
              </a:ext>
            </a:extLst>
          </p:cNvPr>
          <p:cNvSpPr txBox="1"/>
          <p:nvPr/>
        </p:nvSpPr>
        <p:spPr>
          <a:xfrm>
            <a:off x="3119052" y="6457175"/>
            <a:ext cx="8937024" cy="369332"/>
          </a:xfrm>
          <a:prstGeom prst="rect">
            <a:avLst/>
          </a:prstGeom>
          <a:noFill/>
        </p:spPr>
        <p:txBody>
          <a:bodyPr wrap="square">
            <a:spAutoFit/>
          </a:bodyPr>
          <a:lstStyle/>
          <a:p>
            <a:pPr algn="r"/>
            <a:r>
              <a:rPr lang="fr-FR" dirty="0">
                <a:hlinkClick r:id="rId3"/>
              </a:rPr>
              <a:t>https://www.digitalocean.com/community/tutorials/understanding-database-sharding</a:t>
            </a:r>
            <a:endParaRPr lang="fr-FR" dirty="0"/>
          </a:p>
        </p:txBody>
      </p:sp>
    </p:spTree>
    <p:extLst>
      <p:ext uri="{BB962C8B-B14F-4D97-AF65-F5344CB8AC3E}">
        <p14:creationId xmlns:p14="http://schemas.microsoft.com/office/powerpoint/2010/main" val="70882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Distribution des données</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p:txBody>
          <a:bodyPr/>
          <a:lstStyle/>
          <a:p>
            <a:r>
              <a:rPr lang="fr-FR" dirty="0"/>
              <a:t>Clé de partitionnement</a:t>
            </a:r>
          </a:p>
          <a:p>
            <a:pPr lvl="1"/>
            <a:r>
              <a:rPr lang="fr-FR" dirty="0"/>
              <a:t>Obligation d’être présente dans tous les documents</a:t>
            </a:r>
          </a:p>
          <a:p>
            <a:pPr lvl="1"/>
            <a:r>
              <a:rPr lang="fr-FR" dirty="0"/>
              <a:t>Doit être suffisamment discriminante (sinon distribution inefficace)</a:t>
            </a:r>
          </a:p>
          <a:p>
            <a:pPr lvl="1"/>
            <a:r>
              <a:rPr lang="fr-FR" dirty="0"/>
              <a:t>Doit permettre une distribution dans des fragments de tailles comparables</a:t>
            </a:r>
          </a:p>
          <a:p>
            <a:endParaRPr lang="fr-FR" dirty="0"/>
          </a:p>
          <a:p>
            <a:r>
              <a:rPr lang="fr-FR" dirty="0"/>
              <a:t>=&gt; L’identifiant du document est une clé idéale.</a:t>
            </a:r>
          </a:p>
          <a:p>
            <a:endParaRPr lang="fr-FR" dirty="0"/>
          </a:p>
          <a:p>
            <a:pPr lvl="1"/>
            <a:endParaRPr lang="fr-FR" dirty="0"/>
          </a:p>
        </p:txBody>
      </p:sp>
    </p:spTree>
    <p:extLst>
      <p:ext uri="{BB962C8B-B14F-4D97-AF65-F5344CB8AC3E}">
        <p14:creationId xmlns:p14="http://schemas.microsoft.com/office/powerpoint/2010/main" val="55907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Structure de routage</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p:txBody>
          <a:bodyPr/>
          <a:lstStyle/>
          <a:p>
            <a:r>
              <a:rPr lang="fr-FR" dirty="0"/>
              <a:t>Dictionnaire associant, pour une valeur de clé, le fragment à utiliser</a:t>
            </a:r>
          </a:p>
          <a:p>
            <a:r>
              <a:rPr lang="fr-FR" dirty="0"/>
              <a:t>Stockée en RAM pour accès rapide</a:t>
            </a:r>
          </a:p>
          <a:p>
            <a:r>
              <a:rPr lang="fr-FR" dirty="0"/>
              <a:t>Dynamique (pour ajout/suppression de fragments)</a:t>
            </a:r>
          </a:p>
          <a:p>
            <a:r>
              <a:rPr lang="fr-FR" dirty="0"/>
              <a:t>Applicable efficacement à un système distribué si :</a:t>
            </a:r>
          </a:p>
          <a:p>
            <a:pPr lvl="1"/>
            <a:r>
              <a:rPr lang="fr-FR" dirty="0"/>
              <a:t>On rajoute l’identifiant du nœud à celui du fragment</a:t>
            </a:r>
          </a:p>
          <a:p>
            <a:pPr lvl="1"/>
            <a:r>
              <a:rPr lang="fr-FR" dirty="0"/>
              <a:t>Chaque nœud gère plusieurs fragments</a:t>
            </a:r>
          </a:p>
          <a:p>
            <a:pPr lvl="1"/>
            <a:r>
              <a:rPr lang="fr-FR" dirty="0"/>
              <a:t>Chaque nœud possède la structure de routage</a:t>
            </a:r>
          </a:p>
          <a:p>
            <a:pPr lvl="1"/>
            <a:endParaRPr lang="fr-FR" dirty="0"/>
          </a:p>
          <a:p>
            <a:endParaRPr lang="fr-FR" dirty="0"/>
          </a:p>
          <a:p>
            <a:pPr lvl="1"/>
            <a:endParaRPr lang="fr-FR" dirty="0"/>
          </a:p>
        </p:txBody>
      </p:sp>
    </p:spTree>
    <p:extLst>
      <p:ext uri="{BB962C8B-B14F-4D97-AF65-F5344CB8AC3E}">
        <p14:creationId xmlns:p14="http://schemas.microsoft.com/office/powerpoint/2010/main" val="28349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MapReduce</a:t>
            </a:r>
            <a:endParaRPr lang="fr-FR" dirty="0"/>
          </a:p>
        </p:txBody>
      </p:sp>
      <p:sp>
        <p:nvSpPr>
          <p:cNvPr id="5" name="Espace réservé du texte 4"/>
          <p:cNvSpPr>
            <a:spLocks noGrp="1"/>
          </p:cNvSpPr>
          <p:nvPr>
            <p:ph type="body" idx="1"/>
          </p:nvPr>
        </p:nvSpPr>
        <p:spPr/>
        <p:txBody>
          <a:bodyPr/>
          <a:lstStyle/>
          <a:p>
            <a:r>
              <a:rPr lang="fr-FR" dirty="0"/>
              <a:t>Calculs sur architectures massivement distribuées</a:t>
            </a:r>
          </a:p>
        </p:txBody>
      </p:sp>
    </p:spTree>
    <p:extLst>
      <p:ext uri="{BB962C8B-B14F-4D97-AF65-F5344CB8AC3E}">
        <p14:creationId xmlns:p14="http://schemas.microsoft.com/office/powerpoint/2010/main" val="77805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Programme du cours</a:t>
            </a:r>
          </a:p>
        </p:txBody>
      </p:sp>
      <p:sp>
        <p:nvSpPr>
          <p:cNvPr id="3" name="Espace réservé du contenu 2"/>
          <p:cNvSpPr>
            <a:spLocks noGrp="1"/>
          </p:cNvSpPr>
          <p:nvPr>
            <p:ph idx="1"/>
          </p:nvPr>
        </p:nvSpPr>
        <p:spPr/>
        <p:txBody>
          <a:bodyPr/>
          <a:lstStyle/>
          <a:p>
            <a:r>
              <a:rPr lang="fr-FR" dirty="0"/>
              <a:t>Rappel des concepts NoSQL</a:t>
            </a:r>
          </a:p>
          <a:p>
            <a:endParaRPr lang="fr-FR" dirty="0"/>
          </a:p>
          <a:p>
            <a:r>
              <a:rPr lang="fr-FR" dirty="0"/>
              <a:t>Réplication</a:t>
            </a:r>
          </a:p>
          <a:p>
            <a:endParaRPr lang="fr-FR" dirty="0"/>
          </a:p>
          <a:p>
            <a:r>
              <a:rPr lang="fr-FR" dirty="0"/>
              <a:t>Partitionnement</a:t>
            </a:r>
          </a:p>
          <a:p>
            <a:endParaRPr lang="fr-FR" dirty="0"/>
          </a:p>
          <a:p>
            <a:r>
              <a:rPr lang="fr-FR" dirty="0" err="1"/>
              <a:t>Map-Reduce</a:t>
            </a:r>
            <a:endParaRPr lang="fr-FR" dirty="0"/>
          </a:p>
        </p:txBody>
      </p:sp>
    </p:spTree>
    <p:extLst>
      <p:ext uri="{BB962C8B-B14F-4D97-AF65-F5344CB8AC3E}">
        <p14:creationId xmlns:p14="http://schemas.microsoft.com/office/powerpoint/2010/main" val="360035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le </a:t>
            </a:r>
            <a:r>
              <a:rPr lang="fr-FR" i="1" dirty="0"/>
              <a:t>big data</a:t>
            </a:r>
          </a:p>
        </p:txBody>
      </p:sp>
      <p:sp>
        <p:nvSpPr>
          <p:cNvPr id="3" name="Espace réservé du contenu 2"/>
          <p:cNvSpPr>
            <a:spLocks noGrp="1"/>
          </p:cNvSpPr>
          <p:nvPr>
            <p:ph idx="1"/>
          </p:nvPr>
        </p:nvSpPr>
        <p:spPr>
          <a:xfrm>
            <a:off x="838200" y="1825624"/>
            <a:ext cx="10515600" cy="4575175"/>
          </a:xfrm>
        </p:spPr>
        <p:txBody>
          <a:bodyPr/>
          <a:lstStyle/>
          <a:p>
            <a:r>
              <a:rPr lang="fr-FR" dirty="0"/>
              <a:t>Pose des problèmes de stockage mais également des problèmes de traitement</a:t>
            </a:r>
          </a:p>
          <a:p>
            <a:r>
              <a:rPr lang="fr-FR" dirty="0"/>
              <a:t>Exemples :</a:t>
            </a:r>
          </a:p>
          <a:p>
            <a:pPr lvl="1"/>
            <a:r>
              <a:rPr lang="fr-FR" dirty="0"/>
              <a:t>Calcul du PR des résultats Google</a:t>
            </a:r>
          </a:p>
          <a:p>
            <a:pPr lvl="1"/>
            <a:r>
              <a:rPr lang="fr-FR" dirty="0"/>
              <a:t>Analyse des tweets</a:t>
            </a:r>
          </a:p>
          <a:p>
            <a:endParaRPr lang="fr-FR" dirty="0"/>
          </a:p>
          <a:p>
            <a:r>
              <a:rPr lang="fr-FR" dirty="0"/>
              <a:t>D’où : </a:t>
            </a:r>
            <a:r>
              <a:rPr lang="fr-FR" dirty="0" err="1"/>
              <a:t>Map-Reduce</a:t>
            </a:r>
            <a:r>
              <a:rPr lang="fr-FR" dirty="0"/>
              <a:t> (Google </a:t>
            </a:r>
            <a:r>
              <a:rPr lang="fr-FR" dirty="0" err="1"/>
              <a:t>Labs</a:t>
            </a:r>
            <a:r>
              <a:rPr lang="fr-FR" dirty="0"/>
              <a:t>, 2004)</a:t>
            </a:r>
          </a:p>
          <a:p>
            <a:pPr lvl="1"/>
            <a:r>
              <a:rPr lang="fr-FR" dirty="0"/>
              <a:t>Modèle de programmation inspiré de la programmation fonctionnelle</a:t>
            </a:r>
          </a:p>
          <a:p>
            <a:pPr lvl="1"/>
            <a:r>
              <a:rPr lang="fr-FR" dirty="0"/>
              <a:t>Calculs massivement parallèles sur données massives</a:t>
            </a:r>
          </a:p>
          <a:p>
            <a:pPr lvl="1"/>
            <a:r>
              <a:rPr lang="fr-FR" dirty="0"/>
              <a:t>Hadoop</a:t>
            </a:r>
          </a:p>
        </p:txBody>
      </p:sp>
    </p:spTree>
    <p:extLst>
      <p:ext uri="{BB962C8B-B14F-4D97-AF65-F5344CB8AC3E}">
        <p14:creationId xmlns:p14="http://schemas.microsoft.com/office/powerpoint/2010/main" val="2318186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7362C-1C9B-4A5F-91B3-F6CD7AC65FCD}"/>
              </a:ext>
            </a:extLst>
          </p:cNvPr>
          <p:cNvSpPr>
            <a:spLocks noGrp="1"/>
          </p:cNvSpPr>
          <p:nvPr>
            <p:ph type="title"/>
          </p:nvPr>
        </p:nvSpPr>
        <p:spPr/>
        <p:txBody>
          <a:bodyPr/>
          <a:lstStyle/>
          <a:p>
            <a:r>
              <a:rPr lang="fr-FR" dirty="0"/>
              <a:t>Exemple - Moyenne des notes de films</a:t>
            </a:r>
          </a:p>
        </p:txBody>
      </p:sp>
      <p:graphicFrame>
        <p:nvGraphicFramePr>
          <p:cNvPr id="4" name="Tableau 4">
            <a:extLst>
              <a:ext uri="{FF2B5EF4-FFF2-40B4-BE49-F238E27FC236}">
                <a16:creationId xmlns:a16="http://schemas.microsoft.com/office/drawing/2014/main" id="{CE0BE5DD-14C4-4FA3-9C7B-DBE5DC2D7E3A}"/>
              </a:ext>
            </a:extLst>
          </p:cNvPr>
          <p:cNvGraphicFramePr>
            <a:graphicFrameLocks noGrp="1"/>
          </p:cNvGraphicFramePr>
          <p:nvPr>
            <p:extLst>
              <p:ext uri="{D42A27DB-BD31-4B8C-83A1-F6EECF244321}">
                <p14:modId xmlns:p14="http://schemas.microsoft.com/office/powerpoint/2010/main" val="3430710053"/>
              </p:ext>
            </p:extLst>
          </p:nvPr>
        </p:nvGraphicFramePr>
        <p:xfrm>
          <a:off x="245076" y="2088455"/>
          <a:ext cx="5550244" cy="2225040"/>
        </p:xfrm>
        <a:graphic>
          <a:graphicData uri="http://schemas.openxmlformats.org/drawingml/2006/table">
            <a:tbl>
              <a:tblPr firstRow="1" bandRow="1">
                <a:tableStyleId>{5C22544A-7EE6-4342-B048-85BDC9FD1C3A}</a:tableStyleId>
              </a:tblPr>
              <a:tblGrid>
                <a:gridCol w="870508">
                  <a:extLst>
                    <a:ext uri="{9D8B030D-6E8A-4147-A177-3AD203B41FA5}">
                      <a16:colId xmlns:a16="http://schemas.microsoft.com/office/drawing/2014/main" val="2774252117"/>
                    </a:ext>
                  </a:extLst>
                </a:gridCol>
                <a:gridCol w="3765335">
                  <a:extLst>
                    <a:ext uri="{9D8B030D-6E8A-4147-A177-3AD203B41FA5}">
                      <a16:colId xmlns:a16="http://schemas.microsoft.com/office/drawing/2014/main" val="2111465717"/>
                    </a:ext>
                  </a:extLst>
                </a:gridCol>
                <a:gridCol w="914401">
                  <a:extLst>
                    <a:ext uri="{9D8B030D-6E8A-4147-A177-3AD203B41FA5}">
                      <a16:colId xmlns:a16="http://schemas.microsoft.com/office/drawing/2014/main" val="2226911966"/>
                    </a:ext>
                  </a:extLst>
                </a:gridCol>
              </a:tblGrid>
              <a:tr h="370840">
                <a:tc>
                  <a:txBody>
                    <a:bodyPr/>
                    <a:lstStyle/>
                    <a:p>
                      <a:pPr algn="ctr"/>
                      <a:r>
                        <a:rPr lang="fr-FR" dirty="0"/>
                        <a:t>User</a:t>
                      </a:r>
                    </a:p>
                  </a:txBody>
                  <a:tcPr anchor="ctr"/>
                </a:tc>
                <a:tc>
                  <a:txBody>
                    <a:bodyPr/>
                    <a:lstStyle/>
                    <a:p>
                      <a:pPr algn="ctr"/>
                      <a:r>
                        <a:rPr lang="fr-FR" dirty="0" err="1"/>
                        <a:t>Movie</a:t>
                      </a:r>
                      <a:endParaRPr lang="fr-FR" dirty="0"/>
                    </a:p>
                  </a:txBody>
                  <a:tcPr anchor="ctr"/>
                </a:tc>
                <a:tc>
                  <a:txBody>
                    <a:bodyPr/>
                    <a:lstStyle/>
                    <a:p>
                      <a:pPr algn="ctr"/>
                      <a:r>
                        <a:rPr lang="fr-FR" dirty="0"/>
                        <a:t>Score</a:t>
                      </a:r>
                    </a:p>
                  </a:txBody>
                  <a:tcPr anchor="ctr"/>
                </a:tc>
                <a:extLst>
                  <a:ext uri="{0D108BD9-81ED-4DB2-BD59-A6C34878D82A}">
                    <a16:rowId xmlns:a16="http://schemas.microsoft.com/office/drawing/2014/main" val="3707566065"/>
                  </a:ext>
                </a:extLst>
              </a:tr>
              <a:tr h="370840">
                <a:tc>
                  <a:txBody>
                    <a:bodyPr/>
                    <a:lstStyle/>
                    <a:p>
                      <a:pPr algn="ctr"/>
                      <a:r>
                        <a:rPr lang="fr-FR" dirty="0"/>
                        <a:t>Marc</a:t>
                      </a:r>
                    </a:p>
                  </a:txBody>
                  <a:tcPr anchor="ctr"/>
                </a:tc>
                <a:tc>
                  <a:txBody>
                    <a:bodyPr/>
                    <a:lstStyle/>
                    <a:p>
                      <a:pPr algn="ctr"/>
                      <a:r>
                        <a:rPr lang="fr-FR" dirty="0"/>
                        <a:t>Les tontons flingueurs</a:t>
                      </a:r>
                    </a:p>
                  </a:txBody>
                  <a:tcPr anchor="ctr"/>
                </a:tc>
                <a:tc>
                  <a:txBody>
                    <a:bodyPr/>
                    <a:lstStyle/>
                    <a:p>
                      <a:pPr algn="ctr"/>
                      <a:r>
                        <a:rPr lang="fr-FR" dirty="0"/>
                        <a:t>9</a:t>
                      </a:r>
                    </a:p>
                  </a:txBody>
                  <a:tcPr anchor="ctr"/>
                </a:tc>
                <a:extLst>
                  <a:ext uri="{0D108BD9-81ED-4DB2-BD59-A6C34878D82A}">
                    <a16:rowId xmlns:a16="http://schemas.microsoft.com/office/drawing/2014/main" val="1649780449"/>
                  </a:ext>
                </a:extLst>
              </a:tr>
              <a:tr h="370840">
                <a:tc>
                  <a:txBody>
                    <a:bodyPr/>
                    <a:lstStyle/>
                    <a:p>
                      <a:pPr algn="ctr"/>
                      <a:r>
                        <a:rPr lang="fr-FR" dirty="0"/>
                        <a:t>Gael</a:t>
                      </a:r>
                    </a:p>
                  </a:txBody>
                  <a:tcPr anchor="ctr"/>
                </a:tc>
                <a:tc>
                  <a:txBody>
                    <a:bodyPr/>
                    <a:lstStyle/>
                    <a:p>
                      <a:pPr algn="ctr"/>
                      <a:r>
                        <a:rPr lang="fr-FR" dirty="0"/>
                        <a:t>Les tontons flingueurs</a:t>
                      </a:r>
                    </a:p>
                  </a:txBody>
                  <a:tcPr anchor="ctr"/>
                </a:tc>
                <a:tc>
                  <a:txBody>
                    <a:bodyPr/>
                    <a:lstStyle/>
                    <a:p>
                      <a:pPr algn="ctr"/>
                      <a:r>
                        <a:rPr lang="fr-FR" dirty="0"/>
                        <a:t>8</a:t>
                      </a:r>
                    </a:p>
                  </a:txBody>
                  <a:tcPr anchor="ctr"/>
                </a:tc>
                <a:extLst>
                  <a:ext uri="{0D108BD9-81ED-4DB2-BD59-A6C34878D82A}">
                    <a16:rowId xmlns:a16="http://schemas.microsoft.com/office/drawing/2014/main" val="1456130767"/>
                  </a:ext>
                </a:extLst>
              </a:tr>
              <a:tr h="370840">
                <a:tc>
                  <a:txBody>
                    <a:bodyPr/>
                    <a:lstStyle/>
                    <a:p>
                      <a:pPr algn="ctr"/>
                      <a:r>
                        <a:rPr lang="fr-FR" dirty="0"/>
                        <a:t>Karen</a:t>
                      </a:r>
                    </a:p>
                  </a:txBody>
                  <a:tcPr anchor="ctr"/>
                </a:tc>
                <a:tc>
                  <a:txBody>
                    <a:bodyPr/>
                    <a:lstStyle/>
                    <a:p>
                      <a:pPr algn="ctr"/>
                      <a:r>
                        <a:rPr lang="fr-FR" dirty="0"/>
                        <a:t>Le parrain</a:t>
                      </a:r>
                    </a:p>
                  </a:txBody>
                  <a:tcPr anchor="ctr"/>
                </a:tc>
                <a:tc>
                  <a:txBody>
                    <a:bodyPr/>
                    <a:lstStyle/>
                    <a:p>
                      <a:pPr algn="ctr"/>
                      <a:r>
                        <a:rPr lang="fr-FR" dirty="0"/>
                        <a:t>6</a:t>
                      </a:r>
                    </a:p>
                  </a:txBody>
                  <a:tcPr anchor="ctr"/>
                </a:tc>
                <a:extLst>
                  <a:ext uri="{0D108BD9-81ED-4DB2-BD59-A6C34878D82A}">
                    <a16:rowId xmlns:a16="http://schemas.microsoft.com/office/drawing/2014/main" val="788781725"/>
                  </a:ext>
                </a:extLst>
              </a:tr>
              <a:tr h="370840">
                <a:tc>
                  <a:txBody>
                    <a:bodyPr/>
                    <a:lstStyle/>
                    <a:p>
                      <a:pPr algn="ctr"/>
                      <a:r>
                        <a:rPr lang="fr-FR" dirty="0"/>
                        <a:t>Marc</a:t>
                      </a:r>
                    </a:p>
                  </a:txBody>
                  <a:tcPr anchor="ctr"/>
                </a:tc>
                <a:tc>
                  <a:txBody>
                    <a:bodyPr/>
                    <a:lstStyle/>
                    <a:p>
                      <a:pPr algn="ctr"/>
                      <a:r>
                        <a:rPr lang="fr-FR" dirty="0"/>
                        <a:t>Retour vers le futur</a:t>
                      </a:r>
                    </a:p>
                  </a:txBody>
                  <a:tcPr anchor="ctr"/>
                </a:tc>
                <a:tc>
                  <a:txBody>
                    <a:bodyPr/>
                    <a:lstStyle/>
                    <a:p>
                      <a:pPr algn="ctr"/>
                      <a:r>
                        <a:rPr lang="fr-FR" dirty="0"/>
                        <a:t>8</a:t>
                      </a:r>
                    </a:p>
                  </a:txBody>
                  <a:tcPr anchor="ctr"/>
                </a:tc>
                <a:extLst>
                  <a:ext uri="{0D108BD9-81ED-4DB2-BD59-A6C34878D82A}">
                    <a16:rowId xmlns:a16="http://schemas.microsoft.com/office/drawing/2014/main" val="2248170468"/>
                  </a:ext>
                </a:extLst>
              </a:tr>
              <a:tr h="370840">
                <a:tc>
                  <a:txBody>
                    <a:bodyPr/>
                    <a:lstStyle/>
                    <a:p>
                      <a:pPr algn="ctr"/>
                      <a:r>
                        <a:rPr lang="fr-FR" dirty="0"/>
                        <a:t>Karen</a:t>
                      </a:r>
                    </a:p>
                  </a:txBody>
                  <a:tcPr anchor="ctr"/>
                </a:tc>
                <a:tc>
                  <a:txBody>
                    <a:bodyPr/>
                    <a:lstStyle/>
                    <a:p>
                      <a:pPr algn="ctr"/>
                      <a:r>
                        <a:rPr lang="fr-FR" dirty="0"/>
                        <a:t>Les tontons flingueurs</a:t>
                      </a:r>
                    </a:p>
                  </a:txBody>
                  <a:tcPr anchor="ctr"/>
                </a:tc>
                <a:tc>
                  <a:txBody>
                    <a:bodyPr/>
                    <a:lstStyle/>
                    <a:p>
                      <a:pPr algn="ctr"/>
                      <a:r>
                        <a:rPr lang="fr-FR" dirty="0"/>
                        <a:t>4</a:t>
                      </a:r>
                    </a:p>
                  </a:txBody>
                  <a:tcPr anchor="ctr"/>
                </a:tc>
                <a:extLst>
                  <a:ext uri="{0D108BD9-81ED-4DB2-BD59-A6C34878D82A}">
                    <a16:rowId xmlns:a16="http://schemas.microsoft.com/office/drawing/2014/main" val="3070114685"/>
                  </a:ext>
                </a:extLst>
              </a:tr>
            </a:tbl>
          </a:graphicData>
        </a:graphic>
      </p:graphicFrame>
      <p:graphicFrame>
        <p:nvGraphicFramePr>
          <p:cNvPr id="5" name="Tableau 4">
            <a:extLst>
              <a:ext uri="{FF2B5EF4-FFF2-40B4-BE49-F238E27FC236}">
                <a16:creationId xmlns:a16="http://schemas.microsoft.com/office/drawing/2014/main" id="{5AD4F66F-BF44-44B3-8FDB-E6FBE367427B}"/>
              </a:ext>
            </a:extLst>
          </p:cNvPr>
          <p:cNvGraphicFramePr>
            <a:graphicFrameLocks noGrp="1"/>
          </p:cNvGraphicFramePr>
          <p:nvPr>
            <p:extLst>
              <p:ext uri="{D42A27DB-BD31-4B8C-83A1-F6EECF244321}">
                <p14:modId xmlns:p14="http://schemas.microsoft.com/office/powerpoint/2010/main" val="1646514721"/>
              </p:ext>
            </p:extLst>
          </p:nvPr>
        </p:nvGraphicFramePr>
        <p:xfrm>
          <a:off x="8552935" y="2088455"/>
          <a:ext cx="3210697" cy="2225040"/>
        </p:xfrm>
        <a:graphic>
          <a:graphicData uri="http://schemas.openxmlformats.org/drawingml/2006/table">
            <a:tbl>
              <a:tblPr firstRow="1" bandRow="1">
                <a:tableStyleId>{5C22544A-7EE6-4342-B048-85BDC9FD1C3A}</a:tableStyleId>
              </a:tblPr>
              <a:tblGrid>
                <a:gridCol w="2485647">
                  <a:extLst>
                    <a:ext uri="{9D8B030D-6E8A-4147-A177-3AD203B41FA5}">
                      <a16:colId xmlns:a16="http://schemas.microsoft.com/office/drawing/2014/main" val="2111465717"/>
                    </a:ext>
                  </a:extLst>
                </a:gridCol>
                <a:gridCol w="725050">
                  <a:extLst>
                    <a:ext uri="{9D8B030D-6E8A-4147-A177-3AD203B41FA5}">
                      <a16:colId xmlns:a16="http://schemas.microsoft.com/office/drawing/2014/main" val="2226911966"/>
                    </a:ext>
                  </a:extLst>
                </a:gridCol>
              </a:tblGrid>
              <a:tr h="370840">
                <a:tc>
                  <a:txBody>
                    <a:bodyPr/>
                    <a:lstStyle/>
                    <a:p>
                      <a:pPr algn="ctr"/>
                      <a:r>
                        <a:rPr lang="fr-FR" dirty="0" err="1"/>
                        <a:t>Movie</a:t>
                      </a:r>
                      <a:endParaRPr lang="fr-FR" dirty="0"/>
                    </a:p>
                  </a:txBody>
                  <a:tcPr anchor="ctr"/>
                </a:tc>
                <a:tc>
                  <a:txBody>
                    <a:bodyPr/>
                    <a:lstStyle/>
                    <a:p>
                      <a:pPr algn="ctr"/>
                      <a:r>
                        <a:rPr lang="fr-FR" dirty="0"/>
                        <a:t>Score</a:t>
                      </a:r>
                    </a:p>
                  </a:txBody>
                  <a:tcPr anchor="ctr"/>
                </a:tc>
                <a:extLst>
                  <a:ext uri="{0D108BD9-81ED-4DB2-BD59-A6C34878D82A}">
                    <a16:rowId xmlns:a16="http://schemas.microsoft.com/office/drawing/2014/main" val="3707566065"/>
                  </a:ext>
                </a:extLst>
              </a:tr>
              <a:tr h="370840">
                <a:tc>
                  <a:txBody>
                    <a:bodyPr/>
                    <a:lstStyle/>
                    <a:p>
                      <a:pPr algn="ctr"/>
                      <a:r>
                        <a:rPr lang="fr-FR" dirty="0"/>
                        <a:t>…</a:t>
                      </a:r>
                    </a:p>
                  </a:txBody>
                  <a:tcPr anchor="ctr"/>
                </a:tc>
                <a:tc>
                  <a:txBody>
                    <a:bodyPr/>
                    <a:lstStyle/>
                    <a:p>
                      <a:pPr algn="ctr"/>
                      <a:endParaRPr lang="fr-FR" dirty="0"/>
                    </a:p>
                  </a:txBody>
                  <a:tcPr anchor="ctr"/>
                </a:tc>
                <a:extLst>
                  <a:ext uri="{0D108BD9-81ED-4DB2-BD59-A6C34878D82A}">
                    <a16:rowId xmlns:a16="http://schemas.microsoft.com/office/drawing/2014/main" val="1649780449"/>
                  </a:ext>
                </a:extLst>
              </a:tr>
              <a:tr h="370840">
                <a:tc>
                  <a:txBody>
                    <a:bodyPr/>
                    <a:lstStyle/>
                    <a:p>
                      <a:pPr algn="ctr"/>
                      <a:r>
                        <a:rPr lang="fr-FR" dirty="0"/>
                        <a:t>Les tontons flingueurs</a:t>
                      </a:r>
                    </a:p>
                  </a:txBody>
                  <a:tcPr anchor="ctr"/>
                </a:tc>
                <a:tc>
                  <a:txBody>
                    <a:bodyPr/>
                    <a:lstStyle/>
                    <a:p>
                      <a:pPr algn="ctr"/>
                      <a:r>
                        <a:rPr lang="fr-FR" dirty="0"/>
                        <a:t>9</a:t>
                      </a:r>
                    </a:p>
                  </a:txBody>
                  <a:tcPr anchor="ctr"/>
                </a:tc>
                <a:extLst>
                  <a:ext uri="{0D108BD9-81ED-4DB2-BD59-A6C34878D82A}">
                    <a16:rowId xmlns:a16="http://schemas.microsoft.com/office/drawing/2014/main" val="1456130767"/>
                  </a:ext>
                </a:extLst>
              </a:tr>
              <a:tr h="370840">
                <a:tc>
                  <a:txBody>
                    <a:bodyPr/>
                    <a:lstStyle/>
                    <a:p>
                      <a:pPr algn="ctr"/>
                      <a:r>
                        <a:rPr lang="fr-FR" dirty="0"/>
                        <a:t>Les tontons flingueurs</a:t>
                      </a:r>
                    </a:p>
                  </a:txBody>
                  <a:tcPr anchor="ctr"/>
                </a:tc>
                <a:tc>
                  <a:txBody>
                    <a:bodyPr/>
                    <a:lstStyle/>
                    <a:p>
                      <a:pPr algn="ctr"/>
                      <a:r>
                        <a:rPr lang="fr-FR" dirty="0"/>
                        <a:t>8</a:t>
                      </a:r>
                    </a:p>
                  </a:txBody>
                  <a:tcPr anchor="ctr"/>
                </a:tc>
                <a:extLst>
                  <a:ext uri="{0D108BD9-81ED-4DB2-BD59-A6C34878D82A}">
                    <a16:rowId xmlns:a16="http://schemas.microsoft.com/office/drawing/2014/main" val="788781725"/>
                  </a:ext>
                </a:extLst>
              </a:tr>
              <a:tr h="370840">
                <a:tc>
                  <a:txBody>
                    <a:bodyPr/>
                    <a:lstStyle/>
                    <a:p>
                      <a:pPr algn="ctr"/>
                      <a:r>
                        <a:rPr lang="fr-FR" dirty="0"/>
                        <a:t>Les tontons flingueurs</a:t>
                      </a:r>
                    </a:p>
                  </a:txBody>
                  <a:tcPr anchor="ctr"/>
                </a:tc>
                <a:tc>
                  <a:txBody>
                    <a:bodyPr/>
                    <a:lstStyle/>
                    <a:p>
                      <a:pPr algn="ctr"/>
                      <a:r>
                        <a:rPr lang="fr-FR" dirty="0"/>
                        <a:t>4</a:t>
                      </a:r>
                    </a:p>
                  </a:txBody>
                  <a:tcPr anchor="ctr"/>
                </a:tc>
                <a:extLst>
                  <a:ext uri="{0D108BD9-81ED-4DB2-BD59-A6C34878D82A}">
                    <a16:rowId xmlns:a16="http://schemas.microsoft.com/office/drawing/2014/main" val="2248170468"/>
                  </a:ext>
                </a:extLst>
              </a:tr>
              <a:tr h="370840">
                <a:tc>
                  <a:txBody>
                    <a:bodyPr/>
                    <a:lstStyle/>
                    <a:p>
                      <a:pPr algn="ctr"/>
                      <a:r>
                        <a:rPr lang="fr-FR" dirty="0"/>
                        <a:t>…</a:t>
                      </a:r>
                    </a:p>
                  </a:txBody>
                  <a:tcPr anchor="ctr"/>
                </a:tc>
                <a:tc>
                  <a:txBody>
                    <a:bodyPr/>
                    <a:lstStyle/>
                    <a:p>
                      <a:pPr algn="ctr"/>
                      <a:endParaRPr lang="fr-FR" dirty="0"/>
                    </a:p>
                  </a:txBody>
                  <a:tcPr anchor="ctr"/>
                </a:tc>
                <a:extLst>
                  <a:ext uri="{0D108BD9-81ED-4DB2-BD59-A6C34878D82A}">
                    <a16:rowId xmlns:a16="http://schemas.microsoft.com/office/drawing/2014/main" val="3070114685"/>
                  </a:ext>
                </a:extLst>
              </a:tr>
            </a:tbl>
          </a:graphicData>
        </a:graphic>
      </p:graphicFrame>
      <p:graphicFrame>
        <p:nvGraphicFramePr>
          <p:cNvPr id="6" name="Tableau 5">
            <a:extLst>
              <a:ext uri="{FF2B5EF4-FFF2-40B4-BE49-F238E27FC236}">
                <a16:creationId xmlns:a16="http://schemas.microsoft.com/office/drawing/2014/main" id="{887B99B4-2C93-498E-8658-147550474EBF}"/>
              </a:ext>
            </a:extLst>
          </p:cNvPr>
          <p:cNvGraphicFramePr>
            <a:graphicFrameLocks noGrp="1"/>
          </p:cNvGraphicFramePr>
          <p:nvPr>
            <p:extLst>
              <p:ext uri="{D42A27DB-BD31-4B8C-83A1-F6EECF244321}">
                <p14:modId xmlns:p14="http://schemas.microsoft.com/office/powerpoint/2010/main" val="1286371985"/>
              </p:ext>
            </p:extLst>
          </p:nvPr>
        </p:nvGraphicFramePr>
        <p:xfrm>
          <a:off x="5795320" y="5155900"/>
          <a:ext cx="3210697" cy="1483360"/>
        </p:xfrm>
        <a:graphic>
          <a:graphicData uri="http://schemas.openxmlformats.org/drawingml/2006/table">
            <a:tbl>
              <a:tblPr firstRow="1" bandRow="1">
                <a:tableStyleId>{5C22544A-7EE6-4342-B048-85BDC9FD1C3A}</a:tableStyleId>
              </a:tblPr>
              <a:tblGrid>
                <a:gridCol w="2485647">
                  <a:extLst>
                    <a:ext uri="{9D8B030D-6E8A-4147-A177-3AD203B41FA5}">
                      <a16:colId xmlns:a16="http://schemas.microsoft.com/office/drawing/2014/main" val="2111465717"/>
                    </a:ext>
                  </a:extLst>
                </a:gridCol>
                <a:gridCol w="725050">
                  <a:extLst>
                    <a:ext uri="{9D8B030D-6E8A-4147-A177-3AD203B41FA5}">
                      <a16:colId xmlns:a16="http://schemas.microsoft.com/office/drawing/2014/main" val="2226911966"/>
                    </a:ext>
                  </a:extLst>
                </a:gridCol>
              </a:tblGrid>
              <a:tr h="370840">
                <a:tc>
                  <a:txBody>
                    <a:bodyPr/>
                    <a:lstStyle/>
                    <a:p>
                      <a:pPr algn="ctr"/>
                      <a:r>
                        <a:rPr lang="fr-FR" dirty="0" err="1"/>
                        <a:t>Movie</a:t>
                      </a:r>
                      <a:endParaRPr lang="fr-FR" dirty="0"/>
                    </a:p>
                  </a:txBody>
                  <a:tcPr anchor="ctr"/>
                </a:tc>
                <a:tc>
                  <a:txBody>
                    <a:bodyPr/>
                    <a:lstStyle/>
                    <a:p>
                      <a:pPr algn="ctr"/>
                      <a:r>
                        <a:rPr lang="fr-FR" dirty="0" err="1"/>
                        <a:t>Avg</a:t>
                      </a:r>
                      <a:endParaRPr lang="fr-FR" dirty="0"/>
                    </a:p>
                  </a:txBody>
                  <a:tcPr anchor="ctr"/>
                </a:tc>
                <a:extLst>
                  <a:ext uri="{0D108BD9-81ED-4DB2-BD59-A6C34878D82A}">
                    <a16:rowId xmlns:a16="http://schemas.microsoft.com/office/drawing/2014/main" val="3707566065"/>
                  </a:ext>
                </a:extLst>
              </a:tr>
              <a:tr h="370840">
                <a:tc>
                  <a:txBody>
                    <a:bodyPr/>
                    <a:lstStyle/>
                    <a:p>
                      <a:pPr algn="ctr"/>
                      <a:r>
                        <a:rPr lang="fr-FR" dirty="0"/>
                        <a:t>…</a:t>
                      </a:r>
                    </a:p>
                  </a:txBody>
                  <a:tcPr anchor="ctr"/>
                </a:tc>
                <a:tc>
                  <a:txBody>
                    <a:bodyPr/>
                    <a:lstStyle/>
                    <a:p>
                      <a:pPr algn="ctr"/>
                      <a:endParaRPr lang="fr-FR" dirty="0"/>
                    </a:p>
                  </a:txBody>
                  <a:tcPr anchor="ctr"/>
                </a:tc>
                <a:extLst>
                  <a:ext uri="{0D108BD9-81ED-4DB2-BD59-A6C34878D82A}">
                    <a16:rowId xmlns:a16="http://schemas.microsoft.com/office/drawing/2014/main" val="1649780449"/>
                  </a:ext>
                </a:extLst>
              </a:tr>
              <a:tr h="370840">
                <a:tc>
                  <a:txBody>
                    <a:bodyPr/>
                    <a:lstStyle/>
                    <a:p>
                      <a:pPr algn="ctr"/>
                      <a:r>
                        <a:rPr lang="fr-FR" dirty="0"/>
                        <a:t>Les tontons flingueurs</a:t>
                      </a:r>
                    </a:p>
                  </a:txBody>
                  <a:tcPr anchor="ctr"/>
                </a:tc>
                <a:tc>
                  <a:txBody>
                    <a:bodyPr/>
                    <a:lstStyle/>
                    <a:p>
                      <a:pPr algn="ctr"/>
                      <a:r>
                        <a:rPr lang="fr-FR" dirty="0"/>
                        <a:t>7,0</a:t>
                      </a:r>
                    </a:p>
                  </a:txBody>
                  <a:tcPr anchor="ctr"/>
                </a:tc>
                <a:extLst>
                  <a:ext uri="{0D108BD9-81ED-4DB2-BD59-A6C34878D82A}">
                    <a16:rowId xmlns:a16="http://schemas.microsoft.com/office/drawing/2014/main" val="1456130767"/>
                  </a:ext>
                </a:extLst>
              </a:tr>
              <a:tr h="370840">
                <a:tc>
                  <a:txBody>
                    <a:bodyPr/>
                    <a:lstStyle/>
                    <a:p>
                      <a:pPr algn="ctr"/>
                      <a:r>
                        <a:rPr lang="fr-FR" dirty="0"/>
                        <a:t>…</a:t>
                      </a:r>
                    </a:p>
                  </a:txBody>
                  <a:tcPr anchor="ctr"/>
                </a:tc>
                <a:tc>
                  <a:txBody>
                    <a:bodyPr/>
                    <a:lstStyle/>
                    <a:p>
                      <a:pPr algn="ctr"/>
                      <a:endParaRPr lang="fr-FR" dirty="0"/>
                    </a:p>
                  </a:txBody>
                  <a:tcPr anchor="ctr"/>
                </a:tc>
                <a:extLst>
                  <a:ext uri="{0D108BD9-81ED-4DB2-BD59-A6C34878D82A}">
                    <a16:rowId xmlns:a16="http://schemas.microsoft.com/office/drawing/2014/main" val="3070114685"/>
                  </a:ext>
                </a:extLst>
              </a:tr>
            </a:tbl>
          </a:graphicData>
        </a:graphic>
      </p:graphicFrame>
      <p:sp>
        <p:nvSpPr>
          <p:cNvPr id="7" name="Flèche : droite 6">
            <a:extLst>
              <a:ext uri="{FF2B5EF4-FFF2-40B4-BE49-F238E27FC236}">
                <a16:creationId xmlns:a16="http://schemas.microsoft.com/office/drawing/2014/main" id="{C1B6EE2A-B429-4ADF-9810-58910630DD36}"/>
              </a:ext>
            </a:extLst>
          </p:cNvPr>
          <p:cNvSpPr/>
          <p:nvPr/>
        </p:nvSpPr>
        <p:spPr>
          <a:xfrm>
            <a:off x="6686035" y="3006167"/>
            <a:ext cx="976184" cy="460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48F2833E-9E44-41B1-8307-44AD8D7A0495}"/>
              </a:ext>
            </a:extLst>
          </p:cNvPr>
          <p:cNvSpPr/>
          <p:nvPr/>
        </p:nvSpPr>
        <p:spPr>
          <a:xfrm rot="8240785">
            <a:off x="9218062" y="4718168"/>
            <a:ext cx="976184" cy="460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27209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7362C-1C9B-4A5F-91B3-F6CD7AC65FCD}"/>
              </a:ext>
            </a:extLst>
          </p:cNvPr>
          <p:cNvSpPr>
            <a:spLocks noGrp="1"/>
          </p:cNvSpPr>
          <p:nvPr>
            <p:ph type="title"/>
          </p:nvPr>
        </p:nvSpPr>
        <p:spPr/>
        <p:txBody>
          <a:bodyPr/>
          <a:lstStyle/>
          <a:p>
            <a:r>
              <a:rPr lang="fr-FR" dirty="0"/>
              <a:t>Exemple - Moyenne des notes de films</a:t>
            </a:r>
          </a:p>
        </p:txBody>
      </p:sp>
      <p:sp>
        <p:nvSpPr>
          <p:cNvPr id="3" name="Espace réservé du contenu 2">
            <a:extLst>
              <a:ext uri="{FF2B5EF4-FFF2-40B4-BE49-F238E27FC236}">
                <a16:creationId xmlns:a16="http://schemas.microsoft.com/office/drawing/2014/main" id="{C82F3EA8-DDDE-49DA-904F-F32C50630B26}"/>
              </a:ext>
            </a:extLst>
          </p:cNvPr>
          <p:cNvSpPr>
            <a:spLocks noGrp="1"/>
          </p:cNvSpPr>
          <p:nvPr>
            <p:ph idx="1"/>
          </p:nvPr>
        </p:nvSpPr>
        <p:spPr/>
        <p:txBody>
          <a:bodyPr/>
          <a:lstStyle/>
          <a:p>
            <a:r>
              <a:rPr lang="fr-FR" dirty="0"/>
              <a:t>Si Netflix :</a:t>
            </a:r>
          </a:p>
          <a:p>
            <a:pPr lvl="1"/>
            <a:r>
              <a:rPr lang="fr-FR" dirty="0"/>
              <a:t>200 millions d’utilisateurs</a:t>
            </a:r>
          </a:p>
          <a:p>
            <a:pPr lvl="1"/>
            <a:r>
              <a:rPr lang="fr-FR" dirty="0"/>
              <a:t>Qui notent des dizaines de films</a:t>
            </a:r>
          </a:p>
          <a:p>
            <a:r>
              <a:rPr lang="fr-FR" dirty="0"/>
              <a:t>Données trop volumineuses</a:t>
            </a:r>
          </a:p>
          <a:p>
            <a:pPr lvl="1"/>
            <a:r>
              <a:rPr lang="fr-FR" dirty="0"/>
              <a:t>Impossible d’appliquer l’algorithme basique de calcul des moyennes</a:t>
            </a:r>
          </a:p>
          <a:p>
            <a:pPr lvl="1"/>
            <a:r>
              <a:rPr lang="fr-FR" dirty="0"/>
              <a:t>Calcul doit être réparti sur des centaines (milliers) de machines</a:t>
            </a:r>
          </a:p>
          <a:p>
            <a:r>
              <a:rPr lang="fr-FR" dirty="0"/>
              <a:t>MapReduce</a:t>
            </a:r>
          </a:p>
          <a:p>
            <a:pPr lvl="1"/>
            <a:r>
              <a:rPr lang="fr-FR" dirty="0"/>
              <a:t>Distribution du problème, division en problèmes plus petits</a:t>
            </a:r>
          </a:p>
          <a:p>
            <a:pPr lvl="1"/>
            <a:r>
              <a:rPr lang="fr-FR" dirty="0"/>
              <a:t>Découpage en 2 opérations : fonction de </a:t>
            </a:r>
            <a:r>
              <a:rPr lang="fr-FR" i="1" dirty="0" err="1"/>
              <a:t>map</a:t>
            </a:r>
            <a:r>
              <a:rPr lang="fr-FR" dirty="0"/>
              <a:t> &amp; fonction de </a:t>
            </a:r>
            <a:r>
              <a:rPr lang="fr-FR" i="1" dirty="0" err="1"/>
              <a:t>reduce</a:t>
            </a:r>
            <a:endParaRPr lang="fr-FR" i="1" dirty="0"/>
          </a:p>
          <a:p>
            <a:pPr lvl="1"/>
            <a:endParaRPr lang="fr-FR" dirty="0"/>
          </a:p>
        </p:txBody>
      </p:sp>
    </p:spTree>
    <p:extLst>
      <p:ext uri="{BB962C8B-B14F-4D97-AF65-F5344CB8AC3E}">
        <p14:creationId xmlns:p14="http://schemas.microsoft.com/office/powerpoint/2010/main" val="2475721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7362C-1C9B-4A5F-91B3-F6CD7AC65FCD}"/>
              </a:ext>
            </a:extLst>
          </p:cNvPr>
          <p:cNvSpPr>
            <a:spLocks noGrp="1"/>
          </p:cNvSpPr>
          <p:nvPr>
            <p:ph type="title"/>
          </p:nvPr>
        </p:nvSpPr>
        <p:spPr/>
        <p:txBody>
          <a:bodyPr/>
          <a:lstStyle/>
          <a:p>
            <a:r>
              <a:rPr lang="fr-FR" dirty="0"/>
              <a:t>Exemple - Moyenne des notes de films</a:t>
            </a:r>
          </a:p>
        </p:txBody>
      </p:sp>
      <p:graphicFrame>
        <p:nvGraphicFramePr>
          <p:cNvPr id="4" name="Tableau 4">
            <a:extLst>
              <a:ext uri="{FF2B5EF4-FFF2-40B4-BE49-F238E27FC236}">
                <a16:creationId xmlns:a16="http://schemas.microsoft.com/office/drawing/2014/main" id="{3D0FE88E-A03B-4F39-A459-2B8CCFD17455}"/>
              </a:ext>
            </a:extLst>
          </p:cNvPr>
          <p:cNvGraphicFramePr>
            <a:graphicFrameLocks noGrp="1"/>
          </p:cNvGraphicFramePr>
          <p:nvPr>
            <p:extLst>
              <p:ext uri="{D42A27DB-BD31-4B8C-83A1-F6EECF244321}">
                <p14:modId xmlns:p14="http://schemas.microsoft.com/office/powerpoint/2010/main" val="38815073"/>
              </p:ext>
            </p:extLst>
          </p:nvPr>
        </p:nvGraphicFramePr>
        <p:xfrm>
          <a:off x="195647" y="2296169"/>
          <a:ext cx="3499021" cy="370840"/>
        </p:xfrm>
        <a:graphic>
          <a:graphicData uri="http://schemas.openxmlformats.org/drawingml/2006/table">
            <a:tbl>
              <a:tblPr bandRow="1">
                <a:tableStyleId>{5C22544A-7EE6-4342-B048-85BDC9FD1C3A}</a:tableStyleId>
              </a:tblPr>
              <a:tblGrid>
                <a:gridCol w="2498124">
                  <a:extLst>
                    <a:ext uri="{9D8B030D-6E8A-4147-A177-3AD203B41FA5}">
                      <a16:colId xmlns:a16="http://schemas.microsoft.com/office/drawing/2014/main" val="2111465717"/>
                    </a:ext>
                  </a:extLst>
                </a:gridCol>
                <a:gridCol w="1000897">
                  <a:extLst>
                    <a:ext uri="{9D8B030D-6E8A-4147-A177-3AD203B41FA5}">
                      <a16:colId xmlns:a16="http://schemas.microsoft.com/office/drawing/2014/main" val="2226911966"/>
                    </a:ext>
                  </a:extLst>
                </a:gridCol>
              </a:tblGrid>
              <a:tr h="370840">
                <a:tc>
                  <a:txBody>
                    <a:bodyPr/>
                    <a:lstStyle/>
                    <a:p>
                      <a:pPr algn="ctr"/>
                      <a:r>
                        <a:rPr lang="fr-FR" dirty="0"/>
                        <a:t>Les tontons flingueurs</a:t>
                      </a:r>
                    </a:p>
                  </a:txBody>
                  <a:tcPr anchor="ctr"/>
                </a:tc>
                <a:tc>
                  <a:txBody>
                    <a:bodyPr/>
                    <a:lstStyle/>
                    <a:p>
                      <a:pPr algn="ctr"/>
                      <a:r>
                        <a:rPr lang="fr-FR" dirty="0"/>
                        <a:t>9</a:t>
                      </a:r>
                    </a:p>
                  </a:txBody>
                  <a:tcPr anchor="ctr"/>
                </a:tc>
                <a:extLst>
                  <a:ext uri="{0D108BD9-81ED-4DB2-BD59-A6C34878D82A}">
                    <a16:rowId xmlns:a16="http://schemas.microsoft.com/office/drawing/2014/main" val="1649780449"/>
                  </a:ext>
                </a:extLst>
              </a:tr>
            </a:tbl>
          </a:graphicData>
        </a:graphic>
      </p:graphicFrame>
      <p:graphicFrame>
        <p:nvGraphicFramePr>
          <p:cNvPr id="5" name="Tableau 4">
            <a:extLst>
              <a:ext uri="{FF2B5EF4-FFF2-40B4-BE49-F238E27FC236}">
                <a16:creationId xmlns:a16="http://schemas.microsoft.com/office/drawing/2014/main" id="{96A66EC3-A2A8-4303-8905-C869DA5CAB8C}"/>
              </a:ext>
            </a:extLst>
          </p:cNvPr>
          <p:cNvGraphicFramePr>
            <a:graphicFrameLocks noGrp="1"/>
          </p:cNvGraphicFramePr>
          <p:nvPr>
            <p:extLst>
              <p:ext uri="{D42A27DB-BD31-4B8C-83A1-F6EECF244321}">
                <p14:modId xmlns:p14="http://schemas.microsoft.com/office/powerpoint/2010/main" val="1444261894"/>
              </p:ext>
            </p:extLst>
          </p:nvPr>
        </p:nvGraphicFramePr>
        <p:xfrm>
          <a:off x="195648" y="5790239"/>
          <a:ext cx="3499021" cy="741680"/>
        </p:xfrm>
        <a:graphic>
          <a:graphicData uri="http://schemas.openxmlformats.org/drawingml/2006/table">
            <a:tbl>
              <a:tblPr bandRow="1">
                <a:tableStyleId>{5C22544A-7EE6-4342-B048-85BDC9FD1C3A}</a:tableStyleId>
              </a:tblPr>
              <a:tblGrid>
                <a:gridCol w="2498124">
                  <a:extLst>
                    <a:ext uri="{9D8B030D-6E8A-4147-A177-3AD203B41FA5}">
                      <a16:colId xmlns:a16="http://schemas.microsoft.com/office/drawing/2014/main" val="2111465717"/>
                    </a:ext>
                  </a:extLst>
                </a:gridCol>
                <a:gridCol w="1000897">
                  <a:extLst>
                    <a:ext uri="{9D8B030D-6E8A-4147-A177-3AD203B41FA5}">
                      <a16:colId xmlns:a16="http://schemas.microsoft.com/office/drawing/2014/main" val="2226911966"/>
                    </a:ext>
                  </a:extLst>
                </a:gridCol>
              </a:tblGrid>
              <a:tr h="370840">
                <a:tc>
                  <a:txBody>
                    <a:bodyPr/>
                    <a:lstStyle/>
                    <a:p>
                      <a:pPr algn="ctr"/>
                      <a:r>
                        <a:rPr lang="fr-FR" dirty="0"/>
                        <a:t>Retour vers le futur</a:t>
                      </a:r>
                    </a:p>
                  </a:txBody>
                  <a:tcPr anchor="ctr"/>
                </a:tc>
                <a:tc>
                  <a:txBody>
                    <a:bodyPr/>
                    <a:lstStyle/>
                    <a:p>
                      <a:pPr algn="ctr"/>
                      <a:r>
                        <a:rPr lang="fr-FR" dirty="0"/>
                        <a:t>8</a:t>
                      </a:r>
                    </a:p>
                  </a:txBody>
                  <a:tcPr anchor="ctr"/>
                </a:tc>
                <a:extLst>
                  <a:ext uri="{0D108BD9-81ED-4DB2-BD59-A6C34878D82A}">
                    <a16:rowId xmlns:a16="http://schemas.microsoft.com/office/drawing/2014/main" val="2248170468"/>
                  </a:ext>
                </a:extLst>
              </a:tr>
              <a:tr h="370840">
                <a:tc>
                  <a:txBody>
                    <a:bodyPr/>
                    <a:lstStyle/>
                    <a:p>
                      <a:pPr algn="ctr"/>
                      <a:r>
                        <a:rPr lang="fr-FR" dirty="0"/>
                        <a:t>Les tontons flingueurs</a:t>
                      </a:r>
                    </a:p>
                  </a:txBody>
                  <a:tcPr anchor="ctr"/>
                </a:tc>
                <a:tc>
                  <a:txBody>
                    <a:bodyPr/>
                    <a:lstStyle/>
                    <a:p>
                      <a:pPr algn="ctr"/>
                      <a:r>
                        <a:rPr lang="fr-FR" dirty="0"/>
                        <a:t>4</a:t>
                      </a:r>
                    </a:p>
                  </a:txBody>
                  <a:tcPr anchor="ctr"/>
                </a:tc>
                <a:extLst>
                  <a:ext uri="{0D108BD9-81ED-4DB2-BD59-A6C34878D82A}">
                    <a16:rowId xmlns:a16="http://schemas.microsoft.com/office/drawing/2014/main" val="3070114685"/>
                  </a:ext>
                </a:extLst>
              </a:tr>
            </a:tbl>
          </a:graphicData>
        </a:graphic>
      </p:graphicFrame>
      <p:graphicFrame>
        <p:nvGraphicFramePr>
          <p:cNvPr id="6" name="Tableau 4">
            <a:extLst>
              <a:ext uri="{FF2B5EF4-FFF2-40B4-BE49-F238E27FC236}">
                <a16:creationId xmlns:a16="http://schemas.microsoft.com/office/drawing/2014/main" id="{19252D7E-9653-4EA7-9AF3-4B8D99ABA999}"/>
              </a:ext>
            </a:extLst>
          </p:cNvPr>
          <p:cNvGraphicFramePr>
            <a:graphicFrameLocks noGrp="1"/>
          </p:cNvGraphicFramePr>
          <p:nvPr>
            <p:extLst>
              <p:ext uri="{D42A27DB-BD31-4B8C-83A1-F6EECF244321}">
                <p14:modId xmlns:p14="http://schemas.microsoft.com/office/powerpoint/2010/main" val="1111684621"/>
              </p:ext>
            </p:extLst>
          </p:nvPr>
        </p:nvGraphicFramePr>
        <p:xfrm>
          <a:off x="195647" y="3286743"/>
          <a:ext cx="3499021" cy="741680"/>
        </p:xfrm>
        <a:graphic>
          <a:graphicData uri="http://schemas.openxmlformats.org/drawingml/2006/table">
            <a:tbl>
              <a:tblPr bandRow="1">
                <a:tableStyleId>{5C22544A-7EE6-4342-B048-85BDC9FD1C3A}</a:tableStyleId>
              </a:tblPr>
              <a:tblGrid>
                <a:gridCol w="2498124">
                  <a:extLst>
                    <a:ext uri="{9D8B030D-6E8A-4147-A177-3AD203B41FA5}">
                      <a16:colId xmlns:a16="http://schemas.microsoft.com/office/drawing/2014/main" val="2111465717"/>
                    </a:ext>
                  </a:extLst>
                </a:gridCol>
                <a:gridCol w="1000897">
                  <a:extLst>
                    <a:ext uri="{9D8B030D-6E8A-4147-A177-3AD203B41FA5}">
                      <a16:colId xmlns:a16="http://schemas.microsoft.com/office/drawing/2014/main" val="2226911966"/>
                    </a:ext>
                  </a:extLst>
                </a:gridCol>
              </a:tblGrid>
              <a:tr h="370840">
                <a:tc>
                  <a:txBody>
                    <a:bodyPr/>
                    <a:lstStyle/>
                    <a:p>
                      <a:pPr algn="ctr"/>
                      <a:r>
                        <a:rPr lang="fr-FR" dirty="0"/>
                        <a:t>Les tontons flingueurs</a:t>
                      </a:r>
                    </a:p>
                  </a:txBody>
                  <a:tcPr anchor="ctr"/>
                </a:tc>
                <a:tc>
                  <a:txBody>
                    <a:bodyPr/>
                    <a:lstStyle/>
                    <a:p>
                      <a:pPr algn="ctr"/>
                      <a:r>
                        <a:rPr lang="fr-FR" dirty="0"/>
                        <a:t>8</a:t>
                      </a:r>
                    </a:p>
                  </a:txBody>
                  <a:tcPr anchor="ctr"/>
                </a:tc>
                <a:extLst>
                  <a:ext uri="{0D108BD9-81ED-4DB2-BD59-A6C34878D82A}">
                    <a16:rowId xmlns:a16="http://schemas.microsoft.com/office/drawing/2014/main" val="1456130767"/>
                  </a:ext>
                </a:extLst>
              </a:tr>
              <a:tr h="370840">
                <a:tc>
                  <a:txBody>
                    <a:bodyPr/>
                    <a:lstStyle/>
                    <a:p>
                      <a:pPr algn="ctr"/>
                      <a:r>
                        <a:rPr lang="fr-FR" dirty="0"/>
                        <a:t>Le parrain</a:t>
                      </a:r>
                    </a:p>
                  </a:txBody>
                  <a:tcPr anchor="ctr"/>
                </a:tc>
                <a:tc>
                  <a:txBody>
                    <a:bodyPr/>
                    <a:lstStyle/>
                    <a:p>
                      <a:pPr algn="ctr"/>
                      <a:r>
                        <a:rPr lang="fr-FR" dirty="0"/>
                        <a:t>6</a:t>
                      </a:r>
                    </a:p>
                  </a:txBody>
                  <a:tcPr anchor="ctr"/>
                </a:tc>
                <a:extLst>
                  <a:ext uri="{0D108BD9-81ED-4DB2-BD59-A6C34878D82A}">
                    <a16:rowId xmlns:a16="http://schemas.microsoft.com/office/drawing/2014/main" val="788781725"/>
                  </a:ext>
                </a:extLst>
              </a:tr>
            </a:tbl>
          </a:graphicData>
        </a:graphic>
      </p:graphicFrame>
      <p:graphicFrame>
        <p:nvGraphicFramePr>
          <p:cNvPr id="7" name="Tableau 6">
            <a:extLst>
              <a:ext uri="{FF2B5EF4-FFF2-40B4-BE49-F238E27FC236}">
                <a16:creationId xmlns:a16="http://schemas.microsoft.com/office/drawing/2014/main" id="{06DDB520-4590-4BE4-9B6D-4C8B9A003516}"/>
              </a:ext>
            </a:extLst>
          </p:cNvPr>
          <p:cNvGraphicFramePr>
            <a:graphicFrameLocks noGrp="1"/>
          </p:cNvGraphicFramePr>
          <p:nvPr>
            <p:extLst>
              <p:ext uri="{D42A27DB-BD31-4B8C-83A1-F6EECF244321}">
                <p14:modId xmlns:p14="http://schemas.microsoft.com/office/powerpoint/2010/main" val="2128624111"/>
              </p:ext>
            </p:extLst>
          </p:nvPr>
        </p:nvGraphicFramePr>
        <p:xfrm>
          <a:off x="9968815" y="4819886"/>
          <a:ext cx="2027537" cy="1752600"/>
        </p:xfrm>
        <a:graphic>
          <a:graphicData uri="http://schemas.openxmlformats.org/drawingml/2006/table">
            <a:tbl>
              <a:tblPr firstRow="1" bandRow="1">
                <a:tableStyleId>{5C22544A-7EE6-4342-B048-85BDC9FD1C3A}</a:tableStyleId>
              </a:tblPr>
              <a:tblGrid>
                <a:gridCol w="1446770">
                  <a:extLst>
                    <a:ext uri="{9D8B030D-6E8A-4147-A177-3AD203B41FA5}">
                      <a16:colId xmlns:a16="http://schemas.microsoft.com/office/drawing/2014/main" val="2111465717"/>
                    </a:ext>
                  </a:extLst>
                </a:gridCol>
                <a:gridCol w="580767">
                  <a:extLst>
                    <a:ext uri="{9D8B030D-6E8A-4147-A177-3AD203B41FA5}">
                      <a16:colId xmlns:a16="http://schemas.microsoft.com/office/drawing/2014/main" val="2226911966"/>
                    </a:ext>
                  </a:extLst>
                </a:gridCol>
              </a:tblGrid>
              <a:tr h="370840">
                <a:tc>
                  <a:txBody>
                    <a:bodyPr/>
                    <a:lstStyle/>
                    <a:p>
                      <a:pPr algn="ctr"/>
                      <a:r>
                        <a:rPr lang="fr-FR" dirty="0" err="1"/>
                        <a:t>Movie</a:t>
                      </a:r>
                      <a:endParaRPr lang="fr-FR" dirty="0"/>
                    </a:p>
                  </a:txBody>
                  <a:tcPr anchor="ctr"/>
                </a:tc>
                <a:tc>
                  <a:txBody>
                    <a:bodyPr/>
                    <a:lstStyle/>
                    <a:p>
                      <a:pPr algn="ctr"/>
                      <a:r>
                        <a:rPr lang="fr-FR" dirty="0" err="1"/>
                        <a:t>Avg</a:t>
                      </a:r>
                      <a:endParaRPr lang="fr-FR" dirty="0"/>
                    </a:p>
                  </a:txBody>
                  <a:tcPr anchor="ctr"/>
                </a:tc>
                <a:extLst>
                  <a:ext uri="{0D108BD9-81ED-4DB2-BD59-A6C34878D82A}">
                    <a16:rowId xmlns:a16="http://schemas.microsoft.com/office/drawing/2014/main" val="3707566065"/>
                  </a:ext>
                </a:extLst>
              </a:tr>
              <a:tr h="370840">
                <a:tc>
                  <a:txBody>
                    <a:bodyPr/>
                    <a:lstStyle/>
                    <a:p>
                      <a:pPr algn="ctr"/>
                      <a:r>
                        <a:rPr lang="fr-FR" dirty="0"/>
                        <a:t>…</a:t>
                      </a:r>
                    </a:p>
                  </a:txBody>
                  <a:tcPr anchor="ctr"/>
                </a:tc>
                <a:tc>
                  <a:txBody>
                    <a:bodyPr/>
                    <a:lstStyle/>
                    <a:p>
                      <a:pPr algn="ctr"/>
                      <a:endParaRPr lang="fr-FR" dirty="0"/>
                    </a:p>
                  </a:txBody>
                  <a:tcPr anchor="ctr"/>
                </a:tc>
                <a:extLst>
                  <a:ext uri="{0D108BD9-81ED-4DB2-BD59-A6C34878D82A}">
                    <a16:rowId xmlns:a16="http://schemas.microsoft.com/office/drawing/2014/main" val="1649780449"/>
                  </a:ext>
                </a:extLst>
              </a:tr>
              <a:tr h="370840">
                <a:tc>
                  <a:txBody>
                    <a:bodyPr/>
                    <a:lstStyle/>
                    <a:p>
                      <a:pPr algn="ctr"/>
                      <a:r>
                        <a:rPr lang="fr-FR" dirty="0"/>
                        <a:t>Les tontons flingueurs</a:t>
                      </a:r>
                    </a:p>
                  </a:txBody>
                  <a:tcPr anchor="ctr"/>
                </a:tc>
                <a:tc>
                  <a:txBody>
                    <a:bodyPr/>
                    <a:lstStyle/>
                    <a:p>
                      <a:pPr algn="ctr"/>
                      <a:r>
                        <a:rPr lang="fr-FR" dirty="0"/>
                        <a:t>7,0</a:t>
                      </a:r>
                    </a:p>
                  </a:txBody>
                  <a:tcPr anchor="ctr"/>
                </a:tc>
                <a:extLst>
                  <a:ext uri="{0D108BD9-81ED-4DB2-BD59-A6C34878D82A}">
                    <a16:rowId xmlns:a16="http://schemas.microsoft.com/office/drawing/2014/main" val="1456130767"/>
                  </a:ext>
                </a:extLst>
              </a:tr>
              <a:tr h="370840">
                <a:tc>
                  <a:txBody>
                    <a:bodyPr/>
                    <a:lstStyle/>
                    <a:p>
                      <a:pPr algn="ctr"/>
                      <a:r>
                        <a:rPr lang="fr-FR" dirty="0"/>
                        <a:t>…</a:t>
                      </a:r>
                    </a:p>
                  </a:txBody>
                  <a:tcPr anchor="ctr"/>
                </a:tc>
                <a:tc>
                  <a:txBody>
                    <a:bodyPr/>
                    <a:lstStyle/>
                    <a:p>
                      <a:pPr algn="ctr"/>
                      <a:endParaRPr lang="fr-FR" dirty="0"/>
                    </a:p>
                  </a:txBody>
                  <a:tcPr anchor="ctr"/>
                </a:tc>
                <a:extLst>
                  <a:ext uri="{0D108BD9-81ED-4DB2-BD59-A6C34878D82A}">
                    <a16:rowId xmlns:a16="http://schemas.microsoft.com/office/drawing/2014/main" val="3070114685"/>
                  </a:ext>
                </a:extLst>
              </a:tr>
            </a:tbl>
          </a:graphicData>
        </a:graphic>
      </p:graphicFrame>
      <p:graphicFrame>
        <p:nvGraphicFramePr>
          <p:cNvPr id="8" name="Tableau 4">
            <a:extLst>
              <a:ext uri="{FF2B5EF4-FFF2-40B4-BE49-F238E27FC236}">
                <a16:creationId xmlns:a16="http://schemas.microsoft.com/office/drawing/2014/main" id="{F6B2061A-F53B-4AC0-8070-9574949D9F2F}"/>
              </a:ext>
            </a:extLst>
          </p:cNvPr>
          <p:cNvGraphicFramePr>
            <a:graphicFrameLocks noGrp="1"/>
          </p:cNvGraphicFramePr>
          <p:nvPr>
            <p:extLst>
              <p:ext uri="{D42A27DB-BD31-4B8C-83A1-F6EECF244321}">
                <p14:modId xmlns:p14="http://schemas.microsoft.com/office/powerpoint/2010/main" val="2820717264"/>
              </p:ext>
            </p:extLst>
          </p:nvPr>
        </p:nvGraphicFramePr>
        <p:xfrm>
          <a:off x="195647" y="1690688"/>
          <a:ext cx="3499021" cy="370840"/>
        </p:xfrm>
        <a:graphic>
          <a:graphicData uri="http://schemas.openxmlformats.org/drawingml/2006/table">
            <a:tbl>
              <a:tblPr firstRow="1" bandRow="1">
                <a:tableStyleId>{5C22544A-7EE6-4342-B048-85BDC9FD1C3A}</a:tableStyleId>
              </a:tblPr>
              <a:tblGrid>
                <a:gridCol w="2498124">
                  <a:extLst>
                    <a:ext uri="{9D8B030D-6E8A-4147-A177-3AD203B41FA5}">
                      <a16:colId xmlns:a16="http://schemas.microsoft.com/office/drawing/2014/main" val="2111465717"/>
                    </a:ext>
                  </a:extLst>
                </a:gridCol>
                <a:gridCol w="1000897">
                  <a:extLst>
                    <a:ext uri="{9D8B030D-6E8A-4147-A177-3AD203B41FA5}">
                      <a16:colId xmlns:a16="http://schemas.microsoft.com/office/drawing/2014/main" val="2226911966"/>
                    </a:ext>
                  </a:extLst>
                </a:gridCol>
              </a:tblGrid>
              <a:tr h="370840">
                <a:tc>
                  <a:txBody>
                    <a:bodyPr/>
                    <a:lstStyle/>
                    <a:p>
                      <a:pPr algn="ctr"/>
                      <a:r>
                        <a:rPr lang="fr-FR" dirty="0" err="1"/>
                        <a:t>Movie</a:t>
                      </a:r>
                      <a:endParaRPr lang="fr-FR" dirty="0"/>
                    </a:p>
                  </a:txBody>
                  <a:tcPr anchor="ctr"/>
                </a:tc>
                <a:tc>
                  <a:txBody>
                    <a:bodyPr/>
                    <a:lstStyle/>
                    <a:p>
                      <a:pPr algn="ctr"/>
                      <a:r>
                        <a:rPr lang="fr-FR" dirty="0"/>
                        <a:t>Score</a:t>
                      </a:r>
                    </a:p>
                  </a:txBody>
                  <a:tcPr anchor="ctr"/>
                </a:tc>
                <a:extLst>
                  <a:ext uri="{0D108BD9-81ED-4DB2-BD59-A6C34878D82A}">
                    <a16:rowId xmlns:a16="http://schemas.microsoft.com/office/drawing/2014/main" val="3707566065"/>
                  </a:ext>
                </a:extLst>
              </a:tr>
            </a:tbl>
          </a:graphicData>
        </a:graphic>
      </p:graphicFrame>
      <p:sp>
        <p:nvSpPr>
          <p:cNvPr id="9" name="Rectangle : coins arrondis 8">
            <a:extLst>
              <a:ext uri="{FF2B5EF4-FFF2-40B4-BE49-F238E27FC236}">
                <a16:creationId xmlns:a16="http://schemas.microsoft.com/office/drawing/2014/main" id="{57579A49-510E-4292-8F69-7E8DE7578B7A}"/>
              </a:ext>
            </a:extLst>
          </p:cNvPr>
          <p:cNvSpPr/>
          <p:nvPr/>
        </p:nvSpPr>
        <p:spPr>
          <a:xfrm>
            <a:off x="4263081" y="2151385"/>
            <a:ext cx="877330" cy="657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 1</a:t>
            </a:r>
          </a:p>
        </p:txBody>
      </p:sp>
      <p:sp>
        <p:nvSpPr>
          <p:cNvPr id="10" name="Rectangle : coins arrondis 9">
            <a:extLst>
              <a:ext uri="{FF2B5EF4-FFF2-40B4-BE49-F238E27FC236}">
                <a16:creationId xmlns:a16="http://schemas.microsoft.com/office/drawing/2014/main" id="{5BEA59E6-2E3F-4867-AD40-C5AE413E4D86}"/>
              </a:ext>
            </a:extLst>
          </p:cNvPr>
          <p:cNvSpPr/>
          <p:nvPr/>
        </p:nvSpPr>
        <p:spPr>
          <a:xfrm>
            <a:off x="4263081" y="3371327"/>
            <a:ext cx="877330" cy="657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 2</a:t>
            </a:r>
          </a:p>
        </p:txBody>
      </p:sp>
      <p:sp>
        <p:nvSpPr>
          <p:cNvPr id="11" name="Rectangle : coins arrondis 10">
            <a:extLst>
              <a:ext uri="{FF2B5EF4-FFF2-40B4-BE49-F238E27FC236}">
                <a16:creationId xmlns:a16="http://schemas.microsoft.com/office/drawing/2014/main" id="{100B5DCF-0297-4A35-B94A-DE9B89F19507}"/>
              </a:ext>
            </a:extLst>
          </p:cNvPr>
          <p:cNvSpPr/>
          <p:nvPr/>
        </p:nvSpPr>
        <p:spPr>
          <a:xfrm>
            <a:off x="4283676" y="4664547"/>
            <a:ext cx="877330" cy="657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 …</a:t>
            </a:r>
          </a:p>
        </p:txBody>
      </p:sp>
      <p:sp>
        <p:nvSpPr>
          <p:cNvPr id="12" name="Rectangle : coins arrondis 11">
            <a:extLst>
              <a:ext uri="{FF2B5EF4-FFF2-40B4-BE49-F238E27FC236}">
                <a16:creationId xmlns:a16="http://schemas.microsoft.com/office/drawing/2014/main" id="{498DF488-10F2-49D6-B08F-F56ED2857C10}"/>
              </a:ext>
            </a:extLst>
          </p:cNvPr>
          <p:cNvSpPr/>
          <p:nvPr/>
        </p:nvSpPr>
        <p:spPr>
          <a:xfrm>
            <a:off x="4283676" y="5790239"/>
            <a:ext cx="877330" cy="657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 </a:t>
            </a:r>
            <a:r>
              <a:rPr lang="fr-FR" i="1" dirty="0"/>
              <a:t>n</a:t>
            </a:r>
          </a:p>
        </p:txBody>
      </p:sp>
      <p:cxnSp>
        <p:nvCxnSpPr>
          <p:cNvPr id="14" name="Connecteur droit 13">
            <a:extLst>
              <a:ext uri="{FF2B5EF4-FFF2-40B4-BE49-F238E27FC236}">
                <a16:creationId xmlns:a16="http://schemas.microsoft.com/office/drawing/2014/main" id="{8F7A8A2C-34DE-4DD1-88F4-CC94E8547E68}"/>
              </a:ext>
            </a:extLst>
          </p:cNvPr>
          <p:cNvCxnSpPr>
            <a:endCxn id="9" idx="1"/>
          </p:cNvCxnSpPr>
          <p:nvPr/>
        </p:nvCxnSpPr>
        <p:spPr>
          <a:xfrm>
            <a:off x="3694668" y="2296169"/>
            <a:ext cx="568413" cy="183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7FE653DF-F2DA-4A86-BA8C-5F6DF1A154E7}"/>
              </a:ext>
            </a:extLst>
          </p:cNvPr>
          <p:cNvCxnSpPr>
            <a:endCxn id="9" idx="1"/>
          </p:cNvCxnSpPr>
          <p:nvPr/>
        </p:nvCxnSpPr>
        <p:spPr>
          <a:xfrm flipV="1">
            <a:off x="3694668" y="2479933"/>
            <a:ext cx="568413" cy="170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F9307E3C-7E11-40E4-A3DD-8A67726CA309}"/>
              </a:ext>
            </a:extLst>
          </p:cNvPr>
          <p:cNvCxnSpPr>
            <a:endCxn id="10" idx="1"/>
          </p:cNvCxnSpPr>
          <p:nvPr/>
        </p:nvCxnSpPr>
        <p:spPr>
          <a:xfrm>
            <a:off x="3694668" y="3286743"/>
            <a:ext cx="568413" cy="41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6B4F170D-9E3E-4B91-BF0E-E42329A0E2DC}"/>
              </a:ext>
            </a:extLst>
          </p:cNvPr>
          <p:cNvCxnSpPr>
            <a:endCxn id="10" idx="1"/>
          </p:cNvCxnSpPr>
          <p:nvPr/>
        </p:nvCxnSpPr>
        <p:spPr>
          <a:xfrm flipV="1">
            <a:off x="3694668" y="3699875"/>
            <a:ext cx="568413" cy="313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F589C981-266B-4747-8146-47ED05CED34C}"/>
              </a:ext>
            </a:extLst>
          </p:cNvPr>
          <p:cNvCxnSpPr>
            <a:endCxn id="12" idx="1"/>
          </p:cNvCxnSpPr>
          <p:nvPr/>
        </p:nvCxnSpPr>
        <p:spPr>
          <a:xfrm>
            <a:off x="3694668" y="5790239"/>
            <a:ext cx="589008" cy="328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4DCD2901-29F0-48FD-9DF1-A43FAA303F93}"/>
              </a:ext>
            </a:extLst>
          </p:cNvPr>
          <p:cNvCxnSpPr>
            <a:endCxn id="12" idx="1"/>
          </p:cNvCxnSpPr>
          <p:nvPr/>
        </p:nvCxnSpPr>
        <p:spPr>
          <a:xfrm flipV="1">
            <a:off x="3694668" y="6118787"/>
            <a:ext cx="589008" cy="3740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 coins arrondis 24">
            <a:extLst>
              <a:ext uri="{FF2B5EF4-FFF2-40B4-BE49-F238E27FC236}">
                <a16:creationId xmlns:a16="http://schemas.microsoft.com/office/drawing/2014/main" id="{94E4C013-F442-4402-B982-CC4040F5C040}"/>
              </a:ext>
            </a:extLst>
          </p:cNvPr>
          <p:cNvSpPr/>
          <p:nvPr/>
        </p:nvSpPr>
        <p:spPr>
          <a:xfrm>
            <a:off x="7010401" y="1808292"/>
            <a:ext cx="877330" cy="657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 1</a:t>
            </a:r>
          </a:p>
        </p:txBody>
      </p:sp>
      <p:sp>
        <p:nvSpPr>
          <p:cNvPr id="26" name="Rectangle : coins arrondis 25">
            <a:extLst>
              <a:ext uri="{FF2B5EF4-FFF2-40B4-BE49-F238E27FC236}">
                <a16:creationId xmlns:a16="http://schemas.microsoft.com/office/drawing/2014/main" id="{07D29DFA-4450-4FCD-8214-A0EC5FE5EFBF}"/>
              </a:ext>
            </a:extLst>
          </p:cNvPr>
          <p:cNvSpPr/>
          <p:nvPr/>
        </p:nvSpPr>
        <p:spPr>
          <a:xfrm>
            <a:off x="7010401" y="3028234"/>
            <a:ext cx="877330" cy="657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 2</a:t>
            </a:r>
          </a:p>
        </p:txBody>
      </p:sp>
      <p:sp>
        <p:nvSpPr>
          <p:cNvPr id="27" name="Rectangle : coins arrondis 26">
            <a:extLst>
              <a:ext uri="{FF2B5EF4-FFF2-40B4-BE49-F238E27FC236}">
                <a16:creationId xmlns:a16="http://schemas.microsoft.com/office/drawing/2014/main" id="{2901159F-898D-4FAE-9F5F-2BE29AA3647B}"/>
              </a:ext>
            </a:extLst>
          </p:cNvPr>
          <p:cNvSpPr/>
          <p:nvPr/>
        </p:nvSpPr>
        <p:spPr>
          <a:xfrm>
            <a:off x="7030996" y="4321454"/>
            <a:ext cx="877330" cy="657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 …</a:t>
            </a:r>
          </a:p>
        </p:txBody>
      </p:sp>
      <p:graphicFrame>
        <p:nvGraphicFramePr>
          <p:cNvPr id="29" name="Tableau 28">
            <a:extLst>
              <a:ext uri="{FF2B5EF4-FFF2-40B4-BE49-F238E27FC236}">
                <a16:creationId xmlns:a16="http://schemas.microsoft.com/office/drawing/2014/main" id="{A96100AC-44EF-47AD-B2F9-95FC018F4D0A}"/>
              </a:ext>
            </a:extLst>
          </p:cNvPr>
          <p:cNvGraphicFramePr>
            <a:graphicFrameLocks noGrp="1"/>
          </p:cNvGraphicFramePr>
          <p:nvPr>
            <p:extLst>
              <p:ext uri="{D42A27DB-BD31-4B8C-83A1-F6EECF244321}">
                <p14:modId xmlns:p14="http://schemas.microsoft.com/office/powerpoint/2010/main" val="700438615"/>
              </p:ext>
            </p:extLst>
          </p:nvPr>
        </p:nvGraphicFramePr>
        <p:xfrm>
          <a:off x="8823756" y="1700506"/>
          <a:ext cx="3210697" cy="2225040"/>
        </p:xfrm>
        <a:graphic>
          <a:graphicData uri="http://schemas.openxmlformats.org/drawingml/2006/table">
            <a:tbl>
              <a:tblPr firstRow="1" bandRow="1">
                <a:tableStyleId>{5C22544A-7EE6-4342-B048-85BDC9FD1C3A}</a:tableStyleId>
              </a:tblPr>
              <a:tblGrid>
                <a:gridCol w="2485647">
                  <a:extLst>
                    <a:ext uri="{9D8B030D-6E8A-4147-A177-3AD203B41FA5}">
                      <a16:colId xmlns:a16="http://schemas.microsoft.com/office/drawing/2014/main" val="2111465717"/>
                    </a:ext>
                  </a:extLst>
                </a:gridCol>
                <a:gridCol w="725050">
                  <a:extLst>
                    <a:ext uri="{9D8B030D-6E8A-4147-A177-3AD203B41FA5}">
                      <a16:colId xmlns:a16="http://schemas.microsoft.com/office/drawing/2014/main" val="2226911966"/>
                    </a:ext>
                  </a:extLst>
                </a:gridCol>
              </a:tblGrid>
              <a:tr h="370840">
                <a:tc>
                  <a:txBody>
                    <a:bodyPr/>
                    <a:lstStyle/>
                    <a:p>
                      <a:pPr algn="ctr"/>
                      <a:r>
                        <a:rPr lang="fr-FR" dirty="0" err="1"/>
                        <a:t>Movie</a:t>
                      </a:r>
                      <a:endParaRPr lang="fr-FR" dirty="0"/>
                    </a:p>
                  </a:txBody>
                  <a:tcPr anchor="ctr"/>
                </a:tc>
                <a:tc>
                  <a:txBody>
                    <a:bodyPr/>
                    <a:lstStyle/>
                    <a:p>
                      <a:pPr algn="ctr"/>
                      <a:r>
                        <a:rPr lang="fr-FR" dirty="0"/>
                        <a:t>Score</a:t>
                      </a:r>
                    </a:p>
                  </a:txBody>
                  <a:tcPr anchor="ctr"/>
                </a:tc>
                <a:extLst>
                  <a:ext uri="{0D108BD9-81ED-4DB2-BD59-A6C34878D82A}">
                    <a16:rowId xmlns:a16="http://schemas.microsoft.com/office/drawing/2014/main" val="3707566065"/>
                  </a:ext>
                </a:extLst>
              </a:tr>
              <a:tr h="370840">
                <a:tc>
                  <a:txBody>
                    <a:bodyPr/>
                    <a:lstStyle/>
                    <a:p>
                      <a:pPr algn="ctr"/>
                      <a:r>
                        <a:rPr lang="fr-FR" dirty="0"/>
                        <a:t>…</a:t>
                      </a:r>
                    </a:p>
                  </a:txBody>
                  <a:tcPr anchor="ctr"/>
                </a:tc>
                <a:tc>
                  <a:txBody>
                    <a:bodyPr/>
                    <a:lstStyle/>
                    <a:p>
                      <a:pPr algn="ctr"/>
                      <a:endParaRPr lang="fr-FR" dirty="0"/>
                    </a:p>
                  </a:txBody>
                  <a:tcPr anchor="ctr"/>
                </a:tc>
                <a:extLst>
                  <a:ext uri="{0D108BD9-81ED-4DB2-BD59-A6C34878D82A}">
                    <a16:rowId xmlns:a16="http://schemas.microsoft.com/office/drawing/2014/main" val="1649780449"/>
                  </a:ext>
                </a:extLst>
              </a:tr>
              <a:tr h="370840">
                <a:tc>
                  <a:txBody>
                    <a:bodyPr/>
                    <a:lstStyle/>
                    <a:p>
                      <a:pPr algn="ctr"/>
                      <a:r>
                        <a:rPr lang="fr-FR" dirty="0"/>
                        <a:t>Les tontons flingueurs</a:t>
                      </a:r>
                    </a:p>
                  </a:txBody>
                  <a:tcPr anchor="ctr"/>
                </a:tc>
                <a:tc>
                  <a:txBody>
                    <a:bodyPr/>
                    <a:lstStyle/>
                    <a:p>
                      <a:pPr algn="ctr"/>
                      <a:r>
                        <a:rPr lang="fr-FR" dirty="0"/>
                        <a:t>9</a:t>
                      </a:r>
                    </a:p>
                  </a:txBody>
                  <a:tcPr anchor="ctr"/>
                </a:tc>
                <a:extLst>
                  <a:ext uri="{0D108BD9-81ED-4DB2-BD59-A6C34878D82A}">
                    <a16:rowId xmlns:a16="http://schemas.microsoft.com/office/drawing/2014/main" val="1456130767"/>
                  </a:ext>
                </a:extLst>
              </a:tr>
              <a:tr h="370840">
                <a:tc>
                  <a:txBody>
                    <a:bodyPr/>
                    <a:lstStyle/>
                    <a:p>
                      <a:pPr algn="ctr"/>
                      <a:r>
                        <a:rPr lang="fr-FR" dirty="0"/>
                        <a:t>Les tontons flingueurs</a:t>
                      </a:r>
                    </a:p>
                  </a:txBody>
                  <a:tcPr anchor="ctr"/>
                </a:tc>
                <a:tc>
                  <a:txBody>
                    <a:bodyPr/>
                    <a:lstStyle/>
                    <a:p>
                      <a:pPr algn="ctr"/>
                      <a:r>
                        <a:rPr lang="fr-FR" dirty="0"/>
                        <a:t>8</a:t>
                      </a:r>
                    </a:p>
                  </a:txBody>
                  <a:tcPr anchor="ctr"/>
                </a:tc>
                <a:extLst>
                  <a:ext uri="{0D108BD9-81ED-4DB2-BD59-A6C34878D82A}">
                    <a16:rowId xmlns:a16="http://schemas.microsoft.com/office/drawing/2014/main" val="788781725"/>
                  </a:ext>
                </a:extLst>
              </a:tr>
              <a:tr h="370840">
                <a:tc>
                  <a:txBody>
                    <a:bodyPr/>
                    <a:lstStyle/>
                    <a:p>
                      <a:pPr algn="ctr"/>
                      <a:r>
                        <a:rPr lang="fr-FR" dirty="0"/>
                        <a:t>Les tontons flingueurs</a:t>
                      </a:r>
                    </a:p>
                  </a:txBody>
                  <a:tcPr anchor="ctr"/>
                </a:tc>
                <a:tc>
                  <a:txBody>
                    <a:bodyPr/>
                    <a:lstStyle/>
                    <a:p>
                      <a:pPr algn="ctr"/>
                      <a:r>
                        <a:rPr lang="fr-FR" dirty="0"/>
                        <a:t>4</a:t>
                      </a:r>
                    </a:p>
                  </a:txBody>
                  <a:tcPr anchor="ctr"/>
                </a:tc>
                <a:extLst>
                  <a:ext uri="{0D108BD9-81ED-4DB2-BD59-A6C34878D82A}">
                    <a16:rowId xmlns:a16="http://schemas.microsoft.com/office/drawing/2014/main" val="2248170468"/>
                  </a:ext>
                </a:extLst>
              </a:tr>
              <a:tr h="370840">
                <a:tc>
                  <a:txBody>
                    <a:bodyPr/>
                    <a:lstStyle/>
                    <a:p>
                      <a:pPr algn="ctr"/>
                      <a:r>
                        <a:rPr lang="fr-FR" dirty="0"/>
                        <a:t>…</a:t>
                      </a:r>
                    </a:p>
                  </a:txBody>
                  <a:tcPr anchor="ctr"/>
                </a:tc>
                <a:tc>
                  <a:txBody>
                    <a:bodyPr/>
                    <a:lstStyle/>
                    <a:p>
                      <a:pPr algn="ctr"/>
                      <a:endParaRPr lang="fr-FR" dirty="0"/>
                    </a:p>
                  </a:txBody>
                  <a:tcPr anchor="ctr"/>
                </a:tc>
                <a:extLst>
                  <a:ext uri="{0D108BD9-81ED-4DB2-BD59-A6C34878D82A}">
                    <a16:rowId xmlns:a16="http://schemas.microsoft.com/office/drawing/2014/main" val="3070114685"/>
                  </a:ext>
                </a:extLst>
              </a:tr>
            </a:tbl>
          </a:graphicData>
        </a:graphic>
      </p:graphicFrame>
      <p:cxnSp>
        <p:nvCxnSpPr>
          <p:cNvPr id="31" name="Connecteur droit 30">
            <a:extLst>
              <a:ext uri="{FF2B5EF4-FFF2-40B4-BE49-F238E27FC236}">
                <a16:creationId xmlns:a16="http://schemas.microsoft.com/office/drawing/2014/main" id="{271B2ECD-1FFA-41C1-94BB-B6B31BD72432}"/>
              </a:ext>
            </a:extLst>
          </p:cNvPr>
          <p:cNvCxnSpPr>
            <a:stCxn id="26" idx="3"/>
          </p:cNvCxnSpPr>
          <p:nvPr/>
        </p:nvCxnSpPr>
        <p:spPr>
          <a:xfrm flipV="1">
            <a:off x="7887731" y="1690688"/>
            <a:ext cx="934993" cy="166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 en arc 34">
            <a:extLst>
              <a:ext uri="{FF2B5EF4-FFF2-40B4-BE49-F238E27FC236}">
                <a16:creationId xmlns:a16="http://schemas.microsoft.com/office/drawing/2014/main" id="{1B7D93E5-6609-4419-A90C-CF6AFB6183A7}"/>
              </a:ext>
            </a:extLst>
          </p:cNvPr>
          <p:cNvCxnSpPr>
            <a:stCxn id="9" idx="3"/>
            <a:endCxn id="26" idx="1"/>
          </p:cNvCxnSpPr>
          <p:nvPr/>
        </p:nvCxnSpPr>
        <p:spPr>
          <a:xfrm>
            <a:off x="5140411" y="2479933"/>
            <a:ext cx="1869990" cy="876849"/>
          </a:xfrm>
          <a:prstGeom prst="curvedConnector3">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6" name="Connecteur : en arc 35">
            <a:extLst>
              <a:ext uri="{FF2B5EF4-FFF2-40B4-BE49-F238E27FC236}">
                <a16:creationId xmlns:a16="http://schemas.microsoft.com/office/drawing/2014/main" id="{E1F8DE35-20FC-487C-A2F5-7A73BA936AAA}"/>
              </a:ext>
            </a:extLst>
          </p:cNvPr>
          <p:cNvCxnSpPr>
            <a:cxnSpLocks/>
            <a:stCxn id="10" idx="3"/>
            <a:endCxn id="26" idx="1"/>
          </p:cNvCxnSpPr>
          <p:nvPr/>
        </p:nvCxnSpPr>
        <p:spPr>
          <a:xfrm flipV="1">
            <a:off x="5140411" y="3356782"/>
            <a:ext cx="1869990" cy="343093"/>
          </a:xfrm>
          <a:prstGeom prst="curvedConnector3">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41" name="Connecteur : en arc 40">
            <a:extLst>
              <a:ext uri="{FF2B5EF4-FFF2-40B4-BE49-F238E27FC236}">
                <a16:creationId xmlns:a16="http://schemas.microsoft.com/office/drawing/2014/main" id="{B37B2341-CCB1-470A-95A9-E57BE6111331}"/>
              </a:ext>
            </a:extLst>
          </p:cNvPr>
          <p:cNvCxnSpPr>
            <a:cxnSpLocks/>
            <a:stCxn id="12" idx="3"/>
            <a:endCxn id="26" idx="1"/>
          </p:cNvCxnSpPr>
          <p:nvPr/>
        </p:nvCxnSpPr>
        <p:spPr>
          <a:xfrm flipV="1">
            <a:off x="5161006" y="3356782"/>
            <a:ext cx="1849395" cy="2762005"/>
          </a:xfrm>
          <a:prstGeom prst="curvedConnector3">
            <a:avLst>
              <a:gd name="adj1" fmla="val 50000"/>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44" name="Connecteur : en arc 43">
            <a:extLst>
              <a:ext uri="{FF2B5EF4-FFF2-40B4-BE49-F238E27FC236}">
                <a16:creationId xmlns:a16="http://schemas.microsoft.com/office/drawing/2014/main" id="{B7893B21-F4A8-482F-941E-252A96CE8A04}"/>
              </a:ext>
            </a:extLst>
          </p:cNvPr>
          <p:cNvCxnSpPr>
            <a:cxnSpLocks/>
            <a:stCxn id="26" idx="3"/>
            <a:endCxn id="7" idx="1"/>
          </p:cNvCxnSpPr>
          <p:nvPr/>
        </p:nvCxnSpPr>
        <p:spPr>
          <a:xfrm>
            <a:off x="7887731" y="3356782"/>
            <a:ext cx="2081084" cy="2339404"/>
          </a:xfrm>
          <a:prstGeom prst="curvedConnector3">
            <a:avLst>
              <a:gd name="adj1" fmla="val 36937"/>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3" name="Connecteur droit 32">
            <a:extLst>
              <a:ext uri="{FF2B5EF4-FFF2-40B4-BE49-F238E27FC236}">
                <a16:creationId xmlns:a16="http://schemas.microsoft.com/office/drawing/2014/main" id="{FB562287-D7F8-4063-A387-2282220619CD}"/>
              </a:ext>
            </a:extLst>
          </p:cNvPr>
          <p:cNvCxnSpPr>
            <a:endCxn id="26" idx="3"/>
          </p:cNvCxnSpPr>
          <p:nvPr/>
        </p:nvCxnSpPr>
        <p:spPr>
          <a:xfrm flipH="1" flipV="1">
            <a:off x="7887731" y="3356782"/>
            <a:ext cx="936025" cy="568764"/>
          </a:xfrm>
          <a:prstGeom prst="line">
            <a:avLst/>
          </a:prstGeom>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215285FC-35AA-41BC-85C8-72B367C1BC7A}"/>
              </a:ext>
            </a:extLst>
          </p:cNvPr>
          <p:cNvSpPr txBox="1"/>
          <p:nvPr/>
        </p:nvSpPr>
        <p:spPr>
          <a:xfrm>
            <a:off x="4193017" y="1506022"/>
            <a:ext cx="1017458" cy="369332"/>
          </a:xfrm>
          <a:prstGeom prst="rect">
            <a:avLst/>
          </a:prstGeom>
          <a:noFill/>
        </p:spPr>
        <p:txBody>
          <a:bodyPr wrap="none" rtlCol="0">
            <a:spAutoFit/>
          </a:bodyPr>
          <a:lstStyle/>
          <a:p>
            <a:r>
              <a:rPr lang="fr-FR" dirty="0" err="1"/>
              <a:t>Mappers</a:t>
            </a:r>
            <a:endParaRPr lang="fr-FR" dirty="0"/>
          </a:p>
        </p:txBody>
      </p:sp>
      <p:sp>
        <p:nvSpPr>
          <p:cNvPr id="13" name="ZoneTexte 12">
            <a:extLst>
              <a:ext uri="{FF2B5EF4-FFF2-40B4-BE49-F238E27FC236}">
                <a16:creationId xmlns:a16="http://schemas.microsoft.com/office/drawing/2014/main" id="{71E2733D-B80A-4230-A1B4-96358B8B8B34}"/>
              </a:ext>
            </a:extLst>
          </p:cNvPr>
          <p:cNvSpPr txBox="1"/>
          <p:nvPr/>
        </p:nvSpPr>
        <p:spPr>
          <a:xfrm>
            <a:off x="6947723" y="5362537"/>
            <a:ext cx="1043876" cy="369332"/>
          </a:xfrm>
          <a:prstGeom prst="rect">
            <a:avLst/>
          </a:prstGeom>
          <a:noFill/>
        </p:spPr>
        <p:txBody>
          <a:bodyPr wrap="none" rtlCol="0">
            <a:spAutoFit/>
          </a:bodyPr>
          <a:lstStyle/>
          <a:p>
            <a:r>
              <a:rPr lang="fr-FR" dirty="0" err="1"/>
              <a:t>Reducers</a:t>
            </a:r>
            <a:endParaRPr lang="fr-FR" dirty="0"/>
          </a:p>
        </p:txBody>
      </p:sp>
    </p:spTree>
    <p:extLst>
      <p:ext uri="{BB962C8B-B14F-4D97-AF65-F5344CB8AC3E}">
        <p14:creationId xmlns:p14="http://schemas.microsoft.com/office/powerpoint/2010/main" val="3336548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7362C-1C9B-4A5F-91B3-F6CD7AC65FCD}"/>
              </a:ext>
            </a:extLst>
          </p:cNvPr>
          <p:cNvSpPr>
            <a:spLocks noGrp="1"/>
          </p:cNvSpPr>
          <p:nvPr>
            <p:ph type="title"/>
          </p:nvPr>
        </p:nvSpPr>
        <p:spPr/>
        <p:txBody>
          <a:bodyPr/>
          <a:lstStyle/>
          <a:p>
            <a:r>
              <a:rPr lang="fr-FR" dirty="0"/>
              <a:t>Exemple - Moyenne des notes de films</a:t>
            </a:r>
          </a:p>
        </p:txBody>
      </p:sp>
      <p:sp>
        <p:nvSpPr>
          <p:cNvPr id="3" name="Espace réservé du contenu 2">
            <a:extLst>
              <a:ext uri="{FF2B5EF4-FFF2-40B4-BE49-F238E27FC236}">
                <a16:creationId xmlns:a16="http://schemas.microsoft.com/office/drawing/2014/main" id="{C82F3EA8-DDDE-49DA-904F-F32C50630B26}"/>
              </a:ext>
            </a:extLst>
          </p:cNvPr>
          <p:cNvSpPr>
            <a:spLocks noGrp="1"/>
          </p:cNvSpPr>
          <p:nvPr>
            <p:ph idx="1"/>
          </p:nvPr>
        </p:nvSpPr>
        <p:spPr/>
        <p:txBody>
          <a:bodyPr/>
          <a:lstStyle/>
          <a:p>
            <a:r>
              <a:rPr lang="fr-FR" dirty="0"/>
              <a:t>Fonction </a:t>
            </a:r>
            <a:r>
              <a:rPr lang="fr-FR" b="1" i="1" dirty="0">
                <a:solidFill>
                  <a:schemeClr val="accent1"/>
                </a:solidFill>
              </a:rPr>
              <a:t>f</a:t>
            </a:r>
            <a:r>
              <a:rPr lang="fr-FR" dirty="0"/>
              <a:t> de </a:t>
            </a:r>
            <a:r>
              <a:rPr lang="fr-FR" i="1" dirty="0" err="1"/>
              <a:t>map</a:t>
            </a:r>
            <a:r>
              <a:rPr lang="fr-FR" dirty="0"/>
              <a:t> :</a:t>
            </a:r>
          </a:p>
          <a:p>
            <a:pPr lvl="1"/>
            <a:r>
              <a:rPr lang="fr-FR" dirty="0"/>
              <a:t>pour un film -&gt; retourne le couple titre/score</a:t>
            </a:r>
          </a:p>
          <a:p>
            <a:r>
              <a:rPr lang="fr-FR" dirty="0"/>
              <a:t>Fonction </a:t>
            </a:r>
            <a:r>
              <a:rPr lang="fr-FR" b="1" i="1" dirty="0">
                <a:solidFill>
                  <a:schemeClr val="accent6"/>
                </a:solidFill>
              </a:rPr>
              <a:t>g</a:t>
            </a:r>
            <a:r>
              <a:rPr lang="fr-FR" dirty="0"/>
              <a:t> de </a:t>
            </a:r>
            <a:r>
              <a:rPr lang="fr-FR" i="1" dirty="0" err="1"/>
              <a:t>reduce</a:t>
            </a:r>
            <a:r>
              <a:rPr lang="fr-FR" dirty="0"/>
              <a:t> :</a:t>
            </a:r>
          </a:p>
          <a:p>
            <a:pPr lvl="1"/>
            <a:r>
              <a:rPr lang="fr-FR" dirty="0"/>
              <a:t>pour un titre -&gt; retourne la moyenne des scores</a:t>
            </a:r>
          </a:p>
          <a:p>
            <a:pPr marL="0" indent="0">
              <a:buNone/>
            </a:pPr>
            <a:r>
              <a:rPr lang="fr-FR" dirty="0"/>
              <a:t>					Magie: MapReduce(</a:t>
            </a:r>
            <a:r>
              <a:rPr lang="fr-FR" b="1" dirty="0">
                <a:solidFill>
                  <a:schemeClr val="accent1"/>
                </a:solidFill>
              </a:rPr>
              <a:t>f</a:t>
            </a:r>
            <a:r>
              <a:rPr lang="fr-FR" dirty="0"/>
              <a:t>, </a:t>
            </a:r>
            <a:r>
              <a:rPr lang="fr-FR" b="1" dirty="0">
                <a:solidFill>
                  <a:schemeClr val="accent6"/>
                </a:solidFill>
              </a:rPr>
              <a:t>g</a:t>
            </a:r>
            <a:r>
              <a:rPr lang="fr-FR" dirty="0"/>
              <a:t>); // </a:t>
            </a:r>
            <a:r>
              <a:rPr lang="fr-FR" i="1" dirty="0" err="1"/>
              <a:t>That’s</a:t>
            </a:r>
            <a:r>
              <a:rPr lang="fr-FR" i="1" dirty="0"/>
              <a:t> </a:t>
            </a:r>
            <a:r>
              <a:rPr lang="fr-FR" i="1" dirty="0" err="1"/>
              <a:t>it!</a:t>
            </a:r>
            <a:endParaRPr lang="fr-FR" dirty="0"/>
          </a:p>
          <a:p>
            <a:endParaRPr lang="fr-FR" dirty="0"/>
          </a:p>
          <a:p>
            <a:pPr lvl="2"/>
            <a:endParaRPr lang="fr-FR" dirty="0"/>
          </a:p>
          <a:p>
            <a:endParaRPr lang="fr-FR" i="1" dirty="0"/>
          </a:p>
          <a:p>
            <a:pPr marL="0" indent="0">
              <a:buNone/>
            </a:pPr>
            <a:endParaRPr lang="fr-FR" i="1" dirty="0"/>
          </a:p>
          <a:p>
            <a:pPr marL="0" indent="0">
              <a:buNone/>
            </a:pPr>
            <a:endParaRPr lang="fr-FR" i="1" dirty="0"/>
          </a:p>
          <a:p>
            <a:pPr lvl="1"/>
            <a:endParaRPr lang="fr-FR" dirty="0"/>
          </a:p>
        </p:txBody>
      </p:sp>
      <p:pic>
        <p:nvPicPr>
          <p:cNvPr id="2050" name="Picture 2">
            <a:extLst>
              <a:ext uri="{FF2B5EF4-FFF2-40B4-BE49-F238E27FC236}">
                <a16:creationId xmlns:a16="http://schemas.microsoft.com/office/drawing/2014/main" id="{C4EDD270-E79C-45D1-BA9E-197DB7078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57675"/>
            <a:ext cx="76200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890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7362C-1C9B-4A5F-91B3-F6CD7AC65FCD}"/>
              </a:ext>
            </a:extLst>
          </p:cNvPr>
          <p:cNvSpPr>
            <a:spLocks noGrp="1"/>
          </p:cNvSpPr>
          <p:nvPr>
            <p:ph type="title"/>
          </p:nvPr>
        </p:nvSpPr>
        <p:spPr/>
        <p:txBody>
          <a:bodyPr/>
          <a:lstStyle/>
          <a:p>
            <a:r>
              <a:rPr lang="fr-FR" dirty="0"/>
              <a:t>Hadoop</a:t>
            </a:r>
          </a:p>
        </p:txBody>
      </p:sp>
      <p:sp>
        <p:nvSpPr>
          <p:cNvPr id="3" name="Espace réservé du contenu 2">
            <a:extLst>
              <a:ext uri="{FF2B5EF4-FFF2-40B4-BE49-F238E27FC236}">
                <a16:creationId xmlns:a16="http://schemas.microsoft.com/office/drawing/2014/main" id="{C82F3EA8-DDDE-49DA-904F-F32C50630B26}"/>
              </a:ext>
            </a:extLst>
          </p:cNvPr>
          <p:cNvSpPr>
            <a:spLocks noGrp="1"/>
          </p:cNvSpPr>
          <p:nvPr>
            <p:ph idx="1"/>
          </p:nvPr>
        </p:nvSpPr>
        <p:spPr/>
        <p:txBody>
          <a:bodyPr/>
          <a:lstStyle/>
          <a:p>
            <a:pPr marL="0" indent="0">
              <a:buNone/>
            </a:pPr>
            <a:endParaRPr lang="fr-FR" i="1" dirty="0"/>
          </a:p>
          <a:p>
            <a:pPr marL="0" indent="0">
              <a:buNone/>
            </a:pPr>
            <a:endParaRPr lang="fr-FR" i="1" dirty="0"/>
          </a:p>
          <a:p>
            <a:pPr lvl="1"/>
            <a:endParaRPr lang="fr-FR" dirty="0"/>
          </a:p>
        </p:txBody>
      </p:sp>
      <p:pic>
        <p:nvPicPr>
          <p:cNvPr id="1026" name="Picture 2">
            <a:extLst>
              <a:ext uri="{FF2B5EF4-FFF2-40B4-BE49-F238E27FC236}">
                <a16:creationId xmlns:a16="http://schemas.microsoft.com/office/drawing/2014/main" id="{DC71A5AA-2C49-47A9-8A44-73FD11ABC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9225"/>
            <a:ext cx="6096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a:extLst>
              <a:ext uri="{FF2B5EF4-FFF2-40B4-BE49-F238E27FC236}">
                <a16:creationId xmlns:a16="http://schemas.microsoft.com/office/drawing/2014/main" id="{20726AEC-A34F-4B33-8CA6-219765DAEDC3}"/>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Framework libre (</a:t>
            </a:r>
            <a:r>
              <a:rPr lang="fr-FR" i="1" dirty="0"/>
              <a:t>Java</a:t>
            </a:r>
            <a:r>
              <a:rPr lang="fr-FR" dirty="0"/>
              <a:t>), créé à partir de l’article de G. sur MapReduce</a:t>
            </a:r>
          </a:p>
          <a:p>
            <a:r>
              <a:rPr lang="fr-FR" dirty="0"/>
              <a:t>2 parties : HDFS et MapReduce</a:t>
            </a:r>
          </a:p>
          <a:p>
            <a:pPr lvl="1"/>
            <a:r>
              <a:rPr lang="fr-FR" dirty="0"/>
              <a:t>HDFS : FS distribué pour stockage des fichiers et des résultats de MR</a:t>
            </a:r>
          </a:p>
          <a:p>
            <a:pPr lvl="1"/>
            <a:r>
              <a:rPr lang="fr-FR" dirty="0"/>
              <a:t>MapReduce : implémentation complète</a:t>
            </a:r>
          </a:p>
          <a:p>
            <a:r>
              <a:rPr lang="fr-FR" dirty="0"/>
              <a:t>Plus grand </a:t>
            </a:r>
            <a:r>
              <a:rPr lang="fr-FR" i="1" dirty="0"/>
              <a:t>cluster</a:t>
            </a:r>
            <a:r>
              <a:rPr lang="fr-FR" dirty="0"/>
              <a:t> : 40K machines (100K </a:t>
            </a:r>
            <a:r>
              <a:rPr lang="fr-FR" dirty="0" err="1"/>
              <a:t>CPUs</a:t>
            </a:r>
            <a:r>
              <a:rPr lang="fr-FR" dirty="0"/>
              <a:t>)</a:t>
            </a:r>
          </a:p>
          <a:p>
            <a:endParaRPr lang="fr-FR" dirty="0"/>
          </a:p>
          <a:p>
            <a:r>
              <a:rPr lang="fr-FR" dirty="0"/>
              <a:t>Accès au données depuis des fichiers sur disque, résultat sur disque également</a:t>
            </a:r>
          </a:p>
          <a:p>
            <a:pPr lvl="1"/>
            <a:r>
              <a:rPr lang="fr-FR" dirty="0"/>
              <a:t>Nouvelles solutions en mémoire (cf. Spark)</a:t>
            </a:r>
          </a:p>
          <a:p>
            <a:endParaRPr lang="fr-FR" dirty="0"/>
          </a:p>
        </p:txBody>
      </p:sp>
      <p:sp>
        <p:nvSpPr>
          <p:cNvPr id="7" name="ZoneTexte 6">
            <a:extLst>
              <a:ext uri="{FF2B5EF4-FFF2-40B4-BE49-F238E27FC236}">
                <a16:creationId xmlns:a16="http://schemas.microsoft.com/office/drawing/2014/main" id="{43C2EDB2-8DF2-4ACD-9065-D47796E53B8F}"/>
              </a:ext>
            </a:extLst>
          </p:cNvPr>
          <p:cNvSpPr txBox="1"/>
          <p:nvPr/>
        </p:nvSpPr>
        <p:spPr>
          <a:xfrm>
            <a:off x="2905760" y="6176963"/>
            <a:ext cx="8959815" cy="369332"/>
          </a:xfrm>
          <a:prstGeom prst="rect">
            <a:avLst/>
          </a:prstGeom>
          <a:noFill/>
        </p:spPr>
        <p:txBody>
          <a:bodyPr wrap="square">
            <a:spAutoFit/>
          </a:bodyPr>
          <a:lstStyle/>
          <a:p>
            <a:pPr algn="r"/>
            <a:r>
              <a:rPr lang="fr-FR" dirty="0">
                <a:hlinkClick r:id="rId4"/>
              </a:rPr>
              <a:t>https://hadoop.apache.org/</a:t>
            </a:r>
            <a:endParaRPr lang="fr-FR" dirty="0"/>
          </a:p>
        </p:txBody>
      </p:sp>
    </p:spTree>
    <p:extLst>
      <p:ext uri="{BB962C8B-B14F-4D97-AF65-F5344CB8AC3E}">
        <p14:creationId xmlns:p14="http://schemas.microsoft.com/office/powerpoint/2010/main" val="70656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7362C-1C9B-4A5F-91B3-F6CD7AC65FCD}"/>
              </a:ext>
            </a:extLst>
          </p:cNvPr>
          <p:cNvSpPr>
            <a:spLocks noGrp="1"/>
          </p:cNvSpPr>
          <p:nvPr>
            <p:ph type="title"/>
          </p:nvPr>
        </p:nvSpPr>
        <p:spPr/>
        <p:txBody>
          <a:bodyPr/>
          <a:lstStyle/>
          <a:p>
            <a:r>
              <a:rPr lang="fr-FR" dirty="0"/>
              <a:t>Exemple avec MongoDB</a:t>
            </a:r>
          </a:p>
        </p:txBody>
      </p:sp>
      <p:sp>
        <p:nvSpPr>
          <p:cNvPr id="3" name="Espace réservé du contenu 2">
            <a:extLst>
              <a:ext uri="{FF2B5EF4-FFF2-40B4-BE49-F238E27FC236}">
                <a16:creationId xmlns:a16="http://schemas.microsoft.com/office/drawing/2014/main" id="{C82F3EA8-DDDE-49DA-904F-F32C50630B26}"/>
              </a:ext>
            </a:extLst>
          </p:cNvPr>
          <p:cNvSpPr>
            <a:spLocks noGrp="1"/>
          </p:cNvSpPr>
          <p:nvPr>
            <p:ph idx="1"/>
          </p:nvPr>
        </p:nvSpPr>
        <p:spPr/>
        <p:txBody>
          <a:bodyPr>
            <a:normAutofit/>
          </a:bodyPr>
          <a:lstStyle/>
          <a:p>
            <a:pPr marL="0" indent="0">
              <a:buNone/>
            </a:pPr>
            <a:r>
              <a:rPr lang="fr-FR" sz="1800" b="1" dirty="0" err="1">
                <a:solidFill>
                  <a:schemeClr val="accent1"/>
                </a:solidFill>
                <a:latin typeface="Courier New" panose="02070309020205020404" pitchFamily="49" charset="0"/>
                <a:cs typeface="Courier New" panose="02070309020205020404" pitchFamily="49" charset="0"/>
              </a:rPr>
              <a:t>mapFct</a:t>
            </a:r>
            <a:r>
              <a:rPr lang="fr-FR" sz="1800" b="1" dirty="0">
                <a:latin typeface="Courier New" panose="02070309020205020404" pitchFamily="49" charset="0"/>
                <a:cs typeface="Courier New" panose="02070309020205020404" pitchFamily="49" charset="0"/>
              </a:rPr>
              <a:t> = </a:t>
            </a:r>
            <a:r>
              <a:rPr lang="fr-FR" sz="1800" b="1" dirty="0" err="1">
                <a:latin typeface="Courier New" panose="02070309020205020404" pitchFamily="49" charset="0"/>
                <a:cs typeface="Courier New" panose="02070309020205020404" pitchFamily="49" charset="0"/>
              </a:rPr>
              <a:t>function</a:t>
            </a:r>
            <a:r>
              <a:rPr lang="fr-FR" sz="1800" b="1" dirty="0">
                <a:latin typeface="Courier New" panose="02070309020205020404" pitchFamily="49" charset="0"/>
                <a:cs typeface="Courier New" panose="02070309020205020404" pitchFamily="49" charset="0"/>
              </a:rPr>
              <a:t>() { </a:t>
            </a:r>
            <a:r>
              <a:rPr lang="fr-FR" sz="1800" b="1" dirty="0" err="1">
                <a:solidFill>
                  <a:schemeClr val="accent1"/>
                </a:solidFill>
                <a:latin typeface="Courier New" panose="02070309020205020404" pitchFamily="49" charset="0"/>
                <a:cs typeface="Courier New" panose="02070309020205020404" pitchFamily="49" charset="0"/>
              </a:rPr>
              <a:t>emit</a:t>
            </a:r>
            <a:r>
              <a:rPr lang="fr-FR" sz="1800" b="1" dirty="0">
                <a:solidFill>
                  <a:schemeClr val="accent1"/>
                </a:solidFill>
                <a:latin typeface="Courier New" panose="02070309020205020404" pitchFamily="49" charset="0"/>
                <a:cs typeface="Courier New" panose="02070309020205020404" pitchFamily="49" charset="0"/>
              </a:rPr>
              <a:t>(</a:t>
            </a:r>
            <a:r>
              <a:rPr lang="fr-FR" sz="1800" b="1" dirty="0" err="1">
                <a:solidFill>
                  <a:schemeClr val="accent1"/>
                </a:solidFill>
                <a:latin typeface="Courier New" panose="02070309020205020404" pitchFamily="49" charset="0"/>
                <a:cs typeface="Courier New" panose="02070309020205020404" pitchFamily="49" charset="0"/>
              </a:rPr>
              <a:t>this</a:t>
            </a:r>
            <a:r>
              <a:rPr lang="fr-FR" sz="1800" b="1" dirty="0">
                <a:solidFill>
                  <a:schemeClr val="accent1"/>
                </a:solidFill>
                <a:latin typeface="Courier New" panose="02070309020205020404" pitchFamily="49" charset="0"/>
                <a:cs typeface="Courier New" panose="02070309020205020404" pitchFamily="49" charset="0"/>
              </a:rPr>
              <a:t>['</a:t>
            </a:r>
            <a:r>
              <a:rPr lang="fr-FR" sz="1800" b="1" dirty="0" err="1">
                <a:solidFill>
                  <a:schemeClr val="accent1"/>
                </a:solidFill>
                <a:latin typeface="Courier New" panose="02070309020205020404" pitchFamily="49" charset="0"/>
                <a:cs typeface="Courier New" panose="02070309020205020404" pitchFamily="49" charset="0"/>
              </a:rPr>
              <a:t>movie</a:t>
            </a:r>
            <a:r>
              <a:rPr lang="fr-FR" sz="1800" b="1" dirty="0">
                <a:solidFill>
                  <a:schemeClr val="accent1"/>
                </a:solidFill>
                <a:latin typeface="Courier New" panose="02070309020205020404" pitchFamily="49" charset="0"/>
                <a:cs typeface="Courier New" panose="02070309020205020404" pitchFamily="49" charset="0"/>
              </a:rPr>
              <a:t>'], {score: </a:t>
            </a:r>
            <a:r>
              <a:rPr lang="fr-FR" sz="1800" b="1" dirty="0" err="1">
                <a:solidFill>
                  <a:schemeClr val="accent1"/>
                </a:solidFill>
                <a:latin typeface="Courier New" panose="02070309020205020404" pitchFamily="49" charset="0"/>
                <a:cs typeface="Courier New" panose="02070309020205020404" pitchFamily="49" charset="0"/>
              </a:rPr>
              <a:t>this</a:t>
            </a:r>
            <a:r>
              <a:rPr lang="fr-FR" sz="1800" b="1" dirty="0">
                <a:solidFill>
                  <a:schemeClr val="accent1"/>
                </a:solidFill>
                <a:latin typeface="Courier New" panose="02070309020205020404" pitchFamily="49" charset="0"/>
                <a:cs typeface="Courier New" panose="02070309020205020404" pitchFamily="49" charset="0"/>
              </a:rPr>
              <a:t>['score']});</a:t>
            </a:r>
            <a:r>
              <a:rPr lang="fr-FR" sz="1800" b="1" dirty="0">
                <a:latin typeface="Courier New" panose="02070309020205020404" pitchFamily="49" charset="0"/>
                <a:cs typeface="Courier New" panose="02070309020205020404" pitchFamily="49" charset="0"/>
              </a:rPr>
              <a:t> };</a:t>
            </a:r>
          </a:p>
          <a:p>
            <a:pPr marL="0" indent="0">
              <a:buNone/>
            </a:pPr>
            <a:endParaRPr lang="fr-FR" sz="1800" b="1" dirty="0">
              <a:latin typeface="Courier New" panose="02070309020205020404" pitchFamily="49" charset="0"/>
              <a:cs typeface="Courier New" panose="02070309020205020404" pitchFamily="49" charset="0"/>
            </a:endParaRPr>
          </a:p>
          <a:p>
            <a:pPr marL="0" indent="0">
              <a:buNone/>
            </a:pPr>
            <a:r>
              <a:rPr lang="fr-FR" sz="1800" b="1" dirty="0" err="1">
                <a:solidFill>
                  <a:schemeClr val="accent6"/>
                </a:solidFill>
                <a:latin typeface="Courier New" panose="02070309020205020404" pitchFamily="49" charset="0"/>
                <a:cs typeface="Courier New" panose="02070309020205020404" pitchFamily="49" charset="0"/>
              </a:rPr>
              <a:t>reduceFct</a:t>
            </a:r>
            <a:r>
              <a:rPr lang="fr-FR" sz="1800" b="1" dirty="0">
                <a:latin typeface="Courier New" panose="02070309020205020404" pitchFamily="49" charset="0"/>
                <a:cs typeface="Courier New" panose="02070309020205020404" pitchFamily="49" charset="0"/>
              </a:rPr>
              <a:t> = </a:t>
            </a:r>
            <a:r>
              <a:rPr lang="fr-FR" sz="1800" b="1" dirty="0" err="1">
                <a:latin typeface="Courier New" panose="02070309020205020404" pitchFamily="49" charset="0"/>
                <a:cs typeface="Courier New" panose="02070309020205020404" pitchFamily="49" charset="0"/>
              </a:rPr>
              <a:t>function</a:t>
            </a:r>
            <a:r>
              <a:rPr lang="fr-FR" sz="1800" b="1" dirty="0">
                <a:latin typeface="Courier New" panose="02070309020205020404" pitchFamily="49" charset="0"/>
                <a:cs typeface="Courier New" panose="02070309020205020404" pitchFamily="49" charset="0"/>
              </a:rPr>
              <a:t>(key, </a:t>
            </a:r>
            <a:r>
              <a:rPr lang="fr-FR" sz="1800" b="1" dirty="0" err="1">
                <a:latin typeface="Courier New" panose="02070309020205020404" pitchFamily="49" charset="0"/>
                <a:cs typeface="Courier New" panose="02070309020205020404" pitchFamily="49" charset="0"/>
              </a:rPr>
              <a:t>scoreList</a:t>
            </a:r>
            <a:r>
              <a:rPr lang="fr-FR" sz="1800" b="1" dirty="0">
                <a:latin typeface="Courier New" panose="02070309020205020404" pitchFamily="49" charset="0"/>
                <a:cs typeface="Courier New" panose="02070309020205020404" pitchFamily="49" charset="0"/>
              </a:rPr>
              <a:t>) {</a:t>
            </a:r>
          </a:p>
          <a:p>
            <a:pPr marL="0" indent="0">
              <a:buNone/>
            </a:pPr>
            <a:r>
              <a:rPr lang="fr-FR" sz="1800" b="1" dirty="0">
                <a:latin typeface="Courier New" panose="02070309020205020404" pitchFamily="49" charset="0"/>
                <a:cs typeface="Courier New" panose="02070309020205020404" pitchFamily="49" charset="0"/>
              </a:rPr>
              <a:t>  </a:t>
            </a:r>
            <a:r>
              <a:rPr lang="fr-FR" sz="1800" b="1" dirty="0">
                <a:solidFill>
                  <a:schemeClr val="accent6"/>
                </a:solidFill>
                <a:latin typeface="Courier New" panose="02070309020205020404" pitchFamily="49" charset="0"/>
                <a:cs typeface="Courier New" panose="02070309020205020404" pitchFamily="49" charset="0"/>
              </a:rPr>
              <a:t>var </a:t>
            </a:r>
            <a:r>
              <a:rPr lang="fr-FR" sz="1800" b="1" dirty="0" err="1">
                <a:solidFill>
                  <a:schemeClr val="accent6"/>
                </a:solidFill>
                <a:latin typeface="Courier New" panose="02070309020205020404" pitchFamily="49" charset="0"/>
                <a:cs typeface="Courier New" panose="02070309020205020404" pitchFamily="49" charset="0"/>
              </a:rPr>
              <a:t>result</a:t>
            </a:r>
            <a:r>
              <a:rPr lang="fr-FR" sz="1800" b="1" dirty="0">
                <a:solidFill>
                  <a:schemeClr val="accent6"/>
                </a:solidFill>
                <a:latin typeface="Courier New" panose="02070309020205020404" pitchFamily="49" charset="0"/>
                <a:cs typeface="Courier New" panose="02070309020205020404" pitchFamily="49" charset="0"/>
              </a:rPr>
              <a:t> = {</a:t>
            </a:r>
            <a:r>
              <a:rPr lang="fr-FR" sz="1800" b="1" dirty="0" err="1">
                <a:solidFill>
                  <a:schemeClr val="accent6"/>
                </a:solidFill>
                <a:latin typeface="Courier New" panose="02070309020205020404" pitchFamily="49" charset="0"/>
                <a:cs typeface="Courier New" panose="02070309020205020404" pitchFamily="49" charset="0"/>
              </a:rPr>
              <a:t>sum</a:t>
            </a:r>
            <a:r>
              <a:rPr lang="fr-FR" sz="1800" b="1" dirty="0">
                <a:solidFill>
                  <a:schemeClr val="accent6"/>
                </a:solidFill>
                <a:latin typeface="Courier New" panose="02070309020205020404" pitchFamily="49" charset="0"/>
                <a:cs typeface="Courier New" panose="02070309020205020404" pitchFamily="49" charset="0"/>
              </a:rPr>
              <a:t>: 0, </a:t>
            </a:r>
            <a:r>
              <a:rPr lang="fr-FR" sz="1800" b="1" dirty="0" err="1">
                <a:solidFill>
                  <a:schemeClr val="accent6"/>
                </a:solidFill>
                <a:latin typeface="Courier New" panose="02070309020205020404" pitchFamily="49" charset="0"/>
                <a:cs typeface="Courier New" panose="02070309020205020404" pitchFamily="49" charset="0"/>
              </a:rPr>
              <a:t>avg</a:t>
            </a:r>
            <a:r>
              <a:rPr lang="fr-FR" sz="1800" b="1" dirty="0">
                <a:solidFill>
                  <a:schemeClr val="accent6"/>
                </a:solidFill>
                <a:latin typeface="Courier New" panose="02070309020205020404" pitchFamily="49" charset="0"/>
                <a:cs typeface="Courier New" panose="02070309020205020404" pitchFamily="49" charset="0"/>
              </a:rPr>
              <a:t> : 0};</a:t>
            </a:r>
          </a:p>
          <a:p>
            <a:pPr marL="0" indent="0">
              <a:buNone/>
            </a:pPr>
            <a:r>
              <a:rPr lang="fr-FR" sz="1800" b="1" dirty="0">
                <a:solidFill>
                  <a:schemeClr val="accent6"/>
                </a:solidFill>
                <a:latin typeface="Courier New" panose="02070309020205020404" pitchFamily="49" charset="0"/>
                <a:cs typeface="Courier New" panose="02070309020205020404" pitchFamily="49" charset="0"/>
              </a:rPr>
              <a:t>  </a:t>
            </a:r>
            <a:r>
              <a:rPr lang="fr-FR" sz="1800" b="1" dirty="0" err="1">
                <a:solidFill>
                  <a:schemeClr val="accent6"/>
                </a:solidFill>
                <a:latin typeface="Courier New" panose="02070309020205020404" pitchFamily="49" charset="0"/>
                <a:cs typeface="Courier New" panose="02070309020205020404" pitchFamily="49" charset="0"/>
              </a:rPr>
              <a:t>scoreList.forEach</a:t>
            </a:r>
            <a:r>
              <a:rPr lang="fr-FR" sz="1800" b="1" dirty="0">
                <a:solidFill>
                  <a:schemeClr val="accent6"/>
                </a:solidFill>
                <a:latin typeface="Courier New" panose="02070309020205020404" pitchFamily="49" charset="0"/>
                <a:cs typeface="Courier New" panose="02070309020205020404" pitchFamily="49" charset="0"/>
              </a:rPr>
              <a:t>(</a:t>
            </a:r>
            <a:r>
              <a:rPr lang="fr-FR" sz="1800" b="1" dirty="0" err="1">
                <a:solidFill>
                  <a:schemeClr val="accent6"/>
                </a:solidFill>
                <a:latin typeface="Courier New" panose="02070309020205020404" pitchFamily="49" charset="0"/>
                <a:cs typeface="Courier New" panose="02070309020205020404" pitchFamily="49" charset="0"/>
              </a:rPr>
              <a:t>function</a:t>
            </a:r>
            <a:r>
              <a:rPr lang="fr-FR" sz="1800" b="1" dirty="0">
                <a:solidFill>
                  <a:schemeClr val="accent6"/>
                </a:solidFill>
                <a:latin typeface="Courier New" panose="02070309020205020404" pitchFamily="49" charset="0"/>
                <a:cs typeface="Courier New" panose="02070309020205020404" pitchFamily="49" charset="0"/>
              </a:rPr>
              <a:t>(</a:t>
            </a:r>
            <a:r>
              <a:rPr lang="fr-FR" sz="1800" b="1" dirty="0" err="1">
                <a:solidFill>
                  <a:schemeClr val="accent6"/>
                </a:solidFill>
                <a:latin typeface="Courier New" panose="02070309020205020404" pitchFamily="49" charset="0"/>
                <a:cs typeface="Courier New" panose="02070309020205020404" pitchFamily="49" charset="0"/>
              </a:rPr>
              <a:t>movie</a:t>
            </a:r>
            <a:r>
              <a:rPr lang="fr-FR" sz="1800" b="1" dirty="0">
                <a:solidFill>
                  <a:schemeClr val="accent6"/>
                </a:solidFill>
                <a:latin typeface="Courier New" panose="02070309020205020404" pitchFamily="49" charset="0"/>
                <a:cs typeface="Courier New" panose="02070309020205020404" pitchFamily="49" charset="0"/>
              </a:rPr>
              <a:t>) { </a:t>
            </a:r>
            <a:r>
              <a:rPr lang="fr-FR" sz="1800" b="1" dirty="0" err="1">
                <a:solidFill>
                  <a:schemeClr val="accent6"/>
                </a:solidFill>
                <a:latin typeface="Courier New" panose="02070309020205020404" pitchFamily="49" charset="0"/>
                <a:cs typeface="Courier New" panose="02070309020205020404" pitchFamily="49" charset="0"/>
              </a:rPr>
              <a:t>result.sum</a:t>
            </a:r>
            <a:r>
              <a:rPr lang="fr-FR" sz="1800" b="1" dirty="0">
                <a:solidFill>
                  <a:schemeClr val="accent6"/>
                </a:solidFill>
                <a:latin typeface="Courier New" panose="02070309020205020404" pitchFamily="49" charset="0"/>
                <a:cs typeface="Courier New" panose="02070309020205020404" pitchFamily="49" charset="0"/>
              </a:rPr>
              <a:t> += </a:t>
            </a:r>
            <a:r>
              <a:rPr lang="fr-FR" sz="1800" b="1" dirty="0" err="1">
                <a:solidFill>
                  <a:schemeClr val="accent6"/>
                </a:solidFill>
                <a:latin typeface="Courier New" panose="02070309020205020404" pitchFamily="49" charset="0"/>
                <a:cs typeface="Courier New" panose="02070309020205020404" pitchFamily="49" charset="0"/>
              </a:rPr>
              <a:t>movie.score</a:t>
            </a:r>
            <a:r>
              <a:rPr lang="fr-FR" sz="1800" b="1" dirty="0">
                <a:solidFill>
                  <a:schemeClr val="accent6"/>
                </a:solidFill>
                <a:latin typeface="Courier New" panose="02070309020205020404" pitchFamily="49" charset="0"/>
                <a:cs typeface="Courier New" panose="02070309020205020404" pitchFamily="49" charset="0"/>
              </a:rPr>
              <a:t>; });</a:t>
            </a:r>
          </a:p>
          <a:p>
            <a:pPr marL="0" indent="0">
              <a:buNone/>
            </a:pPr>
            <a:r>
              <a:rPr lang="fr-FR" sz="1800" b="1" dirty="0">
                <a:solidFill>
                  <a:schemeClr val="accent6"/>
                </a:solidFill>
                <a:latin typeface="Courier New" panose="02070309020205020404" pitchFamily="49" charset="0"/>
                <a:cs typeface="Courier New" panose="02070309020205020404" pitchFamily="49" charset="0"/>
              </a:rPr>
              <a:t>  </a:t>
            </a:r>
            <a:r>
              <a:rPr lang="fr-FR" sz="1800" b="1" dirty="0" err="1">
                <a:solidFill>
                  <a:schemeClr val="accent6"/>
                </a:solidFill>
                <a:latin typeface="Courier New" panose="02070309020205020404" pitchFamily="49" charset="0"/>
                <a:cs typeface="Courier New" panose="02070309020205020404" pitchFamily="49" charset="0"/>
              </a:rPr>
              <a:t>result.avg</a:t>
            </a:r>
            <a:r>
              <a:rPr lang="fr-FR" sz="1800" b="1" dirty="0">
                <a:solidFill>
                  <a:schemeClr val="accent6"/>
                </a:solidFill>
                <a:latin typeface="Courier New" panose="02070309020205020404" pitchFamily="49" charset="0"/>
                <a:cs typeface="Courier New" panose="02070309020205020404" pitchFamily="49" charset="0"/>
              </a:rPr>
              <a:t> = (</a:t>
            </a:r>
            <a:r>
              <a:rPr lang="fr-FR" sz="1800" b="1" dirty="0" err="1">
                <a:solidFill>
                  <a:schemeClr val="accent6"/>
                </a:solidFill>
                <a:latin typeface="Courier New" panose="02070309020205020404" pitchFamily="49" charset="0"/>
                <a:cs typeface="Courier New" panose="02070309020205020404" pitchFamily="49" charset="0"/>
              </a:rPr>
              <a:t>result.sum</a:t>
            </a:r>
            <a:r>
              <a:rPr lang="fr-FR" sz="1800" b="1" dirty="0">
                <a:solidFill>
                  <a:schemeClr val="accent6"/>
                </a:solidFill>
                <a:latin typeface="Courier New" panose="02070309020205020404" pitchFamily="49" charset="0"/>
                <a:cs typeface="Courier New" panose="02070309020205020404" pitchFamily="49" charset="0"/>
              </a:rPr>
              <a:t> / </a:t>
            </a:r>
            <a:r>
              <a:rPr lang="fr-FR" sz="1800" b="1" dirty="0" err="1">
                <a:solidFill>
                  <a:schemeClr val="accent6"/>
                </a:solidFill>
                <a:latin typeface="Courier New" panose="02070309020205020404" pitchFamily="49" charset="0"/>
                <a:cs typeface="Courier New" panose="02070309020205020404" pitchFamily="49" charset="0"/>
              </a:rPr>
              <a:t>values.length</a:t>
            </a:r>
            <a:r>
              <a:rPr lang="fr-FR" sz="1800" b="1" dirty="0">
                <a:solidFill>
                  <a:schemeClr val="accent6"/>
                </a:solidFill>
                <a:latin typeface="Courier New" panose="02070309020205020404" pitchFamily="49" charset="0"/>
                <a:cs typeface="Courier New" panose="02070309020205020404" pitchFamily="49" charset="0"/>
              </a:rPr>
              <a:t>);</a:t>
            </a:r>
          </a:p>
          <a:p>
            <a:pPr marL="0" indent="0">
              <a:buNone/>
            </a:pPr>
            <a:r>
              <a:rPr lang="fr-FR" sz="1800" b="1" dirty="0">
                <a:solidFill>
                  <a:schemeClr val="accent6"/>
                </a:solidFill>
                <a:latin typeface="Courier New" panose="02070309020205020404" pitchFamily="49" charset="0"/>
                <a:cs typeface="Courier New" panose="02070309020205020404" pitchFamily="49" charset="0"/>
              </a:rPr>
              <a:t>  return </a:t>
            </a:r>
            <a:r>
              <a:rPr lang="fr-FR" sz="1800" b="1" dirty="0" err="1">
                <a:solidFill>
                  <a:schemeClr val="accent6"/>
                </a:solidFill>
                <a:latin typeface="Courier New" panose="02070309020205020404" pitchFamily="49" charset="0"/>
                <a:cs typeface="Courier New" panose="02070309020205020404" pitchFamily="49" charset="0"/>
              </a:rPr>
              <a:t>result</a:t>
            </a:r>
            <a:r>
              <a:rPr lang="fr-FR" sz="1800" b="1" dirty="0">
                <a:solidFill>
                  <a:schemeClr val="accent6"/>
                </a:solidFill>
                <a:latin typeface="Courier New" panose="02070309020205020404" pitchFamily="49" charset="0"/>
                <a:cs typeface="Courier New" panose="02070309020205020404" pitchFamily="49" charset="0"/>
              </a:rPr>
              <a:t>;</a:t>
            </a:r>
          </a:p>
          <a:p>
            <a:pPr marL="0" indent="0">
              <a:buNone/>
            </a:pPr>
            <a:r>
              <a:rPr lang="fr-FR" sz="1800" b="1" dirty="0">
                <a:latin typeface="Courier New" panose="02070309020205020404" pitchFamily="49" charset="0"/>
                <a:cs typeface="Courier New" panose="02070309020205020404" pitchFamily="49" charset="0"/>
              </a:rPr>
              <a:t>};</a:t>
            </a:r>
          </a:p>
          <a:p>
            <a:pPr marL="0" indent="0">
              <a:buNone/>
            </a:pPr>
            <a:endParaRPr lang="fr-FR" sz="1800" b="1" dirty="0">
              <a:latin typeface="Courier New" panose="02070309020205020404" pitchFamily="49" charset="0"/>
              <a:cs typeface="Courier New" panose="02070309020205020404" pitchFamily="49" charset="0"/>
            </a:endParaRPr>
          </a:p>
          <a:p>
            <a:pPr marL="0" indent="0">
              <a:buNone/>
            </a:pPr>
            <a:r>
              <a:rPr lang="fr-FR" sz="1800" b="1" dirty="0" err="1">
                <a:latin typeface="Courier New" panose="02070309020205020404" pitchFamily="49" charset="0"/>
                <a:cs typeface="Courier New" panose="02070309020205020404" pitchFamily="49" charset="0"/>
              </a:rPr>
              <a:t>db.movies.mapReduce</a:t>
            </a:r>
            <a:r>
              <a:rPr lang="fr-FR" sz="1800" b="1" dirty="0">
                <a:latin typeface="Courier New" panose="02070309020205020404" pitchFamily="49" charset="0"/>
                <a:cs typeface="Courier New" panose="02070309020205020404" pitchFamily="49" charset="0"/>
              </a:rPr>
              <a:t>(</a:t>
            </a:r>
            <a:r>
              <a:rPr lang="fr-FR" sz="1800" b="1" dirty="0" err="1">
                <a:solidFill>
                  <a:schemeClr val="accent1"/>
                </a:solidFill>
                <a:latin typeface="Courier New" panose="02070309020205020404" pitchFamily="49" charset="0"/>
                <a:cs typeface="Courier New" panose="02070309020205020404" pitchFamily="49" charset="0"/>
              </a:rPr>
              <a:t>mapFct</a:t>
            </a:r>
            <a:r>
              <a:rPr lang="fr-FR" sz="1800" b="1" dirty="0">
                <a:latin typeface="Courier New" panose="02070309020205020404" pitchFamily="49" charset="0"/>
                <a:cs typeface="Courier New" panose="02070309020205020404" pitchFamily="49" charset="0"/>
              </a:rPr>
              <a:t>, </a:t>
            </a:r>
            <a:r>
              <a:rPr lang="fr-FR" sz="1800" b="1" dirty="0" err="1">
                <a:solidFill>
                  <a:schemeClr val="accent6"/>
                </a:solidFill>
                <a:latin typeface="Courier New" panose="02070309020205020404" pitchFamily="49" charset="0"/>
                <a:cs typeface="Courier New" panose="02070309020205020404" pitchFamily="49" charset="0"/>
              </a:rPr>
              <a:t>reduceFct</a:t>
            </a:r>
            <a:r>
              <a:rPr lang="fr-FR" sz="1800" b="1" dirty="0">
                <a:latin typeface="Courier New" panose="02070309020205020404" pitchFamily="49" charset="0"/>
                <a:cs typeface="Courier New" panose="02070309020205020404" pitchFamily="49" charset="0"/>
              </a:rPr>
              <a:t>, {out:'</a:t>
            </a:r>
            <a:r>
              <a:rPr lang="fr-FR" sz="1800" b="1" dirty="0" err="1">
                <a:latin typeface="Courier New" panose="02070309020205020404" pitchFamily="49" charset="0"/>
                <a:cs typeface="Courier New" panose="02070309020205020404" pitchFamily="49" charset="0"/>
              </a:rPr>
              <a:t>avg_score_per_movie</a:t>
            </a:r>
            <a:r>
              <a:rPr lang="fr-FR" sz="1800"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1E73A44B-5B02-4C98-8FC7-AA6E0EE76267}"/>
              </a:ext>
            </a:extLst>
          </p:cNvPr>
          <p:cNvSpPr txBox="1"/>
          <p:nvPr/>
        </p:nvSpPr>
        <p:spPr>
          <a:xfrm>
            <a:off x="2905760" y="6176963"/>
            <a:ext cx="8959815" cy="369332"/>
          </a:xfrm>
          <a:prstGeom prst="rect">
            <a:avLst/>
          </a:prstGeom>
          <a:noFill/>
        </p:spPr>
        <p:txBody>
          <a:bodyPr wrap="square">
            <a:spAutoFit/>
          </a:bodyPr>
          <a:lstStyle/>
          <a:p>
            <a:pPr algn="r"/>
            <a:r>
              <a:rPr lang="fr-FR" dirty="0">
                <a:hlinkClick r:id="rId3"/>
              </a:rPr>
              <a:t>https://docs.mongodb.com/manual/core/map-reduce/</a:t>
            </a:r>
            <a:endParaRPr lang="fr-FR" dirty="0"/>
          </a:p>
        </p:txBody>
      </p:sp>
    </p:spTree>
    <p:extLst>
      <p:ext uri="{BB962C8B-B14F-4D97-AF65-F5344CB8AC3E}">
        <p14:creationId xmlns:p14="http://schemas.microsoft.com/office/powerpoint/2010/main" val="169922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MapReduce</a:t>
            </a:r>
          </a:p>
        </p:txBody>
      </p:sp>
      <p:sp>
        <p:nvSpPr>
          <p:cNvPr id="4" name="Espace réservé du contenu 2">
            <a:extLst>
              <a:ext uri="{FF2B5EF4-FFF2-40B4-BE49-F238E27FC236}">
                <a16:creationId xmlns:a16="http://schemas.microsoft.com/office/drawing/2014/main" id="{EF1960B8-0213-403D-81CA-03B557CE7B55}"/>
              </a:ext>
            </a:extLst>
          </p:cNvPr>
          <p:cNvSpPr>
            <a:spLocks noGrp="1"/>
          </p:cNvSpPr>
          <p:nvPr>
            <p:ph idx="1"/>
          </p:nvPr>
        </p:nvSpPr>
        <p:spPr>
          <a:xfrm>
            <a:off x="838200" y="1825625"/>
            <a:ext cx="10515600" cy="4351338"/>
          </a:xfrm>
        </p:spPr>
        <p:txBody>
          <a:bodyPr/>
          <a:lstStyle/>
          <a:p>
            <a:r>
              <a:rPr lang="fr-FR" dirty="0"/>
              <a:t>Avantages</a:t>
            </a:r>
          </a:p>
          <a:p>
            <a:pPr lvl="1"/>
            <a:r>
              <a:rPr lang="fr-FR" dirty="0"/>
              <a:t>Très expressif &amp; très simple</a:t>
            </a:r>
          </a:p>
          <a:p>
            <a:pPr lvl="2"/>
            <a:r>
              <a:rPr lang="fr-FR" dirty="0" err="1"/>
              <a:t>map</a:t>
            </a:r>
            <a:r>
              <a:rPr lang="fr-FR" dirty="0"/>
              <a:t>(), </a:t>
            </a:r>
            <a:r>
              <a:rPr lang="fr-FR" dirty="0" err="1"/>
              <a:t>reduce</a:t>
            </a:r>
            <a:r>
              <a:rPr lang="fr-FR" dirty="0"/>
              <a:t>()</a:t>
            </a:r>
          </a:p>
          <a:p>
            <a:pPr lvl="1"/>
            <a:r>
              <a:rPr lang="fr-FR" dirty="0"/>
              <a:t>Indépendant du système de stockage</a:t>
            </a:r>
          </a:p>
          <a:p>
            <a:pPr lvl="1"/>
            <a:r>
              <a:rPr lang="fr-FR" dirty="0"/>
              <a:t>Scalable &amp; tolérant aux pannes</a:t>
            </a:r>
          </a:p>
          <a:p>
            <a:pPr lvl="1"/>
            <a:r>
              <a:rPr lang="fr-FR" dirty="0"/>
              <a:t>Magique (parallélisation invisible)</a:t>
            </a:r>
          </a:p>
          <a:p>
            <a:r>
              <a:rPr lang="fr-FR" dirty="0"/>
              <a:t>Inconvénients</a:t>
            </a:r>
          </a:p>
          <a:p>
            <a:pPr lvl="1"/>
            <a:r>
              <a:rPr lang="fr-FR" dirty="0"/>
              <a:t>Ne convient pas pour tous les problèmes (uniquement ceux pouvant être divisés en tâches indépendantes)</a:t>
            </a:r>
          </a:p>
          <a:p>
            <a:endParaRPr lang="fr-FR" i="1" dirty="0"/>
          </a:p>
          <a:p>
            <a:pPr marL="0" indent="0">
              <a:buNone/>
            </a:pPr>
            <a:endParaRPr lang="fr-FR" i="1" dirty="0"/>
          </a:p>
          <a:p>
            <a:pPr lvl="1"/>
            <a:endParaRPr lang="fr-FR" dirty="0"/>
          </a:p>
        </p:txBody>
      </p:sp>
      <p:pic>
        <p:nvPicPr>
          <p:cNvPr id="5" name="Picture 2" descr="Image for post">
            <a:extLst>
              <a:ext uri="{FF2B5EF4-FFF2-40B4-BE49-F238E27FC236}">
                <a16:creationId xmlns:a16="http://schemas.microsoft.com/office/drawing/2014/main" id="{E4A2FE5C-405B-4F4F-B907-BDBB02B76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589" y="1250925"/>
            <a:ext cx="5902411" cy="328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36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Ressources</a:t>
            </a:r>
          </a:p>
        </p:txBody>
      </p:sp>
      <p:sp>
        <p:nvSpPr>
          <p:cNvPr id="5" name="Espace réservé du contenu 4"/>
          <p:cNvSpPr>
            <a:spLocks noGrp="1"/>
          </p:cNvSpPr>
          <p:nvPr>
            <p:ph type="body" idx="1"/>
          </p:nvPr>
        </p:nvSpPr>
        <p:spPr/>
        <p:txBody>
          <a:bodyPr/>
          <a:lstStyle/>
          <a:p>
            <a:endParaRPr lang="fr-F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846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Ressources</a:t>
            </a:r>
          </a:p>
        </p:txBody>
      </p:sp>
      <p:sp>
        <p:nvSpPr>
          <p:cNvPr id="5" name="Espace réservé du contenu 4"/>
          <p:cNvSpPr>
            <a:spLocks noGrp="1"/>
          </p:cNvSpPr>
          <p:nvPr>
            <p:ph idx="1"/>
          </p:nvPr>
        </p:nvSpPr>
        <p:spPr/>
        <p:txBody>
          <a:bodyPr/>
          <a:lstStyle/>
          <a:p>
            <a:endParaRPr lang="fr-FR" dirty="0"/>
          </a:p>
          <a:p>
            <a:endParaRPr lang="fr-FR" dirty="0"/>
          </a:p>
          <a:p>
            <a:endParaRPr lang="fr-FR" dirty="0"/>
          </a:p>
          <a:p>
            <a:endParaRPr lang="fr-FR" dirty="0"/>
          </a:p>
        </p:txBody>
      </p:sp>
      <p:sp>
        <p:nvSpPr>
          <p:cNvPr id="6" name="ZoneTexte 5">
            <a:extLst>
              <a:ext uri="{FF2B5EF4-FFF2-40B4-BE49-F238E27FC236}">
                <a16:creationId xmlns:a16="http://schemas.microsoft.com/office/drawing/2014/main" id="{039DF832-6009-43D2-8E32-83E12EF98BF0}"/>
              </a:ext>
            </a:extLst>
          </p:cNvPr>
          <p:cNvSpPr txBox="1"/>
          <p:nvPr/>
        </p:nvSpPr>
        <p:spPr>
          <a:xfrm>
            <a:off x="1022522" y="1690688"/>
            <a:ext cx="10331278" cy="4524315"/>
          </a:xfrm>
          <a:prstGeom prst="rect">
            <a:avLst/>
          </a:prstGeom>
          <a:noFill/>
        </p:spPr>
        <p:txBody>
          <a:bodyPr wrap="square">
            <a:spAutoFit/>
          </a:bodyPr>
          <a:lstStyle/>
          <a:p>
            <a:pPr marL="285750" indent="-285750">
              <a:buFont typeface="Arial" panose="020B0604020202020204" pitchFamily="34" charset="0"/>
              <a:buChar char="•"/>
            </a:pPr>
            <a:r>
              <a:rPr lang="fr-FR" sz="2400" dirty="0">
                <a:hlinkClick r:id="rId2"/>
              </a:rPr>
              <a:t>http://b3d.bdpedia.fr/</a:t>
            </a:r>
            <a:endParaRPr lang="fr-FR" sz="2400" dirty="0"/>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hlinkClick r:id="rId3"/>
              </a:rPr>
              <a:t>https://openclassrooms.com/fr/courses/4462426-maitrisez-les-bases-de-donnees-nosql/4474616-distribuez-vos-donnees-avec-mongodb</a:t>
            </a:r>
            <a:endParaRPr lang="fr-FR" sz="2400" dirty="0"/>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hlinkClick r:id="rId4"/>
              </a:rPr>
              <a:t>https://medium.com/@sandeep4.verma/introduction-to-database-partitioning-sharding-nosql-and-sql-databases-9b33b43d8a12</a:t>
            </a:r>
            <a:endParaRPr lang="fr-FR" sz="2400" dirty="0"/>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hlinkClick r:id="rId5"/>
              </a:rPr>
              <a:t>https://fr.wikipedia.org/wiki/MapReduce</a:t>
            </a:r>
            <a:endParaRPr lang="fr-FR" sz="2400" dirty="0"/>
          </a:p>
          <a:p>
            <a:endParaRPr lang="fr-FR" sz="2400" dirty="0"/>
          </a:p>
          <a:p>
            <a:endParaRPr lang="fr-FR" sz="2400" dirty="0"/>
          </a:p>
          <a:p>
            <a:endParaRPr lang="fr-FR" sz="2400" dirty="0"/>
          </a:p>
        </p:txBody>
      </p:sp>
    </p:spTree>
    <p:extLst>
      <p:ext uri="{BB962C8B-B14F-4D97-AF65-F5344CB8AC3E}">
        <p14:creationId xmlns:p14="http://schemas.microsoft.com/office/powerpoint/2010/main" val="382939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Rappel des concepts </a:t>
            </a:r>
            <a:r>
              <a:rPr lang="fr-FR" dirty="0" err="1"/>
              <a:t>NoSQL</a:t>
            </a:r>
            <a:endParaRPr lang="fr-FR" dirty="0"/>
          </a:p>
        </p:txBody>
      </p:sp>
      <p:sp>
        <p:nvSpPr>
          <p:cNvPr id="5" name="Espace réservé du texte 4"/>
          <p:cNvSpPr>
            <a:spLocks noGrp="1"/>
          </p:cNvSpPr>
          <p:nvPr>
            <p:ph type="body" idx="1"/>
          </p:nvPr>
        </p:nvSpPr>
        <p:spPr/>
        <p:txBody>
          <a:bodyPr/>
          <a:lstStyle/>
          <a:p>
            <a:endParaRPr lang="fr-FR" i="1" dirty="0"/>
          </a:p>
        </p:txBody>
      </p:sp>
    </p:spTree>
    <p:extLst>
      <p:ext uri="{BB962C8B-B14F-4D97-AF65-F5344CB8AC3E}">
        <p14:creationId xmlns:p14="http://schemas.microsoft.com/office/powerpoint/2010/main" val="278824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NoSQL</a:t>
            </a:r>
            <a:endParaRPr lang="fr-FR" dirty="0"/>
          </a:p>
        </p:txBody>
      </p:sp>
      <p:sp>
        <p:nvSpPr>
          <p:cNvPr id="3" name="Espace réservé du contenu 2"/>
          <p:cNvSpPr>
            <a:spLocks noGrp="1"/>
          </p:cNvSpPr>
          <p:nvPr>
            <p:ph idx="1"/>
          </p:nvPr>
        </p:nvSpPr>
        <p:spPr/>
        <p:txBody>
          <a:bodyPr/>
          <a:lstStyle/>
          <a:p>
            <a:r>
              <a:rPr lang="fr-FR" dirty="0"/>
              <a:t>Non relationnel</a:t>
            </a:r>
          </a:p>
          <a:p>
            <a:r>
              <a:rPr lang="fr-FR" dirty="0"/>
              <a:t>Adapté pour le </a:t>
            </a:r>
            <a:r>
              <a:rPr lang="fr-FR" i="1" dirty="0"/>
              <a:t>big data</a:t>
            </a:r>
          </a:p>
          <a:p>
            <a:r>
              <a:rPr lang="fr-FR" dirty="0"/>
              <a:t>Mouvance hétérogène ; plusieurs types de </a:t>
            </a:r>
            <a:r>
              <a:rPr lang="fr-FR" dirty="0" err="1"/>
              <a:t>BdD</a:t>
            </a:r>
            <a:r>
              <a:rPr lang="fr-FR" dirty="0"/>
              <a:t> NoSQL</a:t>
            </a:r>
          </a:p>
          <a:p>
            <a:r>
              <a:rPr lang="fr-FR" dirty="0"/>
              <a:t>Données non structurées</a:t>
            </a:r>
          </a:p>
          <a:p>
            <a:r>
              <a:rPr lang="fr-FR" i="1" dirty="0" err="1"/>
              <a:t>Scaling</a:t>
            </a:r>
            <a:r>
              <a:rPr lang="fr-FR" dirty="0"/>
              <a:t> horizontal</a:t>
            </a:r>
          </a:p>
          <a:p>
            <a:r>
              <a:rPr lang="fr-FR" dirty="0"/>
              <a:t>Distribution des données sur un </a:t>
            </a:r>
            <a:r>
              <a:rPr lang="fr-FR" i="1" dirty="0"/>
              <a:t>cluster</a:t>
            </a:r>
          </a:p>
          <a:p>
            <a:r>
              <a:rPr lang="fr-FR" dirty="0"/>
              <a:t>BASE plutôt qu’ACID</a:t>
            </a:r>
          </a:p>
          <a:p>
            <a:r>
              <a:rPr lang="fr-FR" dirty="0"/>
              <a:t>Privilégie la disponibilité sur la cohérence</a:t>
            </a:r>
          </a:p>
        </p:txBody>
      </p:sp>
    </p:spTree>
    <p:extLst>
      <p:ext uri="{BB962C8B-B14F-4D97-AF65-F5344CB8AC3E}">
        <p14:creationId xmlns:p14="http://schemas.microsoft.com/office/powerpoint/2010/main" val="302765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26B7197-09B7-47DE-B01E-B83C668040E8}"/>
              </a:ext>
            </a:extLst>
          </p:cNvPr>
          <p:cNvSpPr>
            <a:spLocks noGrp="1"/>
          </p:cNvSpPr>
          <p:nvPr>
            <p:ph type="title"/>
          </p:nvPr>
        </p:nvSpPr>
        <p:spPr/>
        <p:txBody>
          <a:bodyPr/>
          <a:lstStyle/>
          <a:p>
            <a:r>
              <a:rPr lang="fr-FR" dirty="0"/>
              <a:t>Réplication</a:t>
            </a:r>
          </a:p>
        </p:txBody>
      </p:sp>
      <p:sp>
        <p:nvSpPr>
          <p:cNvPr id="5" name="Espace réservé du texte 4">
            <a:extLst>
              <a:ext uri="{FF2B5EF4-FFF2-40B4-BE49-F238E27FC236}">
                <a16:creationId xmlns:a16="http://schemas.microsoft.com/office/drawing/2014/main" id="{6DF518CD-1801-4CB8-8A6E-1AD75270D19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50701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Réplication</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p:txBody>
          <a:bodyPr/>
          <a:lstStyle/>
          <a:p>
            <a:r>
              <a:rPr lang="fr-FR" dirty="0"/>
              <a:t>Données copiées </a:t>
            </a:r>
            <a:r>
              <a:rPr lang="fr-FR" i="1" dirty="0"/>
              <a:t>n</a:t>
            </a:r>
            <a:r>
              <a:rPr lang="fr-FR" dirty="0"/>
              <a:t> fois dans le </a:t>
            </a:r>
            <a:r>
              <a:rPr lang="fr-FR" i="1" dirty="0"/>
              <a:t>cluster</a:t>
            </a:r>
          </a:p>
          <a:p>
            <a:r>
              <a:rPr lang="fr-FR" dirty="0"/>
              <a:t>Obligatoire dans les </a:t>
            </a:r>
            <a:r>
              <a:rPr lang="fr-FR" dirty="0" err="1"/>
              <a:t>SGBDs</a:t>
            </a:r>
            <a:r>
              <a:rPr lang="fr-FR" dirty="0"/>
              <a:t> NoSQL, car le contexte implique des pannes fréquentes</a:t>
            </a:r>
          </a:p>
          <a:p>
            <a:pPr lvl="1"/>
            <a:r>
              <a:rPr lang="fr-FR" dirty="0"/>
              <a:t>Solution de secours en cas de perte de machine</a:t>
            </a:r>
          </a:p>
          <a:p>
            <a:r>
              <a:rPr lang="fr-FR" dirty="0"/>
              <a:t>En outre :</a:t>
            </a:r>
          </a:p>
          <a:p>
            <a:pPr lvl="1"/>
            <a:r>
              <a:rPr lang="fr-FR" dirty="0"/>
              <a:t>Permet de répartir la charge de lecture</a:t>
            </a:r>
          </a:p>
          <a:p>
            <a:pPr lvl="1"/>
            <a:r>
              <a:rPr lang="fr-FR" dirty="0"/>
              <a:t>L’espace ne coûte pas cher</a:t>
            </a:r>
          </a:p>
          <a:p>
            <a:endParaRPr lang="fr-FR" dirty="0"/>
          </a:p>
        </p:txBody>
      </p:sp>
    </p:spTree>
    <p:extLst>
      <p:ext uri="{BB962C8B-B14F-4D97-AF65-F5344CB8AC3E}">
        <p14:creationId xmlns:p14="http://schemas.microsoft.com/office/powerpoint/2010/main" val="69216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Réplication</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p:txBody>
          <a:bodyPr/>
          <a:lstStyle/>
          <a:p>
            <a:r>
              <a:rPr lang="fr-FR" dirty="0"/>
              <a:t>Avant : sauvegarde régulière, maintenant : réplication automatique (sauvegarde continue)</a:t>
            </a:r>
          </a:p>
          <a:p>
            <a:r>
              <a:rPr lang="fr-FR" dirty="0"/>
              <a:t>Pourquoi ?</a:t>
            </a:r>
          </a:p>
          <a:p>
            <a:pPr lvl="1"/>
            <a:r>
              <a:rPr lang="fr-FR" dirty="0"/>
              <a:t>La réplication automatique garantit la disponibilité du système (C</a:t>
            </a:r>
            <a:r>
              <a:rPr lang="fr-FR" u="sng" dirty="0"/>
              <a:t>A</a:t>
            </a:r>
            <a:r>
              <a:rPr lang="fr-FR" dirty="0"/>
              <a:t>P, </a:t>
            </a:r>
            <a:r>
              <a:rPr lang="fr-FR" u="sng" dirty="0"/>
              <a:t>BA</a:t>
            </a:r>
            <a:r>
              <a:rPr lang="fr-FR" dirty="0"/>
              <a:t>SE)</a:t>
            </a:r>
          </a:p>
          <a:p>
            <a:pPr lvl="1"/>
            <a:r>
              <a:rPr lang="fr-FR" dirty="0"/>
              <a:t>La réplication sur plusieurs nœuds augmente la scalabilité des requêtes de lecture (qui peuvent être distribuées)</a:t>
            </a:r>
          </a:p>
          <a:p>
            <a:pPr lvl="1"/>
            <a:endParaRPr lang="fr-FR" dirty="0"/>
          </a:p>
          <a:p>
            <a:endParaRPr lang="fr-FR" dirty="0"/>
          </a:p>
        </p:txBody>
      </p:sp>
    </p:spTree>
    <p:extLst>
      <p:ext uri="{BB962C8B-B14F-4D97-AF65-F5344CB8AC3E}">
        <p14:creationId xmlns:p14="http://schemas.microsoft.com/office/powerpoint/2010/main" val="29076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Quel niveau de réplication ?</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p:txBody>
          <a:bodyPr/>
          <a:lstStyle/>
          <a:p>
            <a:r>
              <a:rPr lang="fr-FR" dirty="0"/>
              <a:t>Dépend du budget et de la criticité</a:t>
            </a:r>
          </a:p>
          <a:p>
            <a:pPr lvl="1"/>
            <a:r>
              <a:rPr lang="fr-FR" u="sng" dirty="0"/>
              <a:t>1 :</a:t>
            </a:r>
            <a:r>
              <a:rPr lang="fr-FR" dirty="0"/>
              <a:t> </a:t>
            </a:r>
            <a:r>
              <a:rPr lang="fr-FR" i="1" dirty="0"/>
              <a:t>dangereux (et incohérent avec l’exigence de disponibilité)</a:t>
            </a:r>
            <a:r>
              <a:rPr lang="fr-FR" dirty="0"/>
              <a:t>,</a:t>
            </a:r>
          </a:p>
          <a:p>
            <a:pPr lvl="1"/>
            <a:r>
              <a:rPr lang="fr-FR" u="sng" dirty="0"/>
              <a:t>2 :</a:t>
            </a:r>
            <a:r>
              <a:rPr lang="fr-FR" dirty="0"/>
              <a:t> </a:t>
            </a:r>
            <a:r>
              <a:rPr lang="fr-FR" i="1" dirty="0"/>
              <a:t>risqué</a:t>
            </a:r>
            <a:r>
              <a:rPr lang="fr-FR" dirty="0"/>
              <a:t>,</a:t>
            </a:r>
          </a:p>
          <a:p>
            <a:pPr lvl="1"/>
            <a:r>
              <a:rPr lang="fr-FR" u="sng" dirty="0"/>
              <a:t>3 :</a:t>
            </a:r>
            <a:r>
              <a:rPr lang="fr-FR" dirty="0"/>
              <a:t> </a:t>
            </a:r>
            <a:r>
              <a:rPr lang="fr-FR" i="1" dirty="0"/>
              <a:t>OK</a:t>
            </a:r>
            <a:r>
              <a:rPr lang="fr-FR" dirty="0"/>
              <a:t>,</a:t>
            </a:r>
          </a:p>
          <a:p>
            <a:pPr lvl="1"/>
            <a:r>
              <a:rPr lang="fr-FR" u="sng" dirty="0"/>
              <a:t>4 et + :</a:t>
            </a:r>
            <a:r>
              <a:rPr lang="fr-FR" dirty="0"/>
              <a:t> </a:t>
            </a:r>
            <a:r>
              <a:rPr lang="fr-FR" i="1" dirty="0"/>
              <a:t>encore mieux</a:t>
            </a:r>
          </a:p>
          <a:p>
            <a:r>
              <a:rPr lang="fr-FR" dirty="0"/>
              <a:t>Toutes les données n’ont pas à être au même niveau</a:t>
            </a:r>
          </a:p>
          <a:p>
            <a:r>
              <a:rPr lang="fr-FR" dirty="0"/>
              <a:t>A partir de 3 copies : réfléchir à une distribution géographique (sur des </a:t>
            </a:r>
            <a:r>
              <a:rPr lang="fr-FR" i="1" dirty="0"/>
              <a:t>datacenters</a:t>
            </a:r>
            <a:r>
              <a:rPr lang="fr-FR" dirty="0"/>
              <a:t> différents)</a:t>
            </a:r>
          </a:p>
          <a:p>
            <a:pPr lvl="1"/>
            <a:endParaRPr lang="fr-FR" dirty="0"/>
          </a:p>
          <a:p>
            <a:endParaRPr lang="fr-FR" dirty="0"/>
          </a:p>
        </p:txBody>
      </p:sp>
    </p:spTree>
    <p:extLst>
      <p:ext uri="{BB962C8B-B14F-4D97-AF65-F5344CB8AC3E}">
        <p14:creationId xmlns:p14="http://schemas.microsoft.com/office/powerpoint/2010/main" val="388962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E7951F0-E596-4A91-865D-72E6B3820BD3}"/>
              </a:ext>
            </a:extLst>
          </p:cNvPr>
          <p:cNvSpPr>
            <a:spLocks noGrp="1"/>
          </p:cNvSpPr>
          <p:nvPr>
            <p:ph type="title"/>
          </p:nvPr>
        </p:nvSpPr>
        <p:spPr/>
        <p:txBody>
          <a:bodyPr/>
          <a:lstStyle/>
          <a:p>
            <a:r>
              <a:rPr lang="fr-FR" dirty="0"/>
              <a:t>Processus de réplication</a:t>
            </a:r>
          </a:p>
        </p:txBody>
      </p:sp>
      <p:sp>
        <p:nvSpPr>
          <p:cNvPr id="5" name="Espace réservé du contenu 4">
            <a:extLst>
              <a:ext uri="{FF2B5EF4-FFF2-40B4-BE49-F238E27FC236}">
                <a16:creationId xmlns:a16="http://schemas.microsoft.com/office/drawing/2014/main" id="{62D8BC31-1956-4A52-94D7-FDE5905AD433}"/>
              </a:ext>
            </a:extLst>
          </p:cNvPr>
          <p:cNvSpPr>
            <a:spLocks noGrp="1"/>
          </p:cNvSpPr>
          <p:nvPr>
            <p:ph idx="1"/>
          </p:nvPr>
        </p:nvSpPr>
        <p:spPr>
          <a:xfrm>
            <a:off x="838200" y="1825625"/>
            <a:ext cx="10515600" cy="2525342"/>
          </a:xfrm>
        </p:spPr>
        <p:txBody>
          <a:bodyPr>
            <a:normAutofit lnSpcReduction="10000"/>
          </a:bodyPr>
          <a:lstStyle/>
          <a:p>
            <a:r>
              <a:rPr lang="fr-FR" dirty="0"/>
              <a:t>Disponibilité OK -&gt; Problème de cohérence/latence</a:t>
            </a:r>
          </a:p>
          <a:p>
            <a:r>
              <a:rPr lang="fr-FR" dirty="0"/>
              <a:t>Requête du producteur</a:t>
            </a:r>
          </a:p>
          <a:p>
            <a:pPr lvl="1"/>
            <a:r>
              <a:rPr lang="fr-FR" dirty="0"/>
              <a:t>Ecriture sur nœud courant </a:t>
            </a:r>
            <a:r>
              <a:rPr lang="fr-FR" i="1" dirty="0"/>
              <a:t>(acquittement ?)</a:t>
            </a:r>
          </a:p>
          <a:p>
            <a:pPr lvl="1"/>
            <a:r>
              <a:rPr lang="fr-FR" dirty="0"/>
              <a:t>Réplication sur B </a:t>
            </a:r>
            <a:r>
              <a:rPr lang="fr-FR" i="1" dirty="0"/>
              <a:t>(acquittement ?)</a:t>
            </a:r>
          </a:p>
          <a:p>
            <a:pPr lvl="1"/>
            <a:r>
              <a:rPr lang="fr-FR" dirty="0"/>
              <a:t>Réplication sur tous les nœuds </a:t>
            </a:r>
            <a:r>
              <a:rPr lang="fr-FR" i="1" dirty="0"/>
              <a:t>(acquittement ?)</a:t>
            </a:r>
          </a:p>
          <a:p>
            <a:r>
              <a:rPr lang="fr-FR" dirty="0"/>
              <a:t>Quand répondre au producteur ?</a:t>
            </a:r>
          </a:p>
          <a:p>
            <a:endParaRPr lang="fr-FR" dirty="0"/>
          </a:p>
        </p:txBody>
      </p:sp>
      <p:sp>
        <p:nvSpPr>
          <p:cNvPr id="6" name="Cylindre 5">
            <a:extLst>
              <a:ext uri="{FF2B5EF4-FFF2-40B4-BE49-F238E27FC236}">
                <a16:creationId xmlns:a16="http://schemas.microsoft.com/office/drawing/2014/main" id="{539E7FDC-61F9-46E4-A260-0CC03121395E}"/>
              </a:ext>
            </a:extLst>
          </p:cNvPr>
          <p:cNvSpPr/>
          <p:nvPr/>
        </p:nvSpPr>
        <p:spPr>
          <a:xfrm>
            <a:off x="6438030" y="4974517"/>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7" name="Cylindre 6">
            <a:extLst>
              <a:ext uri="{FF2B5EF4-FFF2-40B4-BE49-F238E27FC236}">
                <a16:creationId xmlns:a16="http://schemas.microsoft.com/office/drawing/2014/main" id="{FE255F8A-D6B8-4D09-8C7E-EFE07041526A}"/>
              </a:ext>
            </a:extLst>
          </p:cNvPr>
          <p:cNvSpPr/>
          <p:nvPr/>
        </p:nvSpPr>
        <p:spPr>
          <a:xfrm>
            <a:off x="8330187" y="6199904"/>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t>
            </a:r>
          </a:p>
        </p:txBody>
      </p:sp>
      <p:sp>
        <p:nvSpPr>
          <p:cNvPr id="8" name="Cylindre 7">
            <a:extLst>
              <a:ext uri="{FF2B5EF4-FFF2-40B4-BE49-F238E27FC236}">
                <a16:creationId xmlns:a16="http://schemas.microsoft.com/office/drawing/2014/main" id="{2AB698D3-5200-4AE6-8D8F-6DF5DA15E9D5}"/>
              </a:ext>
            </a:extLst>
          </p:cNvPr>
          <p:cNvSpPr/>
          <p:nvPr/>
        </p:nvSpPr>
        <p:spPr>
          <a:xfrm>
            <a:off x="8665590" y="4741368"/>
            <a:ext cx="452582" cy="5357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t>
            </a:r>
          </a:p>
        </p:txBody>
      </p:sp>
      <p:sp>
        <p:nvSpPr>
          <p:cNvPr id="9" name="Émoticône 8">
            <a:extLst>
              <a:ext uri="{FF2B5EF4-FFF2-40B4-BE49-F238E27FC236}">
                <a16:creationId xmlns:a16="http://schemas.microsoft.com/office/drawing/2014/main" id="{E098D932-54BC-41D1-83EC-A0CBFC59EFA4}"/>
              </a:ext>
            </a:extLst>
          </p:cNvPr>
          <p:cNvSpPr/>
          <p:nvPr/>
        </p:nvSpPr>
        <p:spPr>
          <a:xfrm>
            <a:off x="2188148" y="4863681"/>
            <a:ext cx="794327" cy="757382"/>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2" name="Connecteur droit avec flèche 11">
            <a:extLst>
              <a:ext uri="{FF2B5EF4-FFF2-40B4-BE49-F238E27FC236}">
                <a16:creationId xmlns:a16="http://schemas.microsoft.com/office/drawing/2014/main" id="{359B9049-7EDC-4919-9828-E47E208A5340}"/>
              </a:ext>
            </a:extLst>
          </p:cNvPr>
          <p:cNvCxnSpPr>
            <a:cxnSpLocks/>
          </p:cNvCxnSpPr>
          <p:nvPr/>
        </p:nvCxnSpPr>
        <p:spPr>
          <a:xfrm>
            <a:off x="2982475" y="5072193"/>
            <a:ext cx="34555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5F55FB95-D609-4F1B-B80D-87ED5A3CA8A3}"/>
              </a:ext>
            </a:extLst>
          </p:cNvPr>
          <p:cNvCxnSpPr>
            <a:stCxn id="6" idx="4"/>
            <a:endCxn id="7" idx="1"/>
          </p:cNvCxnSpPr>
          <p:nvPr/>
        </p:nvCxnSpPr>
        <p:spPr>
          <a:xfrm>
            <a:off x="6890612" y="5242372"/>
            <a:ext cx="1665866" cy="9575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4D50D1F6-6001-4D07-8E7A-0BB0D3987740}"/>
              </a:ext>
            </a:extLst>
          </p:cNvPr>
          <p:cNvCxnSpPr>
            <a:stCxn id="6" idx="4"/>
            <a:endCxn id="8" idx="2"/>
          </p:cNvCxnSpPr>
          <p:nvPr/>
        </p:nvCxnSpPr>
        <p:spPr>
          <a:xfrm flipV="1">
            <a:off x="6890612" y="5009223"/>
            <a:ext cx="1774978" cy="2331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CB27D74A-8E0F-4F91-A9A1-223D205F4FFE}"/>
              </a:ext>
            </a:extLst>
          </p:cNvPr>
          <p:cNvSpPr txBox="1"/>
          <p:nvPr/>
        </p:nvSpPr>
        <p:spPr>
          <a:xfrm>
            <a:off x="1967898" y="5630422"/>
            <a:ext cx="1234825" cy="369332"/>
          </a:xfrm>
          <a:prstGeom prst="rect">
            <a:avLst/>
          </a:prstGeom>
          <a:noFill/>
        </p:spPr>
        <p:txBody>
          <a:bodyPr wrap="none" rtlCol="0">
            <a:spAutoFit/>
          </a:bodyPr>
          <a:lstStyle/>
          <a:p>
            <a:r>
              <a:rPr lang="fr-FR" dirty="0"/>
              <a:t>Producteur</a:t>
            </a:r>
          </a:p>
        </p:txBody>
      </p:sp>
      <p:sp>
        <p:nvSpPr>
          <p:cNvPr id="20" name="ZoneTexte 19">
            <a:extLst>
              <a:ext uri="{FF2B5EF4-FFF2-40B4-BE49-F238E27FC236}">
                <a16:creationId xmlns:a16="http://schemas.microsoft.com/office/drawing/2014/main" id="{2DE8A8F7-4C3F-44CF-AA1A-F3490A29DBA5}"/>
              </a:ext>
            </a:extLst>
          </p:cNvPr>
          <p:cNvSpPr txBox="1"/>
          <p:nvPr/>
        </p:nvSpPr>
        <p:spPr>
          <a:xfrm>
            <a:off x="3892176" y="4738937"/>
            <a:ext cx="915892" cy="369332"/>
          </a:xfrm>
          <a:prstGeom prst="rect">
            <a:avLst/>
          </a:prstGeom>
          <a:noFill/>
        </p:spPr>
        <p:txBody>
          <a:bodyPr wrap="none" rtlCol="0">
            <a:spAutoFit/>
          </a:bodyPr>
          <a:lstStyle/>
          <a:p>
            <a:r>
              <a:rPr lang="fr-FR" dirty="0"/>
              <a:t>Ecriture</a:t>
            </a:r>
          </a:p>
        </p:txBody>
      </p:sp>
      <p:sp>
        <p:nvSpPr>
          <p:cNvPr id="21" name="ZoneTexte 20">
            <a:extLst>
              <a:ext uri="{FF2B5EF4-FFF2-40B4-BE49-F238E27FC236}">
                <a16:creationId xmlns:a16="http://schemas.microsoft.com/office/drawing/2014/main" id="{FF8B4D36-ECF2-4EEB-AAB1-7A2DE141CC9B}"/>
              </a:ext>
            </a:extLst>
          </p:cNvPr>
          <p:cNvSpPr txBox="1"/>
          <p:nvPr/>
        </p:nvSpPr>
        <p:spPr>
          <a:xfrm rot="21125985">
            <a:off x="7164823" y="4784966"/>
            <a:ext cx="1226554" cy="369332"/>
          </a:xfrm>
          <a:prstGeom prst="rect">
            <a:avLst/>
          </a:prstGeom>
          <a:noFill/>
        </p:spPr>
        <p:txBody>
          <a:bodyPr wrap="none" rtlCol="0">
            <a:spAutoFit/>
          </a:bodyPr>
          <a:lstStyle/>
          <a:p>
            <a:r>
              <a:rPr lang="fr-FR" dirty="0"/>
              <a:t>Réplication</a:t>
            </a:r>
          </a:p>
        </p:txBody>
      </p:sp>
      <p:sp>
        <p:nvSpPr>
          <p:cNvPr id="22" name="ZoneTexte 21">
            <a:extLst>
              <a:ext uri="{FF2B5EF4-FFF2-40B4-BE49-F238E27FC236}">
                <a16:creationId xmlns:a16="http://schemas.microsoft.com/office/drawing/2014/main" id="{1F5EA927-83F0-4E9A-B078-F016FE894406}"/>
              </a:ext>
            </a:extLst>
          </p:cNvPr>
          <p:cNvSpPr txBox="1"/>
          <p:nvPr/>
        </p:nvSpPr>
        <p:spPr>
          <a:xfrm rot="1859775">
            <a:off x="7276908" y="5465629"/>
            <a:ext cx="1226554" cy="369332"/>
          </a:xfrm>
          <a:prstGeom prst="rect">
            <a:avLst/>
          </a:prstGeom>
          <a:noFill/>
        </p:spPr>
        <p:txBody>
          <a:bodyPr wrap="none" rtlCol="0">
            <a:spAutoFit/>
          </a:bodyPr>
          <a:lstStyle/>
          <a:p>
            <a:r>
              <a:rPr lang="fr-FR" dirty="0"/>
              <a:t>Réplication</a:t>
            </a:r>
          </a:p>
        </p:txBody>
      </p:sp>
      <p:cxnSp>
        <p:nvCxnSpPr>
          <p:cNvPr id="44" name="Connecteur droit avec flèche 43">
            <a:extLst>
              <a:ext uri="{FF2B5EF4-FFF2-40B4-BE49-F238E27FC236}">
                <a16:creationId xmlns:a16="http://schemas.microsoft.com/office/drawing/2014/main" id="{361EEF37-DDFF-447B-AEE1-51941B9BD6DA}"/>
              </a:ext>
            </a:extLst>
          </p:cNvPr>
          <p:cNvCxnSpPr>
            <a:cxnSpLocks/>
          </p:cNvCxnSpPr>
          <p:nvPr/>
        </p:nvCxnSpPr>
        <p:spPr>
          <a:xfrm flipH="1">
            <a:off x="2982475" y="5373119"/>
            <a:ext cx="3410064" cy="34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438048F9-7D00-482C-BCC1-C5E45EBB4245}"/>
              </a:ext>
            </a:extLst>
          </p:cNvPr>
          <p:cNvSpPr txBox="1"/>
          <p:nvPr/>
        </p:nvSpPr>
        <p:spPr>
          <a:xfrm>
            <a:off x="4154491" y="5405450"/>
            <a:ext cx="1472006" cy="369332"/>
          </a:xfrm>
          <a:prstGeom prst="rect">
            <a:avLst/>
          </a:prstGeom>
          <a:noFill/>
        </p:spPr>
        <p:txBody>
          <a:bodyPr wrap="none" rtlCol="0">
            <a:spAutoFit/>
          </a:bodyPr>
          <a:lstStyle/>
          <a:p>
            <a:r>
              <a:rPr lang="fr-FR" dirty="0"/>
              <a:t>Acquittement</a:t>
            </a:r>
          </a:p>
        </p:txBody>
      </p:sp>
      <p:cxnSp>
        <p:nvCxnSpPr>
          <p:cNvPr id="48" name="Connecteur : en arc 47">
            <a:extLst>
              <a:ext uri="{FF2B5EF4-FFF2-40B4-BE49-F238E27FC236}">
                <a16:creationId xmlns:a16="http://schemas.microsoft.com/office/drawing/2014/main" id="{3760D4BD-E521-40D2-A149-5E2ABFB53EFA}"/>
              </a:ext>
            </a:extLst>
          </p:cNvPr>
          <p:cNvCxnSpPr>
            <a:cxnSpLocks/>
            <a:stCxn id="6" idx="4"/>
            <a:endCxn id="6" idx="3"/>
          </p:cNvCxnSpPr>
          <p:nvPr/>
        </p:nvCxnSpPr>
        <p:spPr>
          <a:xfrm flipH="1">
            <a:off x="6664321" y="5242372"/>
            <a:ext cx="226291" cy="267854"/>
          </a:xfrm>
          <a:prstGeom prst="curvedConnector4">
            <a:avLst>
              <a:gd name="adj1" fmla="val -101020"/>
              <a:gd name="adj2" fmla="val 185345"/>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ZoneTexte 54">
            <a:extLst>
              <a:ext uri="{FF2B5EF4-FFF2-40B4-BE49-F238E27FC236}">
                <a16:creationId xmlns:a16="http://schemas.microsoft.com/office/drawing/2014/main" id="{84E8052B-59D0-43DA-B8B6-DA8F67F1CE03}"/>
              </a:ext>
            </a:extLst>
          </p:cNvPr>
          <p:cNvSpPr txBox="1"/>
          <p:nvPr/>
        </p:nvSpPr>
        <p:spPr>
          <a:xfrm>
            <a:off x="6428001" y="5755086"/>
            <a:ext cx="915892" cy="369332"/>
          </a:xfrm>
          <a:prstGeom prst="rect">
            <a:avLst/>
          </a:prstGeom>
          <a:noFill/>
        </p:spPr>
        <p:txBody>
          <a:bodyPr wrap="none" rtlCol="0">
            <a:spAutoFit/>
          </a:bodyPr>
          <a:lstStyle/>
          <a:p>
            <a:r>
              <a:rPr lang="fr-FR" dirty="0"/>
              <a:t>Ecriture</a:t>
            </a:r>
          </a:p>
        </p:txBody>
      </p:sp>
    </p:spTree>
    <p:extLst>
      <p:ext uri="{BB962C8B-B14F-4D97-AF65-F5344CB8AC3E}">
        <p14:creationId xmlns:p14="http://schemas.microsoft.com/office/powerpoint/2010/main" val="12279221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1431</Words>
  <Application>Microsoft Office PowerPoint</Application>
  <PresentationFormat>Grand écran</PresentationFormat>
  <Paragraphs>290</Paragraphs>
  <Slides>29</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Calibri Light</vt:lpstr>
      <vt:lpstr>Courier New</vt:lpstr>
      <vt:lpstr>PT Sans</vt:lpstr>
      <vt:lpstr>Thème Office</vt:lpstr>
      <vt:lpstr>NoSQL</vt:lpstr>
      <vt:lpstr>Programme du cours</vt:lpstr>
      <vt:lpstr>Rappel des concepts NoSQL</vt:lpstr>
      <vt:lpstr>NoSQL</vt:lpstr>
      <vt:lpstr>Réplication</vt:lpstr>
      <vt:lpstr>Réplication</vt:lpstr>
      <vt:lpstr>Réplication</vt:lpstr>
      <vt:lpstr>Quel niveau de réplication ?</vt:lpstr>
      <vt:lpstr>Processus de réplication</vt:lpstr>
      <vt:lpstr>Renvoi de l’acquittement sur écriture</vt:lpstr>
      <vt:lpstr>Renvoi de l’acquittement sur écriture</vt:lpstr>
      <vt:lpstr>Partitionnement</vt:lpstr>
      <vt:lpstr>Partitionnement</vt:lpstr>
      <vt:lpstr>Partitionnement</vt:lpstr>
      <vt:lpstr>Distribution des données</vt:lpstr>
      <vt:lpstr>Distribution des données</vt:lpstr>
      <vt:lpstr>Distribution des données</vt:lpstr>
      <vt:lpstr>Structure de routage</vt:lpstr>
      <vt:lpstr>MapReduce</vt:lpstr>
      <vt:lpstr>Retour sur le big data</vt:lpstr>
      <vt:lpstr>Exemple - Moyenne des notes de films</vt:lpstr>
      <vt:lpstr>Exemple - Moyenne des notes de films</vt:lpstr>
      <vt:lpstr>Exemple - Moyenne des notes de films</vt:lpstr>
      <vt:lpstr>Exemple - Moyenne des notes de films</vt:lpstr>
      <vt:lpstr>Hadoop</vt:lpstr>
      <vt:lpstr>Exemple avec MongoDB</vt:lpstr>
      <vt:lpstr>MapReduce</vt:lpstr>
      <vt:lpstr>Ressources</vt:lpstr>
      <vt:lpstr>Ressources</vt:lpstr>
    </vt:vector>
  </TitlesOfParts>
  <Company>Credit Agricole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DE VERDELHAN Marc</dc:creator>
  <cp:lastModifiedBy>DE VERDELHAN Marc</cp:lastModifiedBy>
  <cp:revision>193</cp:revision>
  <dcterms:created xsi:type="dcterms:W3CDTF">2021-01-14T20:16:31Z</dcterms:created>
  <dcterms:modified xsi:type="dcterms:W3CDTF">2021-03-06T13:33:13Z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149719413</vt:i4>
  </property>
  <property fmtid="{D5CDD505-2E9C-101B-9397-08002B2CF9AE}" pid="3" name="_NewReviewCycle">
    <vt:lpwstr/>
  </property>
  <property fmtid="{D5CDD505-2E9C-101B-9397-08002B2CF9AE}" pid="4" name="_EmailSubject">
    <vt:lpwstr>Fichiers NoSQL</vt:lpwstr>
  </property>
  <property fmtid="{D5CDD505-2E9C-101B-9397-08002B2CF9AE}" pid="5" name="_AuthorEmail">
    <vt:lpwstr>Marc.DEVERDELHAN-ext@ca-ts.fr</vt:lpwstr>
  </property>
  <property fmtid="{D5CDD505-2E9C-101B-9397-08002B2CF9AE}" pid="6" name="_AuthorEmailDisplayName">
    <vt:lpwstr>DE VERDELHAN Marc (EXT)</vt:lpwstr>
  </property>
</Properties>
</file>