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86" r:id="rId3"/>
    <p:sldId id="257" r:id="rId4"/>
    <p:sldId id="258" r:id="rId5"/>
    <p:sldId id="288" r:id="rId6"/>
    <p:sldId id="289" r:id="rId7"/>
    <p:sldId id="259" r:id="rId8"/>
    <p:sldId id="291" r:id="rId9"/>
    <p:sldId id="260" r:id="rId10"/>
    <p:sldId id="292" r:id="rId11"/>
    <p:sldId id="261" r:id="rId12"/>
    <p:sldId id="262" r:id="rId13"/>
    <p:sldId id="263" r:id="rId14"/>
    <p:sldId id="265" r:id="rId15"/>
    <p:sldId id="264" r:id="rId16"/>
    <p:sldId id="266" r:id="rId17"/>
    <p:sldId id="267" r:id="rId18"/>
    <p:sldId id="268" r:id="rId19"/>
    <p:sldId id="269" r:id="rId20"/>
    <p:sldId id="295" r:id="rId21"/>
    <p:sldId id="270" r:id="rId22"/>
    <p:sldId id="296" r:id="rId23"/>
    <p:sldId id="313" r:id="rId24"/>
    <p:sldId id="271" r:id="rId25"/>
    <p:sldId id="272" r:id="rId26"/>
    <p:sldId id="273" r:id="rId27"/>
    <p:sldId id="298" r:id="rId28"/>
    <p:sldId id="323" r:id="rId29"/>
    <p:sldId id="300" r:id="rId30"/>
    <p:sldId id="275" r:id="rId31"/>
    <p:sldId id="320" r:id="rId32"/>
    <p:sldId id="274" r:id="rId33"/>
    <p:sldId id="301" r:id="rId34"/>
    <p:sldId id="321" r:id="rId35"/>
    <p:sldId id="276" r:id="rId36"/>
    <p:sldId id="299" r:id="rId37"/>
    <p:sldId id="277" r:id="rId38"/>
    <p:sldId id="322" r:id="rId39"/>
    <p:sldId id="302" r:id="rId40"/>
    <p:sldId id="293" r:id="rId41"/>
    <p:sldId id="294" r:id="rId42"/>
    <p:sldId id="304" r:id="rId43"/>
    <p:sldId id="305" r:id="rId44"/>
    <p:sldId id="303" r:id="rId45"/>
    <p:sldId id="278" r:id="rId46"/>
    <p:sldId id="279" r:id="rId47"/>
    <p:sldId id="306" r:id="rId48"/>
    <p:sldId id="308" r:id="rId49"/>
    <p:sldId id="309" r:id="rId50"/>
    <p:sldId id="307" r:id="rId51"/>
    <p:sldId id="311" r:id="rId52"/>
    <p:sldId id="310" r:id="rId53"/>
    <p:sldId id="280" r:id="rId54"/>
    <p:sldId id="327" r:id="rId55"/>
    <p:sldId id="312" r:id="rId56"/>
    <p:sldId id="283" r:id="rId57"/>
    <p:sldId id="284" r:id="rId58"/>
    <p:sldId id="326" r:id="rId59"/>
    <p:sldId id="285" r:id="rId60"/>
    <p:sldId id="325" r:id="rId61"/>
    <p:sldId id="324" r:id="rId62"/>
    <p:sldId id="314" r:id="rId63"/>
    <p:sldId id="315" r:id="rId64"/>
    <p:sldId id="319" r:id="rId65"/>
    <p:sldId id="316" r:id="rId66"/>
    <p:sldId id="317" r:id="rId67"/>
    <p:sldId id="318" r:id="rId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87194D1-0446-40FD-8980-39052B4EB7F6}">
          <p14:sldIdLst>
            <p14:sldId id="256"/>
            <p14:sldId id="286"/>
          </p14:sldIdLst>
        </p14:section>
        <p14:section name="Rappel du contexte" id="{2729F0E7-8480-4D35-8747-7DFDE165E02C}">
          <p14:sldIdLst>
            <p14:sldId id="257"/>
            <p14:sldId id="258"/>
            <p14:sldId id="288"/>
            <p14:sldId id="289"/>
            <p14:sldId id="259"/>
            <p14:sldId id="291"/>
            <p14:sldId id="260"/>
            <p14:sldId id="292"/>
          </p14:sldIdLst>
        </p14:section>
        <p14:section name="Présentation de NoSQL" id="{8BBE789C-9BCB-4E77-B181-D89CE25A9800}">
          <p14:sldIdLst>
            <p14:sldId id="261"/>
            <p14:sldId id="262"/>
            <p14:sldId id="263"/>
          </p14:sldIdLst>
        </p14:section>
        <p14:section name="NoSQL vs relationnel" id="{01BF5EEC-7003-4474-AD55-CBB997A6391C}">
          <p14:sldIdLst>
            <p14:sldId id="265"/>
            <p14:sldId id="264"/>
            <p14:sldId id="266"/>
            <p14:sldId id="267"/>
            <p14:sldId id="268"/>
            <p14:sldId id="269"/>
            <p14:sldId id="295"/>
            <p14:sldId id="270"/>
            <p14:sldId id="296"/>
            <p14:sldId id="313"/>
          </p14:sldIdLst>
        </p14:section>
        <p14:section name="Types de BdD NoSQL" id="{97FF2D06-116D-4A60-A608-71DFE808F524}">
          <p14:sldIdLst>
            <p14:sldId id="271"/>
            <p14:sldId id="272"/>
            <p14:sldId id="273"/>
            <p14:sldId id="298"/>
            <p14:sldId id="323"/>
            <p14:sldId id="300"/>
            <p14:sldId id="275"/>
            <p14:sldId id="320"/>
            <p14:sldId id="274"/>
            <p14:sldId id="301"/>
            <p14:sldId id="321"/>
            <p14:sldId id="276"/>
            <p14:sldId id="299"/>
            <p14:sldId id="277"/>
            <p14:sldId id="322"/>
            <p14:sldId id="302"/>
          </p14:sldIdLst>
        </p14:section>
        <p14:section name="Exemples d'utilisation" id="{DA1CC82C-A4CC-4C65-9F73-1F8DE7AA80FC}">
          <p14:sldIdLst>
            <p14:sldId id="293"/>
            <p14:sldId id="294"/>
            <p14:sldId id="304"/>
            <p14:sldId id="305"/>
            <p14:sldId id="303"/>
          </p14:sldIdLst>
        </p14:section>
        <p14:section name="Choisir une BdD NoSQL" id="{906690BA-E7E2-4E73-8AD2-D9D5D3AC4FF8}">
          <p14:sldIdLst>
            <p14:sldId id="278"/>
            <p14:sldId id="279"/>
            <p14:sldId id="306"/>
            <p14:sldId id="308"/>
            <p14:sldId id="309"/>
            <p14:sldId id="307"/>
            <p14:sldId id="311"/>
            <p14:sldId id="310"/>
            <p14:sldId id="280"/>
            <p14:sldId id="327"/>
            <p14:sldId id="312"/>
            <p14:sldId id="283"/>
            <p14:sldId id="284"/>
            <p14:sldId id="326"/>
            <p14:sldId id="285"/>
            <p14:sldId id="325"/>
            <p14:sldId id="324"/>
          </p14:sldIdLst>
        </p14:section>
        <p14:section name="Mise en pratique" id="{4FA37D86-A89B-45DF-BF0F-1EDEEC9B62C4}">
          <p14:sldIdLst>
            <p14:sldId id="314"/>
            <p14:sldId id="315"/>
            <p14:sldId id="319"/>
            <p14:sldId id="316"/>
          </p14:sldIdLst>
        </p14:section>
        <p14:section name="Ressources" id="{52C3CF4E-F728-4AF0-AD76-C217B8DD1F40}">
          <p14:sldIdLst>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15" autoAdjust="0"/>
    <p:restoredTop sz="72604" autoAdjust="0"/>
  </p:normalViewPr>
  <p:slideViewPr>
    <p:cSldViewPr snapToGrid="0">
      <p:cViewPr varScale="1">
        <p:scale>
          <a:sx n="62" d="100"/>
          <a:sy n="62"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BAB19-BEE4-4381-A103-7AFDF7550C64}" type="datetimeFigureOut">
              <a:rPr lang="fr-FR" smtClean="0"/>
              <a:t>07/02/2021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51F25-08E5-4684-B00C-8713BD1A4C12}" type="slidenum">
              <a:rPr lang="fr-FR" smtClean="0"/>
              <a:t>‹N°›</a:t>
            </a:fld>
            <a:endParaRPr lang="fr-FR"/>
          </a:p>
        </p:txBody>
      </p:sp>
    </p:spTree>
    <p:extLst>
      <p:ext uri="{BB962C8B-B14F-4D97-AF65-F5344CB8AC3E}">
        <p14:creationId xmlns:p14="http://schemas.microsoft.com/office/powerpoint/2010/main" val="58369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a:t>
            </a:r>
            <a:r>
              <a:rPr lang="fr-FR" baseline="0" dirty="0"/>
              <a:t> </a:t>
            </a:r>
            <a:r>
              <a:rPr lang="fr-FR" baseline="0" dirty="0" err="1"/>
              <a:t>succinte</a:t>
            </a:r>
            <a:endParaRPr lang="fr-FR" baseline="0" dirty="0"/>
          </a:p>
          <a:p>
            <a:r>
              <a:rPr lang="fr-FR" dirty="0"/>
              <a:t>Bienvenue</a:t>
            </a:r>
            <a:r>
              <a:rPr lang="fr-FR" baseline="0" dirty="0"/>
              <a:t> dans ce cours relatif aux bases de données non-relationnelles</a:t>
            </a:r>
          </a:p>
          <a:p>
            <a:r>
              <a:rPr lang="fr-FR" baseline="0" dirty="0"/>
              <a:t>Durée : 20h</a:t>
            </a:r>
          </a:p>
          <a:p>
            <a:r>
              <a:rPr lang="fr-FR" baseline="0" dirty="0"/>
              <a:t>Aspects théoriques + mise en pratique à travers la manipulation de SGBD </a:t>
            </a:r>
            <a:r>
              <a:rPr lang="fr-FR" baseline="0" dirty="0" err="1"/>
              <a:t>NoSQL</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a:t>
            </a:fld>
            <a:endParaRPr lang="fr-FR"/>
          </a:p>
        </p:txBody>
      </p:sp>
    </p:spTree>
    <p:extLst>
      <p:ext uri="{BB962C8B-B14F-4D97-AF65-F5344CB8AC3E}">
        <p14:creationId xmlns:p14="http://schemas.microsoft.com/office/powerpoint/2010/main" val="131905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Problèmes : Trop</a:t>
            </a:r>
            <a:r>
              <a:rPr lang="fr-FR" baseline="0" dirty="0"/>
              <a:t> de données aujourd’hui pour les anciens traitements (jointures, count, etc.) + données vraiment différentes</a:t>
            </a:r>
          </a:p>
          <a:p>
            <a:endParaRPr lang="fr-FR" baseline="0" dirty="0"/>
          </a:p>
          <a:p>
            <a:r>
              <a:rPr lang="fr-FR" baseline="0" dirty="0"/>
              <a:t>Les gros acteurs du web n’utilisent plus le relationnel pour leur activité principale.</a:t>
            </a:r>
          </a:p>
          <a:p>
            <a:endParaRPr lang="fr-FR" baseline="0" dirty="0"/>
          </a:p>
          <a:p>
            <a:r>
              <a:rPr lang="fr-FR" baseline="0" dirty="0"/>
              <a:t>Quelle est l’exception ?</a:t>
            </a:r>
          </a:p>
          <a:p>
            <a:r>
              <a:rPr lang="fr-FR" baseline="0" dirty="0" err="1"/>
              <a:t>Wikipedia</a:t>
            </a:r>
            <a:r>
              <a:rPr lang="fr-FR" baseline="0" dirty="0"/>
              <a:t> (</a:t>
            </a:r>
            <a:r>
              <a:rPr lang="fr-FR" baseline="0" dirty="0" err="1"/>
              <a:t>Mysql</a:t>
            </a:r>
            <a:r>
              <a:rPr lang="fr-FR" baseline="0" dirty="0"/>
              <a:t> puis </a:t>
            </a:r>
            <a:r>
              <a:rPr lang="fr-FR" baseline="0" dirty="0" err="1"/>
              <a:t>MariaDB</a:t>
            </a:r>
            <a:r>
              <a:rPr lang="fr-FR" baseline="0" dirty="0"/>
              <a:t> depuis 2013), mais peu ou pas de jointures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10</a:t>
            </a:fld>
            <a:endParaRPr lang="fr-FR"/>
          </a:p>
        </p:txBody>
      </p:sp>
    </p:spTree>
    <p:extLst>
      <p:ext uri="{BB962C8B-B14F-4D97-AF65-F5344CB8AC3E}">
        <p14:creationId xmlns:p14="http://schemas.microsoft.com/office/powerpoint/2010/main" val="184800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Premier</a:t>
            </a:r>
            <a:r>
              <a:rPr lang="fr-FR" baseline="0" dirty="0"/>
              <a:t> point : c’est très mal nommé. (A. Camus)</a:t>
            </a:r>
          </a:p>
          <a:p>
            <a:r>
              <a:rPr lang="fr-FR" baseline="0" dirty="0"/>
              <a:t>Le </a:t>
            </a:r>
            <a:r>
              <a:rPr lang="fr-FR" baseline="0" dirty="0" err="1"/>
              <a:t>NoSQL</a:t>
            </a:r>
            <a:r>
              <a:rPr lang="fr-FR" baseline="0" dirty="0"/>
              <a:t> n’est pas le contraire du SQL (c’est simplement que le SQL a été confondu avec le relationnel).</a:t>
            </a:r>
          </a:p>
          <a:p>
            <a:r>
              <a:rPr lang="fr-FR" baseline="0" dirty="0"/>
              <a:t>Le SQL sert très bien le </a:t>
            </a:r>
            <a:r>
              <a:rPr lang="fr-FR" baseline="0" dirty="0" err="1"/>
              <a:t>NoSQL</a:t>
            </a:r>
            <a:r>
              <a:rPr lang="fr-FR" baseline="0" dirty="0"/>
              <a:t> (exemples : SQL </a:t>
            </a:r>
            <a:r>
              <a:rPr lang="fr-FR" baseline="0" dirty="0" err="1"/>
              <a:t>Elasticsearch</a:t>
            </a:r>
            <a:r>
              <a:rPr lang="fr-FR" baseline="0" dirty="0"/>
              <a:t>, CQL Cassandra, etc.)</a:t>
            </a:r>
          </a:p>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12</a:t>
            </a:fld>
            <a:endParaRPr lang="fr-FR"/>
          </a:p>
        </p:txBody>
      </p:sp>
    </p:spTree>
    <p:extLst>
      <p:ext uri="{BB962C8B-B14F-4D97-AF65-F5344CB8AC3E}">
        <p14:creationId xmlns:p14="http://schemas.microsoft.com/office/powerpoint/2010/main" val="208462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a:t>
            </a:r>
            <a:r>
              <a:rPr lang="fr-FR" baseline="0" dirty="0"/>
              <a:t> technologies </a:t>
            </a:r>
            <a:r>
              <a:rPr lang="fr-FR" baseline="0" dirty="0" err="1"/>
              <a:t>NoSQL</a:t>
            </a:r>
            <a:r>
              <a:rPr lang="fr-FR" baseline="0" dirty="0"/>
              <a:t> sont adaptées à notre usage. On les choisit en fonction de notre besoin. Elles répondent donc mieux à notre besoin.</a:t>
            </a:r>
          </a:p>
          <a:p>
            <a:r>
              <a:rPr lang="fr-FR" baseline="0" dirty="0"/>
              <a:t>Traitement très rapide notamment pour la partie calculatoire (agrégations). Le </a:t>
            </a:r>
            <a:r>
              <a:rPr lang="fr-FR" baseline="0" dirty="0" err="1"/>
              <a:t>MapReduce</a:t>
            </a:r>
            <a:r>
              <a:rPr lang="fr-FR" baseline="0" dirty="0"/>
              <a:t> sera vu ultérieurement.</a:t>
            </a:r>
          </a:p>
          <a:p>
            <a:r>
              <a:rPr lang="fr-FR" baseline="0" dirty="0"/>
              <a:t>L’absence de schéma (</a:t>
            </a:r>
            <a:r>
              <a:rPr lang="fr-FR" baseline="0" dirty="0" err="1"/>
              <a:t>schemaless</a:t>
            </a:r>
            <a:r>
              <a:rPr lang="fr-FR" baseline="0" dirty="0"/>
              <a:t>) permet de stocker des données très différentes au même endroit (la discrimination est faite du coté applicatif).</a:t>
            </a:r>
          </a:p>
          <a:p>
            <a:r>
              <a:rPr lang="fr-FR" baseline="0" dirty="0"/>
              <a:t>Rien à définir : </a:t>
            </a:r>
            <a:r>
              <a:rPr lang="fr-FR" baseline="0" dirty="0" err="1"/>
              <a:t>MongoDB</a:t>
            </a:r>
            <a:r>
              <a:rPr lang="fr-FR" baseline="0" dirty="0"/>
              <a:t>, </a:t>
            </a:r>
            <a:r>
              <a:rPr lang="fr-FR" baseline="0" dirty="0" err="1"/>
              <a:t>Elasticsearch</a:t>
            </a:r>
            <a:r>
              <a:rPr lang="fr-FR" baseline="0" dirty="0"/>
              <a:t> -&gt; Le premier insert crée : la donnée, la collection, l’index, la base</a:t>
            </a:r>
          </a:p>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15</a:t>
            </a:fld>
            <a:endParaRPr lang="fr-FR"/>
          </a:p>
        </p:txBody>
      </p:sp>
    </p:spTree>
    <p:extLst>
      <p:ext uri="{BB962C8B-B14F-4D97-AF65-F5344CB8AC3E}">
        <p14:creationId xmlns:p14="http://schemas.microsoft.com/office/powerpoint/2010/main" val="330306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Scaling</a:t>
            </a:r>
            <a:r>
              <a:rPr lang="fr-FR" dirty="0"/>
              <a:t>, </a:t>
            </a:r>
            <a:r>
              <a:rPr lang="fr-FR" dirty="0" err="1"/>
              <a:t>scalabilité</a:t>
            </a:r>
            <a:r>
              <a:rPr lang="fr-FR" dirty="0"/>
              <a:t>, mise</a:t>
            </a:r>
            <a:r>
              <a:rPr lang="fr-FR" baseline="0" dirty="0"/>
              <a:t> à l’échelle :</a:t>
            </a:r>
          </a:p>
          <a:p>
            <a:r>
              <a:rPr lang="fr-FR" baseline="0" dirty="0"/>
              <a:t> </a:t>
            </a:r>
            <a:r>
              <a:rPr lang="fr-FR" baseline="0" dirty="0">
                <a:sym typeface="Wingdings" panose="05000000000000000000" pitchFamily="2" charset="2"/>
              </a:rPr>
              <a:t> Capacité à absorber la montée en charge d’un système</a:t>
            </a:r>
          </a:p>
          <a:p>
            <a:r>
              <a:rPr lang="fr-FR" baseline="0" dirty="0">
                <a:sym typeface="Wingdings" panose="05000000000000000000" pitchFamily="2" charset="2"/>
              </a:rPr>
              <a:t>  Continuer à être opérationnel en cas de brusque augmentation de la sollicitation</a:t>
            </a:r>
          </a:p>
          <a:p>
            <a:r>
              <a:rPr lang="fr-FR" baseline="0" dirty="0" err="1">
                <a:sym typeface="Wingdings" panose="05000000000000000000" pitchFamily="2" charset="2"/>
              </a:rPr>
              <a:t>Scaling</a:t>
            </a:r>
            <a:r>
              <a:rPr lang="fr-FR" baseline="0" dirty="0">
                <a:sym typeface="Wingdings" panose="05000000000000000000" pitchFamily="2" charset="2"/>
              </a:rPr>
              <a:t> vertical : installer le système sur une machine + modifier les capacités de la machine</a:t>
            </a:r>
          </a:p>
          <a:p>
            <a:r>
              <a:rPr lang="fr-FR" baseline="0" dirty="0" err="1">
                <a:sym typeface="Wingdings" panose="05000000000000000000" pitchFamily="2" charset="2"/>
              </a:rPr>
              <a:t>Scaling</a:t>
            </a:r>
            <a:r>
              <a:rPr lang="fr-FR" baseline="0" dirty="0">
                <a:sym typeface="Wingdings" panose="05000000000000000000" pitchFamily="2" charset="2"/>
              </a:rPr>
              <a:t> horizontal : distribuer le système sur un cluster + ajouter/retirer des nœuds </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16</a:t>
            </a:fld>
            <a:endParaRPr lang="fr-FR"/>
          </a:p>
        </p:txBody>
      </p:sp>
    </p:spTree>
    <p:extLst>
      <p:ext uri="{BB962C8B-B14F-4D97-AF65-F5344CB8AC3E}">
        <p14:creationId xmlns:p14="http://schemas.microsoft.com/office/powerpoint/2010/main" val="5846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17</a:t>
            </a:fld>
            <a:endParaRPr lang="fr-FR"/>
          </a:p>
        </p:txBody>
      </p:sp>
    </p:spTree>
    <p:extLst>
      <p:ext uri="{BB962C8B-B14F-4D97-AF65-F5344CB8AC3E}">
        <p14:creationId xmlns:p14="http://schemas.microsoft.com/office/powerpoint/2010/main" val="417483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Données relationnelles</a:t>
            </a:r>
            <a:r>
              <a:rPr lang="fr-FR" baseline="0" dirty="0"/>
              <a:t> : </a:t>
            </a:r>
            <a:r>
              <a:rPr lang="fr-FR" dirty="0"/>
              <a:t>Moteur</a:t>
            </a:r>
            <a:r>
              <a:rPr lang="fr-FR" baseline="0" dirty="0"/>
              <a:t> de blog (</a:t>
            </a:r>
            <a:r>
              <a:rPr lang="fr-FR" baseline="0" dirty="0" err="1"/>
              <a:t>posts</a:t>
            </a:r>
            <a:r>
              <a:rPr lang="fr-FR" baseline="0" dirty="0"/>
              <a:t>, tags, catégories), Application comptable (dépenses, recettes), Application de gestion (clients, fournisseurs, factures, devis)</a:t>
            </a:r>
          </a:p>
          <a:p>
            <a:r>
              <a:rPr lang="fr-FR" baseline="0" dirty="0"/>
              <a:t>SQL : pas besoin de le présenter à un nouveau, tout le monde connait, on peut tout faire avec.</a:t>
            </a:r>
          </a:p>
          <a:p>
            <a:r>
              <a:rPr lang="fr-FR" baseline="0" dirty="0"/>
              <a:t>Intégrité des données : pas besoin de générer d’identifiants (accès concurrents), état de la </a:t>
            </a:r>
            <a:r>
              <a:rPr lang="fr-FR" baseline="0" dirty="0" err="1"/>
              <a:t>BdD</a:t>
            </a:r>
            <a:r>
              <a:rPr lang="fr-FR" baseline="0" dirty="0"/>
              <a:t> toujours stable (transactions)</a:t>
            </a:r>
          </a:p>
          <a:p>
            <a:r>
              <a:rPr lang="fr-FR" baseline="0" dirty="0"/>
              <a:t>Intuitif : MER, MEA, MCD (tout le monde comprend à l’aide d’un schéma sur un tableau)</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19</a:t>
            </a:fld>
            <a:endParaRPr lang="fr-FR"/>
          </a:p>
        </p:txBody>
      </p:sp>
    </p:spTree>
    <p:extLst>
      <p:ext uri="{BB962C8B-B14F-4D97-AF65-F5344CB8AC3E}">
        <p14:creationId xmlns:p14="http://schemas.microsoft.com/office/powerpoint/2010/main" val="708256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Atomicité : tout ou rien, si</a:t>
            </a:r>
            <a:r>
              <a:rPr lang="fr-FR" baseline="0" dirty="0"/>
              <a:t> une partie de la transaction échoue alors toute la transaction échoue</a:t>
            </a:r>
          </a:p>
          <a:p>
            <a:r>
              <a:rPr lang="fr-FR" baseline="0" dirty="0"/>
              <a:t>Cohérence : passage d’un état stable à un autre état stable</a:t>
            </a:r>
          </a:p>
          <a:p>
            <a:r>
              <a:rPr lang="fr-FR" baseline="0" dirty="0"/>
              <a:t>Isolation : 2 exécutions concurrentes donneront le même résultat que si elles avaient été séquentielles</a:t>
            </a:r>
          </a:p>
          <a:p>
            <a:r>
              <a:rPr lang="fr-FR" baseline="0" dirty="0"/>
              <a:t>Durabilité : pas de retour en arrière dès lors qu’une transaction a été validée</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20</a:t>
            </a:fld>
            <a:endParaRPr lang="fr-FR"/>
          </a:p>
        </p:txBody>
      </p:sp>
    </p:spTree>
    <p:extLst>
      <p:ext uri="{BB962C8B-B14F-4D97-AF65-F5344CB8AC3E}">
        <p14:creationId xmlns:p14="http://schemas.microsoft.com/office/powerpoint/2010/main" val="2951780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 : le</a:t>
            </a:r>
            <a:r>
              <a:rPr lang="fr-FR" baseline="0" dirty="0"/>
              <a:t> système est disponible</a:t>
            </a:r>
          </a:p>
          <a:p>
            <a:r>
              <a:rPr lang="fr-FR" baseline="0" dirty="0"/>
              <a:t>SS : la donnée peut changer même sans intervention</a:t>
            </a:r>
          </a:p>
          <a:p>
            <a:r>
              <a:rPr lang="fr-FR" baseline="0" dirty="0"/>
              <a:t>EC : à la fin, le système deviendra cohérent</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21</a:t>
            </a:fld>
            <a:endParaRPr lang="fr-FR"/>
          </a:p>
        </p:txBody>
      </p:sp>
    </p:spTree>
    <p:extLst>
      <p:ext uri="{BB962C8B-B14F-4D97-AF65-F5344CB8AC3E}">
        <p14:creationId xmlns:p14="http://schemas.microsoft.com/office/powerpoint/2010/main" val="204511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Quand on a un bon marteau, tous les problèmes ressemblent à des clous.</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22</a:t>
            </a:fld>
            <a:endParaRPr lang="fr-FR"/>
          </a:p>
        </p:txBody>
      </p:sp>
    </p:spTree>
    <p:extLst>
      <p:ext uri="{BB962C8B-B14F-4D97-AF65-F5344CB8AC3E}">
        <p14:creationId xmlns:p14="http://schemas.microsoft.com/office/powerpoint/2010/main" val="52395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trouve de tout dans la mouvance </a:t>
            </a:r>
            <a:r>
              <a:rPr lang="fr-FR" dirty="0" err="1"/>
              <a:t>NoSQL</a:t>
            </a:r>
            <a:r>
              <a:rPr lang="fr-FR" dirty="0"/>
              <a:t>. Comme elle se définit par</a:t>
            </a:r>
            <a:r>
              <a:rPr lang="fr-FR" baseline="0" dirty="0"/>
              <a:t> ce qu’elle n’est pas (c’est-à-dire du relationnel) elle peut être tout le reste.</a:t>
            </a:r>
          </a:p>
          <a:p>
            <a:r>
              <a:rPr lang="fr-FR" baseline="0" dirty="0"/>
              <a:t>Tout système de stockage de données un peu distribué peut se revendiquer comme faisant partie de l’écosystème </a:t>
            </a:r>
            <a:r>
              <a:rPr lang="fr-FR" baseline="0" dirty="0" err="1"/>
              <a:t>NoSQL</a:t>
            </a:r>
            <a:r>
              <a:rPr lang="fr-FR" baseline="0" dirty="0"/>
              <a:t>.</a:t>
            </a:r>
          </a:p>
          <a:p>
            <a:r>
              <a:rPr lang="fr-FR" baseline="0" dirty="0"/>
              <a:t>On trouve cependant des grandes familles. Suivent les principales.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24</a:t>
            </a:fld>
            <a:endParaRPr lang="fr-FR"/>
          </a:p>
        </p:txBody>
      </p:sp>
    </p:spTree>
    <p:extLst>
      <p:ext uri="{BB962C8B-B14F-4D97-AF65-F5344CB8AC3E}">
        <p14:creationId xmlns:p14="http://schemas.microsoft.com/office/powerpoint/2010/main" val="96945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Contexte</a:t>
            </a:r>
            <a:r>
              <a:rPr lang="fr-FR" baseline="0" dirty="0"/>
              <a:t> historique + principes du modèle relationnel</a:t>
            </a:r>
          </a:p>
          <a:p>
            <a:r>
              <a:rPr lang="fr-FR" baseline="0" dirty="0" err="1"/>
              <a:t>NoSQL</a:t>
            </a:r>
            <a:r>
              <a:rPr lang="fr-FR" baseline="0" dirty="0"/>
              <a:t> : sa vie, son œuvre, comment il se distingue du modèle relationnel</a:t>
            </a:r>
          </a:p>
          <a:p>
            <a:r>
              <a:rPr lang="fr-FR" baseline="0" dirty="0"/>
              <a:t>Les différents types de </a:t>
            </a:r>
            <a:r>
              <a:rPr lang="fr-FR" baseline="0" dirty="0" err="1"/>
              <a:t>BdD</a:t>
            </a:r>
            <a:r>
              <a:rPr lang="fr-FR" baseline="0" dirty="0"/>
              <a:t> </a:t>
            </a:r>
            <a:r>
              <a:rPr lang="fr-FR" baseline="0" dirty="0" err="1"/>
              <a:t>NoSQL</a:t>
            </a:r>
            <a:r>
              <a:rPr lang="fr-FR" baseline="0" dirty="0"/>
              <a:t> : nous verrons qu’il s’agit d’une mouvance très hétéroclite.</a:t>
            </a:r>
          </a:p>
          <a:p>
            <a:r>
              <a:rPr lang="fr-FR" baseline="0" dirty="0"/>
              <a:t>Afin d’illustrer notre propos, nous analyserons plusieurs exemples de mises en œuvre de technologie </a:t>
            </a:r>
            <a:r>
              <a:rPr lang="fr-FR" baseline="0" dirty="0" err="1"/>
              <a:t>NoSQL</a:t>
            </a:r>
            <a:r>
              <a:rPr lang="fr-FR" baseline="0" dirty="0"/>
              <a:t>. Nous identifierons des cas concrets.</a:t>
            </a:r>
          </a:p>
          <a:p>
            <a:r>
              <a:rPr lang="fr-FR" baseline="0" dirty="0"/>
              <a:t>Nous étudierons également les caractéristiques qui permettent de bien choisir une base de données </a:t>
            </a:r>
            <a:r>
              <a:rPr lang="fr-FR" baseline="0" dirty="0" err="1"/>
              <a:t>NoSQL</a:t>
            </a:r>
            <a:r>
              <a:rPr lang="fr-FR" baseline="0" dirty="0"/>
              <a:t>.</a:t>
            </a:r>
          </a:p>
          <a:p>
            <a:r>
              <a:rPr lang="fr-FR" baseline="0" dirty="0"/>
              <a:t>Enfin nous passerons à la pratique en manipulant des données stockées dans un SGBD </a:t>
            </a:r>
            <a:r>
              <a:rPr lang="fr-FR" baseline="0" dirty="0" err="1"/>
              <a:t>NoSQL</a:t>
            </a:r>
            <a:r>
              <a:rPr lang="fr-FR" baseline="0" dirty="0"/>
              <a:t> : </a:t>
            </a:r>
            <a:r>
              <a:rPr lang="fr-FR" baseline="0" dirty="0" err="1"/>
              <a:t>MongoDB</a:t>
            </a:r>
            <a:r>
              <a:rPr lang="fr-FR" baseline="0" dirty="0"/>
              <a:t>.</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a:t>
            </a:fld>
            <a:endParaRPr lang="fr-FR"/>
          </a:p>
        </p:txBody>
      </p:sp>
    </p:spTree>
    <p:extLst>
      <p:ext uri="{BB962C8B-B14F-4D97-AF65-F5344CB8AC3E}">
        <p14:creationId xmlns:p14="http://schemas.microsoft.com/office/powerpoint/2010/main" val="923630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a:t>
            </a:r>
            <a:r>
              <a:rPr lang="fr-FR" baseline="0" dirty="0"/>
              <a:t> grands types de BDD </a:t>
            </a:r>
            <a:r>
              <a:rPr lang="fr-FR" baseline="0" dirty="0" err="1"/>
              <a:t>NoSQL</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25</a:t>
            </a:fld>
            <a:endParaRPr lang="fr-FR"/>
          </a:p>
        </p:txBody>
      </p:sp>
    </p:spTree>
    <p:extLst>
      <p:ext uri="{BB962C8B-B14F-4D97-AF65-F5344CB8AC3E}">
        <p14:creationId xmlns:p14="http://schemas.microsoft.com/office/powerpoint/2010/main" val="2669107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BDD clés-valeurs</a:t>
            </a:r>
            <a:r>
              <a:rPr lang="fr-FR" baseline="0" dirty="0"/>
              <a:t> est un </a:t>
            </a:r>
            <a:r>
              <a:rPr lang="fr-FR" baseline="0" dirty="0" err="1"/>
              <a:t>datastore</a:t>
            </a:r>
            <a:r>
              <a:rPr lang="fr-FR" baseline="0" dirty="0"/>
              <a:t> simple en ce sens qu’il se contente se stocker pour une clé une valeur.</a:t>
            </a:r>
          </a:p>
          <a:p>
            <a:r>
              <a:rPr lang="fr-FR" baseline="0" dirty="0"/>
              <a:t>On s’en sert souvent pour des systèmes de cache ou, plus généralement, tout ce qui nécessite une accès lecture/écriture rapide. (Accès SIMPLE, pas de requête compliquée)</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26</a:t>
            </a:fld>
            <a:endParaRPr lang="fr-FR"/>
          </a:p>
        </p:txBody>
      </p:sp>
    </p:spTree>
    <p:extLst>
      <p:ext uri="{BB962C8B-B14F-4D97-AF65-F5344CB8AC3E}">
        <p14:creationId xmlns:p14="http://schemas.microsoft.com/office/powerpoint/2010/main" val="94544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Twitter gère ses </a:t>
            </a:r>
            <a:r>
              <a:rPr lang="fr-FR" dirty="0" err="1"/>
              <a:t>timelines</a:t>
            </a:r>
            <a:r>
              <a:rPr lang="fr-FR" dirty="0"/>
              <a:t> avec Redis</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27</a:t>
            </a:fld>
            <a:endParaRPr lang="fr-FR"/>
          </a:p>
        </p:txBody>
      </p:sp>
    </p:spTree>
    <p:extLst>
      <p:ext uri="{BB962C8B-B14F-4D97-AF65-F5344CB8AC3E}">
        <p14:creationId xmlns:p14="http://schemas.microsoft.com/office/powerpoint/2010/main" val="186771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Quand</a:t>
            </a:r>
            <a:r>
              <a:rPr lang="fr-FR" baseline="0" dirty="0"/>
              <a:t> la clé est une date on appelle ça une </a:t>
            </a:r>
            <a:r>
              <a:rPr lang="fr-FR" baseline="0" dirty="0" err="1"/>
              <a:t>BdD</a:t>
            </a:r>
            <a:r>
              <a:rPr lang="fr-FR" baseline="0" dirty="0"/>
              <a:t> de type « Time </a:t>
            </a:r>
            <a:r>
              <a:rPr lang="fr-FR" baseline="0" dirty="0" err="1"/>
              <a:t>series</a:t>
            </a:r>
            <a:r>
              <a:rPr lang="fr-FR" baseline="0" dirty="0"/>
              <a:t> ».</a:t>
            </a:r>
          </a:p>
          <a:p>
            <a:r>
              <a:rPr lang="fr-FR" baseline="0" dirty="0"/>
              <a:t>Très utilisé dans le trading automatisé. Les brokers de </a:t>
            </a:r>
            <a:r>
              <a:rPr lang="fr-FR" baseline="0" dirty="0" err="1"/>
              <a:t>cryptomonnaies</a:t>
            </a:r>
            <a:r>
              <a:rPr lang="fr-FR" baseline="0" dirty="0"/>
              <a:t> utilisent ce genre de </a:t>
            </a:r>
            <a:r>
              <a:rPr lang="fr-FR" baseline="0" dirty="0" err="1"/>
              <a:t>BdD</a:t>
            </a:r>
            <a:r>
              <a:rPr lang="fr-FR" baseline="0" dirty="0"/>
              <a:t>.</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28</a:t>
            </a:fld>
            <a:endParaRPr lang="fr-FR"/>
          </a:p>
        </p:txBody>
      </p:sp>
    </p:spTree>
    <p:extLst>
      <p:ext uri="{BB962C8B-B14F-4D97-AF65-F5344CB8AC3E}">
        <p14:creationId xmlns:p14="http://schemas.microsoft.com/office/powerpoint/2010/main" val="864605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Requêtage</a:t>
            </a:r>
            <a:r>
              <a:rPr lang="fr-FR" baseline="0" dirty="0"/>
              <a:t> sur les données des colonnes : plus souple que le clé-valeur vu précédemment, permet les clauses WHERE</a:t>
            </a:r>
          </a:p>
          <a:p>
            <a:endParaRPr lang="fr-FR" baseline="0" dirty="0"/>
          </a:p>
          <a:p>
            <a:r>
              <a:rPr lang="fr-FR" baseline="0" dirty="0"/>
              <a:t>ATTENTION : en </a:t>
            </a:r>
            <a:r>
              <a:rPr lang="fr-FR" baseline="0" dirty="0" err="1"/>
              <a:t>NoSQL</a:t>
            </a:r>
            <a:r>
              <a:rPr lang="fr-FR" baseline="0" dirty="0"/>
              <a:t>, « orienté colonnes » == « </a:t>
            </a:r>
            <a:r>
              <a:rPr lang="fr-FR" baseline="0" dirty="0" err="1"/>
              <a:t>wide-column</a:t>
            </a:r>
            <a:r>
              <a:rPr lang="fr-FR" baseline="0" dirty="0"/>
              <a:t> »</a:t>
            </a:r>
          </a:p>
          <a:p>
            <a:endParaRPr lang="fr-FR" baseline="0"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29</a:t>
            </a:fld>
            <a:endParaRPr lang="fr-FR"/>
          </a:p>
        </p:txBody>
      </p:sp>
    </p:spTree>
    <p:extLst>
      <p:ext uri="{BB962C8B-B14F-4D97-AF65-F5344CB8AC3E}">
        <p14:creationId xmlns:p14="http://schemas.microsoft.com/office/powerpoint/2010/main" val="3259718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a:t>
            </a:r>
            <a:r>
              <a:rPr lang="fr-FR" dirty="0" err="1"/>
              <a:t>column</a:t>
            </a:r>
            <a:r>
              <a:rPr lang="fr-FR" dirty="0"/>
              <a:t> store consiste simplement à</a:t>
            </a:r>
            <a:r>
              <a:rPr lang="fr-FR" baseline="0" dirty="0"/>
              <a:t> séparer le contenu de chaque colonne (d’une table de </a:t>
            </a:r>
            <a:r>
              <a:rPr lang="fr-FR" baseline="0" dirty="0" err="1"/>
              <a:t>BdD</a:t>
            </a:r>
            <a:r>
              <a:rPr lang="fr-FR" baseline="0" dirty="0"/>
              <a:t> relationnelle) dans un fichier à part.</a:t>
            </a:r>
          </a:p>
          <a:p>
            <a:r>
              <a:rPr lang="fr-FR" baseline="0" dirty="0"/>
              <a:t>Pour une ligne, la valeur d’une donnée de colonne est au même offset. Toutes les lignes ont les mêmes colonnes.</a:t>
            </a:r>
          </a:p>
          <a:p>
            <a:endParaRPr lang="fr-FR" baseline="0" dirty="0"/>
          </a:p>
          <a:p>
            <a:r>
              <a:rPr lang="fr-FR" baseline="0" dirty="0"/>
              <a:t>Rien de nouveau : existe depuis des années, a été inventé pour facilité les calculs dans un modèle relationnel.</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30</a:t>
            </a:fld>
            <a:endParaRPr lang="fr-FR"/>
          </a:p>
        </p:txBody>
      </p:sp>
    </p:spTree>
    <p:extLst>
      <p:ext uri="{BB962C8B-B14F-4D97-AF65-F5344CB8AC3E}">
        <p14:creationId xmlns:p14="http://schemas.microsoft.com/office/powerpoint/2010/main" val="2718892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Différence avec le </a:t>
            </a:r>
            <a:r>
              <a:rPr lang="fr-FR" dirty="0" err="1"/>
              <a:t>column</a:t>
            </a:r>
            <a:r>
              <a:rPr lang="fr-FR" dirty="0"/>
              <a:t> store</a:t>
            </a:r>
            <a:r>
              <a:rPr lang="fr-FR" baseline="0" dirty="0"/>
              <a:t> :</a:t>
            </a:r>
          </a:p>
          <a:p>
            <a:r>
              <a:rPr lang="fr-FR" baseline="0" dirty="0" err="1"/>
              <a:t>Schemaless</a:t>
            </a:r>
            <a:r>
              <a:rPr lang="fr-FR" baseline="0" dirty="0"/>
              <a:t>, les colonnes ne sont pas imposées à une ligne</a:t>
            </a:r>
          </a:p>
          <a:p>
            <a:r>
              <a:rPr lang="fr-FR" baseline="0" dirty="0"/>
              <a:t>Distribution, les colonnes sont distribuées dans le cluster</a:t>
            </a:r>
          </a:p>
          <a:p>
            <a:endParaRPr lang="fr-FR" baseline="0" dirty="0"/>
          </a:p>
          <a:p>
            <a:r>
              <a:rPr lang="fr-FR" baseline="0" dirty="0"/>
              <a:t>Mais sinon même avantage : facilite grandement les agrégations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31</a:t>
            </a:fld>
            <a:endParaRPr lang="fr-FR"/>
          </a:p>
        </p:txBody>
      </p:sp>
    </p:spTree>
    <p:extLst>
      <p:ext uri="{BB962C8B-B14F-4D97-AF65-F5344CB8AC3E}">
        <p14:creationId xmlns:p14="http://schemas.microsoft.com/office/powerpoint/2010/main" val="1033414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Extension des clés-valeurs : clés-valeurs auxquelles on rajoute des fonctionnalités</a:t>
            </a:r>
          </a:p>
          <a:p>
            <a:r>
              <a:rPr lang="fr-FR" dirty="0"/>
              <a:t>Plus de possibilités</a:t>
            </a:r>
            <a:r>
              <a:rPr lang="fr-FR" baseline="0" dirty="0"/>
              <a:t> mais, revers de la médaille, de moindres performances.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32</a:t>
            </a:fld>
            <a:endParaRPr lang="fr-FR"/>
          </a:p>
        </p:txBody>
      </p:sp>
    </p:spTree>
    <p:extLst>
      <p:ext uri="{BB962C8B-B14F-4D97-AF65-F5344CB8AC3E}">
        <p14:creationId xmlns:p14="http://schemas.microsoft.com/office/powerpoint/2010/main" val="1068112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données d’une même colonne peuvent être de types différents </a:t>
            </a:r>
            <a:r>
              <a:rPr lang="fr-FR" dirty="0">
                <a:sym typeface="Wingdings" panose="05000000000000000000" pitchFamily="2" charset="2"/>
              </a:rPr>
              <a:t></a:t>
            </a:r>
            <a:r>
              <a:rPr lang="fr-FR" baseline="0" dirty="0">
                <a:sym typeface="Wingdings" panose="05000000000000000000" pitchFamily="2" charset="2"/>
              </a:rPr>
              <a:t> Plus d’indépendance entre les documents, pose parfois des problèmes (exemple : sort </a:t>
            </a:r>
            <a:r>
              <a:rPr lang="fr-FR" baseline="0" dirty="0" err="1">
                <a:sym typeface="Wingdings" panose="05000000000000000000" pitchFamily="2" charset="2"/>
              </a:rPr>
              <a:t>mongodb</a:t>
            </a:r>
            <a:r>
              <a:rPr lang="fr-FR" baseline="0" dirty="0">
                <a:sym typeface="Wingdings" panose="05000000000000000000" pitchFamily="2" charset="2"/>
              </a:rPr>
              <a:t> sur valeur UTF-8 et non sur le caractère)</a:t>
            </a:r>
            <a:endParaRPr lang="fr-FR" dirty="0"/>
          </a:p>
          <a:p>
            <a:r>
              <a:rPr lang="fr-FR" dirty="0"/>
              <a:t>La donnée d’une colonne peut avoir plusieurs valeurs (liste) </a:t>
            </a:r>
            <a:r>
              <a:rPr lang="fr-FR" dirty="0">
                <a:sym typeface="Wingdings" panose="05000000000000000000" pitchFamily="2" charset="2"/>
              </a:rPr>
              <a:t> possibilité</a:t>
            </a:r>
            <a:r>
              <a:rPr lang="fr-FR" baseline="0" dirty="0">
                <a:sym typeface="Wingdings" panose="05000000000000000000" pitchFamily="2" charset="2"/>
              </a:rPr>
              <a:t> de requête de type « contient »</a:t>
            </a:r>
            <a:endParaRPr lang="fr-FR" dirty="0"/>
          </a:p>
          <a:p>
            <a:r>
              <a:rPr lang="fr-FR" dirty="0"/>
              <a:t>Les documents ont une structure arborescente (</a:t>
            </a:r>
            <a:r>
              <a:rPr lang="fr-FR" dirty="0" err="1"/>
              <a:t>nested</a:t>
            </a:r>
            <a:r>
              <a:rPr lang="fr-FR" dirty="0"/>
              <a:t>) </a:t>
            </a:r>
            <a:r>
              <a:rPr lang="fr-FR" dirty="0">
                <a:sym typeface="Wingdings" panose="05000000000000000000" pitchFamily="2" charset="2"/>
              </a:rPr>
              <a:t> Evite les relations, toutes</a:t>
            </a:r>
            <a:r>
              <a:rPr lang="fr-FR" baseline="0" dirty="0">
                <a:sym typeface="Wingdings" panose="05000000000000000000" pitchFamily="2" charset="2"/>
              </a:rPr>
              <a:t> les données sont à disposition (un client possède 3 adresses, elles seront autant de sous-documents)</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33</a:t>
            </a:fld>
            <a:endParaRPr lang="fr-FR"/>
          </a:p>
        </p:txBody>
      </p:sp>
    </p:spTree>
    <p:extLst>
      <p:ext uri="{BB962C8B-B14F-4D97-AF65-F5344CB8AC3E}">
        <p14:creationId xmlns:p14="http://schemas.microsoft.com/office/powerpoint/2010/main" val="1837757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a:t>
            </a:r>
            <a:r>
              <a:rPr lang="fr-FR" dirty="0" err="1"/>
              <a:t>BdD</a:t>
            </a:r>
            <a:r>
              <a:rPr lang="fr-FR" dirty="0"/>
              <a:t> orientée graphe part</a:t>
            </a:r>
            <a:r>
              <a:rPr lang="fr-FR" baseline="0" dirty="0"/>
              <a:t> du principe que les données peuvent être représentées sous la forme de nœuds et de relations. Attention : pas la même représentation que pour du relationnel (on peut considérer qu’un nœud est une ligne de table).</a:t>
            </a:r>
          </a:p>
          <a:p>
            <a:r>
              <a:rPr lang="fr-FR" baseline="0" dirty="0"/>
              <a:t>Possibilité d’avoir des nœuds de différents types et d’avoir des millions de nœuds.</a:t>
            </a:r>
          </a:p>
          <a:p>
            <a:endParaRPr lang="fr-FR" baseline="0" dirty="0"/>
          </a:p>
          <a:p>
            <a:r>
              <a:rPr lang="fr-FR" baseline="0" dirty="0"/>
              <a:t>Conceptuellement il s’agit du type de </a:t>
            </a:r>
            <a:r>
              <a:rPr lang="fr-FR" baseline="0" dirty="0" err="1"/>
              <a:t>BdD</a:t>
            </a:r>
            <a:r>
              <a:rPr lang="fr-FR" baseline="0" dirty="0"/>
              <a:t> le plus éloigné des autres.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35</a:t>
            </a:fld>
            <a:endParaRPr lang="fr-FR"/>
          </a:p>
        </p:txBody>
      </p:sp>
    </p:spTree>
    <p:extLst>
      <p:ext uri="{BB962C8B-B14F-4D97-AF65-F5344CB8AC3E}">
        <p14:creationId xmlns:p14="http://schemas.microsoft.com/office/powerpoint/2010/main" val="426012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 quand peut-on dater l’apparition des bases de données ?</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a:t>
            </a:fld>
            <a:endParaRPr lang="fr-FR"/>
          </a:p>
        </p:txBody>
      </p:sp>
    </p:spTree>
    <p:extLst>
      <p:ext uri="{BB962C8B-B14F-4D97-AF65-F5344CB8AC3E}">
        <p14:creationId xmlns:p14="http://schemas.microsoft.com/office/powerpoint/2010/main" val="1306148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Parcours de graphe.</a:t>
            </a:r>
            <a:r>
              <a:rPr lang="fr-FR" baseline="0" dirty="0"/>
              <a:t> Exemple : LinkedIn avec ses réseaux de 1</a:t>
            </a:r>
            <a:r>
              <a:rPr lang="fr-FR" baseline="30000" dirty="0"/>
              <a:t>e</a:t>
            </a:r>
            <a:r>
              <a:rPr lang="fr-FR" baseline="0" dirty="0"/>
              <a:t> niveau, 2</a:t>
            </a:r>
            <a:r>
              <a:rPr lang="fr-FR" baseline="30000" dirty="0"/>
              <a:t>e</a:t>
            </a:r>
            <a:r>
              <a:rPr lang="fr-FR" baseline="0" dirty="0"/>
              <a:t> niveau, etc.</a:t>
            </a:r>
          </a:p>
          <a:p>
            <a:r>
              <a:rPr lang="fr-FR" baseline="0" dirty="0"/>
              <a:t>Combien de personnes vous séparent d’untel ?</a:t>
            </a:r>
          </a:p>
          <a:p>
            <a:endParaRPr lang="fr-FR" baseline="0" dirty="0"/>
          </a:p>
          <a:p>
            <a:r>
              <a:rPr lang="fr-FR" baseline="0" dirty="0"/>
              <a:t>Plutôt utilisées comme </a:t>
            </a:r>
            <a:r>
              <a:rPr lang="fr-FR" baseline="0" dirty="0" err="1"/>
              <a:t>BdD</a:t>
            </a:r>
            <a:r>
              <a:rPr lang="fr-FR" baseline="0" dirty="0"/>
              <a:t> secondaires (pour un besoin spécifique)</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36</a:t>
            </a:fld>
            <a:endParaRPr lang="fr-FR"/>
          </a:p>
        </p:txBody>
      </p:sp>
    </p:spTree>
    <p:extLst>
      <p:ext uri="{BB962C8B-B14F-4D97-AF65-F5344CB8AC3E}">
        <p14:creationId xmlns:p14="http://schemas.microsoft.com/office/powerpoint/2010/main" val="2808206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aseline="0" dirty="0"/>
          </a:p>
          <a:p>
            <a:r>
              <a:rPr lang="fr-FR" baseline="0" dirty="0"/>
              <a:t>Plutôt utilisées comme </a:t>
            </a:r>
            <a:r>
              <a:rPr lang="fr-FR" baseline="0" dirty="0" err="1"/>
              <a:t>BdD</a:t>
            </a:r>
            <a:r>
              <a:rPr lang="fr-FR" baseline="0" dirty="0"/>
              <a:t> secondaires (pour un besoin spécifique)</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38</a:t>
            </a:fld>
            <a:endParaRPr lang="fr-FR"/>
          </a:p>
        </p:txBody>
      </p:sp>
    </p:spTree>
    <p:extLst>
      <p:ext uri="{BB962C8B-B14F-4D97-AF65-F5344CB8AC3E}">
        <p14:creationId xmlns:p14="http://schemas.microsoft.com/office/powerpoint/2010/main" val="3065807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fournisseurs de </a:t>
            </a:r>
            <a:r>
              <a:rPr lang="fr-FR" dirty="0" err="1"/>
              <a:t>BdD</a:t>
            </a:r>
            <a:r>
              <a:rPr lang="fr-FR" dirty="0"/>
              <a:t> veulent</a:t>
            </a:r>
            <a:r>
              <a:rPr lang="fr-FR" baseline="0" dirty="0"/>
              <a:t> enrichir les capacités de leur outil. (Positionnement marché) D’où : choix conceptuels qui conduisent à mélanger les techniques pour avoir tous les avantages.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39</a:t>
            </a:fld>
            <a:endParaRPr lang="fr-FR"/>
          </a:p>
        </p:txBody>
      </p:sp>
    </p:spTree>
    <p:extLst>
      <p:ext uri="{BB962C8B-B14F-4D97-AF65-F5344CB8AC3E}">
        <p14:creationId xmlns:p14="http://schemas.microsoft.com/office/powerpoint/2010/main" val="1911695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Qui a déjà</a:t>
            </a:r>
            <a:r>
              <a:rPr lang="fr-FR" baseline="0" dirty="0"/>
              <a:t> utilisé, ou utilise déjà, une base de données </a:t>
            </a:r>
            <a:r>
              <a:rPr lang="fr-FR" baseline="0" dirty="0" err="1"/>
              <a:t>NoSql</a:t>
            </a:r>
            <a:r>
              <a:rPr lang="fr-FR" baseline="0" dirty="0"/>
              <a:t> ? Pour quelle raison ?</a:t>
            </a:r>
            <a:endParaRPr lang="fr-FR" dirty="0"/>
          </a:p>
          <a:p>
            <a:endParaRPr lang="fr-FR" dirty="0"/>
          </a:p>
          <a:p>
            <a:r>
              <a:rPr lang="fr-FR" dirty="0"/>
              <a:t>Quelques exemples de mise en œuvre de solution </a:t>
            </a:r>
            <a:r>
              <a:rPr lang="fr-FR" dirty="0" err="1"/>
              <a:t>NoSQL</a:t>
            </a:r>
            <a:r>
              <a:rPr lang="fr-FR" dirty="0"/>
              <a:t> (sur des cas professionnels potentiels)</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40</a:t>
            </a:fld>
            <a:endParaRPr lang="fr-FR"/>
          </a:p>
        </p:txBody>
      </p:sp>
    </p:spTree>
    <p:extLst>
      <p:ext uri="{BB962C8B-B14F-4D97-AF65-F5344CB8AC3E}">
        <p14:creationId xmlns:p14="http://schemas.microsoft.com/office/powerpoint/2010/main" val="46698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ELK = </a:t>
            </a:r>
            <a:r>
              <a:rPr lang="fr-FR" dirty="0" err="1"/>
              <a:t>Elasticsearch</a:t>
            </a:r>
            <a:r>
              <a:rPr lang="fr-FR" dirty="0"/>
              <a:t>, </a:t>
            </a:r>
            <a:r>
              <a:rPr lang="fr-FR" dirty="0" err="1"/>
              <a:t>Logstash</a:t>
            </a:r>
            <a:r>
              <a:rPr lang="fr-FR" dirty="0"/>
              <a:t>, </a:t>
            </a:r>
            <a:r>
              <a:rPr lang="fr-FR" dirty="0" err="1"/>
              <a:t>Kibana</a:t>
            </a:r>
            <a:endParaRPr lang="fr-FR" dirty="0"/>
          </a:p>
          <a:p>
            <a:r>
              <a:rPr lang="fr-FR" dirty="0"/>
              <a:t>Politique de </a:t>
            </a:r>
            <a:r>
              <a:rPr lang="fr-FR" dirty="0" err="1"/>
              <a:t>logging</a:t>
            </a:r>
            <a:r>
              <a:rPr lang="fr-FR" baseline="0" dirty="0"/>
              <a:t> : tous les logs sont déversés dans un « puits de logs »</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42</a:t>
            </a:fld>
            <a:endParaRPr lang="fr-FR"/>
          </a:p>
        </p:txBody>
      </p:sp>
    </p:spTree>
    <p:extLst>
      <p:ext uri="{BB962C8B-B14F-4D97-AF65-F5344CB8AC3E}">
        <p14:creationId xmlns:p14="http://schemas.microsoft.com/office/powerpoint/2010/main" val="664940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Suivi des conteneurs</a:t>
            </a:r>
            <a:r>
              <a:rPr lang="fr-FR" baseline="0" dirty="0"/>
              <a:t> assuré par la société </a:t>
            </a:r>
            <a:r>
              <a:rPr lang="fr-FR" baseline="0" dirty="0" err="1"/>
              <a:t>Traxens</a:t>
            </a:r>
            <a:r>
              <a:rPr lang="fr-FR" baseline="0" dirty="0"/>
              <a:t> (Startup marseillaise)</a:t>
            </a:r>
          </a:p>
          <a:p>
            <a:r>
              <a:rPr lang="fr-FR" baseline="0" dirty="0"/>
              <a:t>Les données de l’</a:t>
            </a:r>
            <a:r>
              <a:rPr lang="fr-FR" baseline="0" dirty="0" err="1"/>
              <a:t>IoT</a:t>
            </a:r>
            <a:r>
              <a:rPr lang="fr-FR" baseline="0" dirty="0"/>
              <a:t> sont souvent stockées dans du </a:t>
            </a:r>
            <a:r>
              <a:rPr lang="fr-FR" baseline="0" dirty="0" err="1"/>
              <a:t>NoSQL</a:t>
            </a:r>
            <a:r>
              <a:rPr lang="fr-FR" baseline="0" dirty="0"/>
              <a:t> (car grande variabilité des informations).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43</a:t>
            </a:fld>
            <a:endParaRPr lang="fr-FR"/>
          </a:p>
        </p:txBody>
      </p:sp>
    </p:spTree>
    <p:extLst>
      <p:ext uri="{BB962C8B-B14F-4D97-AF65-F5344CB8AC3E}">
        <p14:creationId xmlns:p14="http://schemas.microsoft.com/office/powerpoint/2010/main" val="2615472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PaC</a:t>
            </a:r>
            <a:r>
              <a:rPr lang="fr-FR" baseline="0" dirty="0"/>
              <a:t> : mise en relation des utilisateurs pour échange de produits</a:t>
            </a:r>
          </a:p>
          <a:p>
            <a:r>
              <a:rPr lang="fr-FR" baseline="0" dirty="0"/>
              <a:t>Eurocopter : stockage de données de maintenance des hélicoptères</a:t>
            </a:r>
          </a:p>
          <a:p>
            <a:r>
              <a:rPr lang="fr-FR" baseline="0" dirty="0"/>
              <a:t>SG : pour le plaisir</a:t>
            </a:r>
          </a:p>
          <a:p>
            <a:r>
              <a:rPr lang="fr-FR" baseline="0" dirty="0" err="1"/>
              <a:t>Manageo</a:t>
            </a:r>
            <a:r>
              <a:rPr lang="fr-FR" baseline="0" dirty="0"/>
              <a:t> : </a:t>
            </a:r>
            <a:r>
              <a:rPr lang="fr-FR" baseline="0" dirty="0" err="1"/>
              <a:t>Elasticsearch</a:t>
            </a:r>
            <a:r>
              <a:rPr lang="fr-FR" baseline="0" dirty="0"/>
              <a:t>, pour les recherches spécifiques et les agrégations</a:t>
            </a:r>
          </a:p>
          <a:p>
            <a:r>
              <a:rPr lang="fr-FR" baseline="0" dirty="0"/>
              <a:t>La Poste : Cassandra pour le stockage de toutes les annonces plis (gros volumes) avec écriture rapide, </a:t>
            </a:r>
            <a:r>
              <a:rPr lang="fr-FR" baseline="0" dirty="0" err="1"/>
              <a:t>Elasticsearch</a:t>
            </a:r>
            <a:r>
              <a:rPr lang="fr-FR" baseline="0" dirty="0"/>
              <a:t> pour les agrégations ou la supervision</a:t>
            </a:r>
          </a:p>
          <a:p>
            <a:r>
              <a:rPr lang="fr-FR" baseline="0" dirty="0"/>
              <a:t>CA : </a:t>
            </a:r>
            <a:r>
              <a:rPr lang="fr-FR" baseline="0" dirty="0" err="1"/>
              <a:t>MongoDB</a:t>
            </a:r>
            <a:r>
              <a:rPr lang="fr-FR" baseline="0" dirty="0"/>
              <a:t> sans se poser de question (simplicité), ELK pour la supervision</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44</a:t>
            </a:fld>
            <a:endParaRPr lang="fr-FR"/>
          </a:p>
        </p:txBody>
      </p:sp>
    </p:spTree>
    <p:extLst>
      <p:ext uri="{BB962C8B-B14F-4D97-AF65-F5344CB8AC3E}">
        <p14:creationId xmlns:p14="http://schemas.microsoft.com/office/powerpoint/2010/main" val="2653788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Plus</a:t>
            </a:r>
            <a:r>
              <a:rPr lang="fr-FR" baseline="0" dirty="0"/>
              <a:t> tard vous serez amenés à faire des choix techniques et éventuellement sélectionner des bases de données </a:t>
            </a:r>
            <a:r>
              <a:rPr lang="fr-FR" baseline="0" dirty="0" err="1"/>
              <a:t>NoSQL</a:t>
            </a:r>
            <a:r>
              <a:rPr lang="fr-FR" baseline="0" dirty="0"/>
              <a:t>. Cette partie vise à savoir comment choisir.</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45</a:t>
            </a:fld>
            <a:endParaRPr lang="fr-FR"/>
          </a:p>
        </p:txBody>
      </p:sp>
    </p:spTree>
    <p:extLst>
      <p:ext uri="{BB962C8B-B14F-4D97-AF65-F5344CB8AC3E}">
        <p14:creationId xmlns:p14="http://schemas.microsoft.com/office/powerpoint/2010/main" val="208054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Un</a:t>
            </a:r>
            <a:r>
              <a:rPr lang="fr-FR" baseline="0" dirty="0"/>
              <a:t> SGBD ne peut pas satisfaire les 3 exigences en même temps.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46</a:t>
            </a:fld>
            <a:endParaRPr lang="fr-FR"/>
          </a:p>
        </p:txBody>
      </p:sp>
    </p:spTree>
    <p:extLst>
      <p:ext uri="{BB962C8B-B14F-4D97-AF65-F5344CB8AC3E}">
        <p14:creationId xmlns:p14="http://schemas.microsoft.com/office/powerpoint/2010/main" val="2076393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a:t>
            </a:r>
            <a:r>
              <a:rPr lang="fr-FR" baseline="0" dirty="0"/>
              <a:t> consommateurs faisant la même requête n’auront pas forcement la même réponse selon les nœuds qu’ils interrogeront.</a:t>
            </a:r>
          </a:p>
          <a:p>
            <a:r>
              <a:rPr lang="fr-FR" baseline="0" dirty="0"/>
              <a:t>Lorsqu’elle est produite, la donnée devient disponible sur un nœud. Elle doit ensuite être répliquée sur les autres nœuds. Le temps de cette réplication le système est dans un état incohérent.</a:t>
            </a:r>
          </a:p>
          <a:p>
            <a:endParaRPr lang="fr-FR" baseline="0" dirty="0"/>
          </a:p>
          <a:p>
            <a:r>
              <a:rPr lang="fr-FR" baseline="0" dirty="0"/>
              <a:t>Les </a:t>
            </a:r>
            <a:r>
              <a:rPr lang="fr-FR" baseline="0" dirty="0" err="1"/>
              <a:t>BdD</a:t>
            </a:r>
            <a:r>
              <a:rPr lang="fr-FR" baseline="0" dirty="0"/>
              <a:t> relationnelles garantissent la cohérence (en général).</a:t>
            </a:r>
          </a:p>
          <a:p>
            <a:r>
              <a:rPr lang="fr-FR" baseline="0" dirty="0"/>
              <a:t>Les </a:t>
            </a:r>
            <a:r>
              <a:rPr lang="fr-FR" baseline="0" dirty="0" err="1"/>
              <a:t>BdD</a:t>
            </a:r>
            <a:r>
              <a:rPr lang="fr-FR" baseline="0" dirty="0"/>
              <a:t> </a:t>
            </a:r>
            <a:r>
              <a:rPr lang="fr-FR" baseline="0" dirty="0" err="1"/>
              <a:t>NoSQL</a:t>
            </a:r>
            <a:r>
              <a:rPr lang="fr-FR" baseline="0" dirty="0"/>
              <a:t> sacrifient souvent la cohérence au profit des deux autres garanties.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47</a:t>
            </a:fld>
            <a:endParaRPr lang="fr-FR"/>
          </a:p>
        </p:txBody>
      </p:sp>
    </p:spTree>
    <p:extLst>
      <p:ext uri="{BB962C8B-B14F-4D97-AF65-F5344CB8AC3E}">
        <p14:creationId xmlns:p14="http://schemas.microsoft.com/office/powerpoint/2010/main" val="165550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Commence</a:t>
            </a:r>
            <a:r>
              <a:rPr lang="fr-FR" baseline="0" dirty="0"/>
              <a:t> par une perspective historique car : 1) savoir d’où l’on vient aide à savoir où l’on va (lieu commun) 2) permet de parler d’autre chose que d’IT et donc d’élargir son point de vue</a:t>
            </a:r>
          </a:p>
          <a:p>
            <a:r>
              <a:rPr lang="fr-FR" baseline="0" dirty="0"/>
              <a:t>Les </a:t>
            </a:r>
            <a:r>
              <a:rPr lang="fr-FR" baseline="0" dirty="0" err="1"/>
              <a:t>BdD</a:t>
            </a:r>
            <a:r>
              <a:rPr lang="fr-FR" baseline="0" dirty="0"/>
              <a:t> telles qu’on les connait n’existent que depuis le </a:t>
            </a:r>
            <a:r>
              <a:rPr lang="fr-FR" baseline="0" dirty="0" err="1"/>
              <a:t>Xxe</a:t>
            </a:r>
            <a:r>
              <a:rPr lang="fr-FR" baseline="0" dirty="0"/>
              <a:t> siècle. En revanche, l’INDEX, qui en est la structure de base existe depuis </a:t>
            </a:r>
            <a:r>
              <a:rPr lang="fr-FR" baseline="0" dirty="0" err="1"/>
              <a:t>env</a:t>
            </a:r>
            <a:r>
              <a:rPr lang="fr-FR" baseline="0" dirty="0"/>
              <a:t> 1500 ans.</a:t>
            </a:r>
          </a:p>
          <a:p>
            <a:r>
              <a:rPr lang="fr-FR" baseline="0" dirty="0"/>
              <a:t>Le premier que l’on connaisse est celui qui a été établi à la fin de l’encyclopédie d’Isidore de Séville (vers 610-630), bien avant celle du XVIIIe.</a:t>
            </a:r>
          </a:p>
          <a:p>
            <a:r>
              <a:rPr lang="fr-FR" baseline="0" dirty="0"/>
              <a:t>Contexte : Fin de l’antiquité, guerre entre les différents royaumes : que faire du savoir des antiques ? I de S rédige ses Etymologies et y adjoint un index. </a:t>
            </a:r>
            <a:r>
              <a:rPr lang="fr-FR" baseline="0" dirty="0" err="1"/>
              <a:t>C-à-d</a:t>
            </a:r>
            <a:r>
              <a:rPr lang="fr-FR" baseline="0" dirty="0"/>
              <a:t> une table, classé alphabétiquement (révolutionnaire), référençant les différents articles de son ouvrage. Se retrouve à la fin des livres.</a:t>
            </a:r>
          </a:p>
          <a:p>
            <a:r>
              <a:rPr lang="fr-FR" baseline="0" dirty="0"/>
              <a:t>Considéré par l’EC comme le saint patron des informaticiens.</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a:t>
            </a:fld>
            <a:endParaRPr lang="fr-FR"/>
          </a:p>
        </p:txBody>
      </p:sp>
    </p:spTree>
    <p:extLst>
      <p:ext uri="{BB962C8B-B14F-4D97-AF65-F5344CB8AC3E}">
        <p14:creationId xmlns:p14="http://schemas.microsoft.com/office/powerpoint/2010/main" val="874986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En cas d’arrêt</a:t>
            </a:r>
            <a:r>
              <a:rPr lang="fr-FR" baseline="0" dirty="0"/>
              <a:t> d’un nœud le système reste disponible. Le client est redirigé sur un autre nœud.</a:t>
            </a:r>
          </a:p>
          <a:p>
            <a:endParaRPr lang="fr-FR" baseline="0" dirty="0"/>
          </a:p>
          <a:p>
            <a:r>
              <a:rPr lang="fr-FR" baseline="0" dirty="0"/>
              <a:t>Cette garantie est en général privilégiée par les </a:t>
            </a:r>
            <a:r>
              <a:rPr lang="fr-FR" baseline="0" dirty="0" err="1"/>
              <a:t>BdD</a:t>
            </a:r>
            <a:r>
              <a:rPr lang="fr-FR" baseline="0" dirty="0"/>
              <a:t> </a:t>
            </a:r>
            <a:r>
              <a:rPr lang="fr-FR" baseline="0" dirty="0" err="1"/>
              <a:t>NoSQL</a:t>
            </a:r>
            <a:r>
              <a:rPr lang="fr-FR" baseline="0" dirty="0"/>
              <a:t>.</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48</a:t>
            </a:fld>
            <a:endParaRPr lang="fr-FR"/>
          </a:p>
        </p:txBody>
      </p:sp>
    </p:spTree>
    <p:extLst>
      <p:ext uri="{BB962C8B-B14F-4D97-AF65-F5344CB8AC3E}">
        <p14:creationId xmlns:p14="http://schemas.microsoft.com/office/powerpoint/2010/main" val="2555837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En</a:t>
            </a:r>
            <a:r>
              <a:rPr lang="fr-FR" baseline="0" dirty="0"/>
              <a:t> cas de coupure réseau, le cluster est découpé en sous-cluster.</a:t>
            </a:r>
          </a:p>
          <a:p>
            <a:r>
              <a:rPr lang="fr-FR" baseline="0" dirty="0"/>
              <a:t>  * Si le système reste disponible : Il y a un risque de désynchronisation des valeurs d’une même donnée. (Incohérence)</a:t>
            </a:r>
          </a:p>
          <a:p>
            <a:r>
              <a:rPr lang="fr-FR" baseline="0" dirty="0"/>
              <a:t>  * Si le système veut rester cohérent : Il doit se rendre indisponible.</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49</a:t>
            </a:fld>
            <a:endParaRPr lang="fr-FR"/>
          </a:p>
        </p:txBody>
      </p:sp>
    </p:spTree>
    <p:extLst>
      <p:ext uri="{BB962C8B-B14F-4D97-AF65-F5344CB8AC3E}">
        <p14:creationId xmlns:p14="http://schemas.microsoft.com/office/powerpoint/2010/main" val="3851436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choix</a:t>
            </a:r>
            <a:r>
              <a:rPr lang="fr-FR" baseline="0" dirty="0"/>
              <a:t> ne se fait, la plupart du temps, qu’entre cohérence et disponibilité.</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50</a:t>
            </a:fld>
            <a:endParaRPr lang="fr-FR"/>
          </a:p>
        </p:txBody>
      </p:sp>
    </p:spTree>
    <p:extLst>
      <p:ext uri="{BB962C8B-B14F-4D97-AF65-F5344CB8AC3E}">
        <p14:creationId xmlns:p14="http://schemas.microsoft.com/office/powerpoint/2010/main" val="3168620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Par</a:t>
            </a:r>
            <a:r>
              <a:rPr lang="fr-FR" baseline="0" dirty="0"/>
              <a:t> un système de paramétrage il est possible de définir, pour certaines </a:t>
            </a:r>
            <a:r>
              <a:rPr lang="fr-FR" baseline="0" dirty="0" err="1"/>
              <a:t>BdD</a:t>
            </a:r>
            <a:r>
              <a:rPr lang="fr-FR" baseline="0" dirty="0"/>
              <a:t>, si elle doivent préférer la </a:t>
            </a:r>
            <a:r>
              <a:rPr lang="fr-FR" baseline="0" dirty="0" err="1"/>
              <a:t>consistency</a:t>
            </a:r>
            <a:r>
              <a:rPr lang="fr-FR" baseline="0" dirty="0"/>
              <a:t> ou l’</a:t>
            </a:r>
            <a:r>
              <a:rPr lang="fr-FR" baseline="0" dirty="0" err="1"/>
              <a:t>availability</a:t>
            </a:r>
            <a:r>
              <a:rPr lang="fr-FR" baseline="0" dirty="0"/>
              <a:t>.</a:t>
            </a:r>
          </a:p>
          <a:p>
            <a:r>
              <a:rPr lang="fr-FR" baseline="0" dirty="0"/>
              <a:t>De même les RDBMS peuvent être configurés pour de la tolérance au partitionnement (auquel cas la disponibilité est sacrifiée).</a:t>
            </a:r>
            <a:endParaRPr lang="fr-FR" dirty="0"/>
          </a:p>
          <a:p>
            <a:endParaRPr lang="fr-FR" dirty="0"/>
          </a:p>
          <a:p>
            <a:r>
              <a:rPr lang="fr-FR" dirty="0"/>
              <a:t>Erreur sur le schéma : Cassandra n’est pas une</a:t>
            </a:r>
            <a:r>
              <a:rPr lang="fr-FR" baseline="0" dirty="0"/>
              <a:t> base orientée documents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53</a:t>
            </a:fld>
            <a:endParaRPr lang="fr-FR"/>
          </a:p>
        </p:txBody>
      </p:sp>
    </p:spTree>
    <p:extLst>
      <p:ext uri="{BB962C8B-B14F-4D97-AF65-F5344CB8AC3E}">
        <p14:creationId xmlns:p14="http://schemas.microsoft.com/office/powerpoint/2010/main" val="19362053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Quels</a:t>
            </a:r>
            <a:r>
              <a:rPr lang="fr-FR" baseline="0" dirty="0"/>
              <a:t> sont selon vous les autres critères à considérer dans le choix d’une </a:t>
            </a:r>
            <a:r>
              <a:rPr lang="fr-FR" baseline="0" dirty="0" err="1"/>
              <a:t>BdD</a:t>
            </a:r>
            <a:r>
              <a:rPr lang="fr-FR" baseline="0" dirty="0"/>
              <a:t> </a:t>
            </a:r>
            <a:r>
              <a:rPr lang="fr-FR" baseline="0" dirty="0" err="1"/>
              <a:t>NoSQL</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54</a:t>
            </a:fld>
            <a:endParaRPr lang="fr-FR"/>
          </a:p>
        </p:txBody>
      </p:sp>
    </p:spTree>
    <p:extLst>
      <p:ext uri="{BB962C8B-B14F-4D97-AF65-F5344CB8AC3E}">
        <p14:creationId xmlns:p14="http://schemas.microsoft.com/office/powerpoint/2010/main" val="30792739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Quand le</a:t>
            </a:r>
            <a:r>
              <a:rPr lang="fr-FR" baseline="0" dirty="0"/>
              <a:t> système fonctionne normalement, sa cohérence a toujours un coût : la latence.</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55</a:t>
            </a:fld>
            <a:endParaRPr lang="fr-FR"/>
          </a:p>
        </p:txBody>
      </p:sp>
    </p:spTree>
    <p:extLst>
      <p:ext uri="{BB962C8B-B14F-4D97-AF65-F5344CB8AC3E}">
        <p14:creationId xmlns:p14="http://schemas.microsoft.com/office/powerpoint/2010/main" val="296996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Une</a:t>
            </a:r>
            <a:r>
              <a:rPr lang="fr-FR" baseline="0" dirty="0"/>
              <a:t> </a:t>
            </a:r>
            <a:r>
              <a:rPr lang="fr-FR" baseline="0" dirty="0" err="1"/>
              <a:t>BdD</a:t>
            </a:r>
            <a:r>
              <a:rPr lang="fr-FR" baseline="0" dirty="0"/>
              <a:t> a beaucoup d’utilisateurs professionnels : il y a toujours une société pour l’éditer.</a:t>
            </a:r>
          </a:p>
          <a:p>
            <a:r>
              <a:rPr lang="fr-FR" baseline="0" dirty="0"/>
              <a:t>Business model : </a:t>
            </a:r>
            <a:r>
              <a:rPr lang="fr-FR" baseline="0" dirty="0" err="1"/>
              <a:t>Elasticsearch</a:t>
            </a:r>
            <a:r>
              <a:rPr lang="fr-FR" baseline="0" dirty="0"/>
              <a:t> (support premium + formations), Neo4j (licence payante), </a:t>
            </a:r>
            <a:r>
              <a:rPr lang="fr-FR" baseline="0" dirty="0" err="1"/>
              <a:t>MongoDB</a:t>
            </a:r>
            <a:r>
              <a:rPr lang="fr-FR" baseline="0" dirty="0"/>
              <a:t> (cloud payant), etc. (Panachage)</a:t>
            </a:r>
          </a:p>
          <a:p>
            <a:r>
              <a:rPr lang="fr-FR" baseline="0" dirty="0"/>
              <a:t>Support : communauté ? Documentation (exemple : </a:t>
            </a:r>
            <a:r>
              <a:rPr lang="fr-FR" baseline="0" dirty="0" err="1"/>
              <a:t>Elasticsearch</a:t>
            </a:r>
            <a:r>
              <a:rPr lang="fr-FR" baseline="0" dirty="0"/>
              <a:t> &lt;&lt;&lt; </a:t>
            </a:r>
            <a:r>
              <a:rPr lang="fr-FR" baseline="0" dirty="0" err="1"/>
              <a:t>MongoDB</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56</a:t>
            </a:fld>
            <a:endParaRPr lang="fr-FR"/>
          </a:p>
        </p:txBody>
      </p:sp>
    </p:spTree>
    <p:extLst>
      <p:ext uri="{BB962C8B-B14F-4D97-AF65-F5344CB8AC3E}">
        <p14:creationId xmlns:p14="http://schemas.microsoft.com/office/powerpoint/2010/main" val="753563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Langages :</a:t>
            </a:r>
            <a:r>
              <a:rPr lang="fr-FR" baseline="0" dirty="0"/>
              <a:t> Neo4j (</a:t>
            </a:r>
            <a:r>
              <a:rPr lang="fr-FR" baseline="0" dirty="0" err="1"/>
              <a:t>cypher</a:t>
            </a:r>
            <a:r>
              <a:rPr lang="fr-FR" baseline="0" dirty="0"/>
              <a:t>, </a:t>
            </a:r>
            <a:r>
              <a:rPr lang="fr-FR" baseline="0" dirty="0" err="1"/>
              <a:t>gremlin</a:t>
            </a:r>
            <a:r>
              <a:rPr lang="fr-FR" baseline="0" dirty="0"/>
              <a:t>), </a:t>
            </a:r>
            <a:r>
              <a:rPr lang="fr-FR" baseline="0" dirty="0" err="1"/>
              <a:t>Elasticsearch</a:t>
            </a:r>
            <a:r>
              <a:rPr lang="fr-FR" baseline="0" dirty="0"/>
              <a:t> (</a:t>
            </a:r>
            <a:r>
              <a:rPr lang="fr-FR" baseline="0" dirty="0" err="1"/>
              <a:t>legacy</a:t>
            </a:r>
            <a:r>
              <a:rPr lang="fr-FR" baseline="0" dirty="0"/>
              <a:t>, </a:t>
            </a:r>
            <a:r>
              <a:rPr lang="fr-FR" baseline="0" dirty="0" err="1"/>
              <a:t>sql</a:t>
            </a:r>
            <a:r>
              <a:rPr lang="fr-FR" baseline="0" dirty="0"/>
              <a:t>), Cassandra (</a:t>
            </a:r>
            <a:r>
              <a:rPr lang="fr-FR" baseline="0" dirty="0" err="1"/>
              <a:t>cql</a:t>
            </a:r>
            <a:r>
              <a:rPr lang="fr-FR" baseline="0" dirty="0"/>
              <a:t>), Mongo (</a:t>
            </a:r>
            <a:r>
              <a:rPr lang="fr-FR" baseline="0" dirty="0" err="1"/>
              <a:t>js</a:t>
            </a:r>
            <a:r>
              <a:rPr lang="fr-FR" baseline="0" dirty="0"/>
              <a:t>)</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57</a:t>
            </a:fld>
            <a:endParaRPr lang="fr-FR"/>
          </a:p>
        </p:txBody>
      </p:sp>
    </p:spTree>
    <p:extLst>
      <p:ext uri="{BB962C8B-B14F-4D97-AF65-F5344CB8AC3E}">
        <p14:creationId xmlns:p14="http://schemas.microsoft.com/office/powerpoint/2010/main" val="14344019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Devrez-vous</a:t>
            </a:r>
            <a:r>
              <a:rPr lang="fr-FR" baseline="0" dirty="0"/>
              <a:t> développer la lib cliente vous-même ?</a:t>
            </a:r>
          </a:p>
          <a:p>
            <a:r>
              <a:rPr lang="fr-FR" baseline="0" dirty="0"/>
              <a:t>Projet jeune : vous trouvez un bug et proposez une correction, la société accepte-t-elle facilement ? Voudra-t-elle bien produire une release ?</a:t>
            </a:r>
          </a:p>
          <a:p>
            <a:r>
              <a:rPr lang="fr-FR" baseline="0" dirty="0"/>
              <a:t>Société jeune : pivote souvent. Risquez-vous de perdre la fonctionnalité que vous utilisez dès la prochaine version ?</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58</a:t>
            </a:fld>
            <a:endParaRPr lang="fr-FR"/>
          </a:p>
        </p:txBody>
      </p:sp>
    </p:spTree>
    <p:extLst>
      <p:ext uri="{BB962C8B-B14F-4D97-AF65-F5344CB8AC3E}">
        <p14:creationId xmlns:p14="http://schemas.microsoft.com/office/powerpoint/2010/main" val="1270596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En</a:t>
            </a:r>
            <a:r>
              <a:rPr lang="fr-FR" baseline="0" dirty="0"/>
              <a:t> choisissant quelque chose de répandu vous n’aurez pas plus de fonctionnalités que les autres, mais vous risquez moins d’essuyer les plâtres.</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59</a:t>
            </a:fld>
            <a:endParaRPr lang="fr-FR"/>
          </a:p>
        </p:txBody>
      </p:sp>
    </p:spTree>
    <p:extLst>
      <p:ext uri="{BB962C8B-B14F-4D97-AF65-F5344CB8AC3E}">
        <p14:creationId xmlns:p14="http://schemas.microsoft.com/office/powerpoint/2010/main" val="2425534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Avançons</a:t>
            </a:r>
            <a:r>
              <a:rPr lang="fr-FR" baseline="0" dirty="0"/>
              <a:t> jusqu’au 20</a:t>
            </a:r>
            <a:r>
              <a:rPr lang="fr-FR" baseline="30000" dirty="0"/>
              <a:t>e</a:t>
            </a:r>
            <a:r>
              <a:rPr lang="fr-FR" baseline="0" dirty="0"/>
              <a:t> siècle durant lequel sont créées les premières bases de données.</a:t>
            </a:r>
          </a:p>
          <a:p>
            <a:r>
              <a:rPr lang="fr-FR" baseline="0" dirty="0"/>
              <a:t>En 1950 : pas de </a:t>
            </a:r>
            <a:r>
              <a:rPr lang="fr-FR" baseline="0" dirty="0" err="1"/>
              <a:t>diff</a:t>
            </a:r>
            <a:r>
              <a:rPr lang="fr-FR" baseline="0" dirty="0"/>
              <a:t> entre une </a:t>
            </a:r>
            <a:r>
              <a:rPr lang="fr-FR" baseline="0" dirty="0" err="1"/>
              <a:t>BdD</a:t>
            </a:r>
            <a:r>
              <a:rPr lang="fr-FR" baseline="0" dirty="0"/>
              <a:t> et un fichier, pas de </a:t>
            </a:r>
            <a:r>
              <a:rPr lang="fr-FR" baseline="0" dirty="0" err="1"/>
              <a:t>diff</a:t>
            </a:r>
            <a:r>
              <a:rPr lang="fr-FR" baseline="0" dirty="0"/>
              <a:t> non plus entre un fichier et son support (bande)</a:t>
            </a:r>
          </a:p>
          <a:p>
            <a:r>
              <a:rPr lang="fr-FR" baseline="0" dirty="0"/>
              <a:t>Pas de SGBD : on récupère la donnée en « lisant » le support jusqu’à y arriver (comme lire un livre depuis le début pour accéder à la page qui nous intéresse).</a:t>
            </a:r>
          </a:p>
          <a:p>
            <a:r>
              <a:rPr lang="fr-FR" baseline="0" dirty="0"/>
              <a:t>Des accès rapides sont possibles mécaniquement (lecture accélérée, rembobinage manuel, etc.) mais c’est tout.</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5</a:t>
            </a:fld>
            <a:endParaRPr lang="fr-FR"/>
          </a:p>
        </p:txBody>
      </p:sp>
    </p:spTree>
    <p:extLst>
      <p:ext uri="{BB962C8B-B14F-4D97-AF65-F5344CB8AC3E}">
        <p14:creationId xmlns:p14="http://schemas.microsoft.com/office/powerpoint/2010/main" val="899998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60</a:t>
            </a:fld>
            <a:endParaRPr lang="fr-FR"/>
          </a:p>
        </p:txBody>
      </p:sp>
    </p:spTree>
    <p:extLst>
      <p:ext uri="{BB962C8B-B14F-4D97-AF65-F5344CB8AC3E}">
        <p14:creationId xmlns:p14="http://schemas.microsoft.com/office/powerpoint/2010/main" val="18690861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Trouverai-je</a:t>
            </a:r>
            <a:r>
              <a:rPr lang="fr-FR" baseline="0" dirty="0"/>
              <a:t> facilement des compétences pour utiliser ma </a:t>
            </a:r>
            <a:r>
              <a:rPr lang="fr-FR" baseline="0" dirty="0" err="1"/>
              <a:t>BdD</a:t>
            </a:r>
            <a:r>
              <a:rPr lang="fr-FR" baseline="0" dirty="0"/>
              <a:t> ?</a:t>
            </a:r>
          </a:p>
          <a:p>
            <a:r>
              <a:rPr lang="fr-FR" baseline="0" dirty="0"/>
              <a:t>A combien se monte le salaire d’un professionnel de </a:t>
            </a:r>
            <a:r>
              <a:rPr lang="fr-FR" baseline="0"/>
              <a:t>cette technologie ?</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61</a:t>
            </a:fld>
            <a:endParaRPr lang="fr-FR"/>
          </a:p>
        </p:txBody>
      </p:sp>
    </p:spTree>
    <p:extLst>
      <p:ext uri="{BB962C8B-B14F-4D97-AF65-F5344CB8AC3E}">
        <p14:creationId xmlns:p14="http://schemas.microsoft.com/office/powerpoint/2010/main" val="290161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t>
            </a:r>
            <a:r>
              <a:rPr lang="fr-FR" dirty="0" err="1"/>
              <a:t>BdD</a:t>
            </a:r>
            <a:r>
              <a:rPr lang="fr-FR" baseline="0" dirty="0"/>
              <a:t> modernes et les systèmes permettant de les gérer naissent réellement dans les 70s. Les 3 contraintes affichées l’impose. Besoin d’accéder rapidement à des données de plus en plus volumineuses (avec un besoin de cohérence) -&gt; Invention du relationnel</a:t>
            </a:r>
          </a:p>
          <a:p>
            <a:r>
              <a:rPr lang="fr-FR" baseline="0" dirty="0"/>
              <a:t>Grands noms : </a:t>
            </a:r>
            <a:r>
              <a:rPr lang="fr-FR" baseline="0" dirty="0" err="1"/>
              <a:t>Codd</a:t>
            </a:r>
            <a:r>
              <a:rPr lang="fr-FR" baseline="0" dirty="0"/>
              <a:t>, Boyce, (rappel des formes normales)</a:t>
            </a:r>
          </a:p>
          <a:p>
            <a:r>
              <a:rPr lang="fr-FR" baseline="0" dirty="0"/>
              <a:t>Le SQL est inventé. Révolution car langage : simple, unifié, permettant de faire à peu près tout</a:t>
            </a:r>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6</a:t>
            </a:fld>
            <a:endParaRPr lang="fr-FR"/>
          </a:p>
        </p:txBody>
      </p:sp>
    </p:spTree>
    <p:extLst>
      <p:ext uri="{BB962C8B-B14F-4D97-AF65-F5344CB8AC3E}">
        <p14:creationId xmlns:p14="http://schemas.microsoft.com/office/powerpoint/2010/main" val="3044150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Bref rappel</a:t>
            </a:r>
            <a:r>
              <a:rPr lang="fr-FR" baseline="0" dirty="0"/>
              <a:t> : </a:t>
            </a:r>
          </a:p>
          <a:p>
            <a:r>
              <a:rPr lang="fr-FR" baseline="0" dirty="0"/>
              <a:t>Besoin de cohérence car initialement utilisation « sérieuse » des données (banques, assurances, …)</a:t>
            </a:r>
          </a:p>
          <a:p>
            <a:r>
              <a:rPr lang="fr-FR" dirty="0"/>
              <a:t>Pas de redondance</a:t>
            </a:r>
            <a:r>
              <a:rPr lang="fr-FR" baseline="0" dirty="0"/>
              <a:t> car : source d’incohérence + l’espace disque coûte cher</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7</a:t>
            </a:fld>
            <a:endParaRPr lang="fr-FR"/>
          </a:p>
        </p:txBody>
      </p:sp>
    </p:spTree>
    <p:extLst>
      <p:ext uri="{BB962C8B-B14F-4D97-AF65-F5344CB8AC3E}">
        <p14:creationId xmlns:p14="http://schemas.microsoft.com/office/powerpoint/2010/main" val="252335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Oracle</a:t>
            </a:r>
            <a:r>
              <a:rPr lang="fr-FR" baseline="0" dirty="0"/>
              <a:t> et IBM (Db2) dégainent les premiers (comme souvent : the winner </a:t>
            </a:r>
            <a:r>
              <a:rPr lang="fr-FR" baseline="0" dirty="0" err="1"/>
              <a:t>takes</a:t>
            </a:r>
            <a:r>
              <a:rPr lang="fr-FR" baseline="0" dirty="0"/>
              <a:t> all)</a:t>
            </a:r>
          </a:p>
          <a:p>
            <a:r>
              <a:rPr lang="fr-FR" baseline="0" dirty="0"/>
              <a:t>Plusieurs autres, très connus depuis :</a:t>
            </a:r>
          </a:p>
          <a:p>
            <a:r>
              <a:rPr lang="fr-FR" baseline="0" dirty="0"/>
              <a:t>MySQL : grande popularité, qui diminue doucement depuis le rachat de Sun par Oracle</a:t>
            </a:r>
          </a:p>
          <a:p>
            <a:r>
              <a:rPr lang="fr-FR" baseline="0" dirty="0"/>
              <a:t>Microsoft : touche à tout, un peu comme IBM</a:t>
            </a:r>
          </a:p>
          <a:p>
            <a:r>
              <a:rPr lang="fr-FR" baseline="0" dirty="0"/>
              <a:t>PostgreSQL et </a:t>
            </a:r>
            <a:r>
              <a:rPr lang="fr-FR" baseline="0" dirty="0" err="1"/>
              <a:t>MariaDB</a:t>
            </a:r>
            <a:r>
              <a:rPr lang="fr-FR" baseline="0" dirty="0"/>
              <a:t> (par le créateur de MySQL) plutôt en croissance</a:t>
            </a:r>
          </a:p>
          <a:p>
            <a:r>
              <a:rPr lang="fr-FR" baseline="0" dirty="0"/>
              <a:t>Sur le top 10 des </a:t>
            </a:r>
            <a:r>
              <a:rPr lang="fr-FR" baseline="0" dirty="0" err="1"/>
              <a:t>BdD</a:t>
            </a:r>
            <a:r>
              <a:rPr lang="fr-FR" baseline="0" dirty="0"/>
              <a:t> dans le monde : 6 sont des relationnelles (et largement plus utilisées que celles qui ne le sont pas)</a:t>
            </a:r>
          </a:p>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8</a:t>
            </a:fld>
            <a:endParaRPr lang="fr-FR"/>
          </a:p>
        </p:txBody>
      </p:sp>
    </p:spTree>
    <p:extLst>
      <p:ext uri="{BB962C8B-B14F-4D97-AF65-F5344CB8AC3E}">
        <p14:creationId xmlns:p14="http://schemas.microsoft.com/office/powerpoint/2010/main" val="67867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qui change aujourd’hui c’est l’arrivée du </a:t>
            </a:r>
            <a:r>
              <a:rPr lang="fr-FR" dirty="0" err="1"/>
              <a:t>big</a:t>
            </a:r>
            <a:r>
              <a:rPr lang="fr-FR" dirty="0"/>
              <a:t> data</a:t>
            </a:r>
            <a:r>
              <a:rPr lang="fr-FR" baseline="0" dirty="0"/>
              <a:t> (rendue possible par la baisse des coups de stockage, cf. le prix d’un HDD ou SSD).</a:t>
            </a:r>
          </a:p>
          <a:p>
            <a:r>
              <a:rPr lang="fr-FR" baseline="0" dirty="0" err="1"/>
              <a:t>Big</a:t>
            </a:r>
            <a:r>
              <a:rPr lang="fr-FR" baseline="0" dirty="0"/>
              <a:t> data procède d’un double mouvement d’augmentation (cf. slide)</a:t>
            </a:r>
          </a:p>
          <a:p>
            <a:r>
              <a:rPr lang="fr-FR" baseline="0" dirty="0"/>
              <a:t>Il est désormais utilisé par tout le monde : les réseaux sociaux bien sûr mais pas seulement (dans l’industrie également)</a:t>
            </a:r>
          </a:p>
          <a:p>
            <a:r>
              <a:rPr lang="fr-FR" baseline="0" dirty="0"/>
              <a:t> * AMZN et commerces en ligne pour suggérer des produits</a:t>
            </a:r>
          </a:p>
          <a:p>
            <a:r>
              <a:rPr lang="fr-FR" baseline="0" dirty="0"/>
              <a:t> * Opérateurs télécoms et banque pour détection de fraude</a:t>
            </a:r>
          </a:p>
          <a:p>
            <a:r>
              <a:rPr lang="fr-FR" baseline="0" dirty="0"/>
              <a:t> * Fournisseurs énergétiques pour analyse de consommation (+prédiction pour adapter l’approvisionnement)</a:t>
            </a:r>
          </a:p>
          <a:p>
            <a:r>
              <a:rPr lang="fr-FR" baseline="0" dirty="0"/>
              <a:t> * Ou tout simplement pour optimiser les coûts et/ou offrir un service de meilleure qualité</a:t>
            </a:r>
          </a:p>
          <a:p>
            <a:r>
              <a:rPr lang="fr-FR" baseline="0" dirty="0"/>
              <a:t> * Etc.</a:t>
            </a:r>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9</a:t>
            </a:fld>
            <a:endParaRPr lang="fr-FR"/>
          </a:p>
        </p:txBody>
      </p:sp>
    </p:spTree>
    <p:extLst>
      <p:ext uri="{BB962C8B-B14F-4D97-AF65-F5344CB8AC3E}">
        <p14:creationId xmlns:p14="http://schemas.microsoft.com/office/powerpoint/2010/main" val="139570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50940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270085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173596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26543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131012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EA56DAA-72E2-44EE-BFAB-9837A53A080A}" type="datetimeFigureOut">
              <a:rPr lang="fr-FR" smtClean="0"/>
              <a:t>07/02/2021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61203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EA56DAA-72E2-44EE-BFAB-9837A53A080A}" type="datetimeFigureOut">
              <a:rPr lang="fr-FR" smtClean="0"/>
              <a:t>07/02/2021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46286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EA56DAA-72E2-44EE-BFAB-9837A53A080A}" type="datetimeFigureOut">
              <a:rPr lang="fr-FR" smtClean="0"/>
              <a:t>07/02/2021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171037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A56DAA-72E2-44EE-BFAB-9837A53A080A}" type="datetimeFigureOut">
              <a:rPr lang="fr-FR" smtClean="0"/>
              <a:t>07/02/2021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244850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EA56DAA-72E2-44EE-BFAB-9837A53A080A}" type="datetimeFigureOut">
              <a:rPr lang="fr-FR" smtClean="0"/>
              <a:t>07/02/2021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95851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EA56DAA-72E2-44EE-BFAB-9837A53A080A}" type="datetimeFigureOut">
              <a:rPr lang="fr-FR" smtClean="0"/>
              <a:t>07/02/2021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52085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6DAA-72E2-44EE-BFAB-9837A53A080A}" type="datetimeFigureOut">
              <a:rPr lang="fr-FR" smtClean="0"/>
              <a:t>07/02/2021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001CB-AE4D-42F6-8BA6-03F5B5A61DFB}" type="slidenum">
              <a:rPr lang="fr-FR" smtClean="0"/>
              <a:t>‹N°›</a:t>
            </a:fld>
            <a:endParaRPr lang="fr-FR"/>
          </a:p>
        </p:txBody>
      </p:sp>
    </p:spTree>
    <p:extLst>
      <p:ext uri="{BB962C8B-B14F-4D97-AF65-F5344CB8AC3E}">
        <p14:creationId xmlns:p14="http://schemas.microsoft.com/office/powerpoint/2010/main" val="138954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scalon.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verdelhan.e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webairy.com/horizontal-and-vertical-scal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fr-fr/dotnet/architecture/cloud-native/relational-vs-nosql-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Wide-column_stor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en.wikipedia.org/wiki/Column-oriented_DBM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mariadb.com/fr/resources/blog/why-is-columnstore-importan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tudio3t.com/knowledge-base/articles/nosql-database-type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hyperlink" Target="https://neo4j.com/blog/why-graph-databases-are-the-future/"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lemagit.fr/etude/Leroy-Merlin-remplace-Oracle-par-MongoDB-pour-son-catalogue-de-produits-Web" TargetMode="External"/><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lemagit.fr/etude/Observabilite-comment-Orange-surveille-ses-applications-reservees-aux-abonne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hyperlink" Target="https://www.lemagit.fr/etude/IoT-et-NoSQL-Cassendra-va-permettre-a-CMA-CGM-de-suivre-ses-conteneurs-en-quasi-temps-ree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44.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PACELC_theorem"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db-engines.com/en/ranking_tren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db-engines.com/en/ranking"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mdeverdelhan/nosql-resources/tree/master/mongo"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mdeverdelhan/nosql-resources/raw/master/mongo/sample_training.zip"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hyperlink" Target="https://mongoplayground.net/" TargetMode="External"/><Relationship Id="rId1" Type="http://schemas.openxmlformats.org/officeDocument/2006/relationships/slideLayout" Target="../slideLayouts/slideLayout2.xml"/><Relationship Id="rId6" Type="http://schemas.openxmlformats.org/officeDocument/2006/relationships/hyperlink" Target="https://db-engines.com/" TargetMode="External"/><Relationship Id="rId5" Type="http://schemas.openxmlformats.org/officeDocument/2006/relationships/hyperlink" Target="https://github.com/topics/nosql" TargetMode="External"/><Relationship Id="rId4" Type="http://schemas.openxmlformats.org/officeDocument/2006/relationships/hyperlink" Target="https://openclassrooms.com/fr/courses/4462426-maitrisez-les-bases-de-donnees-nosq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gif"/><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NoSQL</a:t>
            </a:r>
            <a:endParaRPr lang="fr-FR" dirty="0"/>
          </a:p>
        </p:txBody>
      </p:sp>
      <p:sp>
        <p:nvSpPr>
          <p:cNvPr id="3" name="Sous-titre 2"/>
          <p:cNvSpPr>
            <a:spLocks noGrp="1"/>
          </p:cNvSpPr>
          <p:nvPr>
            <p:ph type="subTitle" idx="1"/>
          </p:nvPr>
        </p:nvSpPr>
        <p:spPr/>
        <p:txBody>
          <a:bodyPr/>
          <a:lstStyle/>
          <a:p>
            <a:r>
              <a:rPr lang="fr-FR" dirty="0"/>
              <a:t>(bases de données non-relationnelles)</a:t>
            </a:r>
          </a:p>
        </p:txBody>
      </p:sp>
      <p:sp>
        <p:nvSpPr>
          <p:cNvPr id="4" name="ZoneTexte 3"/>
          <p:cNvSpPr txBox="1"/>
          <p:nvPr/>
        </p:nvSpPr>
        <p:spPr>
          <a:xfrm>
            <a:off x="9587347" y="6105236"/>
            <a:ext cx="2438399" cy="646331"/>
          </a:xfrm>
          <a:prstGeom prst="rect">
            <a:avLst/>
          </a:prstGeom>
          <a:noFill/>
        </p:spPr>
        <p:txBody>
          <a:bodyPr wrap="square" rtlCol="0">
            <a:spAutoFit/>
          </a:bodyPr>
          <a:lstStyle/>
          <a:p>
            <a:pPr algn="r"/>
            <a:r>
              <a:rPr lang="fr-FR" dirty="0"/>
              <a:t>Ascalon – 2021</a:t>
            </a:r>
          </a:p>
          <a:p>
            <a:pPr algn="r"/>
            <a:r>
              <a:rPr lang="fr-FR" dirty="0">
                <a:hlinkClick r:id="rId3"/>
              </a:rPr>
              <a:t>http://ascalon.fr/</a:t>
            </a:r>
            <a:endParaRPr lang="fr-FR" dirty="0"/>
          </a:p>
        </p:txBody>
      </p:sp>
      <p:sp>
        <p:nvSpPr>
          <p:cNvPr id="5" name="ZoneTexte 4"/>
          <p:cNvSpPr txBox="1"/>
          <p:nvPr/>
        </p:nvSpPr>
        <p:spPr>
          <a:xfrm>
            <a:off x="133928" y="6105236"/>
            <a:ext cx="2438399" cy="646331"/>
          </a:xfrm>
          <a:prstGeom prst="rect">
            <a:avLst/>
          </a:prstGeom>
          <a:noFill/>
        </p:spPr>
        <p:txBody>
          <a:bodyPr wrap="square" rtlCol="0">
            <a:spAutoFit/>
          </a:bodyPr>
          <a:lstStyle/>
          <a:p>
            <a:r>
              <a:rPr lang="fr-FR" dirty="0"/>
              <a:t>Marc de </a:t>
            </a:r>
            <a:r>
              <a:rPr lang="fr-FR" dirty="0" err="1"/>
              <a:t>Verdelhan</a:t>
            </a:r>
            <a:endParaRPr lang="fr-FR" dirty="0"/>
          </a:p>
          <a:p>
            <a:r>
              <a:rPr lang="fr-FR" dirty="0">
                <a:hlinkClick r:id="rId4"/>
              </a:rPr>
              <a:t>http://verdelhan.eu/</a:t>
            </a:r>
            <a:r>
              <a:rPr lang="fr-FR" dirty="0"/>
              <a:t> </a:t>
            </a:r>
          </a:p>
        </p:txBody>
      </p:sp>
    </p:spTree>
    <p:extLst>
      <p:ext uri="{BB962C8B-B14F-4D97-AF65-F5344CB8AC3E}">
        <p14:creationId xmlns:p14="http://schemas.microsoft.com/office/powerpoint/2010/main" val="331622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Aujourd’hui : le </a:t>
            </a:r>
            <a:r>
              <a:rPr lang="fr-FR" i="1" dirty="0" err="1"/>
              <a:t>big</a:t>
            </a:r>
            <a:r>
              <a:rPr lang="fr-FR" i="1" dirty="0"/>
              <a:t> data</a:t>
            </a:r>
          </a:p>
        </p:txBody>
      </p:sp>
      <p:sp>
        <p:nvSpPr>
          <p:cNvPr id="3" name="Espace réservé du contenu 2"/>
          <p:cNvSpPr>
            <a:spLocks noGrp="1"/>
          </p:cNvSpPr>
          <p:nvPr>
            <p:ph idx="1"/>
          </p:nvPr>
        </p:nvSpPr>
        <p:spPr/>
        <p:txBody>
          <a:bodyPr/>
          <a:lstStyle/>
          <a:p>
            <a:r>
              <a:rPr lang="fr-FR" dirty="0"/>
              <a:t>Problème</a:t>
            </a:r>
          </a:p>
          <a:p>
            <a:pPr lvl="1"/>
            <a:r>
              <a:rPr lang="fr-FR" dirty="0"/>
              <a:t>Jeux de données si gros que les méthodes de stockage et de traitement traditionnelles (SGBDR) sont inadéquates</a:t>
            </a:r>
          </a:p>
          <a:p>
            <a:pPr lvl="1"/>
            <a:r>
              <a:rPr lang="fr-FR" dirty="0"/>
              <a:t>+ grande variété dans les données</a:t>
            </a:r>
          </a:p>
          <a:p>
            <a:pPr lvl="1"/>
            <a:endParaRPr lang="fr-FR" dirty="0"/>
          </a:p>
          <a:p>
            <a:r>
              <a:rPr lang="fr-FR" dirty="0"/>
              <a:t>Aujourd’hui, pas un gros acteur du web ne stocke ses données dans un modèle relationnel</a:t>
            </a:r>
          </a:p>
          <a:p>
            <a:endParaRPr lang="fr-FR" dirty="0"/>
          </a:p>
          <a:p>
            <a:r>
              <a:rPr lang="fr-FR" dirty="0"/>
              <a:t>D’où : essor du </a:t>
            </a:r>
            <a:r>
              <a:rPr lang="fr-FR" dirty="0" err="1"/>
              <a:t>NoSQL</a:t>
            </a:r>
            <a:endParaRPr lang="fr-FR" dirty="0"/>
          </a:p>
          <a:p>
            <a:pPr lvl="1"/>
            <a:r>
              <a:rPr lang="fr-FR" dirty="0"/>
              <a:t>Ecosystème à part entière</a:t>
            </a:r>
          </a:p>
        </p:txBody>
      </p:sp>
    </p:spTree>
    <p:extLst>
      <p:ext uri="{BB962C8B-B14F-4D97-AF65-F5344CB8AC3E}">
        <p14:creationId xmlns:p14="http://schemas.microsoft.com/office/powerpoint/2010/main" val="264012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NoSQL</a:t>
            </a:r>
            <a:endParaRPr lang="fr-FR" dirty="0"/>
          </a:p>
        </p:txBody>
      </p:sp>
      <p:sp>
        <p:nvSpPr>
          <p:cNvPr id="5" name="Espace réservé du texte 4"/>
          <p:cNvSpPr>
            <a:spLocks noGrp="1"/>
          </p:cNvSpPr>
          <p:nvPr>
            <p:ph type="body" idx="1"/>
          </p:nvPr>
        </p:nvSpPr>
        <p:spPr/>
        <p:txBody>
          <a:bodyPr/>
          <a:lstStyle/>
          <a:p>
            <a:r>
              <a:rPr lang="fr-FR" dirty="0"/>
              <a:t>Qu’appelle-t-on « </a:t>
            </a:r>
            <a:r>
              <a:rPr lang="fr-FR" dirty="0" err="1"/>
              <a:t>NoSQL</a:t>
            </a:r>
            <a:r>
              <a:rPr lang="fr-FR" dirty="0"/>
              <a:t> » ?</a:t>
            </a:r>
          </a:p>
        </p:txBody>
      </p:sp>
    </p:spTree>
    <p:extLst>
      <p:ext uri="{BB962C8B-B14F-4D97-AF65-F5344CB8AC3E}">
        <p14:creationId xmlns:p14="http://schemas.microsoft.com/office/powerpoint/2010/main" val="308398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Qu'est-ce que </a:t>
            </a:r>
            <a:r>
              <a:rPr lang="fr-FR" dirty="0" err="1"/>
              <a:t>NoSQL</a:t>
            </a:r>
            <a:r>
              <a:rPr lang="fr-FR" dirty="0"/>
              <a:t> ?</a:t>
            </a:r>
          </a:p>
        </p:txBody>
      </p:sp>
      <p:sp>
        <p:nvSpPr>
          <p:cNvPr id="5" name="Espace réservé du contenu 4"/>
          <p:cNvSpPr>
            <a:spLocks noGrp="1"/>
          </p:cNvSpPr>
          <p:nvPr>
            <p:ph idx="1"/>
          </p:nvPr>
        </p:nvSpPr>
        <p:spPr/>
        <p:txBody>
          <a:bodyPr/>
          <a:lstStyle/>
          <a:p>
            <a:r>
              <a:rPr lang="fr-FR" dirty="0"/>
              <a:t>Retro-acronyme : « Not </a:t>
            </a:r>
            <a:r>
              <a:rPr lang="fr-FR" dirty="0" err="1"/>
              <a:t>only</a:t>
            </a:r>
            <a:r>
              <a:rPr lang="fr-FR" dirty="0"/>
              <a:t> SQL »</a:t>
            </a:r>
          </a:p>
          <a:p>
            <a:r>
              <a:rPr lang="fr-FR" dirty="0"/>
              <a:t>Terme impropre, préférer : bases de données "non relationnelles"</a:t>
            </a:r>
          </a:p>
          <a:p>
            <a:endParaRPr lang="fr-FR" dirty="0"/>
          </a:p>
          <a:p>
            <a:r>
              <a:rPr lang="fr-FR" dirty="0"/>
              <a:t>Utilisées pour le </a:t>
            </a:r>
            <a:r>
              <a:rPr lang="fr-FR" i="1" dirty="0" err="1"/>
              <a:t>big</a:t>
            </a:r>
            <a:r>
              <a:rPr lang="fr-FR" i="1" dirty="0"/>
              <a:t> data</a:t>
            </a:r>
            <a:r>
              <a:rPr lang="fr-FR" dirty="0"/>
              <a:t> et les applications « temps réel »</a:t>
            </a:r>
          </a:p>
          <a:p>
            <a:endParaRPr lang="fr-FR" dirty="0"/>
          </a:p>
          <a:p>
            <a:r>
              <a:rPr lang="fr-FR" dirty="0"/>
              <a:t>Définition floue car mouvance hétéroclite (plusieurs architectures différentes)</a:t>
            </a:r>
          </a:p>
          <a:p>
            <a:endParaRPr lang="fr-FR" dirty="0"/>
          </a:p>
        </p:txBody>
      </p:sp>
    </p:spTree>
    <p:extLst>
      <p:ext uri="{BB962C8B-B14F-4D97-AF65-F5344CB8AC3E}">
        <p14:creationId xmlns:p14="http://schemas.microsoft.com/office/powerpoint/2010/main" val="379053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a:t>
            </a:r>
            <a:r>
              <a:rPr lang="fr-FR" dirty="0" err="1"/>
              <a:t>NoSQL</a:t>
            </a:r>
            <a:r>
              <a:rPr lang="fr-FR" dirty="0"/>
              <a:t> ?</a:t>
            </a:r>
          </a:p>
        </p:txBody>
      </p:sp>
      <p:sp>
        <p:nvSpPr>
          <p:cNvPr id="3" name="Espace réservé du contenu 2"/>
          <p:cNvSpPr>
            <a:spLocks noGrp="1"/>
          </p:cNvSpPr>
          <p:nvPr>
            <p:ph idx="1"/>
          </p:nvPr>
        </p:nvSpPr>
        <p:spPr/>
        <p:txBody>
          <a:bodyPr>
            <a:normAutofit lnSpcReduction="10000"/>
          </a:bodyPr>
          <a:lstStyle/>
          <a:p>
            <a:r>
              <a:rPr lang="fr-FR" dirty="0"/>
              <a:t>Répondre aux nouveaux besoins</a:t>
            </a:r>
          </a:p>
          <a:p>
            <a:pPr lvl="1"/>
            <a:r>
              <a:rPr lang="fr-FR" dirty="0"/>
              <a:t>Calculs sur de gros volumes d’informations</a:t>
            </a:r>
          </a:p>
          <a:p>
            <a:pPr lvl="1"/>
            <a:r>
              <a:rPr lang="fr-FR" dirty="0"/>
              <a:t>Données temporaires</a:t>
            </a:r>
          </a:p>
          <a:p>
            <a:pPr lvl="1"/>
            <a:r>
              <a:rPr lang="fr-FR" dirty="0"/>
              <a:t>Schémas évolutifs et/ou grande variété de documents</a:t>
            </a:r>
          </a:p>
          <a:p>
            <a:pPr lvl="1"/>
            <a:r>
              <a:rPr lang="fr-FR" dirty="0"/>
              <a:t>Séries temporelles</a:t>
            </a:r>
          </a:p>
          <a:p>
            <a:pPr lvl="1"/>
            <a:r>
              <a:rPr lang="fr-FR" dirty="0"/>
              <a:t>…</a:t>
            </a:r>
          </a:p>
          <a:p>
            <a:r>
              <a:rPr lang="fr-FR" dirty="0"/>
              <a:t>Côté développement</a:t>
            </a:r>
          </a:p>
          <a:p>
            <a:pPr lvl="1"/>
            <a:r>
              <a:rPr lang="fr-FR" dirty="0"/>
              <a:t>Affranchissement de certaines contraintes (maintien du schéma etc.)</a:t>
            </a:r>
          </a:p>
          <a:p>
            <a:pPr lvl="1"/>
            <a:r>
              <a:rPr lang="fr-FR" dirty="0"/>
              <a:t>Se faire plaisir</a:t>
            </a:r>
          </a:p>
          <a:p>
            <a:r>
              <a:rPr lang="fr-FR" dirty="0"/>
              <a:t>Aussi un effet de mode</a:t>
            </a:r>
          </a:p>
          <a:p>
            <a:pPr lvl="1"/>
            <a:r>
              <a:rPr lang="fr-FR" dirty="0"/>
              <a:t>/!\ Le non relationnel n’est pas une fin en soi.</a:t>
            </a:r>
          </a:p>
        </p:txBody>
      </p:sp>
    </p:spTree>
    <p:extLst>
      <p:ext uri="{BB962C8B-B14F-4D97-AF65-F5344CB8AC3E}">
        <p14:creationId xmlns:p14="http://schemas.microsoft.com/office/powerpoint/2010/main" val="214967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NoSQL</a:t>
            </a:r>
            <a:r>
              <a:rPr lang="fr-FR" dirty="0"/>
              <a:t> vs relationnel</a:t>
            </a:r>
          </a:p>
        </p:txBody>
      </p:sp>
      <p:sp>
        <p:nvSpPr>
          <p:cNvPr id="5" name="Espace réservé du texte 4"/>
          <p:cNvSpPr>
            <a:spLocks noGrp="1"/>
          </p:cNvSpPr>
          <p:nvPr>
            <p:ph type="body" idx="1"/>
          </p:nvPr>
        </p:nvSpPr>
        <p:spPr/>
        <p:txBody>
          <a:bodyPr/>
          <a:lstStyle/>
          <a:p>
            <a:r>
              <a:rPr lang="fr-FR" dirty="0"/>
              <a:t>Avantages du </a:t>
            </a:r>
            <a:r>
              <a:rPr lang="fr-FR" dirty="0" err="1"/>
              <a:t>NoSQL</a:t>
            </a:r>
            <a:r>
              <a:rPr lang="fr-FR" dirty="0"/>
              <a:t> et du relationnel, </a:t>
            </a:r>
            <a:r>
              <a:rPr lang="fr-FR" i="1" dirty="0" err="1"/>
              <a:t>scaling</a:t>
            </a:r>
            <a:r>
              <a:rPr lang="fr-FR" dirty="0"/>
              <a:t>, principes ACID et principes BASE </a:t>
            </a:r>
          </a:p>
        </p:txBody>
      </p:sp>
    </p:spTree>
    <p:extLst>
      <p:ext uri="{BB962C8B-B14F-4D97-AF65-F5344CB8AC3E}">
        <p14:creationId xmlns:p14="http://schemas.microsoft.com/office/powerpoint/2010/main" val="127139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 des technologies </a:t>
            </a:r>
            <a:r>
              <a:rPr lang="fr-FR" dirty="0" err="1"/>
              <a:t>NoSQL</a:t>
            </a:r>
            <a:endParaRPr lang="fr-FR" dirty="0"/>
          </a:p>
        </p:txBody>
      </p:sp>
      <p:sp>
        <p:nvSpPr>
          <p:cNvPr id="3" name="Espace réservé du contenu 2"/>
          <p:cNvSpPr>
            <a:spLocks noGrp="1"/>
          </p:cNvSpPr>
          <p:nvPr>
            <p:ph idx="1"/>
          </p:nvPr>
        </p:nvSpPr>
        <p:spPr/>
        <p:txBody>
          <a:bodyPr/>
          <a:lstStyle/>
          <a:p>
            <a:r>
              <a:rPr lang="fr-FR" dirty="0"/>
              <a:t>Permet le traitement de grandes quantités de données (rapidement)</a:t>
            </a:r>
          </a:p>
          <a:p>
            <a:r>
              <a:rPr lang="fr-FR" dirty="0"/>
              <a:t>Pas de schémas prédéfinis, pas de contraintes</a:t>
            </a:r>
          </a:p>
          <a:p>
            <a:r>
              <a:rPr lang="fr-FR" dirty="0"/>
              <a:t>Gère des données non structurées</a:t>
            </a:r>
          </a:p>
          <a:p>
            <a:r>
              <a:rPr lang="fr-FR" dirty="0"/>
              <a:t>Moins cher à administrer (pas « d'administrateur Oracle »)</a:t>
            </a:r>
          </a:p>
          <a:p>
            <a:r>
              <a:rPr lang="fr-FR" i="1" dirty="0" err="1"/>
              <a:t>Scaling</a:t>
            </a:r>
            <a:r>
              <a:rPr lang="fr-FR" dirty="0"/>
              <a:t> horizontal</a:t>
            </a:r>
          </a:p>
        </p:txBody>
      </p:sp>
    </p:spTree>
    <p:extLst>
      <p:ext uri="{BB962C8B-B14F-4D97-AF65-F5344CB8AC3E}">
        <p14:creationId xmlns:p14="http://schemas.microsoft.com/office/powerpoint/2010/main" val="117080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petit mot sur le </a:t>
            </a:r>
            <a:r>
              <a:rPr lang="fr-FR" i="1" dirty="0" err="1"/>
              <a:t>scaling</a:t>
            </a:r>
            <a:endParaRPr lang="fr-FR" i="1" dirty="0"/>
          </a:p>
        </p:txBody>
      </p:sp>
      <p:pic>
        <p:nvPicPr>
          <p:cNvPr id="1026" name="Picture 2" descr="Horizontal and Vertical Scaling - WebAiry"/>
          <p:cNvPicPr>
            <a:picLocks noChangeAspect="1" noChangeArrowheads="1"/>
          </p:cNvPicPr>
          <p:nvPr/>
        </p:nvPicPr>
        <p:blipFill rotWithShape="1">
          <a:blip r:embed="rId3">
            <a:extLst>
              <a:ext uri="{28A0092B-C50C-407E-A947-70E740481C1C}">
                <a14:useLocalDpi xmlns:a14="http://schemas.microsoft.com/office/drawing/2010/main" val="0"/>
              </a:ext>
            </a:extLst>
          </a:blip>
          <a:srcRect t="4535" b="4553"/>
          <a:stretch/>
        </p:blipFill>
        <p:spPr bwMode="auto">
          <a:xfrm>
            <a:off x="1923143" y="1470540"/>
            <a:ext cx="8345714" cy="468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00971" y="6218443"/>
            <a:ext cx="5649111" cy="369332"/>
          </a:xfrm>
          <a:prstGeom prst="rect">
            <a:avLst/>
          </a:prstGeom>
        </p:spPr>
        <p:txBody>
          <a:bodyPr wrap="none">
            <a:spAutoFit/>
          </a:bodyPr>
          <a:lstStyle/>
          <a:p>
            <a:r>
              <a:rPr lang="fr-FR" dirty="0">
                <a:hlinkClick r:id="rId4"/>
              </a:rPr>
              <a:t>https://www.webairy.com/horizontal-and-vertical-scaling/</a:t>
            </a:r>
            <a:endParaRPr lang="fr-FR" dirty="0"/>
          </a:p>
        </p:txBody>
      </p:sp>
    </p:spTree>
    <p:extLst>
      <p:ext uri="{BB962C8B-B14F-4D97-AF65-F5344CB8AC3E}">
        <p14:creationId xmlns:p14="http://schemas.microsoft.com/office/powerpoint/2010/main" val="7178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err="1"/>
              <a:t>Scaling</a:t>
            </a:r>
            <a:r>
              <a:rPr lang="fr-FR" dirty="0"/>
              <a:t> vertical</a:t>
            </a:r>
          </a:p>
        </p:txBody>
      </p:sp>
      <p:sp>
        <p:nvSpPr>
          <p:cNvPr id="3" name="Espace réservé du contenu 2"/>
          <p:cNvSpPr>
            <a:spLocks noGrp="1"/>
          </p:cNvSpPr>
          <p:nvPr>
            <p:ph idx="1"/>
          </p:nvPr>
        </p:nvSpPr>
        <p:spPr/>
        <p:txBody>
          <a:bodyPr/>
          <a:lstStyle/>
          <a:p>
            <a:r>
              <a:rPr lang="fr-FR" dirty="0"/>
              <a:t>Augmentation de la capacité du serveur</a:t>
            </a:r>
          </a:p>
          <a:p>
            <a:endParaRPr lang="fr-FR" dirty="0"/>
          </a:p>
          <a:p>
            <a:r>
              <a:rPr lang="fr-FR" dirty="0"/>
              <a:t>Délicat (risque d’interruption de service)</a:t>
            </a:r>
          </a:p>
          <a:p>
            <a:r>
              <a:rPr lang="fr-FR" dirty="0"/>
              <a:t>Coûteux (requiert des compétences spécifiques)</a:t>
            </a:r>
          </a:p>
          <a:p>
            <a:r>
              <a:rPr lang="fr-FR" dirty="0"/>
              <a:t>Limité (aux capacités matérielles de l’hébergeur)</a:t>
            </a:r>
          </a:p>
          <a:p>
            <a:endParaRPr lang="fr-FR" dirty="0"/>
          </a:p>
          <a:p>
            <a:r>
              <a:rPr lang="fr-FR" dirty="0"/>
              <a:t>Rigide -&gt; Corollaire :</a:t>
            </a:r>
          </a:p>
          <a:p>
            <a:pPr lvl="1"/>
            <a:r>
              <a:rPr lang="fr-FR" dirty="0"/>
              <a:t>Les serveurs sont surdimensionnés</a:t>
            </a:r>
          </a:p>
        </p:txBody>
      </p:sp>
      <p:pic>
        <p:nvPicPr>
          <p:cNvPr id="2050" name="Picture 2" descr="Kingston Ram Barrette Memoire 512Mo DDR1 PC-2700U 333Mhz KTH-D530/512:  Amazon.fr: High-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409" y="4251036"/>
            <a:ext cx="46863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95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err="1"/>
              <a:t>Scaling</a:t>
            </a:r>
            <a:r>
              <a:rPr lang="fr-FR" dirty="0"/>
              <a:t> horizontal</a:t>
            </a:r>
          </a:p>
        </p:txBody>
      </p:sp>
      <p:sp>
        <p:nvSpPr>
          <p:cNvPr id="3" name="Espace réservé du contenu 2"/>
          <p:cNvSpPr>
            <a:spLocks noGrp="1"/>
          </p:cNvSpPr>
          <p:nvPr>
            <p:ph idx="1"/>
          </p:nvPr>
        </p:nvSpPr>
        <p:spPr/>
        <p:txBody>
          <a:bodyPr/>
          <a:lstStyle/>
          <a:p>
            <a:r>
              <a:rPr lang="fr-FR" dirty="0"/>
              <a:t>Ajout d'une machine (nœud) dans le cluster</a:t>
            </a:r>
          </a:p>
          <a:p>
            <a:endParaRPr lang="fr-FR" dirty="0"/>
          </a:p>
          <a:p>
            <a:endParaRPr lang="fr-FR" dirty="0"/>
          </a:p>
          <a:p>
            <a:endParaRPr lang="fr-FR" dirty="0"/>
          </a:p>
          <a:p>
            <a:r>
              <a:rPr lang="fr-FR" dirty="0"/>
              <a:t>Peu coûteux (pas compliqué, pas de compétences spécifiques)</a:t>
            </a:r>
          </a:p>
          <a:p>
            <a:r>
              <a:rPr lang="fr-FR" dirty="0"/>
              <a:t>Illimité (ou limité aux capacités du réseau)</a:t>
            </a:r>
          </a:p>
          <a:p>
            <a:r>
              <a:rPr lang="fr-FR" dirty="0"/>
              <a:t>Nécessite des technologies fonctionnant sur une architecture distribuée</a:t>
            </a:r>
          </a:p>
        </p:txBody>
      </p:sp>
      <p:pic>
        <p:nvPicPr>
          <p:cNvPr id="3074" name="Picture 2" descr="Diagram of node-to-node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547" y="854074"/>
            <a:ext cx="4426238" cy="265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des </a:t>
            </a:r>
            <a:r>
              <a:rPr lang="fr-FR" dirty="0" err="1"/>
              <a:t>SGBDRs</a:t>
            </a:r>
            <a:endParaRPr lang="fr-FR" dirty="0"/>
          </a:p>
        </p:txBody>
      </p:sp>
      <p:sp>
        <p:nvSpPr>
          <p:cNvPr id="3" name="Espace réservé du contenu 2"/>
          <p:cNvSpPr>
            <a:spLocks noGrp="1"/>
          </p:cNvSpPr>
          <p:nvPr>
            <p:ph idx="1"/>
          </p:nvPr>
        </p:nvSpPr>
        <p:spPr/>
        <p:txBody>
          <a:bodyPr/>
          <a:lstStyle/>
          <a:p>
            <a:r>
              <a:rPr lang="fr-FR" dirty="0"/>
              <a:t>Meilleure pour les données vraiment relationnelles (structure connue, etc.)</a:t>
            </a:r>
          </a:p>
          <a:p>
            <a:r>
              <a:rPr lang="fr-FR" dirty="0"/>
              <a:t>Normalisation (1NF, 2NF, Boyce-</a:t>
            </a:r>
            <a:r>
              <a:rPr lang="fr-FR" dirty="0" err="1"/>
              <a:t>Codd</a:t>
            </a:r>
            <a:r>
              <a:rPr lang="fr-FR" dirty="0"/>
              <a:t>, ...)</a:t>
            </a:r>
          </a:p>
          <a:p>
            <a:r>
              <a:rPr lang="fr-FR" dirty="0"/>
              <a:t>SQL</a:t>
            </a:r>
          </a:p>
          <a:p>
            <a:r>
              <a:rPr lang="fr-FR" dirty="0"/>
              <a:t>Intégrité des données (contraintes, clés étrangères, ...)</a:t>
            </a:r>
          </a:p>
          <a:p>
            <a:r>
              <a:rPr lang="fr-FR" dirty="0"/>
              <a:t>ACID, transactions : tout ou rien</a:t>
            </a:r>
          </a:p>
          <a:p>
            <a:r>
              <a:rPr lang="fr-FR" dirty="0"/>
              <a:t>Intuitif</a:t>
            </a:r>
          </a:p>
        </p:txBody>
      </p:sp>
    </p:spTree>
    <p:extLst>
      <p:ext uri="{BB962C8B-B14F-4D97-AF65-F5344CB8AC3E}">
        <p14:creationId xmlns:p14="http://schemas.microsoft.com/office/powerpoint/2010/main" val="8907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 du cours</a:t>
            </a:r>
          </a:p>
        </p:txBody>
      </p:sp>
      <p:sp>
        <p:nvSpPr>
          <p:cNvPr id="3" name="Espace réservé du contenu 2"/>
          <p:cNvSpPr>
            <a:spLocks noGrp="1"/>
          </p:cNvSpPr>
          <p:nvPr>
            <p:ph idx="1"/>
          </p:nvPr>
        </p:nvSpPr>
        <p:spPr/>
        <p:txBody>
          <a:bodyPr/>
          <a:lstStyle/>
          <a:p>
            <a:r>
              <a:rPr lang="fr-FR" dirty="0"/>
              <a:t>Rappel du contexte</a:t>
            </a:r>
          </a:p>
          <a:p>
            <a:r>
              <a:rPr lang="fr-FR" dirty="0"/>
              <a:t>Présentation de </a:t>
            </a:r>
            <a:r>
              <a:rPr lang="fr-FR" dirty="0" err="1"/>
              <a:t>NoSQL</a:t>
            </a:r>
            <a:endParaRPr lang="fr-FR" dirty="0"/>
          </a:p>
          <a:p>
            <a:r>
              <a:rPr lang="fr-FR" dirty="0"/>
              <a:t>Comparaison du </a:t>
            </a:r>
            <a:r>
              <a:rPr lang="fr-FR" dirty="0" err="1"/>
              <a:t>NoSQL</a:t>
            </a:r>
            <a:r>
              <a:rPr lang="fr-FR" dirty="0"/>
              <a:t> avec le relationnel</a:t>
            </a:r>
          </a:p>
          <a:p>
            <a:r>
              <a:rPr lang="fr-FR" dirty="0"/>
              <a:t>Les types de bases de données </a:t>
            </a:r>
            <a:r>
              <a:rPr lang="fr-FR" dirty="0" err="1"/>
              <a:t>NoSQL</a:t>
            </a:r>
            <a:endParaRPr lang="fr-FR" dirty="0"/>
          </a:p>
          <a:p>
            <a:r>
              <a:rPr lang="fr-FR" dirty="0"/>
              <a:t>Exemple de mises en œuvre de technologies </a:t>
            </a:r>
            <a:r>
              <a:rPr lang="fr-FR" dirty="0" err="1"/>
              <a:t>NoSQL</a:t>
            </a:r>
            <a:endParaRPr lang="fr-FR" dirty="0"/>
          </a:p>
          <a:p>
            <a:r>
              <a:rPr lang="fr-FR" dirty="0"/>
              <a:t>Choisir une base de données </a:t>
            </a:r>
            <a:r>
              <a:rPr lang="fr-FR" dirty="0" err="1"/>
              <a:t>NoSQL</a:t>
            </a:r>
            <a:endParaRPr lang="fr-FR" dirty="0"/>
          </a:p>
          <a:p>
            <a:r>
              <a:rPr lang="fr-FR" dirty="0"/>
              <a:t>Mise en pratique avec </a:t>
            </a:r>
            <a:r>
              <a:rPr lang="fr-FR" dirty="0" err="1"/>
              <a:t>MongoDB</a:t>
            </a:r>
            <a:endParaRPr lang="fr-FR" dirty="0"/>
          </a:p>
        </p:txBody>
      </p:sp>
    </p:spTree>
    <p:extLst>
      <p:ext uri="{BB962C8B-B14F-4D97-AF65-F5344CB8AC3E}">
        <p14:creationId xmlns:p14="http://schemas.microsoft.com/office/powerpoint/2010/main" val="360035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ACID vs BASE</a:t>
            </a:r>
          </a:p>
        </p:txBody>
      </p:sp>
      <p:sp>
        <p:nvSpPr>
          <p:cNvPr id="3" name="Espace réservé du contenu 2"/>
          <p:cNvSpPr>
            <a:spLocks noGrp="1"/>
          </p:cNvSpPr>
          <p:nvPr>
            <p:ph idx="1"/>
          </p:nvPr>
        </p:nvSpPr>
        <p:spPr>
          <a:xfrm>
            <a:off x="206604" y="1968230"/>
            <a:ext cx="2857107" cy="3689055"/>
          </a:xfrm>
        </p:spPr>
        <p:txBody>
          <a:bodyPr/>
          <a:lstStyle/>
          <a:p>
            <a:pPr marL="0" indent="0" algn="r">
              <a:buNone/>
            </a:pPr>
            <a:r>
              <a:rPr lang="fr-FR" dirty="0" err="1"/>
              <a:t>Atomicity</a:t>
            </a:r>
            <a:endParaRPr lang="fr-FR" dirty="0"/>
          </a:p>
          <a:p>
            <a:pPr marL="0" indent="0" algn="r">
              <a:buNone/>
            </a:pPr>
            <a:endParaRPr lang="fr-FR" dirty="0"/>
          </a:p>
          <a:p>
            <a:pPr marL="0" indent="0" algn="r">
              <a:buNone/>
            </a:pPr>
            <a:r>
              <a:rPr lang="fr-FR" dirty="0" err="1"/>
              <a:t>Consistency</a:t>
            </a:r>
            <a:endParaRPr lang="fr-FR" dirty="0"/>
          </a:p>
          <a:p>
            <a:pPr marL="0" indent="0" algn="r">
              <a:buNone/>
            </a:pPr>
            <a:endParaRPr lang="fr-FR" dirty="0"/>
          </a:p>
          <a:p>
            <a:pPr marL="0" indent="0" algn="r">
              <a:buNone/>
            </a:pPr>
            <a:r>
              <a:rPr lang="fr-FR" dirty="0"/>
              <a:t>Isolation</a:t>
            </a:r>
          </a:p>
          <a:p>
            <a:pPr marL="0" indent="0" algn="r">
              <a:buNone/>
            </a:pPr>
            <a:endParaRPr lang="fr-FR" dirty="0"/>
          </a:p>
          <a:p>
            <a:pPr marL="0" indent="0" algn="r">
              <a:buNone/>
            </a:pPr>
            <a:r>
              <a:rPr lang="fr-FR" dirty="0" err="1"/>
              <a:t>Durability</a:t>
            </a:r>
            <a:endParaRPr lang="fr-FR" dirty="0"/>
          </a:p>
          <a:p>
            <a:pPr algn="r"/>
            <a:endParaRPr lang="fr-FR" dirty="0"/>
          </a:p>
          <a:p>
            <a:pPr algn="r"/>
            <a:endParaRPr lang="fr-FR" dirty="0"/>
          </a:p>
        </p:txBody>
      </p:sp>
      <p:pic>
        <p:nvPicPr>
          <p:cNvPr id="6146" name="Picture 2" descr="Acid-14604593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879" y="1526758"/>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97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ACID vs BASE</a:t>
            </a:r>
          </a:p>
        </p:txBody>
      </p:sp>
      <p:sp>
        <p:nvSpPr>
          <p:cNvPr id="3" name="Espace réservé du contenu 2"/>
          <p:cNvSpPr>
            <a:spLocks noGrp="1"/>
          </p:cNvSpPr>
          <p:nvPr>
            <p:ph idx="1"/>
          </p:nvPr>
        </p:nvSpPr>
        <p:spPr>
          <a:xfrm>
            <a:off x="838200" y="1825625"/>
            <a:ext cx="10515600" cy="640484"/>
          </a:xfrm>
        </p:spPr>
        <p:txBody>
          <a:bodyPr/>
          <a:lstStyle/>
          <a:p>
            <a:pPr marL="0" indent="0">
              <a:buNone/>
            </a:pPr>
            <a:r>
              <a:rPr lang="fr-FR" dirty="0"/>
              <a:t>BASE : </a:t>
            </a:r>
            <a:r>
              <a:rPr lang="fr-FR" dirty="0" err="1"/>
              <a:t>Basically</a:t>
            </a:r>
            <a:r>
              <a:rPr lang="fr-FR" dirty="0"/>
              <a:t> </a:t>
            </a:r>
            <a:r>
              <a:rPr lang="fr-FR" dirty="0" err="1"/>
              <a:t>Available</a:t>
            </a:r>
            <a:r>
              <a:rPr lang="fr-FR" dirty="0"/>
              <a:t>, Soft state, </a:t>
            </a:r>
            <a:r>
              <a:rPr lang="fr-FR" dirty="0" err="1"/>
              <a:t>Eventual</a:t>
            </a:r>
            <a:r>
              <a:rPr lang="fr-FR" dirty="0"/>
              <a:t> </a:t>
            </a:r>
            <a:r>
              <a:rPr lang="fr-FR" dirty="0" err="1"/>
              <a:t>consistency</a:t>
            </a:r>
            <a:endParaRPr lang="fr-FR" dirty="0"/>
          </a:p>
        </p:txBody>
      </p:sp>
      <p:pic>
        <p:nvPicPr>
          <p:cNvPr id="8194" name="Picture 2" descr="MongoDB for absolute beginners: ACID and C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2341274"/>
            <a:ext cx="8972550" cy="403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65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ACID vs BASE</a:t>
            </a:r>
          </a:p>
        </p:txBody>
      </p:sp>
      <p:sp>
        <p:nvSpPr>
          <p:cNvPr id="3" name="Espace réservé du contenu 2"/>
          <p:cNvSpPr>
            <a:spLocks noGrp="1"/>
          </p:cNvSpPr>
          <p:nvPr>
            <p:ph idx="1"/>
          </p:nvPr>
        </p:nvSpPr>
        <p:spPr/>
        <p:txBody>
          <a:bodyPr/>
          <a:lstStyle/>
          <a:p>
            <a:r>
              <a:rPr lang="fr-FR" dirty="0"/>
              <a:t>ACID: </a:t>
            </a:r>
            <a:r>
              <a:rPr lang="fr-FR" dirty="0" err="1"/>
              <a:t>Atomicity</a:t>
            </a:r>
            <a:r>
              <a:rPr lang="fr-FR" dirty="0"/>
              <a:t>, </a:t>
            </a:r>
            <a:r>
              <a:rPr lang="fr-FR" dirty="0" err="1"/>
              <a:t>Consistency</a:t>
            </a:r>
            <a:r>
              <a:rPr lang="fr-FR" dirty="0"/>
              <a:t>, Isolation, </a:t>
            </a:r>
            <a:r>
              <a:rPr lang="fr-FR" dirty="0" err="1"/>
              <a:t>Durability</a:t>
            </a:r>
            <a:endParaRPr lang="fr-FR" dirty="0"/>
          </a:p>
          <a:p>
            <a:r>
              <a:rPr lang="fr-FR" dirty="0"/>
              <a:t>BASE: </a:t>
            </a:r>
            <a:r>
              <a:rPr lang="fr-FR" dirty="0" err="1"/>
              <a:t>Basically</a:t>
            </a:r>
            <a:r>
              <a:rPr lang="fr-FR" dirty="0"/>
              <a:t> </a:t>
            </a:r>
            <a:r>
              <a:rPr lang="fr-FR" dirty="0" err="1"/>
              <a:t>Available</a:t>
            </a:r>
            <a:r>
              <a:rPr lang="fr-FR" dirty="0"/>
              <a:t>, Soft state, </a:t>
            </a:r>
            <a:r>
              <a:rPr lang="fr-FR" dirty="0" err="1"/>
              <a:t>Eventual</a:t>
            </a:r>
            <a:r>
              <a:rPr lang="fr-FR" dirty="0"/>
              <a:t> </a:t>
            </a:r>
            <a:r>
              <a:rPr lang="fr-FR" dirty="0" err="1"/>
              <a:t>consistency</a:t>
            </a:r>
            <a:endParaRPr lang="fr-FR" dirty="0"/>
          </a:p>
          <a:p>
            <a:endParaRPr lang="fr-FR" dirty="0"/>
          </a:p>
          <a:p>
            <a:r>
              <a:rPr lang="fr-FR" dirty="0"/>
              <a:t>Le choix du </a:t>
            </a:r>
            <a:r>
              <a:rPr lang="fr-FR" dirty="0" err="1"/>
              <a:t>NoSQL</a:t>
            </a:r>
            <a:r>
              <a:rPr lang="fr-FR" dirty="0"/>
              <a:t> n'est pas toujours une bonne idée.</a:t>
            </a:r>
          </a:p>
          <a:p>
            <a:pPr lvl="1"/>
            <a:r>
              <a:rPr lang="fr-FR" dirty="0"/>
              <a:t>Pas les mêmes contraintes entre la gestion de transactions financières et l’alimentation d’un réseau social</a:t>
            </a:r>
          </a:p>
          <a:p>
            <a:pPr lvl="1"/>
            <a:endParaRPr lang="fr-FR" dirty="0"/>
          </a:p>
          <a:p>
            <a:r>
              <a:rPr lang="fr-FR" dirty="0"/>
              <a:t>Note : désormais beaucoup de RDBMS proposent des fonctionnalités </a:t>
            </a:r>
            <a:r>
              <a:rPr lang="fr-FR" dirty="0" err="1"/>
              <a:t>NoSQL</a:t>
            </a:r>
            <a:endParaRPr lang="fr-FR" dirty="0"/>
          </a:p>
        </p:txBody>
      </p:sp>
    </p:spTree>
    <p:extLst>
      <p:ext uri="{BB962C8B-B14F-4D97-AF65-F5344CB8AC3E}">
        <p14:creationId xmlns:p14="http://schemas.microsoft.com/office/powerpoint/2010/main" val="3695450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Choisir entre relationnel et </a:t>
            </a:r>
            <a:r>
              <a:rPr lang="fr-FR" dirty="0" err="1"/>
              <a:t>NoSQL</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406909549"/>
              </p:ext>
            </p:extLst>
          </p:nvPr>
        </p:nvGraphicFramePr>
        <p:xfrm>
          <a:off x="250370" y="1527848"/>
          <a:ext cx="11702144" cy="4414520"/>
        </p:xfrm>
        <a:graphic>
          <a:graphicData uri="http://schemas.openxmlformats.org/drawingml/2006/table">
            <a:tbl>
              <a:tblPr firstRow="1" bandRow="1">
                <a:tableStyleId>{5C22544A-7EE6-4342-B048-85BDC9FD1C3A}</a:tableStyleId>
              </a:tblPr>
              <a:tblGrid>
                <a:gridCol w="5851072">
                  <a:extLst>
                    <a:ext uri="{9D8B030D-6E8A-4147-A177-3AD203B41FA5}">
                      <a16:colId xmlns:a16="http://schemas.microsoft.com/office/drawing/2014/main" val="234795625"/>
                    </a:ext>
                  </a:extLst>
                </a:gridCol>
                <a:gridCol w="5851072">
                  <a:extLst>
                    <a:ext uri="{9D8B030D-6E8A-4147-A177-3AD203B41FA5}">
                      <a16:colId xmlns:a16="http://schemas.microsoft.com/office/drawing/2014/main" val="2157019554"/>
                    </a:ext>
                  </a:extLst>
                </a:gridCol>
              </a:tblGrid>
              <a:tr h="370840">
                <a:tc>
                  <a:txBody>
                    <a:bodyPr/>
                    <a:lstStyle/>
                    <a:p>
                      <a:pPr algn="l" fontAlgn="t"/>
                      <a:r>
                        <a:rPr lang="fr-FR" dirty="0">
                          <a:effectLst/>
                        </a:rPr>
                        <a:t>Relationnel</a:t>
                      </a:r>
                    </a:p>
                  </a:txBody>
                  <a:tcPr/>
                </a:tc>
                <a:tc>
                  <a:txBody>
                    <a:bodyPr/>
                    <a:lstStyle/>
                    <a:p>
                      <a:pPr algn="l" fontAlgn="t"/>
                      <a:r>
                        <a:rPr lang="fr-FR" dirty="0" err="1">
                          <a:effectLst/>
                        </a:rPr>
                        <a:t>NoSQL</a:t>
                      </a:r>
                      <a:endParaRPr lang="fr-FR" dirty="0">
                        <a:effectLst/>
                      </a:endParaRPr>
                    </a:p>
                  </a:txBody>
                  <a:tcPr/>
                </a:tc>
                <a:extLst>
                  <a:ext uri="{0D108BD9-81ED-4DB2-BD59-A6C34878D82A}">
                    <a16:rowId xmlns:a16="http://schemas.microsoft.com/office/drawing/2014/main" val="4012866596"/>
                  </a:ext>
                </a:extLst>
              </a:tr>
              <a:tr h="370840">
                <a:tc>
                  <a:txBody>
                    <a:bodyPr/>
                    <a:lstStyle/>
                    <a:p>
                      <a:pPr algn="l" fontAlgn="t"/>
                      <a:r>
                        <a:rPr lang="fr-FR" dirty="0">
                          <a:effectLst/>
                        </a:rPr>
                        <a:t>Le volume de votre charge de travail est cohérent et nécessite une échelle moyenne à grande</a:t>
                      </a:r>
                    </a:p>
                  </a:txBody>
                  <a:tcPr/>
                </a:tc>
                <a:tc>
                  <a:txBody>
                    <a:bodyPr/>
                    <a:lstStyle/>
                    <a:p>
                      <a:pPr algn="l" fontAlgn="t"/>
                      <a:r>
                        <a:rPr lang="fr-FR" dirty="0">
                          <a:effectLst/>
                        </a:rPr>
                        <a:t>Vous avez des charges de travail de volume élevées qui nécessitent une grande échelle</a:t>
                      </a:r>
                    </a:p>
                  </a:txBody>
                  <a:tcPr/>
                </a:tc>
                <a:extLst>
                  <a:ext uri="{0D108BD9-81ED-4DB2-BD59-A6C34878D82A}">
                    <a16:rowId xmlns:a16="http://schemas.microsoft.com/office/drawing/2014/main" val="3040439014"/>
                  </a:ext>
                </a:extLst>
              </a:tr>
              <a:tr h="370840">
                <a:tc>
                  <a:txBody>
                    <a:bodyPr/>
                    <a:lstStyle/>
                    <a:p>
                      <a:pPr algn="l" fontAlgn="t"/>
                      <a:r>
                        <a:rPr lang="fr-FR" dirty="0">
                          <a:effectLst/>
                        </a:rPr>
                        <a:t>Des garanties ACID sont requises</a:t>
                      </a:r>
                    </a:p>
                  </a:txBody>
                  <a:tcPr/>
                </a:tc>
                <a:tc>
                  <a:txBody>
                    <a:bodyPr/>
                    <a:lstStyle/>
                    <a:p>
                      <a:pPr algn="l" fontAlgn="t"/>
                      <a:r>
                        <a:rPr lang="fr-FR" dirty="0">
                          <a:effectLst/>
                        </a:rPr>
                        <a:t>Vos charges de travail n’ont pas besoin de garanties ACID</a:t>
                      </a:r>
                    </a:p>
                  </a:txBody>
                  <a:tcPr/>
                </a:tc>
                <a:extLst>
                  <a:ext uri="{0D108BD9-81ED-4DB2-BD59-A6C34878D82A}">
                    <a16:rowId xmlns:a16="http://schemas.microsoft.com/office/drawing/2014/main" val="3313720346"/>
                  </a:ext>
                </a:extLst>
              </a:tr>
              <a:tr h="370840">
                <a:tc>
                  <a:txBody>
                    <a:bodyPr/>
                    <a:lstStyle/>
                    <a:p>
                      <a:pPr algn="l" fontAlgn="t"/>
                      <a:r>
                        <a:rPr lang="fr-FR" dirty="0">
                          <a:effectLst/>
                        </a:rPr>
                        <a:t>Vos données sont prévisibles et hautement structurées</a:t>
                      </a:r>
                    </a:p>
                  </a:txBody>
                  <a:tcPr/>
                </a:tc>
                <a:tc>
                  <a:txBody>
                    <a:bodyPr/>
                    <a:lstStyle/>
                    <a:p>
                      <a:pPr algn="l" fontAlgn="t"/>
                      <a:r>
                        <a:rPr lang="fr-FR" dirty="0">
                          <a:effectLst/>
                        </a:rPr>
                        <a:t>Vos données sont dynamiques et changent fréquemment</a:t>
                      </a:r>
                    </a:p>
                  </a:txBody>
                  <a:tcPr/>
                </a:tc>
                <a:extLst>
                  <a:ext uri="{0D108BD9-81ED-4DB2-BD59-A6C34878D82A}">
                    <a16:rowId xmlns:a16="http://schemas.microsoft.com/office/drawing/2014/main" val="1275668919"/>
                  </a:ext>
                </a:extLst>
              </a:tr>
              <a:tr h="370840">
                <a:tc>
                  <a:txBody>
                    <a:bodyPr/>
                    <a:lstStyle/>
                    <a:p>
                      <a:pPr algn="l" fontAlgn="t"/>
                      <a:r>
                        <a:rPr lang="fr-FR" dirty="0">
                          <a:effectLst/>
                        </a:rPr>
                        <a:t>Les données sont mieux exprimées de manière relationnelle</a:t>
                      </a:r>
                    </a:p>
                  </a:txBody>
                  <a:tcPr/>
                </a:tc>
                <a:tc>
                  <a:txBody>
                    <a:bodyPr/>
                    <a:lstStyle/>
                    <a:p>
                      <a:pPr algn="l" fontAlgn="t"/>
                      <a:r>
                        <a:rPr lang="fr-FR" dirty="0">
                          <a:effectLst/>
                        </a:rPr>
                        <a:t>Les données peuvent être exprimées sans relations</a:t>
                      </a:r>
                    </a:p>
                  </a:txBody>
                  <a:tcPr/>
                </a:tc>
                <a:extLst>
                  <a:ext uri="{0D108BD9-81ED-4DB2-BD59-A6C34878D82A}">
                    <a16:rowId xmlns:a16="http://schemas.microsoft.com/office/drawing/2014/main" val="2640543991"/>
                  </a:ext>
                </a:extLst>
              </a:tr>
              <a:tr h="370840">
                <a:tc>
                  <a:txBody>
                    <a:bodyPr/>
                    <a:lstStyle/>
                    <a:p>
                      <a:pPr algn="l" fontAlgn="t"/>
                      <a:r>
                        <a:rPr lang="fr-FR" dirty="0">
                          <a:effectLst/>
                        </a:rPr>
                        <a:t>La sécurité en écriture est obligatoire</a:t>
                      </a:r>
                    </a:p>
                  </a:txBody>
                  <a:tcPr/>
                </a:tc>
                <a:tc>
                  <a:txBody>
                    <a:bodyPr/>
                    <a:lstStyle/>
                    <a:p>
                      <a:pPr algn="l" fontAlgn="t"/>
                      <a:r>
                        <a:rPr lang="fr-FR" dirty="0">
                          <a:effectLst/>
                        </a:rPr>
                        <a:t>Vous avez besoin d’écritures rapides et la sécurité en écriture n’est pas critique</a:t>
                      </a:r>
                    </a:p>
                  </a:txBody>
                  <a:tcPr/>
                </a:tc>
                <a:extLst>
                  <a:ext uri="{0D108BD9-81ED-4DB2-BD59-A6C34878D82A}">
                    <a16:rowId xmlns:a16="http://schemas.microsoft.com/office/drawing/2014/main" val="1052258540"/>
                  </a:ext>
                </a:extLst>
              </a:tr>
              <a:tr h="370840">
                <a:tc>
                  <a:txBody>
                    <a:bodyPr/>
                    <a:lstStyle/>
                    <a:p>
                      <a:pPr algn="l" fontAlgn="t"/>
                      <a:r>
                        <a:rPr lang="fr-FR" dirty="0">
                          <a:effectLst/>
                        </a:rPr>
                        <a:t>Vous travaillez avec des requêtes et des rapports complexes</a:t>
                      </a:r>
                    </a:p>
                  </a:txBody>
                  <a:tcPr/>
                </a:tc>
                <a:tc>
                  <a:txBody>
                    <a:bodyPr/>
                    <a:lstStyle/>
                    <a:p>
                      <a:pPr algn="l" fontAlgn="t"/>
                      <a:r>
                        <a:rPr lang="fr-FR" dirty="0">
                          <a:effectLst/>
                        </a:rPr>
                        <a:t>La récupération des données est simple et tend à être plate</a:t>
                      </a:r>
                    </a:p>
                  </a:txBody>
                  <a:tcPr/>
                </a:tc>
                <a:extLst>
                  <a:ext uri="{0D108BD9-81ED-4DB2-BD59-A6C34878D82A}">
                    <a16:rowId xmlns:a16="http://schemas.microsoft.com/office/drawing/2014/main" val="4188122413"/>
                  </a:ext>
                </a:extLst>
              </a:tr>
              <a:tr h="370840">
                <a:tc>
                  <a:txBody>
                    <a:bodyPr/>
                    <a:lstStyle/>
                    <a:p>
                      <a:pPr algn="l" fontAlgn="t"/>
                      <a:r>
                        <a:rPr lang="fr-FR" dirty="0">
                          <a:effectLst/>
                        </a:rPr>
                        <a:t>Vos utilisateurs sont plus centralisés</a:t>
                      </a:r>
                    </a:p>
                  </a:txBody>
                  <a:tcPr/>
                </a:tc>
                <a:tc>
                  <a:txBody>
                    <a:bodyPr/>
                    <a:lstStyle/>
                    <a:p>
                      <a:pPr algn="l" fontAlgn="t"/>
                      <a:r>
                        <a:rPr lang="fr-FR" dirty="0">
                          <a:effectLst/>
                        </a:rPr>
                        <a:t>Vos données requièrent une répartition géographique étendue</a:t>
                      </a:r>
                    </a:p>
                  </a:txBody>
                  <a:tcPr/>
                </a:tc>
                <a:extLst>
                  <a:ext uri="{0D108BD9-81ED-4DB2-BD59-A6C34878D82A}">
                    <a16:rowId xmlns:a16="http://schemas.microsoft.com/office/drawing/2014/main" val="3197646855"/>
                  </a:ext>
                </a:extLst>
              </a:tr>
              <a:tr h="370840">
                <a:tc>
                  <a:txBody>
                    <a:bodyPr/>
                    <a:lstStyle/>
                    <a:p>
                      <a:pPr algn="l" fontAlgn="t"/>
                      <a:r>
                        <a:rPr lang="fr-FR" dirty="0">
                          <a:effectLst/>
                        </a:rPr>
                        <a:t>Votre application sera déployée sur un matériel haut de gamme.</a:t>
                      </a:r>
                    </a:p>
                  </a:txBody>
                  <a:tcPr/>
                </a:tc>
                <a:tc>
                  <a:txBody>
                    <a:bodyPr/>
                    <a:lstStyle/>
                    <a:p>
                      <a:pPr algn="l" fontAlgn="t"/>
                      <a:r>
                        <a:rPr lang="fr-FR" dirty="0">
                          <a:effectLst/>
                        </a:rPr>
                        <a:t>Votre application sera déployée sur le matériel de consommation, par exemple avec des </a:t>
                      </a:r>
                      <a:r>
                        <a:rPr lang="fr-FR" dirty="0" err="1">
                          <a:effectLst/>
                        </a:rPr>
                        <a:t>clouds</a:t>
                      </a:r>
                      <a:r>
                        <a:rPr lang="fr-FR" dirty="0">
                          <a:effectLst/>
                        </a:rPr>
                        <a:t> publics</a:t>
                      </a:r>
                    </a:p>
                  </a:txBody>
                  <a:tcPr/>
                </a:tc>
                <a:extLst>
                  <a:ext uri="{0D108BD9-81ED-4DB2-BD59-A6C34878D82A}">
                    <a16:rowId xmlns:a16="http://schemas.microsoft.com/office/drawing/2014/main" val="1583500402"/>
                  </a:ext>
                </a:extLst>
              </a:tr>
            </a:tbl>
          </a:graphicData>
        </a:graphic>
      </p:graphicFrame>
      <p:sp>
        <p:nvSpPr>
          <p:cNvPr id="6" name="Rectangle 5"/>
          <p:cNvSpPr/>
          <p:nvPr/>
        </p:nvSpPr>
        <p:spPr>
          <a:xfrm>
            <a:off x="3145971" y="6044979"/>
            <a:ext cx="8806543" cy="369332"/>
          </a:xfrm>
          <a:prstGeom prst="rect">
            <a:avLst/>
          </a:prstGeom>
        </p:spPr>
        <p:txBody>
          <a:bodyPr wrap="square">
            <a:spAutoFit/>
          </a:bodyPr>
          <a:lstStyle/>
          <a:p>
            <a:pPr algn="r"/>
            <a:r>
              <a:rPr lang="fr-FR" dirty="0">
                <a:hlinkClick r:id="rId2"/>
              </a:rPr>
              <a:t>https://docs.microsoft.com/fr-fr/dotnet/architecture/cloud-native/relational-vs-nosql-data</a:t>
            </a:r>
            <a:endParaRPr lang="fr-FR" dirty="0"/>
          </a:p>
        </p:txBody>
      </p:sp>
    </p:spTree>
    <p:extLst>
      <p:ext uri="{BB962C8B-B14F-4D97-AF65-F5344CB8AC3E}">
        <p14:creationId xmlns:p14="http://schemas.microsoft.com/office/powerpoint/2010/main" val="16729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Différents types de bases </a:t>
            </a:r>
            <a:r>
              <a:rPr lang="fr-FR" dirty="0" err="1"/>
              <a:t>NoSQL</a:t>
            </a:r>
            <a:endParaRPr lang="fr-FR" dirty="0"/>
          </a:p>
        </p:txBody>
      </p:sp>
      <p:sp>
        <p:nvSpPr>
          <p:cNvPr id="5" name="Espace réservé du texte 4"/>
          <p:cNvSpPr>
            <a:spLocks noGrp="1"/>
          </p:cNvSpPr>
          <p:nvPr>
            <p:ph type="body" idx="1"/>
          </p:nvPr>
        </p:nvSpPr>
        <p:spPr/>
        <p:txBody>
          <a:bodyPr/>
          <a:lstStyle/>
          <a:p>
            <a:r>
              <a:rPr lang="fr-FR" dirty="0"/>
              <a:t>Clés-valeurs, documents, colonnes, graphes, etc.</a:t>
            </a:r>
          </a:p>
        </p:txBody>
      </p:sp>
    </p:spTree>
    <p:extLst>
      <p:ext uri="{BB962C8B-B14F-4D97-AF65-F5344CB8AC3E}">
        <p14:creationId xmlns:p14="http://schemas.microsoft.com/office/powerpoint/2010/main" val="324136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Les différents types de bases de données </a:t>
            </a:r>
            <a:r>
              <a:rPr lang="fr-FR" dirty="0" err="1"/>
              <a:t>NoSQL</a:t>
            </a:r>
            <a:endParaRPr lang="fr-FR" dirty="0"/>
          </a:p>
        </p:txBody>
      </p:sp>
      <p:sp>
        <p:nvSpPr>
          <p:cNvPr id="5" name="Espace réservé du contenu 4"/>
          <p:cNvSpPr>
            <a:spLocks noGrp="1"/>
          </p:cNvSpPr>
          <p:nvPr>
            <p:ph idx="1"/>
          </p:nvPr>
        </p:nvSpPr>
        <p:spPr>
          <a:xfrm>
            <a:off x="838200" y="1825625"/>
            <a:ext cx="10515600" cy="2229139"/>
          </a:xfrm>
        </p:spPr>
        <p:txBody>
          <a:bodyPr>
            <a:normAutofit/>
          </a:bodyPr>
          <a:lstStyle/>
          <a:p>
            <a:r>
              <a:rPr lang="fr-FR" dirty="0"/>
              <a:t>Bases de données clés-valeurs</a:t>
            </a:r>
          </a:p>
          <a:p>
            <a:r>
              <a:rPr lang="fr-FR" dirty="0"/>
              <a:t>Bases de données orientées colonnes</a:t>
            </a:r>
          </a:p>
          <a:p>
            <a:r>
              <a:rPr lang="fr-FR" dirty="0"/>
              <a:t>Bases de données orientées documents</a:t>
            </a:r>
          </a:p>
          <a:p>
            <a:r>
              <a:rPr lang="fr-FR" dirty="0"/>
              <a:t>Bases de données orientées graphes</a:t>
            </a:r>
          </a:p>
        </p:txBody>
      </p:sp>
      <p:pic>
        <p:nvPicPr>
          <p:cNvPr id="1026" name="Picture 2" descr="https://docs.microsoft.com/fr-fr/dotnet/architecture/cloud-native/media/types-of-nosql-datastor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405" y="4054764"/>
            <a:ext cx="7939190" cy="234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56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clés-valeurs</a:t>
            </a:r>
          </a:p>
        </p:txBody>
      </p:sp>
      <p:pic>
        <p:nvPicPr>
          <p:cNvPr id="9218" name="Picture 2" descr="Azure Cosmos DB – key-value database in the cloud – Michał Białec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978" y="1690688"/>
            <a:ext cx="8358043" cy="457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7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clés-valeurs</a:t>
            </a:r>
          </a:p>
        </p:txBody>
      </p:sp>
      <p:sp>
        <p:nvSpPr>
          <p:cNvPr id="3" name="Espace réservé du contenu 2"/>
          <p:cNvSpPr>
            <a:spLocks noGrp="1"/>
          </p:cNvSpPr>
          <p:nvPr>
            <p:ph idx="1"/>
          </p:nvPr>
        </p:nvSpPr>
        <p:spPr>
          <a:xfrm>
            <a:off x="838200" y="1825625"/>
            <a:ext cx="10515600" cy="4629604"/>
          </a:xfrm>
        </p:spPr>
        <p:txBody>
          <a:bodyPr>
            <a:normAutofit/>
          </a:bodyPr>
          <a:lstStyle/>
          <a:p>
            <a:r>
              <a:rPr lang="fr-FR" dirty="0"/>
              <a:t>CRUD simple, uniquement à partir de l'ID (clé)</a:t>
            </a:r>
          </a:p>
          <a:p>
            <a:r>
              <a:rPr lang="fr-FR" dirty="0"/>
              <a:t>Pas de schéma, pas de </a:t>
            </a:r>
            <a:r>
              <a:rPr lang="fr-FR" dirty="0" err="1"/>
              <a:t>requêtage</a:t>
            </a:r>
            <a:r>
              <a:rPr lang="fr-FR" dirty="0"/>
              <a:t> de type WHERE</a:t>
            </a:r>
          </a:p>
          <a:p>
            <a:r>
              <a:rPr lang="fr-FR" dirty="0"/>
              <a:t>L'utilisation des données est laissée à la partie applicative</a:t>
            </a:r>
          </a:p>
          <a:p>
            <a:r>
              <a:rPr lang="fr-FR" dirty="0"/>
              <a:t>Exemples :</a:t>
            </a:r>
          </a:p>
          <a:p>
            <a:pPr lvl="1"/>
            <a:r>
              <a:rPr lang="fr-FR" dirty="0"/>
              <a:t>Redis</a:t>
            </a:r>
          </a:p>
          <a:p>
            <a:pPr lvl="1"/>
            <a:r>
              <a:rPr lang="fr-FR" dirty="0" err="1"/>
              <a:t>Memcached</a:t>
            </a:r>
            <a:endParaRPr lang="fr-FR" dirty="0"/>
          </a:p>
          <a:p>
            <a:r>
              <a:rPr lang="fr-FR" dirty="0"/>
              <a:t>Très simple de distribuer les données si l'on n'accepte la sélection que sur la clé</a:t>
            </a:r>
          </a:p>
          <a:p>
            <a:r>
              <a:rPr lang="fr-FR" dirty="0"/>
              <a:t>Très simple à mettre en œuvre</a:t>
            </a:r>
          </a:p>
        </p:txBody>
      </p:sp>
      <p:pic>
        <p:nvPicPr>
          <p:cNvPr id="4098" name="Picture 2" descr="https://upload.wikimedia.org/wikipedia/fr/thumb/6/6b/Redis_Logo.svg/120px-Redis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175" y="3949926"/>
            <a:ext cx="1143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en/thumb/2/27/Memcached.svg/100px-Memcached.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894" y="3816576"/>
            <a:ext cx="666751"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66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clés-valeurs</a:t>
            </a:r>
          </a:p>
        </p:txBody>
      </p:sp>
      <p:sp>
        <p:nvSpPr>
          <p:cNvPr id="3" name="Espace réservé du contenu 2"/>
          <p:cNvSpPr>
            <a:spLocks noGrp="1"/>
          </p:cNvSpPr>
          <p:nvPr>
            <p:ph idx="1"/>
          </p:nvPr>
        </p:nvSpPr>
        <p:spPr>
          <a:xfrm>
            <a:off x="838200" y="1825625"/>
            <a:ext cx="10515600" cy="1037318"/>
          </a:xfrm>
        </p:spPr>
        <p:txBody>
          <a:bodyPr>
            <a:normAutofit/>
          </a:bodyPr>
          <a:lstStyle/>
          <a:p>
            <a:r>
              <a:rPr lang="fr-FR" dirty="0"/>
              <a:t>Cas particulier des </a:t>
            </a:r>
            <a:r>
              <a:rPr lang="fr-FR" dirty="0" err="1"/>
              <a:t>BdD</a:t>
            </a:r>
            <a:r>
              <a:rPr lang="fr-FR" dirty="0"/>
              <a:t> de type « </a:t>
            </a:r>
            <a:r>
              <a:rPr lang="fr-FR" i="1" dirty="0"/>
              <a:t>Time </a:t>
            </a:r>
            <a:r>
              <a:rPr lang="fr-FR" i="1" dirty="0" err="1"/>
              <a:t>series</a:t>
            </a:r>
            <a:r>
              <a:rPr lang="fr-FR" dirty="0"/>
              <a:t> »</a:t>
            </a:r>
          </a:p>
          <a:p>
            <a:pPr lvl="1"/>
            <a:r>
              <a:rPr lang="fr-FR" dirty="0"/>
              <a:t>Clés-valeurs dont la clé est un </a:t>
            </a:r>
            <a:r>
              <a:rPr lang="fr-FR" i="1" dirty="0" err="1"/>
              <a:t>timestamp</a:t>
            </a:r>
            <a:r>
              <a:rPr lang="fr-FR" dirty="0"/>
              <a:t> (exemple : </a:t>
            </a:r>
            <a:r>
              <a:rPr lang="fr-FR" dirty="0" err="1"/>
              <a:t>InfluxDB</a:t>
            </a:r>
            <a:r>
              <a:rPr lang="fr-FR" dirty="0"/>
              <a:t>)</a:t>
            </a:r>
          </a:p>
        </p:txBody>
      </p:sp>
      <p:pic>
        <p:nvPicPr>
          <p:cNvPr id="5" name="Image 4"/>
          <p:cNvPicPr>
            <a:picLocks noChangeAspect="1"/>
          </p:cNvPicPr>
          <p:nvPr/>
        </p:nvPicPr>
        <p:blipFill>
          <a:blip r:embed="rId3"/>
          <a:stretch>
            <a:fillRect/>
          </a:stretch>
        </p:blipFill>
        <p:spPr>
          <a:xfrm>
            <a:off x="790564" y="2862943"/>
            <a:ext cx="10610872" cy="3735161"/>
          </a:xfrm>
          <a:prstGeom prst="rect">
            <a:avLst/>
          </a:prstGeom>
        </p:spPr>
      </p:pic>
    </p:spTree>
    <p:extLst>
      <p:ext uri="{BB962C8B-B14F-4D97-AF65-F5344CB8AC3E}">
        <p14:creationId xmlns:p14="http://schemas.microsoft.com/office/powerpoint/2010/main" val="1169327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 de données orientées colonnes</a:t>
            </a:r>
          </a:p>
        </p:txBody>
      </p:sp>
      <p:sp>
        <p:nvSpPr>
          <p:cNvPr id="3" name="Espace réservé du contenu 2"/>
          <p:cNvSpPr>
            <a:spLocks noGrp="1"/>
          </p:cNvSpPr>
          <p:nvPr>
            <p:ph idx="1"/>
          </p:nvPr>
        </p:nvSpPr>
        <p:spPr>
          <a:xfrm>
            <a:off x="838200" y="1825624"/>
            <a:ext cx="10515600" cy="4792889"/>
          </a:xfrm>
        </p:spPr>
        <p:txBody>
          <a:bodyPr/>
          <a:lstStyle/>
          <a:p>
            <a:r>
              <a:rPr lang="fr-FR" dirty="0"/>
              <a:t>Clé associée à la donnée de chaque colonne</a:t>
            </a:r>
          </a:p>
          <a:p>
            <a:r>
              <a:rPr lang="fr-FR" dirty="0"/>
              <a:t>Distribution des colonnes</a:t>
            </a:r>
          </a:p>
          <a:p>
            <a:r>
              <a:rPr lang="fr-FR" dirty="0"/>
              <a:t>Requêtes sur les données des colonnes</a:t>
            </a:r>
          </a:p>
          <a:p>
            <a:r>
              <a:rPr lang="fr-FR" dirty="0"/>
              <a:t>Exemples :</a:t>
            </a:r>
          </a:p>
          <a:p>
            <a:pPr lvl="1"/>
            <a:r>
              <a:rPr lang="fr-FR" dirty="0" err="1"/>
              <a:t>BigTable</a:t>
            </a:r>
            <a:r>
              <a:rPr lang="fr-FR" dirty="0"/>
              <a:t> (Google)</a:t>
            </a:r>
          </a:p>
          <a:p>
            <a:pPr lvl="1"/>
            <a:r>
              <a:rPr lang="fr-FR" dirty="0"/>
              <a:t>Apache </a:t>
            </a:r>
            <a:r>
              <a:rPr lang="fr-FR" dirty="0" err="1"/>
              <a:t>HBase</a:t>
            </a:r>
            <a:endParaRPr lang="fr-FR" dirty="0"/>
          </a:p>
          <a:p>
            <a:pPr lvl="1"/>
            <a:r>
              <a:rPr lang="fr-FR" dirty="0"/>
              <a:t>Apache Cassandra</a:t>
            </a:r>
          </a:p>
          <a:p>
            <a:r>
              <a:rPr lang="fr-FR" dirty="0">
                <a:solidFill>
                  <a:srgbClr val="FF0000"/>
                </a:solidFill>
              </a:rPr>
              <a:t>Attention</a:t>
            </a:r>
            <a:r>
              <a:rPr lang="fr-FR" dirty="0"/>
              <a:t> : </a:t>
            </a:r>
            <a:r>
              <a:rPr lang="fr-FR" i="1" dirty="0" err="1">
                <a:latin typeface="Courier New" panose="02070309020205020404" pitchFamily="49" charset="0"/>
                <a:cs typeface="Courier New" panose="02070309020205020404" pitchFamily="49" charset="0"/>
              </a:rPr>
              <a:t>wide-column</a:t>
            </a:r>
            <a:r>
              <a:rPr lang="fr-FR" i="1" dirty="0">
                <a:latin typeface="Courier New" panose="02070309020205020404" pitchFamily="49" charset="0"/>
                <a:cs typeface="Courier New" panose="02070309020205020404" pitchFamily="49" charset="0"/>
              </a:rPr>
              <a:t> store </a:t>
            </a:r>
            <a:r>
              <a:rPr lang="fr-FR" b="1"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 </a:t>
            </a:r>
            <a:r>
              <a:rPr lang="fr-FR" i="1" dirty="0" err="1">
                <a:latin typeface="Courier New" panose="02070309020205020404" pitchFamily="49" charset="0"/>
                <a:cs typeface="Courier New" panose="02070309020205020404" pitchFamily="49" charset="0"/>
              </a:rPr>
              <a:t>column</a:t>
            </a:r>
            <a:r>
              <a:rPr lang="fr-FR" i="1" dirty="0">
                <a:latin typeface="Courier New" panose="02070309020205020404" pitchFamily="49" charset="0"/>
                <a:cs typeface="Courier New" panose="02070309020205020404" pitchFamily="49" charset="0"/>
              </a:rPr>
              <a:t> store</a:t>
            </a:r>
          </a:p>
          <a:p>
            <a:pPr lvl="1"/>
            <a:r>
              <a:rPr lang="fr-FR" dirty="0">
                <a:hlinkClick r:id="rId3"/>
              </a:rPr>
              <a:t>https://en.wikipedia.org/wiki/Wide-column_store</a:t>
            </a:r>
            <a:endParaRPr lang="fr-FR" dirty="0"/>
          </a:p>
          <a:p>
            <a:pPr lvl="1"/>
            <a:r>
              <a:rPr lang="fr-FR" dirty="0">
                <a:hlinkClick r:id="rId4"/>
              </a:rPr>
              <a:t>https://en.wikipedia.org/wiki/Column-oriented_DBMS</a:t>
            </a:r>
            <a:endParaRPr lang="fr-FR" i="1" dirty="0">
              <a:cs typeface="Courier New" panose="02070309020205020404" pitchFamily="49" charset="0"/>
            </a:endParaRPr>
          </a:p>
        </p:txBody>
      </p:sp>
      <p:pic>
        <p:nvPicPr>
          <p:cNvPr id="2050" name="Picture 2" descr="https://upload.wikimedia.org/wikipedia/fr/2/2d/Hbase_logo_with_orca_lar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6260" y="4120754"/>
            <a:ext cx="1736962" cy="443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5/5e/Cassandra_logo.svg/120px-Cassandra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1517" y="4050508"/>
            <a:ext cx="1143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6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Rappel du contexte</a:t>
            </a:r>
          </a:p>
        </p:txBody>
      </p:sp>
      <p:sp>
        <p:nvSpPr>
          <p:cNvPr id="5" name="Espace réservé du texte 4"/>
          <p:cNvSpPr>
            <a:spLocks noGrp="1"/>
          </p:cNvSpPr>
          <p:nvPr>
            <p:ph type="body" idx="1"/>
          </p:nvPr>
        </p:nvSpPr>
        <p:spPr/>
        <p:txBody>
          <a:bodyPr/>
          <a:lstStyle/>
          <a:p>
            <a:r>
              <a:rPr lang="fr-FR" dirty="0"/>
              <a:t>Brève histoire des bases de données, le modèle relationnel, le </a:t>
            </a:r>
            <a:r>
              <a:rPr lang="fr-FR" i="1" dirty="0" err="1"/>
              <a:t>big</a:t>
            </a:r>
            <a:r>
              <a:rPr lang="fr-FR" i="1" dirty="0"/>
              <a:t> data</a:t>
            </a:r>
          </a:p>
        </p:txBody>
      </p:sp>
    </p:spTree>
    <p:extLst>
      <p:ext uri="{BB962C8B-B14F-4D97-AF65-F5344CB8AC3E}">
        <p14:creationId xmlns:p14="http://schemas.microsoft.com/office/powerpoint/2010/main" val="2788248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 de données orientées colonnes</a:t>
            </a:r>
          </a:p>
        </p:txBody>
      </p:sp>
      <p:pic>
        <p:nvPicPr>
          <p:cNvPr id="4098" name="Picture 2" descr="What is a ColumnStore Index and Why it is Important? | Maria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567" y="2300290"/>
            <a:ext cx="7160865" cy="38049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56364" y="6246198"/>
            <a:ext cx="7813964" cy="369332"/>
          </a:xfrm>
          <a:prstGeom prst="rect">
            <a:avLst/>
          </a:prstGeom>
        </p:spPr>
        <p:txBody>
          <a:bodyPr wrap="square">
            <a:spAutoFit/>
          </a:bodyPr>
          <a:lstStyle/>
          <a:p>
            <a:pPr algn="r"/>
            <a:r>
              <a:rPr lang="fr-FR" dirty="0">
                <a:hlinkClick r:id="rId4"/>
              </a:rPr>
              <a:t>https://mariadb.com/fr/resources/blog/why-is-columnstore-important/</a:t>
            </a:r>
            <a:endParaRPr lang="fr-FR" dirty="0"/>
          </a:p>
        </p:txBody>
      </p:sp>
      <p:sp>
        <p:nvSpPr>
          <p:cNvPr id="5" name="Espace réservé du contenu 2"/>
          <p:cNvSpPr>
            <a:spLocks noGrp="1"/>
          </p:cNvSpPr>
          <p:nvPr>
            <p:ph idx="1"/>
          </p:nvPr>
        </p:nvSpPr>
        <p:spPr>
          <a:xfrm>
            <a:off x="838200" y="1825625"/>
            <a:ext cx="10515600" cy="474665"/>
          </a:xfrm>
        </p:spPr>
        <p:txBody>
          <a:bodyPr>
            <a:normAutofit lnSpcReduction="10000"/>
          </a:bodyPr>
          <a:lstStyle/>
          <a:p>
            <a:r>
              <a:rPr lang="fr-FR" i="1" dirty="0" err="1"/>
              <a:t>Column</a:t>
            </a:r>
            <a:r>
              <a:rPr lang="fr-FR" i="1" dirty="0"/>
              <a:t> store </a:t>
            </a:r>
            <a:r>
              <a:rPr lang="fr-FR" dirty="0"/>
              <a:t>: issu du relationnel</a:t>
            </a:r>
          </a:p>
        </p:txBody>
      </p:sp>
    </p:spTree>
    <p:extLst>
      <p:ext uri="{BB962C8B-B14F-4D97-AF65-F5344CB8AC3E}">
        <p14:creationId xmlns:p14="http://schemas.microsoft.com/office/powerpoint/2010/main" val="4131698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 de données orientées colonnes</a:t>
            </a:r>
          </a:p>
        </p:txBody>
      </p:sp>
      <p:pic>
        <p:nvPicPr>
          <p:cNvPr id="1026" name="Picture 2" descr="The Main NoSQL Database Types | Studio 3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204" y="1827489"/>
            <a:ext cx="8476796" cy="50305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3286" y="6077635"/>
            <a:ext cx="3755571" cy="646331"/>
          </a:xfrm>
          <a:prstGeom prst="rect">
            <a:avLst/>
          </a:prstGeom>
        </p:spPr>
        <p:txBody>
          <a:bodyPr wrap="square">
            <a:spAutoFit/>
          </a:bodyPr>
          <a:lstStyle/>
          <a:p>
            <a:r>
              <a:rPr lang="fr-FR" dirty="0">
                <a:hlinkClick r:id="rId4"/>
              </a:rPr>
              <a:t>https://studio3t.com/knowledge-base/articles/nosql-database-types/</a:t>
            </a:r>
            <a:endParaRPr lang="fr-FR" dirty="0"/>
          </a:p>
        </p:txBody>
      </p:sp>
      <p:sp>
        <p:nvSpPr>
          <p:cNvPr id="7" name="Espace réservé du contenu 2"/>
          <p:cNvSpPr>
            <a:spLocks noGrp="1"/>
          </p:cNvSpPr>
          <p:nvPr>
            <p:ph idx="1"/>
          </p:nvPr>
        </p:nvSpPr>
        <p:spPr>
          <a:xfrm>
            <a:off x="838200" y="1825625"/>
            <a:ext cx="2877004" cy="4115209"/>
          </a:xfrm>
        </p:spPr>
        <p:txBody>
          <a:bodyPr>
            <a:normAutofit/>
          </a:bodyPr>
          <a:lstStyle/>
          <a:p>
            <a:r>
              <a:rPr lang="fr-FR" i="1" dirty="0"/>
              <a:t>Wide-</a:t>
            </a:r>
            <a:r>
              <a:rPr lang="fr-FR" i="1" dirty="0" err="1"/>
              <a:t>column</a:t>
            </a:r>
            <a:r>
              <a:rPr lang="fr-FR" i="1" dirty="0"/>
              <a:t> store</a:t>
            </a:r>
            <a:endParaRPr lang="fr-FR" dirty="0"/>
          </a:p>
          <a:p>
            <a:pPr lvl="1"/>
            <a:r>
              <a:rPr lang="fr-FR" dirty="0"/>
              <a:t>2 lignes n’ont pas les mêmes colonnes</a:t>
            </a:r>
          </a:p>
          <a:p>
            <a:pPr lvl="1"/>
            <a:r>
              <a:rPr lang="fr-FR" dirty="0"/>
              <a:t>Les colonnes sont distribuées</a:t>
            </a:r>
          </a:p>
          <a:p>
            <a:r>
              <a:rPr lang="fr-FR" dirty="0"/>
              <a:t>Clés-valeurs à 2 dimensions</a:t>
            </a:r>
          </a:p>
        </p:txBody>
      </p:sp>
    </p:spTree>
    <p:extLst>
      <p:ext uri="{BB962C8B-B14F-4D97-AF65-F5344CB8AC3E}">
        <p14:creationId xmlns:p14="http://schemas.microsoft.com/office/powerpoint/2010/main" val="4105558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documents</a:t>
            </a:r>
          </a:p>
        </p:txBody>
      </p:sp>
      <p:sp>
        <p:nvSpPr>
          <p:cNvPr id="3" name="Rectangle 2"/>
          <p:cNvSpPr/>
          <p:nvPr/>
        </p:nvSpPr>
        <p:spPr>
          <a:xfrm>
            <a:off x="5911273" y="1690688"/>
            <a:ext cx="6096000" cy="5047536"/>
          </a:xfrm>
          <a:prstGeom prst="rect">
            <a:avLst/>
          </a:prstGeom>
        </p:spPr>
        <p:txBody>
          <a:bodyPr>
            <a:spAutoFit/>
          </a:bodyPr>
          <a:lstStyle/>
          <a:p>
            <a:r>
              <a:rPr lang="fr-FR" sz="1400" b="1" dirty="0">
                <a:latin typeface="Courier New" panose="02070309020205020404" pitchFamily="49" charset="0"/>
                <a:cs typeface="Courier New" panose="02070309020205020404" pitchFamily="49" charset="0"/>
              </a:rPr>
              <a:t>[</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"id": "000000001",</a:t>
            </a:r>
          </a:p>
          <a:p>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mediaType</a:t>
            </a:r>
            <a:r>
              <a:rPr lang="fr-FR" sz="1400" b="1" dirty="0">
                <a:latin typeface="Courier New" panose="02070309020205020404" pitchFamily="49" charset="0"/>
                <a:cs typeface="Courier New" panose="02070309020205020404" pitchFamily="49" charset="0"/>
              </a:rPr>
              <a:t>": "VIDEO",</a:t>
            </a:r>
          </a:p>
          <a:p>
            <a:r>
              <a:rPr lang="fr-FR" sz="1400" b="1" dirty="0">
                <a:latin typeface="Courier New" panose="02070309020205020404" pitchFamily="49" charset="0"/>
                <a:cs typeface="Courier New" panose="02070309020205020404" pitchFamily="49" charset="0"/>
              </a:rPr>
              <a:t>    </a:t>
            </a:r>
            <a:r>
              <a:rPr lang="fr-FR" sz="1400" b="1" dirty="0">
                <a:solidFill>
                  <a:srgbClr val="00B0F0"/>
                </a:solidFill>
                <a:latin typeface="Courier New" panose="02070309020205020404" pitchFamily="49" charset="0"/>
                <a:cs typeface="Courier New" panose="02070309020205020404" pitchFamily="49" charset="0"/>
              </a:rPr>
              <a:t>"</a:t>
            </a:r>
            <a:r>
              <a:rPr lang="fr-FR" sz="1400" b="1" dirty="0" err="1">
                <a:solidFill>
                  <a:srgbClr val="00B0F0"/>
                </a:solidFill>
                <a:latin typeface="Courier New" panose="02070309020205020404" pitchFamily="49" charset="0"/>
                <a:cs typeface="Courier New" panose="02070309020205020404" pitchFamily="49" charset="0"/>
              </a:rPr>
              <a:t>youtubeUrl</a:t>
            </a:r>
            <a:r>
              <a:rPr lang="fr-FR" sz="1400" b="1" dirty="0">
                <a:solidFill>
                  <a:srgbClr val="00B0F0"/>
                </a:solidFill>
                <a:latin typeface="Courier New" panose="02070309020205020404" pitchFamily="49" charset="0"/>
                <a:cs typeface="Courier New" panose="02070309020205020404" pitchFamily="49" charset="0"/>
              </a:rPr>
              <a:t>": "http://youtube.com/</a:t>
            </a:r>
            <a:r>
              <a:rPr lang="fr-FR" sz="1400" b="1" dirty="0" err="1">
                <a:solidFill>
                  <a:srgbClr val="00B0F0"/>
                </a:solidFill>
                <a:latin typeface="Courier New" panose="02070309020205020404" pitchFamily="49" charset="0"/>
                <a:cs typeface="Courier New" panose="02070309020205020404" pitchFamily="49" charset="0"/>
              </a:rPr>
              <a:t>mavideo</a:t>
            </a:r>
            <a:r>
              <a:rPr lang="fr-FR" sz="1400" b="1" dirty="0">
                <a:solidFill>
                  <a:srgbClr val="00B0F0"/>
                </a:solidFill>
                <a:latin typeface="Courier New" panose="02070309020205020404" pitchFamily="49" charset="0"/>
                <a:cs typeface="Courier New" panose="02070309020205020404" pitchFamily="49" charset="0"/>
              </a:rPr>
              <a:t>",</a:t>
            </a:r>
          </a:p>
          <a:p>
            <a:r>
              <a:rPr lang="fr-FR" sz="1400" b="1" dirty="0">
                <a:solidFill>
                  <a:srgbClr val="00B0F0"/>
                </a:solidFill>
                <a:latin typeface="Courier New" panose="02070309020205020404" pitchFamily="49" charset="0"/>
                <a:cs typeface="Courier New" panose="02070309020205020404" pitchFamily="49" charset="0"/>
              </a:rPr>
              <a:t>    "</a:t>
            </a:r>
            <a:r>
              <a:rPr lang="fr-FR" sz="1400" b="1" dirty="0" err="1">
                <a:solidFill>
                  <a:srgbClr val="00B0F0"/>
                </a:solidFill>
                <a:latin typeface="Courier New" panose="02070309020205020404" pitchFamily="49" charset="0"/>
                <a:cs typeface="Courier New" panose="02070309020205020404" pitchFamily="49" charset="0"/>
              </a:rPr>
              <a:t>title</a:t>
            </a:r>
            <a:r>
              <a:rPr lang="fr-FR" sz="1400" b="1" dirty="0">
                <a:solidFill>
                  <a:srgbClr val="00B0F0"/>
                </a:solidFill>
                <a:latin typeface="Courier New" panose="02070309020205020404" pitchFamily="49" charset="0"/>
                <a:cs typeface="Courier New" panose="02070309020205020404" pitchFamily="49" charset="0"/>
              </a:rPr>
              <a:t>": "Ma </a:t>
            </a:r>
            <a:r>
              <a:rPr lang="fr-FR" sz="1400" b="1" dirty="0" err="1">
                <a:solidFill>
                  <a:srgbClr val="00B0F0"/>
                </a:solidFill>
                <a:latin typeface="Courier New" panose="02070309020205020404" pitchFamily="49" charset="0"/>
                <a:cs typeface="Courier New" panose="02070309020205020404" pitchFamily="49" charset="0"/>
              </a:rPr>
              <a:t>video</a:t>
            </a:r>
            <a:r>
              <a:rPr lang="fr-FR" sz="1400" b="1" dirty="0">
                <a:solidFill>
                  <a:srgbClr val="00B0F0"/>
                </a:solidFill>
                <a:latin typeface="Courier New" panose="02070309020205020404" pitchFamily="49" charset="0"/>
                <a:cs typeface="Courier New" panose="02070309020205020404" pitchFamily="49" charset="0"/>
              </a:rPr>
              <a:t>"</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"id": "000000002",</a:t>
            </a:r>
          </a:p>
          <a:p>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mediaType</a:t>
            </a:r>
            <a:r>
              <a:rPr lang="fr-FR" sz="1400" b="1" dirty="0">
                <a:latin typeface="Courier New" panose="02070309020205020404" pitchFamily="49" charset="0"/>
                <a:cs typeface="Courier New" panose="02070309020205020404" pitchFamily="49" charset="0"/>
              </a:rPr>
              <a:t>": "TEXT",</a:t>
            </a:r>
          </a:p>
          <a:p>
            <a:r>
              <a:rPr lang="fr-FR" sz="1400" b="1" dirty="0">
                <a:latin typeface="Courier New" panose="02070309020205020404" pitchFamily="49" charset="0"/>
                <a:cs typeface="Courier New" panose="02070309020205020404" pitchFamily="49" charset="0"/>
              </a:rPr>
              <a:t>    </a:t>
            </a:r>
            <a:r>
              <a:rPr lang="fr-FR" sz="1400" b="1" dirty="0">
                <a:solidFill>
                  <a:srgbClr val="00B0F0"/>
                </a:solidFill>
                <a:latin typeface="Courier New" panose="02070309020205020404" pitchFamily="49" charset="0"/>
                <a:cs typeface="Courier New" panose="02070309020205020404" pitchFamily="49" charset="0"/>
              </a:rPr>
              <a:t>"</a:t>
            </a:r>
            <a:r>
              <a:rPr lang="fr-FR" sz="1400" b="1" dirty="0" err="1">
                <a:solidFill>
                  <a:srgbClr val="00B0F0"/>
                </a:solidFill>
                <a:latin typeface="Courier New" panose="02070309020205020404" pitchFamily="49" charset="0"/>
                <a:cs typeface="Courier New" panose="02070309020205020404" pitchFamily="49" charset="0"/>
              </a:rPr>
              <a:t>title</a:t>
            </a:r>
            <a:r>
              <a:rPr lang="fr-FR" sz="1400" b="1" dirty="0">
                <a:solidFill>
                  <a:srgbClr val="00B0F0"/>
                </a:solidFill>
                <a:latin typeface="Courier New" panose="02070309020205020404" pitchFamily="49" charset="0"/>
                <a:cs typeface="Courier New" panose="02070309020205020404" pitchFamily="49" charset="0"/>
              </a:rPr>
              <a:t>": "A </a:t>
            </a:r>
            <a:r>
              <a:rPr lang="fr-FR" sz="1400" b="1" dirty="0" err="1">
                <a:solidFill>
                  <a:srgbClr val="00B0F0"/>
                </a:solidFill>
                <a:latin typeface="Courier New" panose="02070309020205020404" pitchFamily="49" charset="0"/>
                <a:cs typeface="Courier New" panose="02070309020205020404" pitchFamily="49" charset="0"/>
              </a:rPr>
              <a:t>nice</a:t>
            </a:r>
            <a:r>
              <a:rPr lang="fr-FR" sz="1400" b="1" dirty="0">
                <a:solidFill>
                  <a:srgbClr val="00B0F0"/>
                </a:solidFill>
                <a:latin typeface="Courier New" panose="02070309020205020404" pitchFamily="49" charset="0"/>
                <a:cs typeface="Courier New" panose="02070309020205020404" pitchFamily="49" charset="0"/>
              </a:rPr>
              <a:t> message",</a:t>
            </a:r>
          </a:p>
          <a:p>
            <a:r>
              <a:rPr lang="fr-FR" sz="1400" b="1" dirty="0">
                <a:solidFill>
                  <a:srgbClr val="00B0F0"/>
                </a:solidFill>
                <a:latin typeface="Courier New" panose="02070309020205020404" pitchFamily="49" charset="0"/>
                <a:cs typeface="Courier New" panose="02070309020205020404" pitchFamily="49" charset="0"/>
              </a:rPr>
              <a:t>    "message": "Hello, I </a:t>
            </a:r>
            <a:r>
              <a:rPr lang="fr-FR" sz="1400" b="1" dirty="0" err="1">
                <a:solidFill>
                  <a:srgbClr val="00B0F0"/>
                </a:solidFill>
                <a:latin typeface="Courier New" panose="02070309020205020404" pitchFamily="49" charset="0"/>
                <a:cs typeface="Courier New" panose="02070309020205020404" pitchFamily="49" charset="0"/>
              </a:rPr>
              <a:t>am</a:t>
            </a:r>
            <a:r>
              <a:rPr lang="fr-FR" sz="1400" b="1" dirty="0">
                <a:solidFill>
                  <a:srgbClr val="00B0F0"/>
                </a:solidFill>
                <a:latin typeface="Courier New" panose="02070309020205020404" pitchFamily="49" charset="0"/>
                <a:cs typeface="Courier New" panose="02070309020205020404" pitchFamily="49" charset="0"/>
              </a:rPr>
              <a:t> a </a:t>
            </a:r>
            <a:r>
              <a:rPr lang="fr-FR" sz="1400" b="1" dirty="0" err="1">
                <a:solidFill>
                  <a:srgbClr val="00B0F0"/>
                </a:solidFill>
                <a:latin typeface="Courier New" panose="02070309020205020404" pitchFamily="49" charset="0"/>
                <a:cs typeface="Courier New" panose="02070309020205020404" pitchFamily="49" charset="0"/>
              </a:rPr>
              <a:t>text</a:t>
            </a:r>
            <a:r>
              <a:rPr lang="fr-FR" sz="1400" b="1" dirty="0">
                <a:solidFill>
                  <a:srgbClr val="00B0F0"/>
                </a:solidFill>
                <a:latin typeface="Courier New" panose="02070309020205020404" pitchFamily="49" charset="0"/>
                <a:cs typeface="Courier New" panose="02070309020205020404" pitchFamily="49" charset="0"/>
              </a:rPr>
              <a:t> message.",</a:t>
            </a:r>
          </a:p>
          <a:p>
            <a:r>
              <a:rPr lang="fr-FR" sz="1400" b="1" dirty="0">
                <a:solidFill>
                  <a:srgbClr val="00B0F0"/>
                </a:solidFill>
                <a:latin typeface="Courier New" panose="02070309020205020404" pitchFamily="49" charset="0"/>
                <a:cs typeface="Courier New" panose="02070309020205020404" pitchFamily="49" charset="0"/>
              </a:rPr>
              <a:t>    "signature": "Just me"</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"id": "000000003",</a:t>
            </a:r>
          </a:p>
          <a:p>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mediaType</a:t>
            </a:r>
            <a:r>
              <a:rPr lang="fr-FR" sz="1400" b="1" dirty="0">
                <a:latin typeface="Courier New" panose="02070309020205020404" pitchFamily="49" charset="0"/>
                <a:cs typeface="Courier New" panose="02070309020205020404" pitchFamily="49" charset="0"/>
              </a:rPr>
              <a:t>": "IMAGE",</a:t>
            </a:r>
          </a:p>
          <a:p>
            <a:r>
              <a:rPr lang="fr-FR" sz="1400" b="1" dirty="0">
                <a:latin typeface="Courier New" panose="02070309020205020404" pitchFamily="49" charset="0"/>
                <a:cs typeface="Courier New" panose="02070309020205020404" pitchFamily="49" charset="0"/>
              </a:rPr>
              <a:t>    </a:t>
            </a:r>
            <a:r>
              <a:rPr lang="fr-FR" sz="1400" b="1" dirty="0">
                <a:solidFill>
                  <a:srgbClr val="00B0F0"/>
                </a:solidFill>
                <a:latin typeface="Courier New" panose="02070309020205020404" pitchFamily="49" charset="0"/>
                <a:cs typeface="Courier New" panose="02070309020205020404" pitchFamily="49" charset="0"/>
              </a:rPr>
              <a:t>"</a:t>
            </a:r>
            <a:r>
              <a:rPr lang="fr-FR" sz="1400" b="1" dirty="0" err="1">
                <a:solidFill>
                  <a:srgbClr val="00B0F0"/>
                </a:solidFill>
                <a:latin typeface="Courier New" panose="02070309020205020404" pitchFamily="49" charset="0"/>
                <a:cs typeface="Courier New" panose="02070309020205020404" pitchFamily="49" charset="0"/>
              </a:rPr>
              <a:t>imageUrl</a:t>
            </a:r>
            <a:r>
              <a:rPr lang="fr-FR" sz="1400" b="1" dirty="0">
                <a:solidFill>
                  <a:srgbClr val="00B0F0"/>
                </a:solidFill>
                <a:latin typeface="Courier New" panose="02070309020205020404" pitchFamily="49" charset="0"/>
                <a:cs typeface="Courier New" panose="02070309020205020404" pitchFamily="49" charset="0"/>
              </a:rPr>
              <a:t>": "http://image.com/url"</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  }</a:t>
            </a:r>
          </a:p>
          <a:p>
            <a:r>
              <a:rPr lang="fr-FR" sz="1400" b="1" dirty="0">
                <a:latin typeface="Courier New" panose="02070309020205020404" pitchFamily="49" charset="0"/>
                <a:cs typeface="Courier New" panose="02070309020205020404" pitchFamily="49" charset="0"/>
              </a:rPr>
              <a:t>]</a:t>
            </a:r>
          </a:p>
        </p:txBody>
      </p:sp>
      <p:sp>
        <p:nvSpPr>
          <p:cNvPr id="4" name="ZoneTexte 3"/>
          <p:cNvSpPr txBox="1"/>
          <p:nvPr/>
        </p:nvSpPr>
        <p:spPr>
          <a:xfrm>
            <a:off x="1422401" y="3759200"/>
            <a:ext cx="3186545" cy="646331"/>
          </a:xfrm>
          <a:prstGeom prst="rect">
            <a:avLst/>
          </a:prstGeom>
          <a:noFill/>
        </p:spPr>
        <p:txBody>
          <a:bodyPr wrap="square" rtlCol="0">
            <a:spAutoFit/>
          </a:bodyPr>
          <a:lstStyle/>
          <a:p>
            <a:pPr algn="ctr"/>
            <a:r>
              <a:rPr lang="fr-FR" dirty="0"/>
              <a:t>Des documents différents dans une même collection</a:t>
            </a:r>
          </a:p>
        </p:txBody>
      </p:sp>
    </p:spTree>
    <p:extLst>
      <p:ext uri="{BB962C8B-B14F-4D97-AF65-F5344CB8AC3E}">
        <p14:creationId xmlns:p14="http://schemas.microsoft.com/office/powerpoint/2010/main" val="252639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documents</a:t>
            </a:r>
          </a:p>
        </p:txBody>
      </p:sp>
      <p:sp>
        <p:nvSpPr>
          <p:cNvPr id="3" name="Espace réservé du contenu 2"/>
          <p:cNvSpPr>
            <a:spLocks noGrp="1"/>
          </p:cNvSpPr>
          <p:nvPr>
            <p:ph idx="1"/>
          </p:nvPr>
        </p:nvSpPr>
        <p:spPr>
          <a:xfrm>
            <a:off x="838200" y="1825624"/>
            <a:ext cx="10515600" cy="4727575"/>
          </a:xfrm>
        </p:spPr>
        <p:txBody>
          <a:bodyPr>
            <a:normAutofit/>
          </a:bodyPr>
          <a:lstStyle/>
          <a:p>
            <a:r>
              <a:rPr lang="fr-FR" dirty="0"/>
              <a:t>Clés-valeurs dont les valeurs sont des documents</a:t>
            </a:r>
          </a:p>
          <a:p>
            <a:r>
              <a:rPr lang="fr-FR" dirty="0"/>
              <a:t>Les documents ont des champs différents mais appartiennent à la même collection</a:t>
            </a:r>
          </a:p>
          <a:p>
            <a:r>
              <a:rPr lang="fr-FR" dirty="0"/>
              <a:t>Différence avec les </a:t>
            </a:r>
            <a:r>
              <a:rPr lang="fr-FR" dirty="0" err="1"/>
              <a:t>BdD</a:t>
            </a:r>
            <a:r>
              <a:rPr lang="fr-FR" dirty="0"/>
              <a:t> clés-valeurs :</a:t>
            </a:r>
          </a:p>
          <a:p>
            <a:pPr lvl="1"/>
            <a:r>
              <a:rPr lang="fr-FR" dirty="0"/>
              <a:t>Requêtes possibles sur le contenu des documents (avec des noms de champs </a:t>
            </a:r>
            <a:r>
              <a:rPr lang="fr-FR" dirty="0" err="1"/>
              <a:t>requêtables</a:t>
            </a:r>
            <a:r>
              <a:rPr lang="fr-FR" dirty="0"/>
              <a:t>)</a:t>
            </a:r>
          </a:p>
          <a:p>
            <a:r>
              <a:rPr lang="fr-FR" dirty="0"/>
              <a:t>Différences avec les </a:t>
            </a:r>
            <a:r>
              <a:rPr lang="fr-FR" dirty="0" err="1"/>
              <a:t>BdD</a:t>
            </a:r>
            <a:r>
              <a:rPr lang="fr-FR" dirty="0"/>
              <a:t> </a:t>
            </a:r>
            <a:r>
              <a:rPr lang="fr-FR" dirty="0" err="1"/>
              <a:t>wide-column</a:t>
            </a:r>
            <a:r>
              <a:rPr lang="fr-FR" dirty="0"/>
              <a:t> :</a:t>
            </a:r>
          </a:p>
          <a:p>
            <a:pPr lvl="1"/>
            <a:r>
              <a:rPr lang="fr-FR" dirty="0"/>
              <a:t>Les données d’une même colonne peuvent être de types différents</a:t>
            </a:r>
          </a:p>
          <a:p>
            <a:pPr lvl="1"/>
            <a:r>
              <a:rPr lang="fr-FR" dirty="0"/>
              <a:t>La donnée d’une colonne peut avoir plusieurs valeurs (liste)</a:t>
            </a:r>
          </a:p>
          <a:p>
            <a:pPr lvl="1"/>
            <a:r>
              <a:rPr lang="fr-FR" dirty="0"/>
              <a:t>Les documents ont une structure arborescente (</a:t>
            </a:r>
            <a:r>
              <a:rPr lang="fr-FR" i="1" dirty="0" err="1"/>
              <a:t>nested</a:t>
            </a:r>
            <a:r>
              <a:rPr lang="fr-FR" dirty="0"/>
              <a:t>)</a:t>
            </a:r>
          </a:p>
        </p:txBody>
      </p:sp>
    </p:spTree>
    <p:extLst>
      <p:ext uri="{BB962C8B-B14F-4D97-AF65-F5344CB8AC3E}">
        <p14:creationId xmlns:p14="http://schemas.microsoft.com/office/powerpoint/2010/main" val="3057770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documents</a:t>
            </a:r>
          </a:p>
        </p:txBody>
      </p:sp>
      <p:sp>
        <p:nvSpPr>
          <p:cNvPr id="3" name="Espace réservé du contenu 2"/>
          <p:cNvSpPr>
            <a:spLocks noGrp="1"/>
          </p:cNvSpPr>
          <p:nvPr>
            <p:ph idx="1"/>
          </p:nvPr>
        </p:nvSpPr>
        <p:spPr>
          <a:xfrm>
            <a:off x="838200" y="1825624"/>
            <a:ext cx="10515600" cy="4727575"/>
          </a:xfrm>
        </p:spPr>
        <p:txBody>
          <a:bodyPr>
            <a:normAutofit/>
          </a:bodyPr>
          <a:lstStyle/>
          <a:p>
            <a:r>
              <a:rPr lang="fr-FR" dirty="0"/>
              <a:t>Exemples :</a:t>
            </a:r>
          </a:p>
          <a:p>
            <a:pPr lvl="1"/>
            <a:r>
              <a:rPr lang="fr-FR" dirty="0" err="1"/>
              <a:t>MongoDB</a:t>
            </a:r>
            <a:endParaRPr lang="fr-FR" dirty="0"/>
          </a:p>
          <a:p>
            <a:pPr lvl="1"/>
            <a:r>
              <a:rPr lang="fr-FR" dirty="0" err="1"/>
              <a:t>Couchbase</a:t>
            </a:r>
            <a:endParaRPr lang="fr-FR" dirty="0"/>
          </a:p>
          <a:p>
            <a:pPr lvl="1"/>
            <a:r>
              <a:rPr lang="fr-FR" dirty="0" err="1"/>
              <a:t>CouchDB</a:t>
            </a:r>
            <a:endParaRPr lang="fr-FR" dirty="0"/>
          </a:p>
          <a:p>
            <a:pPr lvl="1"/>
            <a:endParaRPr lang="fr-FR" dirty="0"/>
          </a:p>
          <a:p>
            <a:r>
              <a:rPr lang="fr-FR" dirty="0" err="1"/>
              <a:t>Requêtage</a:t>
            </a:r>
            <a:r>
              <a:rPr lang="fr-FR" dirty="0"/>
              <a:t> très riche : les possibilités du SQL sans la rigidité du schéma</a:t>
            </a:r>
          </a:p>
        </p:txBody>
      </p:sp>
      <p:pic>
        <p:nvPicPr>
          <p:cNvPr id="3076" name="Picture 4" descr="https://upload.wikimedia.org/wikipedia/fr/thumb/4/45/MongoDB-Logo.svg/150px-MongoDB-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033" y="2586490"/>
            <a:ext cx="1428750" cy="3905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upload.wikimedia.org/wikipedia/en/thumb/5/52/CouchbaseLogo.svg/150px-Couchbase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605" y="2653166"/>
            <a:ext cx="14287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upload.wikimedia.org/wikipedia/commons/thumb/f/f8/CouchDB.svg/120px-CouchD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713" y="2458583"/>
            <a:ext cx="874488" cy="88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19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graphes</a:t>
            </a:r>
          </a:p>
        </p:txBody>
      </p:sp>
      <p:pic>
        <p:nvPicPr>
          <p:cNvPr id="10244" name="Picture 4" descr="What are Graph databases and different types of Graph databases | by Naveen  Prakash Sing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86" y="1847706"/>
            <a:ext cx="10380228" cy="451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55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orientées graphes</a:t>
            </a:r>
          </a:p>
        </p:txBody>
      </p:sp>
      <p:sp>
        <p:nvSpPr>
          <p:cNvPr id="3" name="Espace réservé du contenu 2"/>
          <p:cNvSpPr>
            <a:spLocks noGrp="1"/>
          </p:cNvSpPr>
          <p:nvPr>
            <p:ph idx="1"/>
          </p:nvPr>
        </p:nvSpPr>
        <p:spPr/>
        <p:txBody>
          <a:bodyPr/>
          <a:lstStyle/>
          <a:p>
            <a:r>
              <a:rPr lang="fr-FR" dirty="0"/>
              <a:t>Structure sous forme de nœuds et de relations</a:t>
            </a:r>
          </a:p>
          <a:p>
            <a:r>
              <a:rPr lang="fr-FR" dirty="0" err="1"/>
              <a:t>Requêtage</a:t>
            </a:r>
            <a:r>
              <a:rPr lang="fr-FR" dirty="0"/>
              <a:t> par parcours de graphes</a:t>
            </a:r>
          </a:p>
          <a:p>
            <a:r>
              <a:rPr lang="fr-FR" dirty="0"/>
              <a:t>Exemples :</a:t>
            </a:r>
          </a:p>
          <a:p>
            <a:pPr lvl="1"/>
            <a:r>
              <a:rPr lang="fr-FR" dirty="0"/>
              <a:t>Neo4j</a:t>
            </a:r>
          </a:p>
          <a:p>
            <a:pPr lvl="1"/>
            <a:r>
              <a:rPr lang="fr-FR" dirty="0" err="1"/>
              <a:t>OrientDB</a:t>
            </a:r>
            <a:endParaRPr lang="fr-FR" dirty="0"/>
          </a:p>
          <a:p>
            <a:pPr lvl="1"/>
            <a:endParaRPr lang="fr-FR" dirty="0"/>
          </a:p>
          <a:p>
            <a:r>
              <a:rPr lang="fr-FR" dirty="0"/>
              <a:t>Adapté à la représentation de réseaux (sociaux, mais pas seulement : recommandations, recherches de corrélations, etc.)</a:t>
            </a:r>
          </a:p>
        </p:txBody>
      </p:sp>
      <p:pic>
        <p:nvPicPr>
          <p:cNvPr id="11266" name="Picture 2" descr="Graph Databases for Beginners: Why Graph Technology Is the Fu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9830" y="1690688"/>
            <a:ext cx="3221355" cy="2411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94947" y="6176963"/>
            <a:ext cx="6002541" cy="369332"/>
          </a:xfrm>
          <a:prstGeom prst="rect">
            <a:avLst/>
          </a:prstGeom>
        </p:spPr>
        <p:txBody>
          <a:bodyPr wrap="none">
            <a:spAutoFit/>
          </a:bodyPr>
          <a:lstStyle/>
          <a:p>
            <a:r>
              <a:rPr lang="fr-FR" dirty="0">
                <a:hlinkClick r:id="rId4"/>
              </a:rPr>
              <a:t>https://neo4j.com/blog/why-graph-databases-are-the-future/</a:t>
            </a:r>
            <a:endParaRPr lang="fr-FR" dirty="0"/>
          </a:p>
        </p:txBody>
      </p:sp>
      <p:pic>
        <p:nvPicPr>
          <p:cNvPr id="5122" name="Picture 2" descr="File:Neo4j-2015-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5346" y="3313906"/>
            <a:ext cx="1546623" cy="6873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b/ba/OrientDB_Logo_2014_280x17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3004" y="3193256"/>
            <a:ext cx="1278251" cy="80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41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Synthèse</a:t>
            </a:r>
          </a:p>
        </p:txBody>
      </p:sp>
      <p:pic>
        <p:nvPicPr>
          <p:cNvPr id="512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55" y="2642033"/>
            <a:ext cx="10312490" cy="2494253"/>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p:cNvSpPr>
            <a:spLocks noGrp="1"/>
          </p:cNvSpPr>
          <p:nvPr>
            <p:ph idx="1"/>
          </p:nvPr>
        </p:nvSpPr>
        <p:spPr>
          <a:xfrm>
            <a:off x="838200" y="1825625"/>
            <a:ext cx="10515600" cy="1453284"/>
          </a:xfrm>
        </p:spPr>
        <p:txBody>
          <a:bodyPr/>
          <a:lstStyle/>
          <a:p>
            <a:pPr marL="0" indent="0">
              <a:buNone/>
            </a:pPr>
            <a:r>
              <a:rPr lang="fr-FR" dirty="0"/>
              <a:t>Synthèse des capacités par type de bases de données :</a:t>
            </a:r>
          </a:p>
        </p:txBody>
      </p:sp>
    </p:spTree>
    <p:extLst>
      <p:ext uri="{BB962C8B-B14F-4D97-AF65-F5344CB8AC3E}">
        <p14:creationId xmlns:p14="http://schemas.microsoft.com/office/powerpoint/2010/main" val="1212976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 moteurs de recherches »</a:t>
            </a:r>
          </a:p>
        </p:txBody>
      </p:sp>
      <p:sp>
        <p:nvSpPr>
          <p:cNvPr id="3" name="Espace réservé du contenu 2"/>
          <p:cNvSpPr>
            <a:spLocks noGrp="1"/>
          </p:cNvSpPr>
          <p:nvPr>
            <p:ph idx="1"/>
          </p:nvPr>
        </p:nvSpPr>
        <p:spPr/>
        <p:txBody>
          <a:bodyPr/>
          <a:lstStyle/>
          <a:p>
            <a:r>
              <a:rPr lang="fr-FR" dirty="0" err="1"/>
              <a:t>BdD</a:t>
            </a:r>
            <a:r>
              <a:rPr lang="fr-FR" dirty="0"/>
              <a:t> ayant des fonctionnalités spécifiques au besoin des moteurs de recherche</a:t>
            </a:r>
          </a:p>
          <a:p>
            <a:pPr lvl="1"/>
            <a:r>
              <a:rPr lang="fr-FR" dirty="0"/>
              <a:t>Recherche </a:t>
            </a:r>
            <a:r>
              <a:rPr lang="fr-FR" i="1" dirty="0"/>
              <a:t>full </a:t>
            </a:r>
            <a:r>
              <a:rPr lang="fr-FR" i="1" dirty="0" err="1"/>
              <a:t>text</a:t>
            </a:r>
            <a:endParaRPr lang="fr-FR" i="1" dirty="0"/>
          </a:p>
          <a:p>
            <a:pPr lvl="1"/>
            <a:r>
              <a:rPr lang="fr-FR" dirty="0"/>
              <a:t>Recherche </a:t>
            </a:r>
            <a:r>
              <a:rPr lang="fr-FR" dirty="0" err="1"/>
              <a:t>géospatiale</a:t>
            </a:r>
            <a:endParaRPr lang="fr-FR" dirty="0"/>
          </a:p>
          <a:p>
            <a:pPr lvl="1"/>
            <a:r>
              <a:rPr lang="fr-FR" dirty="0"/>
              <a:t>Classements et regroupements</a:t>
            </a:r>
          </a:p>
          <a:p>
            <a:pPr lvl="1"/>
            <a:r>
              <a:rPr lang="fr-FR" dirty="0"/>
              <a:t>Etc.</a:t>
            </a:r>
          </a:p>
          <a:p>
            <a:r>
              <a:rPr lang="fr-FR" dirty="0"/>
              <a:t>Exemples :</a:t>
            </a:r>
          </a:p>
          <a:p>
            <a:pPr lvl="1"/>
            <a:r>
              <a:rPr lang="fr-FR" dirty="0" err="1"/>
              <a:t>Elasticsearch</a:t>
            </a:r>
            <a:endParaRPr lang="fr-FR" dirty="0"/>
          </a:p>
          <a:p>
            <a:pPr lvl="1"/>
            <a:r>
              <a:rPr lang="fr-FR" dirty="0" err="1"/>
              <a:t>Solr</a:t>
            </a:r>
            <a:endParaRPr lang="fr-FR" dirty="0"/>
          </a:p>
        </p:txBody>
      </p:sp>
      <p:pic>
        <p:nvPicPr>
          <p:cNvPr id="6146" name="Picture 2" descr="https://upload.wikimedia.org/wikipedia/commons/thumb/f/f4/Elasticsearch_logo.svg/150px-Elasticsearch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04" y="4971823"/>
            <a:ext cx="1428750" cy="3143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ile:Surfac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951" y="4750148"/>
            <a:ext cx="1063626" cy="53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41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 de catégorisation de l'offre</a:t>
            </a:r>
          </a:p>
        </p:txBody>
      </p:sp>
      <p:sp>
        <p:nvSpPr>
          <p:cNvPr id="3" name="Espace réservé du contenu 2"/>
          <p:cNvSpPr>
            <a:spLocks noGrp="1"/>
          </p:cNvSpPr>
          <p:nvPr>
            <p:ph idx="1"/>
          </p:nvPr>
        </p:nvSpPr>
        <p:spPr/>
        <p:txBody>
          <a:bodyPr/>
          <a:lstStyle/>
          <a:p>
            <a:r>
              <a:rPr lang="fr-FR" dirty="0"/>
              <a:t>Emergence du </a:t>
            </a:r>
            <a:r>
              <a:rPr lang="fr-FR" i="1" dirty="0"/>
              <a:t>multi-model</a:t>
            </a:r>
          </a:p>
          <a:p>
            <a:pPr lvl="1"/>
            <a:r>
              <a:rPr lang="fr-FR" dirty="0"/>
              <a:t>Les bases de données </a:t>
            </a:r>
            <a:r>
              <a:rPr lang="fr-FR" dirty="0" err="1"/>
              <a:t>NoSQL</a:t>
            </a:r>
            <a:r>
              <a:rPr lang="fr-FR" dirty="0"/>
              <a:t> mélangent les différents principes.</a:t>
            </a:r>
          </a:p>
          <a:p>
            <a:endParaRPr lang="fr-FR" dirty="0"/>
          </a:p>
          <a:p>
            <a:r>
              <a:rPr lang="fr-FR" dirty="0" err="1"/>
              <a:t>BdD</a:t>
            </a:r>
            <a:r>
              <a:rPr lang="fr-FR" dirty="0"/>
              <a:t> orientée documents </a:t>
            </a:r>
            <a:r>
              <a:rPr lang="fr-FR" b="1" i="1" dirty="0" err="1"/>
              <a:t>extends</a:t>
            </a:r>
            <a:r>
              <a:rPr lang="fr-FR" dirty="0"/>
              <a:t> </a:t>
            </a:r>
            <a:r>
              <a:rPr lang="fr-FR" dirty="0" err="1"/>
              <a:t>BdD</a:t>
            </a:r>
            <a:r>
              <a:rPr lang="fr-FR" dirty="0"/>
              <a:t> orientée clés-valeurs</a:t>
            </a:r>
          </a:p>
          <a:p>
            <a:r>
              <a:rPr lang="fr-FR" dirty="0"/>
              <a:t>Requêtes de type </a:t>
            </a:r>
            <a:r>
              <a:rPr lang="fr-FR" b="1" i="1" dirty="0"/>
              <a:t>GROUP BY</a:t>
            </a:r>
            <a:r>
              <a:rPr lang="fr-FR" dirty="0"/>
              <a:t> souvent servies par des fonctionnalités de </a:t>
            </a:r>
            <a:r>
              <a:rPr lang="fr-FR" dirty="0" err="1"/>
              <a:t>BdD</a:t>
            </a:r>
            <a:r>
              <a:rPr lang="fr-FR" dirty="0"/>
              <a:t> orientée colonnes</a:t>
            </a:r>
          </a:p>
          <a:p>
            <a:endParaRPr lang="fr-FR" dirty="0"/>
          </a:p>
          <a:p>
            <a:r>
              <a:rPr lang="fr-FR" dirty="0" err="1"/>
              <a:t>MongoDB</a:t>
            </a:r>
            <a:r>
              <a:rPr lang="fr-FR" dirty="0"/>
              <a:t> (+</a:t>
            </a:r>
            <a:r>
              <a:rPr lang="fr-FR" i="1" dirty="0" err="1"/>
              <a:t>search</a:t>
            </a:r>
            <a:r>
              <a:rPr lang="fr-FR" i="1" dirty="0"/>
              <a:t> </a:t>
            </a:r>
            <a:r>
              <a:rPr lang="fr-FR" i="1" dirty="0" err="1"/>
              <a:t>engine</a:t>
            </a:r>
            <a:r>
              <a:rPr lang="fr-FR" dirty="0"/>
              <a:t>), Redis (+graphe), </a:t>
            </a:r>
            <a:r>
              <a:rPr lang="fr-FR" dirty="0" err="1"/>
              <a:t>Elasticsearch</a:t>
            </a:r>
            <a:r>
              <a:rPr lang="fr-FR" dirty="0"/>
              <a:t> (+documents), </a:t>
            </a:r>
            <a:r>
              <a:rPr lang="fr-FR" dirty="0" err="1"/>
              <a:t>OrientDB</a:t>
            </a:r>
            <a:r>
              <a:rPr lang="fr-FR" dirty="0"/>
              <a:t> (+documents), etc.</a:t>
            </a:r>
          </a:p>
        </p:txBody>
      </p:sp>
    </p:spTree>
    <p:extLst>
      <p:ext uri="{BB962C8B-B14F-4D97-AF65-F5344CB8AC3E}">
        <p14:creationId xmlns:p14="http://schemas.microsoft.com/office/powerpoint/2010/main" val="38516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Histoire des bases de données</a:t>
            </a:r>
          </a:p>
        </p:txBody>
      </p:sp>
      <p:sp>
        <p:nvSpPr>
          <p:cNvPr id="5" name="Espace réservé du contenu 4"/>
          <p:cNvSpPr>
            <a:spLocks noGrp="1"/>
          </p:cNvSpPr>
          <p:nvPr>
            <p:ph idx="1"/>
          </p:nvPr>
        </p:nvSpPr>
        <p:spPr>
          <a:xfrm>
            <a:off x="838200" y="1825625"/>
            <a:ext cx="5811982" cy="1674957"/>
          </a:xfrm>
        </p:spPr>
        <p:txBody>
          <a:bodyPr/>
          <a:lstStyle/>
          <a:p>
            <a:pPr marL="0" indent="0">
              <a:buNone/>
            </a:pPr>
            <a:r>
              <a:rPr lang="fr-FR" dirty="0"/>
              <a:t>Depuis (presque) toujours :</a:t>
            </a:r>
          </a:p>
          <a:p>
            <a:pPr marL="0" indent="0">
              <a:buNone/>
            </a:pPr>
            <a:endParaRPr lang="fr-FR" sz="1400" dirty="0"/>
          </a:p>
          <a:p>
            <a:pPr marL="457200" lvl="1" indent="0">
              <a:buNone/>
            </a:pPr>
            <a:r>
              <a:rPr lang="fr-FR" b="1" dirty="0"/>
              <a:t>Index</a:t>
            </a:r>
            <a:r>
              <a:rPr lang="fr-FR" dirty="0"/>
              <a:t> </a:t>
            </a:r>
            <a:r>
              <a:rPr lang="fr-FR" i="1" dirty="0"/>
              <a:t>(n. m.)</a:t>
            </a:r>
          </a:p>
          <a:p>
            <a:pPr marL="457200" lvl="1" indent="0">
              <a:buNone/>
            </a:pPr>
            <a:r>
              <a:rPr lang="fr-FR" sz="1400" dirty="0"/>
              <a:t>Structure de données conçue pour permettre de retrouver rapidement des informations</a:t>
            </a:r>
          </a:p>
          <a:p>
            <a:pPr marL="0" indent="0">
              <a:buNone/>
            </a:pPr>
            <a:endParaRPr lang="fr-FR" sz="1800" dirty="0"/>
          </a:p>
          <a:p>
            <a:pPr marL="0" indent="0">
              <a:buNone/>
            </a:pPr>
            <a:endParaRPr lang="fr-FR" sz="1800" dirty="0"/>
          </a:p>
          <a:p>
            <a:pPr marL="0" indent="0">
              <a:buNone/>
            </a:pPr>
            <a:endParaRPr lang="fr-FR" sz="1800" dirty="0"/>
          </a:p>
        </p:txBody>
      </p:sp>
      <p:pic>
        <p:nvPicPr>
          <p:cNvPr id="5122" name="Picture 2" descr="https://upload.wikimedia.org/wikipedia/commons/thumb/7/79/Isidor_von_Sevilla.jpeg/690px-Isidor_von_Sevill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623" y="1555633"/>
            <a:ext cx="3966153" cy="441450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7470804" y="5898407"/>
            <a:ext cx="4721196" cy="646331"/>
          </a:xfrm>
          <a:prstGeom prst="rect">
            <a:avLst/>
          </a:prstGeom>
          <a:noFill/>
        </p:spPr>
        <p:txBody>
          <a:bodyPr wrap="square" rtlCol="0">
            <a:spAutoFit/>
          </a:bodyPr>
          <a:lstStyle/>
          <a:p>
            <a:pPr algn="ctr"/>
            <a:r>
              <a:rPr lang="fr-FR" dirty="0"/>
              <a:t>Isidore de Séville, créateur du premier index dans </a:t>
            </a:r>
            <a:r>
              <a:rPr lang="fr-FR" i="1" dirty="0"/>
              <a:t>Etymologies</a:t>
            </a:r>
            <a:r>
              <a:rPr lang="fr-FR" dirty="0"/>
              <a:t> (630)</a:t>
            </a:r>
          </a:p>
        </p:txBody>
      </p:sp>
      <p:pic>
        <p:nvPicPr>
          <p:cNvPr id="2" name="Image 1"/>
          <p:cNvPicPr>
            <a:picLocks noChangeAspect="1"/>
          </p:cNvPicPr>
          <p:nvPr/>
        </p:nvPicPr>
        <p:blipFill rotWithShape="1">
          <a:blip r:embed="rId4">
            <a:extLst>
              <a:ext uri="{28A0092B-C50C-407E-A947-70E740481C1C}">
                <a14:useLocalDpi xmlns:a14="http://schemas.microsoft.com/office/drawing/2010/main" val="0"/>
              </a:ext>
            </a:extLst>
          </a:blip>
          <a:srcRect t="33124" b="1479"/>
          <a:stretch/>
        </p:blipFill>
        <p:spPr>
          <a:xfrm>
            <a:off x="371475" y="3772738"/>
            <a:ext cx="5114925" cy="2772000"/>
          </a:xfrm>
          <a:prstGeom prst="rect">
            <a:avLst/>
          </a:prstGeom>
        </p:spPr>
      </p:pic>
    </p:spTree>
    <p:extLst>
      <p:ext uri="{BB962C8B-B14F-4D97-AF65-F5344CB8AC3E}">
        <p14:creationId xmlns:p14="http://schemas.microsoft.com/office/powerpoint/2010/main" val="3027658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Exemples d’utilisation de </a:t>
            </a:r>
            <a:r>
              <a:rPr lang="fr-FR" dirty="0" err="1"/>
              <a:t>NoSQL</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305638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Exemples d’utilisation de </a:t>
            </a:r>
            <a:r>
              <a:rPr lang="fr-FR" dirty="0" err="1"/>
              <a:t>NoSQL</a:t>
            </a:r>
            <a:endParaRPr lang="fr-FR" dirty="0"/>
          </a:p>
        </p:txBody>
      </p:sp>
      <p:sp>
        <p:nvSpPr>
          <p:cNvPr id="2" name="Espace réservé du contenu 1"/>
          <p:cNvSpPr>
            <a:spLocks noGrp="1"/>
          </p:cNvSpPr>
          <p:nvPr>
            <p:ph idx="1"/>
          </p:nvPr>
        </p:nvSpPr>
        <p:spPr/>
        <p:txBody>
          <a:bodyPr/>
          <a:lstStyle/>
          <a:p>
            <a:r>
              <a:rPr lang="fr-FR" dirty="0"/>
              <a:t>Leroy Merlin remplace Oracle par </a:t>
            </a:r>
            <a:r>
              <a:rPr lang="fr-FR" dirty="0" err="1"/>
              <a:t>MongoDB</a:t>
            </a:r>
            <a:r>
              <a:rPr lang="fr-FR" dirty="0"/>
              <a:t> pour son catalogue de produits (2020)</a:t>
            </a:r>
          </a:p>
          <a:p>
            <a:pPr lvl="1"/>
            <a:r>
              <a:rPr lang="fr-FR" sz="1600" dirty="0"/>
              <a:t>« </a:t>
            </a:r>
            <a:r>
              <a:rPr lang="fr-FR" sz="2000" dirty="0"/>
              <a:t>[…] le groupe doit gérer un </a:t>
            </a:r>
            <a:r>
              <a:rPr lang="fr-FR" sz="2000" b="1" dirty="0"/>
              <a:t>catalogue complexe de produits</a:t>
            </a:r>
            <a:r>
              <a:rPr lang="fr-FR" sz="2000" dirty="0"/>
              <a:t>. Se rendre sur nos sites Web n’implique pas le même processus que de comparer deux smartphones. Un client cherche des outils et des matériaux </a:t>
            </a:r>
            <a:r>
              <a:rPr lang="fr-FR" sz="2000" b="1" dirty="0"/>
              <a:t>différents</a:t>
            </a:r>
            <a:r>
              <a:rPr lang="fr-FR" sz="2000" dirty="0"/>
              <a:t> […] »</a:t>
            </a:r>
          </a:p>
          <a:p>
            <a:pPr lvl="1"/>
            <a:r>
              <a:rPr lang="fr-FR" sz="2000" dirty="0"/>
              <a:t>« Avant, les éditeurs des filtres et des catégories du catalogue devaient attendre 24 heures avant de voir leurs modifications en production. Un batch de nuit devait s’exécuter pour obtenir le résultat. »</a:t>
            </a:r>
          </a:p>
        </p:txBody>
      </p:sp>
      <p:pic>
        <p:nvPicPr>
          <p:cNvPr id="6146" name="Picture 2" descr="Bouliac - Bordeaux | Leroy Merl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02" y="4661188"/>
            <a:ext cx="3714750" cy="1990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64000" y="5988734"/>
            <a:ext cx="8054109" cy="646331"/>
          </a:xfrm>
          <a:prstGeom prst="rect">
            <a:avLst/>
          </a:prstGeom>
        </p:spPr>
        <p:txBody>
          <a:bodyPr wrap="square">
            <a:spAutoFit/>
          </a:bodyPr>
          <a:lstStyle/>
          <a:p>
            <a:r>
              <a:rPr lang="fr-FR" dirty="0">
                <a:hlinkClick r:id="rId3"/>
              </a:rPr>
              <a:t>https://www.lemagit.fr/etude/Leroy-Merlin-remplace-Oracle-par-MongoDB-pour-son-catalogue-de-produits-Web</a:t>
            </a:r>
            <a:endParaRPr lang="fr-FR" dirty="0"/>
          </a:p>
        </p:txBody>
      </p:sp>
    </p:spTree>
    <p:extLst>
      <p:ext uri="{BB962C8B-B14F-4D97-AF65-F5344CB8AC3E}">
        <p14:creationId xmlns:p14="http://schemas.microsoft.com/office/powerpoint/2010/main" val="4224701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Exemples d’utilisation de </a:t>
            </a:r>
            <a:r>
              <a:rPr lang="fr-FR" dirty="0" err="1"/>
              <a:t>NoSQL</a:t>
            </a:r>
            <a:endParaRPr lang="fr-FR" dirty="0"/>
          </a:p>
        </p:txBody>
      </p:sp>
      <p:sp>
        <p:nvSpPr>
          <p:cNvPr id="2" name="Espace réservé du contenu 1"/>
          <p:cNvSpPr>
            <a:spLocks noGrp="1"/>
          </p:cNvSpPr>
          <p:nvPr>
            <p:ph idx="1"/>
          </p:nvPr>
        </p:nvSpPr>
        <p:spPr/>
        <p:txBody>
          <a:bodyPr/>
          <a:lstStyle/>
          <a:p>
            <a:r>
              <a:rPr lang="fr-FR" dirty="0"/>
              <a:t>Orange surveille ses applications à l’aide d’ELK</a:t>
            </a:r>
          </a:p>
          <a:p>
            <a:pPr lvl="1"/>
            <a:r>
              <a:rPr lang="fr-FR" sz="2000" dirty="0"/>
              <a:t>« Si nous retirons ELK du jour au lendemain, la mise en production, le suivi des performances, des usages en pâtiraient gravement. »</a:t>
            </a:r>
          </a:p>
          <a:p>
            <a:pPr lvl="1"/>
            <a:endParaRPr lang="fr-FR" sz="2000" dirty="0"/>
          </a:p>
          <a:p>
            <a:r>
              <a:rPr lang="fr-FR" dirty="0"/>
              <a:t>Un très grand nombre d’entreprises améliorent l’observabilité de leurs applications avec ELK.</a:t>
            </a:r>
          </a:p>
        </p:txBody>
      </p:sp>
      <p:sp>
        <p:nvSpPr>
          <p:cNvPr id="3" name="Rectangle 2"/>
          <p:cNvSpPr/>
          <p:nvPr/>
        </p:nvSpPr>
        <p:spPr>
          <a:xfrm>
            <a:off x="5477164" y="5988734"/>
            <a:ext cx="6640945" cy="646331"/>
          </a:xfrm>
          <a:prstGeom prst="rect">
            <a:avLst/>
          </a:prstGeom>
        </p:spPr>
        <p:txBody>
          <a:bodyPr wrap="square">
            <a:spAutoFit/>
          </a:bodyPr>
          <a:lstStyle/>
          <a:p>
            <a:r>
              <a:rPr lang="fr-FR" dirty="0">
                <a:hlinkClick r:id="rId3"/>
              </a:rPr>
              <a:t>https://www.lemagit.fr/etude/Observabilite-comment-Orange-surveille-ses-applications-reservees-aux-abonnes</a:t>
            </a:r>
            <a:endParaRPr lang="fr-FR" dirty="0"/>
          </a:p>
        </p:txBody>
      </p:sp>
      <p:pic>
        <p:nvPicPr>
          <p:cNvPr id="8194" name="Picture 2" descr="Mail Orange : accéder à vos e-mails depuis orange.fr - Assistance Or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33" y="5197239"/>
            <a:ext cx="5192204" cy="158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051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Exemples d’utilisation de </a:t>
            </a:r>
            <a:r>
              <a:rPr lang="fr-FR" dirty="0" err="1"/>
              <a:t>NoSQL</a:t>
            </a:r>
            <a:endParaRPr lang="fr-FR" dirty="0"/>
          </a:p>
        </p:txBody>
      </p:sp>
      <p:sp>
        <p:nvSpPr>
          <p:cNvPr id="2" name="Espace réservé du contenu 1"/>
          <p:cNvSpPr>
            <a:spLocks noGrp="1"/>
          </p:cNvSpPr>
          <p:nvPr>
            <p:ph idx="1"/>
          </p:nvPr>
        </p:nvSpPr>
        <p:spPr/>
        <p:txBody>
          <a:bodyPr/>
          <a:lstStyle/>
          <a:p>
            <a:r>
              <a:rPr lang="fr-FR" dirty="0" err="1"/>
              <a:t>IoT</a:t>
            </a:r>
            <a:r>
              <a:rPr lang="fr-FR" dirty="0"/>
              <a:t> et </a:t>
            </a:r>
            <a:r>
              <a:rPr lang="fr-FR" dirty="0" err="1"/>
              <a:t>NoSQL</a:t>
            </a:r>
            <a:r>
              <a:rPr lang="fr-FR" dirty="0"/>
              <a:t> : Cassandra va permettre à CMA-CGM de suivre ses conteneurs en temps réel (2016)</a:t>
            </a:r>
          </a:p>
          <a:p>
            <a:pPr lvl="1"/>
            <a:r>
              <a:rPr lang="fr-FR" sz="2000" dirty="0"/>
              <a:t>« Apache Cassandra est parfaitement adaptée au stockage des séries temporelles issues de l'internet des objets »</a:t>
            </a:r>
          </a:p>
          <a:p>
            <a:pPr lvl="8"/>
            <a:r>
              <a:rPr lang="fr-FR" sz="2000" dirty="0"/>
              <a:t>« Apache Cassandra a été retenu par </a:t>
            </a:r>
            <a:r>
              <a:rPr lang="fr-FR" sz="2000" dirty="0" err="1"/>
              <a:t>Edelia</a:t>
            </a:r>
            <a:r>
              <a:rPr lang="fr-FR" sz="2000" dirty="0"/>
              <a:t>, une filiale d'EDF qui consolide les </a:t>
            </a:r>
            <a:r>
              <a:rPr lang="fr-FR" sz="2000" b="1" dirty="0"/>
              <a:t>données des compteurs </a:t>
            </a:r>
            <a:r>
              <a:rPr lang="fr-FR" sz="2000" b="1" dirty="0" err="1"/>
              <a:t>Linky</a:t>
            </a:r>
            <a:r>
              <a:rPr lang="fr-FR" sz="2000" b="1" dirty="0"/>
              <a:t> </a:t>
            </a:r>
            <a:r>
              <a:rPr lang="fr-FR" sz="2000" dirty="0"/>
              <a:t>[…]. British </a:t>
            </a:r>
            <a:r>
              <a:rPr lang="fr-FR" sz="2000" dirty="0" err="1"/>
              <a:t>Gas</a:t>
            </a:r>
            <a:r>
              <a:rPr lang="fr-FR" sz="2000" dirty="0"/>
              <a:t> a aussi choisi Cassandra pour son </a:t>
            </a:r>
            <a:r>
              <a:rPr lang="fr-FR" sz="2000" b="1" dirty="0"/>
              <a:t>service de maintenance prédictive</a:t>
            </a:r>
            <a:r>
              <a:rPr lang="fr-FR" sz="2000" dirty="0"/>
              <a:t> des chaudières connectées, de même que </a:t>
            </a:r>
            <a:r>
              <a:rPr lang="fr-FR" sz="2000" dirty="0" err="1"/>
              <a:t>Nest</a:t>
            </a:r>
            <a:r>
              <a:rPr lang="fr-FR" sz="2000" dirty="0"/>
              <a:t>, filiale de Google, dont les données des thermostats connectés sont stockées dans cette même base. »</a:t>
            </a:r>
          </a:p>
        </p:txBody>
      </p:sp>
      <p:sp>
        <p:nvSpPr>
          <p:cNvPr id="3" name="Rectangle 2"/>
          <p:cNvSpPr/>
          <p:nvPr/>
        </p:nvSpPr>
        <p:spPr>
          <a:xfrm>
            <a:off x="4886036" y="5988734"/>
            <a:ext cx="7232073" cy="646331"/>
          </a:xfrm>
          <a:prstGeom prst="rect">
            <a:avLst/>
          </a:prstGeom>
        </p:spPr>
        <p:txBody>
          <a:bodyPr wrap="square">
            <a:spAutoFit/>
          </a:bodyPr>
          <a:lstStyle/>
          <a:p>
            <a:r>
              <a:rPr lang="fr-FR" dirty="0">
                <a:hlinkClick r:id="rId3"/>
              </a:rPr>
              <a:t>https://www.lemagit.fr/etude/IoT-et-NoSQL-Cassendra-va-permettre-a-CMA-CGM-de-suivre-ses-conteneurs-en-quasi-temps-reel</a:t>
            </a:r>
            <a:endParaRPr lang="fr-FR" dirty="0"/>
          </a:p>
        </p:txBody>
      </p:sp>
      <p:pic>
        <p:nvPicPr>
          <p:cNvPr id="1026" name="Picture 2" descr="Inauguration du Cma Cgm Bougainvil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46" y="3717636"/>
            <a:ext cx="4572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6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Exemples d’utilisation de </a:t>
            </a:r>
            <a:r>
              <a:rPr lang="fr-FR" dirty="0" err="1"/>
              <a:t>NoSQL</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812004964"/>
              </p:ext>
            </p:extLst>
          </p:nvPr>
        </p:nvGraphicFramePr>
        <p:xfrm>
          <a:off x="2032000" y="1690688"/>
          <a:ext cx="8128000" cy="430987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38218188"/>
                    </a:ext>
                  </a:extLst>
                </a:gridCol>
                <a:gridCol w="4064000">
                  <a:extLst>
                    <a:ext uri="{9D8B030D-6E8A-4147-A177-3AD203B41FA5}">
                      <a16:colId xmlns:a16="http://schemas.microsoft.com/office/drawing/2014/main" val="2476907266"/>
                    </a:ext>
                  </a:extLst>
                </a:gridCol>
              </a:tblGrid>
              <a:tr h="370840">
                <a:tc>
                  <a:txBody>
                    <a:bodyPr/>
                    <a:lstStyle/>
                    <a:p>
                      <a:pPr algn="ctr">
                        <a:lnSpc>
                          <a:spcPct val="200000"/>
                        </a:lnSpc>
                      </a:pPr>
                      <a:r>
                        <a:rPr lang="fr-FR" sz="2000" dirty="0"/>
                        <a:t>Entreprise</a:t>
                      </a:r>
                    </a:p>
                  </a:txBody>
                  <a:tcPr/>
                </a:tc>
                <a:tc>
                  <a:txBody>
                    <a:bodyPr/>
                    <a:lstStyle/>
                    <a:p>
                      <a:pPr algn="ctr">
                        <a:lnSpc>
                          <a:spcPct val="200000"/>
                        </a:lnSpc>
                      </a:pPr>
                      <a:r>
                        <a:rPr lang="fr-FR" sz="2000" dirty="0"/>
                        <a:t>Utilisation</a:t>
                      </a:r>
                      <a:r>
                        <a:rPr lang="fr-FR" sz="2000" baseline="0" dirty="0"/>
                        <a:t> du </a:t>
                      </a:r>
                      <a:r>
                        <a:rPr lang="fr-FR" sz="2000" baseline="0" dirty="0" err="1"/>
                        <a:t>NoSQL</a:t>
                      </a:r>
                      <a:endParaRPr lang="fr-FR" sz="2000" dirty="0"/>
                    </a:p>
                  </a:txBody>
                  <a:tcPr/>
                </a:tc>
                <a:extLst>
                  <a:ext uri="{0D108BD9-81ED-4DB2-BD59-A6C34878D82A}">
                    <a16:rowId xmlns:a16="http://schemas.microsoft.com/office/drawing/2014/main" val="1298607405"/>
                  </a:ext>
                </a:extLst>
              </a:tr>
              <a:tr h="370840">
                <a:tc>
                  <a:txBody>
                    <a:bodyPr/>
                    <a:lstStyle/>
                    <a:p>
                      <a:pPr algn="ctr">
                        <a:lnSpc>
                          <a:spcPct val="200000"/>
                        </a:lnSpc>
                      </a:pPr>
                      <a:endParaRPr lang="fr-FR" sz="2000" dirty="0"/>
                    </a:p>
                  </a:txBody>
                  <a:tcPr/>
                </a:tc>
                <a:tc>
                  <a:txBody>
                    <a:bodyPr/>
                    <a:lstStyle/>
                    <a:p>
                      <a:pPr algn="ctr">
                        <a:lnSpc>
                          <a:spcPct val="200000"/>
                        </a:lnSpc>
                      </a:pPr>
                      <a:r>
                        <a:rPr lang="fr-FR" sz="2000" dirty="0" err="1"/>
                        <a:t>MongoDB</a:t>
                      </a:r>
                      <a:r>
                        <a:rPr lang="fr-FR" sz="2000" dirty="0"/>
                        <a:t>, ELK</a:t>
                      </a:r>
                    </a:p>
                  </a:txBody>
                  <a:tcPr/>
                </a:tc>
                <a:extLst>
                  <a:ext uri="{0D108BD9-81ED-4DB2-BD59-A6C34878D82A}">
                    <a16:rowId xmlns:a16="http://schemas.microsoft.com/office/drawing/2014/main" val="3421003951"/>
                  </a:ext>
                </a:extLst>
              </a:tr>
              <a:tr h="370840">
                <a:tc>
                  <a:txBody>
                    <a:bodyPr/>
                    <a:lstStyle/>
                    <a:p>
                      <a:pPr algn="ctr">
                        <a:lnSpc>
                          <a:spcPct val="200000"/>
                        </a:lnSpc>
                      </a:pPr>
                      <a:endParaRPr lang="fr-FR" sz="2000" dirty="0"/>
                    </a:p>
                  </a:txBody>
                  <a:tcPr/>
                </a:tc>
                <a:tc>
                  <a:txBody>
                    <a:bodyPr/>
                    <a:lstStyle/>
                    <a:p>
                      <a:pPr algn="ctr">
                        <a:lnSpc>
                          <a:spcPct val="200000"/>
                        </a:lnSpc>
                      </a:pPr>
                      <a:r>
                        <a:rPr lang="fr-FR" sz="2000" dirty="0"/>
                        <a:t>Cassandra, ELK</a:t>
                      </a:r>
                    </a:p>
                  </a:txBody>
                  <a:tcPr/>
                </a:tc>
                <a:extLst>
                  <a:ext uri="{0D108BD9-81ED-4DB2-BD59-A6C34878D82A}">
                    <a16:rowId xmlns:a16="http://schemas.microsoft.com/office/drawing/2014/main" val="210522201"/>
                  </a:ext>
                </a:extLst>
              </a:tr>
              <a:tr h="370840">
                <a:tc>
                  <a:txBody>
                    <a:bodyPr/>
                    <a:lstStyle/>
                    <a:p>
                      <a:pPr algn="ctr">
                        <a:lnSpc>
                          <a:spcPct val="200000"/>
                        </a:lnSpc>
                      </a:pPr>
                      <a:endParaRPr lang="fr-FR" sz="2000"/>
                    </a:p>
                  </a:txBody>
                  <a:tcPr/>
                </a:tc>
                <a:tc>
                  <a:txBody>
                    <a:bodyPr/>
                    <a:lstStyle/>
                    <a:p>
                      <a:pPr algn="ctr">
                        <a:lnSpc>
                          <a:spcPct val="200000"/>
                        </a:lnSpc>
                      </a:pPr>
                      <a:r>
                        <a:rPr lang="fr-FR" sz="2000" dirty="0" err="1"/>
                        <a:t>Elasticsearch</a:t>
                      </a:r>
                      <a:endParaRPr lang="fr-FR" sz="2000" dirty="0"/>
                    </a:p>
                  </a:txBody>
                  <a:tcPr/>
                </a:tc>
                <a:extLst>
                  <a:ext uri="{0D108BD9-81ED-4DB2-BD59-A6C34878D82A}">
                    <a16:rowId xmlns:a16="http://schemas.microsoft.com/office/drawing/2014/main" val="2763617954"/>
                  </a:ext>
                </a:extLst>
              </a:tr>
              <a:tr h="370840">
                <a:tc>
                  <a:txBody>
                    <a:bodyPr/>
                    <a:lstStyle/>
                    <a:p>
                      <a:pPr algn="ctr">
                        <a:lnSpc>
                          <a:spcPct val="200000"/>
                        </a:lnSpc>
                      </a:pPr>
                      <a:endParaRPr lang="fr-FR" sz="2000"/>
                    </a:p>
                  </a:txBody>
                  <a:tcPr/>
                </a:tc>
                <a:tc>
                  <a:txBody>
                    <a:bodyPr/>
                    <a:lstStyle/>
                    <a:p>
                      <a:pPr algn="ctr">
                        <a:lnSpc>
                          <a:spcPct val="200000"/>
                        </a:lnSpc>
                      </a:pPr>
                      <a:r>
                        <a:rPr lang="fr-FR" sz="2000" dirty="0" err="1"/>
                        <a:t>MongoDB</a:t>
                      </a:r>
                      <a:endParaRPr lang="fr-FR" sz="2000" dirty="0"/>
                    </a:p>
                  </a:txBody>
                  <a:tcPr/>
                </a:tc>
                <a:extLst>
                  <a:ext uri="{0D108BD9-81ED-4DB2-BD59-A6C34878D82A}">
                    <a16:rowId xmlns:a16="http://schemas.microsoft.com/office/drawing/2014/main" val="245857597"/>
                  </a:ext>
                </a:extLst>
              </a:tr>
              <a:tr h="370840">
                <a:tc>
                  <a:txBody>
                    <a:bodyPr/>
                    <a:lstStyle/>
                    <a:p>
                      <a:pPr algn="ctr">
                        <a:lnSpc>
                          <a:spcPct val="200000"/>
                        </a:lnSpc>
                      </a:pPr>
                      <a:endParaRPr lang="fr-FR" sz="2000"/>
                    </a:p>
                  </a:txBody>
                  <a:tcPr/>
                </a:tc>
                <a:tc>
                  <a:txBody>
                    <a:bodyPr/>
                    <a:lstStyle/>
                    <a:p>
                      <a:pPr algn="ctr">
                        <a:lnSpc>
                          <a:spcPct val="200000"/>
                        </a:lnSpc>
                      </a:pPr>
                      <a:r>
                        <a:rPr lang="fr-FR" sz="2000" dirty="0"/>
                        <a:t>Cassandra, </a:t>
                      </a:r>
                      <a:r>
                        <a:rPr lang="fr-FR" sz="2000" dirty="0" err="1"/>
                        <a:t>MongoDB</a:t>
                      </a:r>
                      <a:r>
                        <a:rPr lang="fr-FR" sz="2000" dirty="0"/>
                        <a:t>, </a:t>
                      </a:r>
                      <a:r>
                        <a:rPr lang="fr-FR" sz="2000" dirty="0" err="1"/>
                        <a:t>Hadoop</a:t>
                      </a:r>
                      <a:endParaRPr lang="fr-FR" sz="2000" dirty="0"/>
                    </a:p>
                  </a:txBody>
                  <a:tcPr/>
                </a:tc>
                <a:extLst>
                  <a:ext uri="{0D108BD9-81ED-4DB2-BD59-A6C34878D82A}">
                    <a16:rowId xmlns:a16="http://schemas.microsoft.com/office/drawing/2014/main" val="1559513784"/>
                  </a:ext>
                </a:extLst>
              </a:tr>
              <a:tr h="370840">
                <a:tc>
                  <a:txBody>
                    <a:bodyPr/>
                    <a:lstStyle/>
                    <a:p>
                      <a:pPr algn="ctr">
                        <a:lnSpc>
                          <a:spcPct val="200000"/>
                        </a:lnSpc>
                      </a:pPr>
                      <a:endParaRPr lang="fr-FR" sz="2000"/>
                    </a:p>
                  </a:txBody>
                  <a:tcPr/>
                </a:tc>
                <a:tc>
                  <a:txBody>
                    <a:bodyPr/>
                    <a:lstStyle/>
                    <a:p>
                      <a:pPr algn="ctr">
                        <a:lnSpc>
                          <a:spcPct val="200000"/>
                        </a:lnSpc>
                      </a:pPr>
                      <a:r>
                        <a:rPr lang="fr-FR" sz="2000" dirty="0"/>
                        <a:t>Neo4j</a:t>
                      </a:r>
                    </a:p>
                  </a:txBody>
                  <a:tcPr/>
                </a:tc>
                <a:extLst>
                  <a:ext uri="{0D108BD9-81ED-4DB2-BD59-A6C34878D82A}">
                    <a16:rowId xmlns:a16="http://schemas.microsoft.com/office/drawing/2014/main" val="3054822551"/>
                  </a:ext>
                </a:extLst>
              </a:tr>
            </a:tbl>
          </a:graphicData>
        </a:graphic>
      </p:graphicFrame>
      <p:pic>
        <p:nvPicPr>
          <p:cNvPr id="7170" name="Picture 2" descr="https://upload.wikimedia.org/wikipedia/fr/thumb/a/a6/Cr%C3%A9dit_Agricole.svg/80px-Cr%C3%A9dit_Agrico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338" y="2372049"/>
            <a:ext cx="762000" cy="523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upload.wikimedia.org/wikipedia/fr/thumb/0/0d/La_Poste_logo.svg/140px-La_Post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588" y="3072301"/>
            <a:ext cx="1333500" cy="51435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Logo Manage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5653" y="3652715"/>
            <a:ext cx="1535370" cy="5199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s://upload.wikimedia.org/wikipedia/commons/thumb/9/9d/Soci%C3%A9t%C3%A9_G%C3%A9n%C3%A9rale.svg/120px-Soci%C3%A9t%C3%A9_G%C3%A9n%C3%A9rale.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693" y="4290243"/>
            <a:ext cx="1226395" cy="24527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Vêtements Femme de marque et luxe d'occas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2048" y="5578286"/>
            <a:ext cx="1830448" cy="32240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Fichier:Airbus helicopters logo 201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444" y="4807898"/>
            <a:ext cx="1753052" cy="52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023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Comment choisir une base de données </a:t>
            </a:r>
            <a:r>
              <a:rPr lang="fr-FR" dirty="0" err="1"/>
              <a:t>NoSQL</a:t>
            </a:r>
            <a:r>
              <a:rPr lang="fr-FR" dirty="0"/>
              <a:t> ?</a:t>
            </a:r>
          </a:p>
        </p:txBody>
      </p:sp>
      <p:sp>
        <p:nvSpPr>
          <p:cNvPr id="5" name="Espace réservé du texte 4"/>
          <p:cNvSpPr>
            <a:spLocks noGrp="1"/>
          </p:cNvSpPr>
          <p:nvPr>
            <p:ph type="body" idx="1"/>
          </p:nvPr>
        </p:nvSpPr>
        <p:spPr/>
        <p:txBody>
          <a:bodyPr/>
          <a:lstStyle/>
          <a:p>
            <a:r>
              <a:rPr lang="fr-FR" dirty="0"/>
              <a:t>Théorème de CAP, critères de choix</a:t>
            </a:r>
          </a:p>
        </p:txBody>
      </p:sp>
    </p:spTree>
    <p:extLst>
      <p:ext uri="{BB962C8B-B14F-4D97-AF65-F5344CB8AC3E}">
        <p14:creationId xmlns:p14="http://schemas.microsoft.com/office/powerpoint/2010/main" val="3964387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4943764" cy="4351338"/>
          </a:xfrm>
        </p:spPr>
        <p:txBody>
          <a:bodyPr>
            <a:normAutofit/>
          </a:bodyPr>
          <a:lstStyle/>
          <a:p>
            <a:r>
              <a:rPr lang="fr-FR" dirty="0"/>
              <a:t>3 garanties</a:t>
            </a:r>
          </a:p>
          <a:p>
            <a:pPr lvl="1"/>
            <a:r>
              <a:rPr lang="fr-FR" dirty="0" err="1"/>
              <a:t>Consistency</a:t>
            </a:r>
            <a:endParaRPr lang="fr-FR" dirty="0"/>
          </a:p>
          <a:p>
            <a:pPr lvl="1"/>
            <a:r>
              <a:rPr lang="fr-FR" dirty="0" err="1"/>
              <a:t>Availability</a:t>
            </a:r>
            <a:endParaRPr lang="fr-FR" dirty="0"/>
          </a:p>
          <a:p>
            <a:pPr lvl="1"/>
            <a:r>
              <a:rPr lang="fr-FR" dirty="0"/>
              <a:t>Partition </a:t>
            </a:r>
            <a:r>
              <a:rPr lang="fr-FR" dirty="0" err="1"/>
              <a:t>Tolerance</a:t>
            </a:r>
            <a:endParaRPr lang="fr-FR" dirty="0"/>
          </a:p>
          <a:p>
            <a:pPr marL="0" indent="0">
              <a:buNone/>
            </a:pPr>
            <a:endParaRPr lang="fr-FR" dirty="0"/>
          </a:p>
          <a:p>
            <a:endParaRPr lang="fr-FR" dirty="0"/>
          </a:p>
          <a:p>
            <a:r>
              <a:rPr lang="fr-FR" dirty="0"/>
              <a:t>Une base de données privilégie toujours 2 aspects au détriment du 3ème</a:t>
            </a:r>
          </a:p>
        </p:txBody>
      </p:sp>
      <p:pic>
        <p:nvPicPr>
          <p:cNvPr id="1026" name="Picture 2" descr="Visualization of CAP theorem.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16720"/>
            <a:ext cx="5721062" cy="516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229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10515600" cy="4351338"/>
          </a:xfrm>
        </p:spPr>
        <p:txBody>
          <a:bodyPr>
            <a:normAutofit/>
          </a:bodyPr>
          <a:lstStyle/>
          <a:p>
            <a:r>
              <a:rPr lang="fr-FR" dirty="0" err="1"/>
              <a:t>Consistency</a:t>
            </a:r>
            <a:endParaRPr lang="fr-FR" dirty="0"/>
          </a:p>
          <a:p>
            <a:pPr lvl="1"/>
            <a:r>
              <a:rPr lang="fr-FR" dirty="0"/>
              <a:t>« Cohérence » </a:t>
            </a:r>
            <a:r>
              <a:rPr lang="fr-FR" u="sng" dirty="0"/>
              <a:t>du système</a:t>
            </a:r>
          </a:p>
          <a:p>
            <a:pPr lvl="1"/>
            <a:r>
              <a:rPr lang="fr-FR" dirty="0"/>
              <a:t>/!\ Pas la cohérence au sens des RDBMS</a:t>
            </a:r>
          </a:p>
          <a:p>
            <a:pPr lvl="1"/>
            <a:r>
              <a:rPr lang="fr-FR" dirty="0"/>
              <a:t>Chaque nœud du système comporte la même donnée</a:t>
            </a:r>
          </a:p>
          <a:p>
            <a:pPr lvl="1"/>
            <a:endParaRPr lang="fr-FR" dirty="0"/>
          </a:p>
          <a:p>
            <a:pPr lvl="1"/>
            <a:endParaRPr lang="fr-FR" dirty="0"/>
          </a:p>
        </p:txBody>
      </p:sp>
      <p:sp>
        <p:nvSpPr>
          <p:cNvPr id="2" name="Cylindre 1"/>
          <p:cNvSpPr/>
          <p:nvPr/>
        </p:nvSpPr>
        <p:spPr>
          <a:xfrm>
            <a:off x="6438030" y="4097181"/>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8" name="Cylindre 7"/>
          <p:cNvSpPr/>
          <p:nvPr/>
        </p:nvSpPr>
        <p:spPr>
          <a:xfrm>
            <a:off x="8330187" y="5322568"/>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sp>
        <p:nvSpPr>
          <p:cNvPr id="9" name="Cylindre 8"/>
          <p:cNvSpPr/>
          <p:nvPr/>
        </p:nvSpPr>
        <p:spPr>
          <a:xfrm>
            <a:off x="8665590" y="3864032"/>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7" name="Émoticône 6"/>
          <p:cNvSpPr/>
          <p:nvPr/>
        </p:nvSpPr>
        <p:spPr>
          <a:xfrm>
            <a:off x="2188148" y="3986345"/>
            <a:ext cx="794327" cy="75738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Émoticône 11"/>
          <p:cNvSpPr/>
          <p:nvPr/>
        </p:nvSpPr>
        <p:spPr>
          <a:xfrm>
            <a:off x="4460263" y="5933209"/>
            <a:ext cx="794327" cy="757382"/>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Émoticône 12"/>
          <p:cNvSpPr/>
          <p:nvPr/>
        </p:nvSpPr>
        <p:spPr>
          <a:xfrm>
            <a:off x="4460264" y="5154394"/>
            <a:ext cx="794327" cy="757382"/>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7" idx="6"/>
            <a:endCxn id="2" idx="2"/>
          </p:cNvCxnSpPr>
          <p:nvPr/>
        </p:nvCxnSpPr>
        <p:spPr>
          <a:xfrm>
            <a:off x="2982475" y="4365036"/>
            <a:ext cx="34555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2" idx="4"/>
            <a:endCxn id="8" idx="1"/>
          </p:cNvCxnSpPr>
          <p:nvPr/>
        </p:nvCxnSpPr>
        <p:spPr>
          <a:xfrm>
            <a:off x="6890612" y="4365036"/>
            <a:ext cx="1665866" cy="9575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2" idx="4"/>
            <a:endCxn id="9" idx="2"/>
          </p:cNvCxnSpPr>
          <p:nvPr/>
        </p:nvCxnSpPr>
        <p:spPr>
          <a:xfrm flipV="1">
            <a:off x="6890612" y="4131887"/>
            <a:ext cx="1774978" cy="2331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2" idx="3"/>
            <a:endCxn id="13" idx="6"/>
          </p:cNvCxnSpPr>
          <p:nvPr/>
        </p:nvCxnSpPr>
        <p:spPr>
          <a:xfrm flipH="1">
            <a:off x="5254591" y="4632890"/>
            <a:ext cx="1409730" cy="9001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8" idx="2"/>
            <a:endCxn id="12" idx="6"/>
          </p:cNvCxnSpPr>
          <p:nvPr/>
        </p:nvCxnSpPr>
        <p:spPr>
          <a:xfrm flipH="1">
            <a:off x="5254590" y="5590423"/>
            <a:ext cx="3075597" cy="7214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50" name="ZoneTexte 1049"/>
          <p:cNvSpPr txBox="1"/>
          <p:nvPr/>
        </p:nvSpPr>
        <p:spPr>
          <a:xfrm>
            <a:off x="1967898" y="4753086"/>
            <a:ext cx="1234825" cy="369332"/>
          </a:xfrm>
          <a:prstGeom prst="rect">
            <a:avLst/>
          </a:prstGeom>
          <a:noFill/>
        </p:spPr>
        <p:txBody>
          <a:bodyPr wrap="none" rtlCol="0">
            <a:spAutoFit/>
          </a:bodyPr>
          <a:lstStyle/>
          <a:p>
            <a:r>
              <a:rPr lang="fr-FR" dirty="0"/>
              <a:t>Producteur</a:t>
            </a:r>
          </a:p>
        </p:txBody>
      </p:sp>
      <p:sp>
        <p:nvSpPr>
          <p:cNvPr id="59" name="ZoneTexte 58"/>
          <p:cNvSpPr txBox="1"/>
          <p:nvPr/>
        </p:nvSpPr>
        <p:spPr>
          <a:xfrm>
            <a:off x="2584958" y="5655911"/>
            <a:ext cx="1718163" cy="369332"/>
          </a:xfrm>
          <a:prstGeom prst="rect">
            <a:avLst/>
          </a:prstGeom>
          <a:noFill/>
        </p:spPr>
        <p:txBody>
          <a:bodyPr wrap="none" rtlCol="0">
            <a:spAutoFit/>
          </a:bodyPr>
          <a:lstStyle/>
          <a:p>
            <a:r>
              <a:rPr lang="fr-FR" dirty="0"/>
              <a:t>Consommateurs</a:t>
            </a:r>
          </a:p>
        </p:txBody>
      </p:sp>
      <p:sp>
        <p:nvSpPr>
          <p:cNvPr id="1052" name="Parenthèse ouvrante 1051"/>
          <p:cNvSpPr/>
          <p:nvPr/>
        </p:nvSpPr>
        <p:spPr>
          <a:xfrm>
            <a:off x="4399563" y="5050911"/>
            <a:ext cx="193964" cy="1721729"/>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55" name="ZoneTexte 1054"/>
          <p:cNvSpPr txBox="1"/>
          <p:nvPr/>
        </p:nvSpPr>
        <p:spPr>
          <a:xfrm>
            <a:off x="3892176" y="4031780"/>
            <a:ext cx="1216487" cy="369332"/>
          </a:xfrm>
          <a:prstGeom prst="rect">
            <a:avLst/>
          </a:prstGeom>
          <a:noFill/>
        </p:spPr>
        <p:txBody>
          <a:bodyPr wrap="none" rtlCol="0">
            <a:spAutoFit/>
          </a:bodyPr>
          <a:lstStyle/>
          <a:p>
            <a:r>
              <a:rPr lang="fr-FR" dirty="0"/>
              <a:t>Production</a:t>
            </a:r>
          </a:p>
        </p:txBody>
      </p:sp>
      <p:sp>
        <p:nvSpPr>
          <p:cNvPr id="32" name="ZoneTexte 31"/>
          <p:cNvSpPr txBox="1"/>
          <p:nvPr/>
        </p:nvSpPr>
        <p:spPr>
          <a:xfrm rot="21125985">
            <a:off x="7164823" y="3907630"/>
            <a:ext cx="1226554" cy="369332"/>
          </a:xfrm>
          <a:prstGeom prst="rect">
            <a:avLst/>
          </a:prstGeom>
          <a:noFill/>
        </p:spPr>
        <p:txBody>
          <a:bodyPr wrap="none" rtlCol="0">
            <a:spAutoFit/>
          </a:bodyPr>
          <a:lstStyle/>
          <a:p>
            <a:r>
              <a:rPr lang="fr-FR" dirty="0"/>
              <a:t>Réplication</a:t>
            </a:r>
          </a:p>
        </p:txBody>
      </p:sp>
      <p:sp>
        <p:nvSpPr>
          <p:cNvPr id="71" name="ZoneTexte 70"/>
          <p:cNvSpPr txBox="1"/>
          <p:nvPr/>
        </p:nvSpPr>
        <p:spPr>
          <a:xfrm rot="1859775">
            <a:off x="7276908" y="4588293"/>
            <a:ext cx="1226554" cy="369332"/>
          </a:xfrm>
          <a:prstGeom prst="rect">
            <a:avLst/>
          </a:prstGeom>
          <a:noFill/>
        </p:spPr>
        <p:txBody>
          <a:bodyPr wrap="none" rtlCol="0">
            <a:spAutoFit/>
          </a:bodyPr>
          <a:lstStyle/>
          <a:p>
            <a:r>
              <a:rPr lang="fr-FR" dirty="0"/>
              <a:t>Réplication</a:t>
            </a:r>
          </a:p>
        </p:txBody>
      </p:sp>
      <p:sp>
        <p:nvSpPr>
          <p:cNvPr id="72" name="ZoneTexte 71"/>
          <p:cNvSpPr txBox="1"/>
          <p:nvPr/>
        </p:nvSpPr>
        <p:spPr>
          <a:xfrm rot="20788132">
            <a:off x="6096520" y="5562774"/>
            <a:ext cx="1614032" cy="369332"/>
          </a:xfrm>
          <a:prstGeom prst="rect">
            <a:avLst/>
          </a:prstGeom>
          <a:noFill/>
        </p:spPr>
        <p:txBody>
          <a:bodyPr wrap="none" rtlCol="0">
            <a:spAutoFit/>
          </a:bodyPr>
          <a:lstStyle/>
          <a:p>
            <a:r>
              <a:rPr lang="fr-FR" dirty="0"/>
              <a:t>Consommation</a:t>
            </a:r>
          </a:p>
        </p:txBody>
      </p:sp>
      <p:sp>
        <p:nvSpPr>
          <p:cNvPr id="73" name="ZoneTexte 72"/>
          <p:cNvSpPr txBox="1"/>
          <p:nvPr/>
        </p:nvSpPr>
        <p:spPr>
          <a:xfrm rot="19666347">
            <a:off x="5032186" y="4767432"/>
            <a:ext cx="1614032" cy="369332"/>
          </a:xfrm>
          <a:prstGeom prst="rect">
            <a:avLst/>
          </a:prstGeom>
          <a:noFill/>
        </p:spPr>
        <p:txBody>
          <a:bodyPr wrap="none" rtlCol="0">
            <a:spAutoFit/>
          </a:bodyPr>
          <a:lstStyle/>
          <a:p>
            <a:r>
              <a:rPr lang="fr-FR" dirty="0"/>
              <a:t>Consommation</a:t>
            </a:r>
          </a:p>
        </p:txBody>
      </p:sp>
    </p:spTree>
    <p:extLst>
      <p:ext uri="{BB962C8B-B14F-4D97-AF65-F5344CB8AC3E}">
        <p14:creationId xmlns:p14="http://schemas.microsoft.com/office/powerpoint/2010/main" val="3381221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10515600" cy="4351338"/>
          </a:xfrm>
        </p:spPr>
        <p:txBody>
          <a:bodyPr>
            <a:normAutofit/>
          </a:bodyPr>
          <a:lstStyle/>
          <a:p>
            <a:r>
              <a:rPr lang="fr-FR" dirty="0" err="1"/>
              <a:t>Availability</a:t>
            </a:r>
            <a:endParaRPr lang="fr-FR" dirty="0"/>
          </a:p>
          <a:p>
            <a:pPr lvl="1"/>
            <a:r>
              <a:rPr lang="fr-FR" dirty="0"/>
              <a:t>« Disponibilité » </a:t>
            </a:r>
            <a:r>
              <a:rPr lang="fr-FR" u="sng" dirty="0"/>
              <a:t>du système</a:t>
            </a:r>
          </a:p>
          <a:p>
            <a:pPr lvl="2"/>
            <a:r>
              <a:rPr lang="fr-FR" dirty="0"/>
              <a:t>Même en cas de panne d’un nœud</a:t>
            </a:r>
          </a:p>
          <a:p>
            <a:pPr lvl="1"/>
            <a:r>
              <a:rPr lang="fr-FR" dirty="0"/>
              <a:t>Toute requête trouve un nœud pour lui répondre</a:t>
            </a:r>
          </a:p>
          <a:p>
            <a:pPr lvl="2"/>
            <a:r>
              <a:rPr lang="fr-FR" dirty="0"/>
              <a:t>Même si la donnée n’est pas fraiche</a:t>
            </a:r>
          </a:p>
          <a:p>
            <a:pPr lvl="1"/>
            <a:endParaRPr lang="fr-FR" dirty="0"/>
          </a:p>
          <a:p>
            <a:pPr lvl="1"/>
            <a:endParaRPr lang="fr-FR" dirty="0"/>
          </a:p>
        </p:txBody>
      </p:sp>
      <p:sp>
        <p:nvSpPr>
          <p:cNvPr id="23" name="Cylindre 22"/>
          <p:cNvSpPr/>
          <p:nvPr/>
        </p:nvSpPr>
        <p:spPr>
          <a:xfrm>
            <a:off x="6438030" y="4097181"/>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24" name="Cylindre 23"/>
          <p:cNvSpPr/>
          <p:nvPr/>
        </p:nvSpPr>
        <p:spPr>
          <a:xfrm>
            <a:off x="8330187" y="5322568"/>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sp>
        <p:nvSpPr>
          <p:cNvPr id="25" name="Cylindre 24"/>
          <p:cNvSpPr/>
          <p:nvPr/>
        </p:nvSpPr>
        <p:spPr>
          <a:xfrm>
            <a:off x="8665590" y="3864032"/>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26" name="Émoticône 25"/>
          <p:cNvSpPr/>
          <p:nvPr/>
        </p:nvSpPr>
        <p:spPr>
          <a:xfrm>
            <a:off x="2188148" y="3986345"/>
            <a:ext cx="794327" cy="75738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Émoticône 26"/>
          <p:cNvSpPr/>
          <p:nvPr/>
        </p:nvSpPr>
        <p:spPr>
          <a:xfrm>
            <a:off x="4460263" y="5933209"/>
            <a:ext cx="794327" cy="757382"/>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Émoticône 27"/>
          <p:cNvSpPr/>
          <p:nvPr/>
        </p:nvSpPr>
        <p:spPr>
          <a:xfrm>
            <a:off x="4460264" y="5154394"/>
            <a:ext cx="794327" cy="757382"/>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droit avec flèche 28"/>
          <p:cNvCxnSpPr>
            <a:stCxn id="26" idx="6"/>
            <a:endCxn id="23" idx="2"/>
          </p:cNvCxnSpPr>
          <p:nvPr/>
        </p:nvCxnSpPr>
        <p:spPr>
          <a:xfrm>
            <a:off x="2982475" y="4365036"/>
            <a:ext cx="34555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23" idx="4"/>
            <a:endCxn id="24" idx="1"/>
          </p:cNvCxnSpPr>
          <p:nvPr/>
        </p:nvCxnSpPr>
        <p:spPr>
          <a:xfrm>
            <a:off x="6890612" y="4365036"/>
            <a:ext cx="1665866" cy="9575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23" idx="4"/>
            <a:endCxn id="25" idx="2"/>
          </p:cNvCxnSpPr>
          <p:nvPr/>
        </p:nvCxnSpPr>
        <p:spPr>
          <a:xfrm flipV="1">
            <a:off x="6890612" y="4131887"/>
            <a:ext cx="1774978" cy="2331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23" idx="3"/>
            <a:endCxn id="28" idx="6"/>
          </p:cNvCxnSpPr>
          <p:nvPr/>
        </p:nvCxnSpPr>
        <p:spPr>
          <a:xfrm flipH="1">
            <a:off x="5254591" y="4632890"/>
            <a:ext cx="1409730" cy="9001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25" idx="3"/>
            <a:endCxn id="27" idx="6"/>
          </p:cNvCxnSpPr>
          <p:nvPr/>
        </p:nvCxnSpPr>
        <p:spPr>
          <a:xfrm flipH="1">
            <a:off x="5254590" y="4399741"/>
            <a:ext cx="3637291" cy="19121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1967898" y="4753086"/>
            <a:ext cx="1234825" cy="369332"/>
          </a:xfrm>
          <a:prstGeom prst="rect">
            <a:avLst/>
          </a:prstGeom>
          <a:noFill/>
        </p:spPr>
        <p:txBody>
          <a:bodyPr wrap="none" rtlCol="0">
            <a:spAutoFit/>
          </a:bodyPr>
          <a:lstStyle/>
          <a:p>
            <a:r>
              <a:rPr lang="fr-FR" dirty="0"/>
              <a:t>Producteur</a:t>
            </a:r>
          </a:p>
        </p:txBody>
      </p:sp>
      <p:sp>
        <p:nvSpPr>
          <p:cNvPr id="36" name="ZoneTexte 35"/>
          <p:cNvSpPr txBox="1"/>
          <p:nvPr/>
        </p:nvSpPr>
        <p:spPr>
          <a:xfrm>
            <a:off x="2584958" y="5655911"/>
            <a:ext cx="1718163" cy="369332"/>
          </a:xfrm>
          <a:prstGeom prst="rect">
            <a:avLst/>
          </a:prstGeom>
          <a:noFill/>
        </p:spPr>
        <p:txBody>
          <a:bodyPr wrap="none" rtlCol="0">
            <a:spAutoFit/>
          </a:bodyPr>
          <a:lstStyle/>
          <a:p>
            <a:r>
              <a:rPr lang="fr-FR" dirty="0"/>
              <a:t>Consommateurs</a:t>
            </a:r>
          </a:p>
        </p:txBody>
      </p:sp>
      <p:sp>
        <p:nvSpPr>
          <p:cNvPr id="37" name="Parenthèse ouvrante 36"/>
          <p:cNvSpPr/>
          <p:nvPr/>
        </p:nvSpPr>
        <p:spPr>
          <a:xfrm>
            <a:off x="4399563" y="5050911"/>
            <a:ext cx="193964" cy="1721729"/>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8" name="ZoneTexte 37"/>
          <p:cNvSpPr txBox="1"/>
          <p:nvPr/>
        </p:nvSpPr>
        <p:spPr>
          <a:xfrm>
            <a:off x="3892176" y="4031780"/>
            <a:ext cx="1216487" cy="369332"/>
          </a:xfrm>
          <a:prstGeom prst="rect">
            <a:avLst/>
          </a:prstGeom>
          <a:noFill/>
        </p:spPr>
        <p:txBody>
          <a:bodyPr wrap="none" rtlCol="0">
            <a:spAutoFit/>
          </a:bodyPr>
          <a:lstStyle/>
          <a:p>
            <a:r>
              <a:rPr lang="fr-FR" dirty="0"/>
              <a:t>Production</a:t>
            </a:r>
          </a:p>
        </p:txBody>
      </p:sp>
      <p:sp>
        <p:nvSpPr>
          <p:cNvPr id="39" name="ZoneTexte 38"/>
          <p:cNvSpPr txBox="1"/>
          <p:nvPr/>
        </p:nvSpPr>
        <p:spPr>
          <a:xfrm rot="21125985">
            <a:off x="7164823" y="3907630"/>
            <a:ext cx="1226554" cy="369332"/>
          </a:xfrm>
          <a:prstGeom prst="rect">
            <a:avLst/>
          </a:prstGeom>
          <a:noFill/>
        </p:spPr>
        <p:txBody>
          <a:bodyPr wrap="none" rtlCol="0">
            <a:spAutoFit/>
          </a:bodyPr>
          <a:lstStyle/>
          <a:p>
            <a:r>
              <a:rPr lang="fr-FR" dirty="0"/>
              <a:t>Réplication</a:t>
            </a:r>
          </a:p>
        </p:txBody>
      </p:sp>
      <p:sp>
        <p:nvSpPr>
          <p:cNvPr id="40" name="ZoneTexte 39"/>
          <p:cNvSpPr txBox="1"/>
          <p:nvPr/>
        </p:nvSpPr>
        <p:spPr>
          <a:xfrm rot="1859775">
            <a:off x="7276908" y="4588293"/>
            <a:ext cx="1226554" cy="369332"/>
          </a:xfrm>
          <a:prstGeom prst="rect">
            <a:avLst/>
          </a:prstGeom>
          <a:noFill/>
        </p:spPr>
        <p:txBody>
          <a:bodyPr wrap="none" rtlCol="0">
            <a:spAutoFit/>
          </a:bodyPr>
          <a:lstStyle/>
          <a:p>
            <a:r>
              <a:rPr lang="fr-FR" dirty="0"/>
              <a:t>Réplication</a:t>
            </a:r>
          </a:p>
        </p:txBody>
      </p:sp>
      <p:sp>
        <p:nvSpPr>
          <p:cNvPr id="41" name="ZoneTexte 40"/>
          <p:cNvSpPr txBox="1"/>
          <p:nvPr/>
        </p:nvSpPr>
        <p:spPr>
          <a:xfrm rot="19898365">
            <a:off x="5948473" y="5157412"/>
            <a:ext cx="1614032" cy="369332"/>
          </a:xfrm>
          <a:prstGeom prst="rect">
            <a:avLst/>
          </a:prstGeom>
          <a:noFill/>
        </p:spPr>
        <p:txBody>
          <a:bodyPr wrap="none" rtlCol="0">
            <a:spAutoFit/>
          </a:bodyPr>
          <a:lstStyle/>
          <a:p>
            <a:r>
              <a:rPr lang="fr-FR" dirty="0"/>
              <a:t>Consommation</a:t>
            </a:r>
          </a:p>
        </p:txBody>
      </p:sp>
      <p:sp>
        <p:nvSpPr>
          <p:cNvPr id="42" name="ZoneTexte 41"/>
          <p:cNvSpPr txBox="1"/>
          <p:nvPr/>
        </p:nvSpPr>
        <p:spPr>
          <a:xfrm rot="19666347">
            <a:off x="5032186" y="4767432"/>
            <a:ext cx="1614032" cy="369332"/>
          </a:xfrm>
          <a:prstGeom prst="rect">
            <a:avLst/>
          </a:prstGeom>
          <a:noFill/>
        </p:spPr>
        <p:txBody>
          <a:bodyPr wrap="none" rtlCol="0">
            <a:spAutoFit/>
          </a:bodyPr>
          <a:lstStyle/>
          <a:p>
            <a:r>
              <a:rPr lang="fr-FR" dirty="0"/>
              <a:t>Consommation</a:t>
            </a:r>
          </a:p>
        </p:txBody>
      </p:sp>
      <p:sp>
        <p:nvSpPr>
          <p:cNvPr id="6" name="Multiplication 5"/>
          <p:cNvSpPr/>
          <p:nvPr/>
        </p:nvSpPr>
        <p:spPr>
          <a:xfrm>
            <a:off x="8298645" y="5069377"/>
            <a:ext cx="557195" cy="1071742"/>
          </a:xfrm>
          <a:prstGeom prst="mathMultiply">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191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10515600" cy="4351338"/>
          </a:xfrm>
        </p:spPr>
        <p:txBody>
          <a:bodyPr>
            <a:normAutofit/>
          </a:bodyPr>
          <a:lstStyle/>
          <a:p>
            <a:r>
              <a:rPr lang="fr-FR" dirty="0"/>
              <a:t>Partition Tolérance</a:t>
            </a:r>
          </a:p>
          <a:p>
            <a:pPr lvl="1"/>
            <a:r>
              <a:rPr lang="fr-FR" dirty="0"/>
              <a:t>« Tolérance au partitionnement » </a:t>
            </a:r>
            <a:r>
              <a:rPr lang="fr-FR" u="sng" dirty="0"/>
              <a:t>du système</a:t>
            </a:r>
          </a:p>
          <a:p>
            <a:pPr lvl="2"/>
            <a:r>
              <a:rPr lang="fr-FR" dirty="0"/>
              <a:t>Partitionnement : découpage du système distribué (</a:t>
            </a:r>
            <a:r>
              <a:rPr lang="fr-FR" i="1" dirty="0"/>
              <a:t>cluster</a:t>
            </a:r>
            <a:r>
              <a:rPr lang="fr-FR" dirty="0"/>
              <a:t>) en sous-réseaux</a:t>
            </a:r>
          </a:p>
          <a:p>
            <a:pPr lvl="1"/>
            <a:r>
              <a:rPr lang="fr-FR" dirty="0"/>
              <a:t>Le système continue à fonctionner normalement en cas de rupture de la communication (coupure réseau) entre 2 nœuds</a:t>
            </a:r>
          </a:p>
          <a:p>
            <a:pPr lvl="1"/>
            <a:endParaRPr lang="fr-FR" dirty="0"/>
          </a:p>
          <a:p>
            <a:pPr lvl="1"/>
            <a:endParaRPr lang="fr-FR" dirty="0"/>
          </a:p>
          <a:p>
            <a:pPr lvl="1"/>
            <a:endParaRPr lang="fr-FR" dirty="0"/>
          </a:p>
        </p:txBody>
      </p:sp>
      <p:sp>
        <p:nvSpPr>
          <p:cNvPr id="25" name="Cylindre 24"/>
          <p:cNvSpPr/>
          <p:nvPr/>
        </p:nvSpPr>
        <p:spPr>
          <a:xfrm>
            <a:off x="6438030" y="4097181"/>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26" name="Cylindre 25"/>
          <p:cNvSpPr/>
          <p:nvPr/>
        </p:nvSpPr>
        <p:spPr>
          <a:xfrm>
            <a:off x="8330187" y="5322568"/>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sp>
        <p:nvSpPr>
          <p:cNvPr id="27" name="Cylindre 26"/>
          <p:cNvSpPr/>
          <p:nvPr/>
        </p:nvSpPr>
        <p:spPr>
          <a:xfrm>
            <a:off x="8665590" y="3864032"/>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28" name="Émoticône 27"/>
          <p:cNvSpPr/>
          <p:nvPr/>
        </p:nvSpPr>
        <p:spPr>
          <a:xfrm>
            <a:off x="2188148" y="3986345"/>
            <a:ext cx="794327" cy="75738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Émoticône 28"/>
          <p:cNvSpPr/>
          <p:nvPr/>
        </p:nvSpPr>
        <p:spPr>
          <a:xfrm>
            <a:off x="4460263" y="5933209"/>
            <a:ext cx="794327" cy="757382"/>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Émoticône 29"/>
          <p:cNvSpPr/>
          <p:nvPr/>
        </p:nvSpPr>
        <p:spPr>
          <a:xfrm>
            <a:off x="4460264" y="5154394"/>
            <a:ext cx="794327" cy="757382"/>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a:stCxn id="28" idx="6"/>
            <a:endCxn id="25" idx="2"/>
          </p:cNvCxnSpPr>
          <p:nvPr/>
        </p:nvCxnSpPr>
        <p:spPr>
          <a:xfrm>
            <a:off x="2982475" y="4365036"/>
            <a:ext cx="34555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25" idx="4"/>
            <a:endCxn id="26" idx="1"/>
          </p:cNvCxnSpPr>
          <p:nvPr/>
        </p:nvCxnSpPr>
        <p:spPr>
          <a:xfrm>
            <a:off x="6890612" y="4365036"/>
            <a:ext cx="1665866" cy="9575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25" idx="4"/>
            <a:endCxn id="27" idx="2"/>
          </p:cNvCxnSpPr>
          <p:nvPr/>
        </p:nvCxnSpPr>
        <p:spPr>
          <a:xfrm flipV="1">
            <a:off x="6890612" y="4131887"/>
            <a:ext cx="1774978" cy="2331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25" idx="3"/>
            <a:endCxn id="30" idx="6"/>
          </p:cNvCxnSpPr>
          <p:nvPr/>
        </p:nvCxnSpPr>
        <p:spPr>
          <a:xfrm flipH="1">
            <a:off x="5254591" y="4632890"/>
            <a:ext cx="1409730" cy="9001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26" idx="2"/>
            <a:endCxn id="29" idx="6"/>
          </p:cNvCxnSpPr>
          <p:nvPr/>
        </p:nvCxnSpPr>
        <p:spPr>
          <a:xfrm flipH="1">
            <a:off x="5254590" y="5590423"/>
            <a:ext cx="3075597" cy="7214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967898" y="4753086"/>
            <a:ext cx="1234825" cy="369332"/>
          </a:xfrm>
          <a:prstGeom prst="rect">
            <a:avLst/>
          </a:prstGeom>
          <a:noFill/>
        </p:spPr>
        <p:txBody>
          <a:bodyPr wrap="none" rtlCol="0">
            <a:spAutoFit/>
          </a:bodyPr>
          <a:lstStyle/>
          <a:p>
            <a:r>
              <a:rPr lang="fr-FR" dirty="0"/>
              <a:t>Producteur</a:t>
            </a:r>
          </a:p>
        </p:txBody>
      </p:sp>
      <p:sp>
        <p:nvSpPr>
          <p:cNvPr id="37" name="ZoneTexte 36"/>
          <p:cNvSpPr txBox="1"/>
          <p:nvPr/>
        </p:nvSpPr>
        <p:spPr>
          <a:xfrm>
            <a:off x="2584958" y="5655911"/>
            <a:ext cx="1718163" cy="369332"/>
          </a:xfrm>
          <a:prstGeom prst="rect">
            <a:avLst/>
          </a:prstGeom>
          <a:noFill/>
        </p:spPr>
        <p:txBody>
          <a:bodyPr wrap="none" rtlCol="0">
            <a:spAutoFit/>
          </a:bodyPr>
          <a:lstStyle/>
          <a:p>
            <a:r>
              <a:rPr lang="fr-FR" dirty="0"/>
              <a:t>Consommateurs</a:t>
            </a:r>
          </a:p>
        </p:txBody>
      </p:sp>
      <p:sp>
        <p:nvSpPr>
          <p:cNvPr id="38" name="Parenthèse ouvrante 37"/>
          <p:cNvSpPr/>
          <p:nvPr/>
        </p:nvSpPr>
        <p:spPr>
          <a:xfrm>
            <a:off x="4399563" y="5050911"/>
            <a:ext cx="193964" cy="1721729"/>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ZoneTexte 38"/>
          <p:cNvSpPr txBox="1"/>
          <p:nvPr/>
        </p:nvSpPr>
        <p:spPr>
          <a:xfrm>
            <a:off x="3892176" y="4031780"/>
            <a:ext cx="1216487" cy="369332"/>
          </a:xfrm>
          <a:prstGeom prst="rect">
            <a:avLst/>
          </a:prstGeom>
          <a:noFill/>
        </p:spPr>
        <p:txBody>
          <a:bodyPr wrap="none" rtlCol="0">
            <a:spAutoFit/>
          </a:bodyPr>
          <a:lstStyle/>
          <a:p>
            <a:r>
              <a:rPr lang="fr-FR" dirty="0"/>
              <a:t>Production</a:t>
            </a:r>
          </a:p>
        </p:txBody>
      </p:sp>
      <p:sp>
        <p:nvSpPr>
          <p:cNvPr id="40" name="ZoneTexte 39"/>
          <p:cNvSpPr txBox="1"/>
          <p:nvPr/>
        </p:nvSpPr>
        <p:spPr>
          <a:xfrm rot="21125985">
            <a:off x="7164823" y="3907630"/>
            <a:ext cx="1226554" cy="369332"/>
          </a:xfrm>
          <a:prstGeom prst="rect">
            <a:avLst/>
          </a:prstGeom>
          <a:noFill/>
        </p:spPr>
        <p:txBody>
          <a:bodyPr wrap="none" rtlCol="0">
            <a:spAutoFit/>
          </a:bodyPr>
          <a:lstStyle/>
          <a:p>
            <a:r>
              <a:rPr lang="fr-FR" dirty="0"/>
              <a:t>Réplication</a:t>
            </a:r>
          </a:p>
        </p:txBody>
      </p:sp>
      <p:sp>
        <p:nvSpPr>
          <p:cNvPr id="41" name="ZoneTexte 40"/>
          <p:cNvSpPr txBox="1"/>
          <p:nvPr/>
        </p:nvSpPr>
        <p:spPr>
          <a:xfrm rot="1859775">
            <a:off x="7276908" y="4588293"/>
            <a:ext cx="1226554" cy="369332"/>
          </a:xfrm>
          <a:prstGeom prst="rect">
            <a:avLst/>
          </a:prstGeom>
          <a:noFill/>
        </p:spPr>
        <p:txBody>
          <a:bodyPr wrap="none" rtlCol="0">
            <a:spAutoFit/>
          </a:bodyPr>
          <a:lstStyle/>
          <a:p>
            <a:r>
              <a:rPr lang="fr-FR" dirty="0"/>
              <a:t>Réplication</a:t>
            </a:r>
          </a:p>
        </p:txBody>
      </p:sp>
      <p:sp>
        <p:nvSpPr>
          <p:cNvPr id="42" name="ZoneTexte 41"/>
          <p:cNvSpPr txBox="1"/>
          <p:nvPr/>
        </p:nvSpPr>
        <p:spPr>
          <a:xfrm rot="20788132">
            <a:off x="6096520" y="5562774"/>
            <a:ext cx="1614032" cy="369332"/>
          </a:xfrm>
          <a:prstGeom prst="rect">
            <a:avLst/>
          </a:prstGeom>
          <a:noFill/>
        </p:spPr>
        <p:txBody>
          <a:bodyPr wrap="none" rtlCol="0">
            <a:spAutoFit/>
          </a:bodyPr>
          <a:lstStyle/>
          <a:p>
            <a:r>
              <a:rPr lang="fr-FR" dirty="0"/>
              <a:t>Consommation</a:t>
            </a:r>
          </a:p>
        </p:txBody>
      </p:sp>
      <p:sp>
        <p:nvSpPr>
          <p:cNvPr id="43" name="ZoneTexte 42"/>
          <p:cNvSpPr txBox="1"/>
          <p:nvPr/>
        </p:nvSpPr>
        <p:spPr>
          <a:xfrm rot="19666347">
            <a:off x="5032186" y="4767432"/>
            <a:ext cx="1614032" cy="369332"/>
          </a:xfrm>
          <a:prstGeom prst="rect">
            <a:avLst/>
          </a:prstGeom>
          <a:noFill/>
        </p:spPr>
        <p:txBody>
          <a:bodyPr wrap="none" rtlCol="0">
            <a:spAutoFit/>
          </a:bodyPr>
          <a:lstStyle/>
          <a:p>
            <a:r>
              <a:rPr lang="fr-FR" dirty="0"/>
              <a:t>Consommation</a:t>
            </a:r>
          </a:p>
        </p:txBody>
      </p:sp>
      <p:sp>
        <p:nvSpPr>
          <p:cNvPr id="44" name="Multiplication 43"/>
          <p:cNvSpPr/>
          <p:nvPr/>
        </p:nvSpPr>
        <p:spPr>
          <a:xfrm>
            <a:off x="7522597" y="4264656"/>
            <a:ext cx="557195" cy="1071742"/>
          </a:xfrm>
          <a:prstGeom prst="mathMultiply">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7477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Histoire des bases de données</a:t>
            </a:r>
          </a:p>
        </p:txBody>
      </p:sp>
      <p:sp>
        <p:nvSpPr>
          <p:cNvPr id="5" name="Espace réservé du contenu 4"/>
          <p:cNvSpPr>
            <a:spLocks noGrp="1"/>
          </p:cNvSpPr>
          <p:nvPr>
            <p:ph idx="1"/>
          </p:nvPr>
        </p:nvSpPr>
        <p:spPr>
          <a:xfrm>
            <a:off x="838200" y="1825625"/>
            <a:ext cx="3456709" cy="4351338"/>
          </a:xfrm>
        </p:spPr>
        <p:txBody>
          <a:bodyPr/>
          <a:lstStyle/>
          <a:p>
            <a:pPr marL="0" indent="0">
              <a:buNone/>
            </a:pPr>
            <a:r>
              <a:rPr lang="fr-FR" dirty="0"/>
              <a:t>Années 1950 - 1960 :</a:t>
            </a:r>
          </a:p>
          <a:p>
            <a:pPr marL="0" indent="0">
              <a:buNone/>
            </a:pPr>
            <a:endParaRPr lang="fr-FR" dirty="0"/>
          </a:p>
          <a:p>
            <a:r>
              <a:rPr lang="fr-FR" sz="2400" dirty="0"/>
              <a:t>Données stockées dans des fichiers</a:t>
            </a:r>
          </a:p>
          <a:p>
            <a:r>
              <a:rPr lang="fr-FR" sz="2400" dirty="0"/>
              <a:t>Pas de SGBD : récupération par lecture intégrale</a:t>
            </a:r>
          </a:p>
          <a:p>
            <a:pPr marL="0" indent="0">
              <a:buNone/>
            </a:pPr>
            <a:endParaRPr lang="fr-FR" sz="2400" dirty="0"/>
          </a:p>
          <a:p>
            <a:pPr marL="0" indent="0">
              <a:buNone/>
            </a:pPr>
            <a:endParaRPr lang="fr-FR" sz="2400" dirty="0"/>
          </a:p>
          <a:p>
            <a:pPr marL="0" indent="0">
              <a:buNone/>
            </a:pPr>
            <a:endParaRPr lang="fr-FR" sz="2400" dirty="0"/>
          </a:p>
        </p:txBody>
      </p:sp>
      <p:pic>
        <p:nvPicPr>
          <p:cNvPr id="1026" name="Picture 2" descr="https://cdn.cnn.com/cnnnext/dam/assets/200408114904-mainframe-computer-1960-exlarge-1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20" y="2484148"/>
            <a:ext cx="742950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5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10515600" cy="4351338"/>
          </a:xfrm>
        </p:spPr>
        <p:txBody>
          <a:bodyPr>
            <a:normAutofit/>
          </a:bodyPr>
          <a:lstStyle/>
          <a:p>
            <a:r>
              <a:rPr lang="fr-FR" dirty="0"/>
              <a:t>Cas particulier du « Partition </a:t>
            </a:r>
            <a:r>
              <a:rPr lang="fr-FR" dirty="0" err="1"/>
              <a:t>Tolerance</a:t>
            </a:r>
            <a:r>
              <a:rPr lang="fr-FR" dirty="0"/>
              <a:t> »</a:t>
            </a:r>
          </a:p>
          <a:p>
            <a:r>
              <a:rPr lang="fr-FR" dirty="0"/>
              <a:t>Dans un système distribué le partitionnement doit être [un peu] toléré (car la coupure réseau est inévitable)</a:t>
            </a:r>
          </a:p>
          <a:p>
            <a:r>
              <a:rPr lang="fr-FR" dirty="0"/>
              <a:t>Le choix devient :</a:t>
            </a:r>
          </a:p>
          <a:p>
            <a:pPr lvl="1"/>
            <a:r>
              <a:rPr lang="fr-FR" dirty="0"/>
              <a:t>Cohérence –&gt; Le système renvoie une erreur (ou un </a:t>
            </a:r>
            <a:r>
              <a:rPr lang="fr-FR" i="1" dirty="0"/>
              <a:t>time out</a:t>
            </a:r>
            <a:r>
              <a:rPr lang="fr-FR" dirty="0"/>
              <a:t>) s’il ne peut garantir que la donnée est à jour (généralité : ACID &amp; </a:t>
            </a:r>
            <a:r>
              <a:rPr lang="fr-FR" dirty="0" err="1"/>
              <a:t>SGBDRs</a:t>
            </a:r>
            <a:r>
              <a:rPr lang="fr-FR" dirty="0"/>
              <a:t>)</a:t>
            </a:r>
          </a:p>
          <a:p>
            <a:pPr lvl="1"/>
            <a:r>
              <a:rPr lang="fr-FR" dirty="0"/>
              <a:t>Disponibilité –&gt; Le système tente de répondre à chaque requête avec la donnée la plus récente (généralité : BASE &amp; </a:t>
            </a:r>
            <a:r>
              <a:rPr lang="fr-FR" dirty="0" err="1"/>
              <a:t>NoSQL</a:t>
            </a:r>
            <a:r>
              <a:rPr lang="fr-FR" dirty="0"/>
              <a:t>)</a:t>
            </a:r>
          </a:p>
          <a:p>
            <a:pPr lvl="1"/>
            <a:endParaRPr lang="fr-FR" dirty="0"/>
          </a:p>
          <a:p>
            <a:pPr lvl="1"/>
            <a:endParaRPr lang="fr-FR" dirty="0"/>
          </a:p>
        </p:txBody>
      </p:sp>
    </p:spTree>
    <p:extLst>
      <p:ext uri="{BB962C8B-B14F-4D97-AF65-F5344CB8AC3E}">
        <p14:creationId xmlns:p14="http://schemas.microsoft.com/office/powerpoint/2010/main" val="3342226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10515600" cy="4351338"/>
          </a:xfrm>
        </p:spPr>
        <p:txBody>
          <a:bodyPr>
            <a:normAutofit/>
          </a:bodyPr>
          <a:lstStyle/>
          <a:p>
            <a:r>
              <a:rPr lang="fr-FR" dirty="0"/>
              <a:t>Attention : les deux garanties qu’offre une base de données ne sont que des « préférences »</a:t>
            </a:r>
          </a:p>
          <a:p>
            <a:r>
              <a:rPr lang="fr-FR" dirty="0"/>
              <a:t>Un système en bon état garantira cohérence ET disponibilité</a:t>
            </a:r>
          </a:p>
          <a:p>
            <a:r>
              <a:rPr lang="fr-FR" dirty="0"/>
              <a:t>Le choix ne se présente qu’en cas de partitionnement.</a:t>
            </a:r>
          </a:p>
          <a:p>
            <a:pPr lvl="1"/>
            <a:endParaRPr lang="fr-FR" dirty="0"/>
          </a:p>
          <a:p>
            <a:pPr lvl="1"/>
            <a:endParaRPr lang="fr-FR" dirty="0"/>
          </a:p>
        </p:txBody>
      </p:sp>
    </p:spTree>
    <p:extLst>
      <p:ext uri="{BB962C8B-B14F-4D97-AF65-F5344CB8AC3E}">
        <p14:creationId xmlns:p14="http://schemas.microsoft.com/office/powerpoint/2010/main" val="4265299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Théorème de (</a:t>
            </a:r>
            <a:r>
              <a:rPr lang="fr-FR" dirty="0" err="1"/>
              <a:t>Brewer</a:t>
            </a:r>
            <a:r>
              <a:rPr lang="fr-FR" dirty="0"/>
              <a:t>) CAP</a:t>
            </a:r>
          </a:p>
        </p:txBody>
      </p:sp>
      <p:sp>
        <p:nvSpPr>
          <p:cNvPr id="5" name="Espace réservé du contenu 4"/>
          <p:cNvSpPr>
            <a:spLocks noGrp="1"/>
          </p:cNvSpPr>
          <p:nvPr>
            <p:ph idx="1"/>
          </p:nvPr>
        </p:nvSpPr>
        <p:spPr>
          <a:xfrm>
            <a:off x="838200" y="1825625"/>
            <a:ext cx="10515600" cy="548120"/>
          </a:xfrm>
        </p:spPr>
        <p:txBody>
          <a:bodyPr>
            <a:normAutofit/>
          </a:bodyPr>
          <a:lstStyle/>
          <a:p>
            <a:r>
              <a:rPr lang="fr-FR" dirty="0"/>
              <a:t>Arbitrages </a:t>
            </a:r>
            <a:r>
              <a:rPr lang="fr-FR" i="1" dirty="0" err="1"/>
              <a:t>Consistency</a:t>
            </a:r>
            <a:r>
              <a:rPr lang="fr-FR" i="1" dirty="0"/>
              <a:t> vs </a:t>
            </a:r>
            <a:r>
              <a:rPr lang="fr-FR" i="1" dirty="0" err="1"/>
              <a:t>Availability</a:t>
            </a:r>
            <a:endParaRPr lang="fr-FR" dirty="0"/>
          </a:p>
          <a:p>
            <a:pPr lvl="1"/>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723825995"/>
              </p:ext>
            </p:extLst>
          </p:nvPr>
        </p:nvGraphicFramePr>
        <p:xfrm>
          <a:off x="452581" y="2508678"/>
          <a:ext cx="11231418" cy="3446940"/>
        </p:xfrm>
        <a:graphic>
          <a:graphicData uri="http://schemas.openxmlformats.org/drawingml/2006/table">
            <a:tbl>
              <a:tblPr firstRow="1" bandRow="1">
                <a:tableStyleId>{5C22544A-7EE6-4342-B048-85BDC9FD1C3A}</a:tableStyleId>
              </a:tblPr>
              <a:tblGrid>
                <a:gridCol w="7028874">
                  <a:extLst>
                    <a:ext uri="{9D8B030D-6E8A-4147-A177-3AD203B41FA5}">
                      <a16:colId xmlns:a16="http://schemas.microsoft.com/office/drawing/2014/main" val="4074863224"/>
                    </a:ext>
                  </a:extLst>
                </a:gridCol>
                <a:gridCol w="2096654">
                  <a:extLst>
                    <a:ext uri="{9D8B030D-6E8A-4147-A177-3AD203B41FA5}">
                      <a16:colId xmlns:a16="http://schemas.microsoft.com/office/drawing/2014/main" val="3125955124"/>
                    </a:ext>
                  </a:extLst>
                </a:gridCol>
                <a:gridCol w="2105890">
                  <a:extLst>
                    <a:ext uri="{9D8B030D-6E8A-4147-A177-3AD203B41FA5}">
                      <a16:colId xmlns:a16="http://schemas.microsoft.com/office/drawing/2014/main" val="692281223"/>
                    </a:ext>
                  </a:extLst>
                </a:gridCol>
              </a:tblGrid>
              <a:tr h="574490">
                <a:tc>
                  <a:txBody>
                    <a:bodyPr/>
                    <a:lstStyle/>
                    <a:p>
                      <a:endParaRPr lang="fr-FR" dirty="0"/>
                    </a:p>
                  </a:txBody>
                  <a:tcPr/>
                </a:tc>
                <a:tc>
                  <a:txBody>
                    <a:bodyPr/>
                    <a:lstStyle/>
                    <a:p>
                      <a:pPr algn="ctr"/>
                      <a:r>
                        <a:rPr lang="fr-FR" sz="2800" dirty="0"/>
                        <a:t>Cohérence</a:t>
                      </a:r>
                    </a:p>
                  </a:txBody>
                  <a:tcPr anchor="ctr"/>
                </a:tc>
                <a:tc>
                  <a:txBody>
                    <a:bodyPr/>
                    <a:lstStyle/>
                    <a:p>
                      <a:pPr algn="ctr"/>
                      <a:r>
                        <a:rPr lang="fr-FR" sz="2800" dirty="0"/>
                        <a:t>Disponibilité</a:t>
                      </a:r>
                    </a:p>
                  </a:txBody>
                  <a:tcPr anchor="ctr"/>
                </a:tc>
                <a:extLst>
                  <a:ext uri="{0D108BD9-81ED-4DB2-BD59-A6C34878D82A}">
                    <a16:rowId xmlns:a16="http://schemas.microsoft.com/office/drawing/2014/main" val="744674763"/>
                  </a:ext>
                </a:extLst>
              </a:tr>
              <a:tr h="574490">
                <a:tc>
                  <a:txBody>
                    <a:bodyPr/>
                    <a:lstStyle/>
                    <a:p>
                      <a:r>
                        <a:rPr lang="fr-FR" dirty="0"/>
                        <a:t>Réseau social de micro-messages</a:t>
                      </a:r>
                    </a:p>
                  </a:txBody>
                  <a:tcPr anchor="ctr"/>
                </a:tc>
                <a:tc>
                  <a:txBody>
                    <a:bodyPr/>
                    <a:lstStyle/>
                    <a:p>
                      <a:pPr algn="ctr"/>
                      <a:endParaRPr lang="fr-FR" sz="2800" b="1" dirty="0"/>
                    </a:p>
                  </a:txBody>
                  <a:tcPr anchor="ctr"/>
                </a:tc>
                <a:tc>
                  <a:txBody>
                    <a:bodyPr/>
                    <a:lstStyle/>
                    <a:p>
                      <a:pPr algn="ctr"/>
                      <a:r>
                        <a:rPr lang="fr-FR" sz="2800" b="1" dirty="0"/>
                        <a:t>X</a:t>
                      </a:r>
                    </a:p>
                  </a:txBody>
                  <a:tcPr anchor="ctr"/>
                </a:tc>
                <a:extLst>
                  <a:ext uri="{0D108BD9-81ED-4DB2-BD59-A6C34878D82A}">
                    <a16:rowId xmlns:a16="http://schemas.microsoft.com/office/drawing/2014/main" val="888022035"/>
                  </a:ext>
                </a:extLst>
              </a:tr>
              <a:tr h="574490">
                <a:tc>
                  <a:txBody>
                    <a:bodyPr/>
                    <a:lstStyle/>
                    <a:p>
                      <a:r>
                        <a:rPr lang="fr-FR" dirty="0"/>
                        <a:t>Moteur de recherche</a:t>
                      </a:r>
                    </a:p>
                  </a:txBody>
                  <a:tcPr anchor="ctr"/>
                </a:tc>
                <a:tc>
                  <a:txBody>
                    <a:bodyPr/>
                    <a:lstStyle/>
                    <a:p>
                      <a:pPr algn="ctr"/>
                      <a:endParaRPr lang="fr-FR" sz="2800" b="1" dirty="0"/>
                    </a:p>
                  </a:txBody>
                  <a:tcPr anchor="ctr"/>
                </a:tc>
                <a:tc>
                  <a:txBody>
                    <a:bodyPr/>
                    <a:lstStyle/>
                    <a:p>
                      <a:pPr algn="ctr"/>
                      <a:r>
                        <a:rPr lang="fr-FR" sz="2800" b="1" dirty="0"/>
                        <a:t>X</a:t>
                      </a:r>
                    </a:p>
                  </a:txBody>
                  <a:tcPr anchor="ctr"/>
                </a:tc>
                <a:extLst>
                  <a:ext uri="{0D108BD9-81ED-4DB2-BD59-A6C34878D82A}">
                    <a16:rowId xmlns:a16="http://schemas.microsoft.com/office/drawing/2014/main" val="448655365"/>
                  </a:ext>
                </a:extLst>
              </a:tr>
              <a:tr h="574490">
                <a:tc>
                  <a:txBody>
                    <a:bodyPr/>
                    <a:lstStyle/>
                    <a:p>
                      <a:r>
                        <a:rPr lang="fr-FR" dirty="0"/>
                        <a:t>Logiciel de comptabilité</a:t>
                      </a:r>
                    </a:p>
                  </a:txBody>
                  <a:tcPr anchor="ctr"/>
                </a:tc>
                <a:tc>
                  <a:txBody>
                    <a:bodyPr/>
                    <a:lstStyle/>
                    <a:p>
                      <a:pPr algn="ctr"/>
                      <a:r>
                        <a:rPr lang="fr-FR" sz="2800" b="1" dirty="0"/>
                        <a:t>X</a:t>
                      </a:r>
                    </a:p>
                  </a:txBody>
                  <a:tcPr anchor="ctr"/>
                </a:tc>
                <a:tc>
                  <a:txBody>
                    <a:bodyPr/>
                    <a:lstStyle/>
                    <a:p>
                      <a:pPr algn="ctr"/>
                      <a:endParaRPr lang="fr-FR" sz="2800" b="1" dirty="0"/>
                    </a:p>
                  </a:txBody>
                  <a:tcPr anchor="ctr"/>
                </a:tc>
                <a:extLst>
                  <a:ext uri="{0D108BD9-81ED-4DB2-BD59-A6C34878D82A}">
                    <a16:rowId xmlns:a16="http://schemas.microsoft.com/office/drawing/2014/main" val="1838427128"/>
                  </a:ext>
                </a:extLst>
              </a:tr>
              <a:tr h="574490">
                <a:tc>
                  <a:txBody>
                    <a:bodyPr/>
                    <a:lstStyle/>
                    <a:p>
                      <a:r>
                        <a:rPr lang="fr-FR" dirty="0"/>
                        <a:t>Application de gestion</a:t>
                      </a:r>
                      <a:r>
                        <a:rPr lang="fr-FR" baseline="0" dirty="0"/>
                        <a:t> bancaire</a:t>
                      </a:r>
                      <a:endParaRPr lang="fr-FR" dirty="0"/>
                    </a:p>
                  </a:txBody>
                  <a:tcPr anchor="ctr"/>
                </a:tc>
                <a:tc>
                  <a:txBody>
                    <a:bodyPr/>
                    <a:lstStyle/>
                    <a:p>
                      <a:pPr algn="ctr"/>
                      <a:r>
                        <a:rPr lang="fr-FR" sz="2800" b="1" dirty="0"/>
                        <a:t>X</a:t>
                      </a:r>
                    </a:p>
                  </a:txBody>
                  <a:tcPr anchor="ctr"/>
                </a:tc>
                <a:tc>
                  <a:txBody>
                    <a:bodyPr/>
                    <a:lstStyle/>
                    <a:p>
                      <a:pPr algn="ctr"/>
                      <a:endParaRPr lang="fr-FR" sz="2800" b="1" dirty="0"/>
                    </a:p>
                  </a:txBody>
                  <a:tcPr anchor="ctr"/>
                </a:tc>
                <a:extLst>
                  <a:ext uri="{0D108BD9-81ED-4DB2-BD59-A6C34878D82A}">
                    <a16:rowId xmlns:a16="http://schemas.microsoft.com/office/drawing/2014/main" val="4063339034"/>
                  </a:ext>
                </a:extLst>
              </a:tr>
              <a:tr h="574490">
                <a:tc>
                  <a:txBody>
                    <a:bodyPr/>
                    <a:lstStyle/>
                    <a:p>
                      <a:r>
                        <a:rPr lang="fr-FR" dirty="0"/>
                        <a:t>Site</a:t>
                      </a:r>
                      <a:r>
                        <a:rPr lang="fr-FR" baseline="0" dirty="0"/>
                        <a:t> de vente en ligne</a:t>
                      </a:r>
                      <a:endParaRPr lang="fr-FR" dirty="0"/>
                    </a:p>
                  </a:txBody>
                  <a:tcPr anchor="ctr"/>
                </a:tc>
                <a:tc>
                  <a:txBody>
                    <a:bodyPr/>
                    <a:lstStyle/>
                    <a:p>
                      <a:pPr algn="ctr"/>
                      <a:endParaRPr lang="fr-FR" sz="2800" b="1" dirty="0"/>
                    </a:p>
                  </a:txBody>
                  <a:tcPr anchor="ctr"/>
                </a:tc>
                <a:tc>
                  <a:txBody>
                    <a:bodyPr/>
                    <a:lstStyle/>
                    <a:p>
                      <a:pPr algn="ctr"/>
                      <a:r>
                        <a:rPr lang="fr-FR" sz="2800" b="1" dirty="0"/>
                        <a:t>X</a:t>
                      </a:r>
                    </a:p>
                  </a:txBody>
                  <a:tcPr anchor="ctr"/>
                </a:tc>
                <a:extLst>
                  <a:ext uri="{0D108BD9-81ED-4DB2-BD59-A6C34878D82A}">
                    <a16:rowId xmlns:a16="http://schemas.microsoft.com/office/drawing/2014/main" val="1676060232"/>
                  </a:ext>
                </a:extLst>
              </a:tr>
            </a:tbl>
          </a:graphicData>
        </a:graphic>
      </p:graphicFrame>
    </p:spTree>
    <p:extLst>
      <p:ext uri="{BB962C8B-B14F-4D97-AF65-F5344CB8AC3E}">
        <p14:creationId xmlns:p14="http://schemas.microsoft.com/office/powerpoint/2010/main" val="1609086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Positionnement de différentes bases de données sur le triangle de CAP</a:t>
            </a:r>
          </a:p>
        </p:txBody>
      </p:sp>
      <p:pic>
        <p:nvPicPr>
          <p:cNvPr id="1026" name="Picture 2" descr="Maitrisez le théorème de CAP - Maîtrisez les bases de données NoSQL -  OpenClassroo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00" y="1839320"/>
            <a:ext cx="8321800" cy="458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159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Autres critères de choix</a:t>
            </a:r>
          </a:p>
        </p:txBody>
      </p:sp>
      <p:sp>
        <p:nvSpPr>
          <p:cNvPr id="5" name="Espace réservé du texte 4"/>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60612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Aller plus loin : PACELC</a:t>
            </a:r>
          </a:p>
        </p:txBody>
      </p:sp>
      <p:sp>
        <p:nvSpPr>
          <p:cNvPr id="5" name="Espace réservé du contenu 4"/>
          <p:cNvSpPr>
            <a:spLocks noGrp="1"/>
          </p:cNvSpPr>
          <p:nvPr>
            <p:ph idx="1"/>
          </p:nvPr>
        </p:nvSpPr>
        <p:spPr>
          <a:xfrm>
            <a:off x="838200" y="3454399"/>
            <a:ext cx="10515600" cy="2722563"/>
          </a:xfrm>
        </p:spPr>
        <p:txBody>
          <a:bodyPr>
            <a:normAutofit/>
          </a:bodyPr>
          <a:lstStyle/>
          <a:p>
            <a:r>
              <a:rPr lang="fr-FR" dirty="0"/>
              <a:t>Prend en considération le temps de réponse du système (dans le cas nominal)</a:t>
            </a:r>
          </a:p>
          <a:p>
            <a:r>
              <a:rPr lang="fr-FR" dirty="0"/>
              <a:t>Pour diminuer la latence on retire la garantie de cohérence</a:t>
            </a:r>
          </a:p>
          <a:p>
            <a:pPr lvl="1"/>
            <a:r>
              <a:rPr lang="fr-FR" dirty="0"/>
              <a:t>Plus de perte de temps à vérifier que la donnée est la même partout</a:t>
            </a:r>
          </a:p>
          <a:p>
            <a:pPr lvl="1"/>
            <a:endParaRPr lang="fr-FR" dirty="0"/>
          </a:p>
          <a:p>
            <a:pPr lvl="1"/>
            <a:endParaRPr lang="fr-FR" dirty="0"/>
          </a:p>
        </p:txBody>
      </p:sp>
      <p:sp>
        <p:nvSpPr>
          <p:cNvPr id="2" name="ZoneTexte 1"/>
          <p:cNvSpPr txBox="1"/>
          <p:nvPr/>
        </p:nvSpPr>
        <p:spPr>
          <a:xfrm>
            <a:off x="2355273" y="2359446"/>
            <a:ext cx="769763" cy="523220"/>
          </a:xfrm>
          <a:prstGeom prst="rect">
            <a:avLst/>
          </a:prstGeom>
          <a:noFill/>
        </p:spPr>
        <p:txBody>
          <a:bodyPr wrap="none" rtlCol="0">
            <a:spAutoFit/>
          </a:bodyPr>
          <a:lstStyle/>
          <a:p>
            <a:r>
              <a:rPr lang="fr-FR" sz="2800" dirty="0"/>
              <a:t>CAP</a:t>
            </a:r>
          </a:p>
        </p:txBody>
      </p:sp>
      <p:sp>
        <p:nvSpPr>
          <p:cNvPr id="3" name="ZoneTexte 2"/>
          <p:cNvSpPr txBox="1"/>
          <p:nvPr/>
        </p:nvSpPr>
        <p:spPr>
          <a:xfrm>
            <a:off x="3808596" y="2081404"/>
            <a:ext cx="2452146" cy="954107"/>
          </a:xfrm>
          <a:prstGeom prst="rect">
            <a:avLst/>
          </a:prstGeom>
          <a:noFill/>
        </p:spPr>
        <p:txBody>
          <a:bodyPr wrap="none" rtlCol="0">
            <a:spAutoFit/>
          </a:bodyPr>
          <a:lstStyle/>
          <a:p>
            <a:pPr algn="ctr"/>
            <a:r>
              <a:rPr lang="fr-FR" sz="2800" dirty="0" err="1"/>
              <a:t>Else</a:t>
            </a:r>
            <a:endParaRPr lang="fr-FR" sz="2800" dirty="0"/>
          </a:p>
          <a:p>
            <a:pPr algn="ctr"/>
            <a:r>
              <a:rPr lang="fr-FR" sz="2800" dirty="0"/>
              <a:t>(si tout va bien)</a:t>
            </a:r>
          </a:p>
        </p:txBody>
      </p:sp>
      <p:sp>
        <p:nvSpPr>
          <p:cNvPr id="6" name="ZoneTexte 5"/>
          <p:cNvSpPr txBox="1"/>
          <p:nvPr/>
        </p:nvSpPr>
        <p:spPr>
          <a:xfrm>
            <a:off x="6534728" y="2310933"/>
            <a:ext cx="3624069" cy="523220"/>
          </a:xfrm>
          <a:prstGeom prst="rect">
            <a:avLst/>
          </a:prstGeom>
          <a:noFill/>
        </p:spPr>
        <p:txBody>
          <a:bodyPr wrap="none" rtlCol="0">
            <a:spAutoFit/>
          </a:bodyPr>
          <a:lstStyle/>
          <a:p>
            <a:r>
              <a:rPr lang="fr-FR" sz="2800" dirty="0" err="1"/>
              <a:t>Latency</a:t>
            </a:r>
            <a:r>
              <a:rPr lang="fr-FR" sz="2800" dirty="0"/>
              <a:t> OR </a:t>
            </a:r>
            <a:r>
              <a:rPr lang="fr-FR" sz="2800" dirty="0" err="1"/>
              <a:t>Consistency</a:t>
            </a:r>
            <a:endParaRPr lang="fr-FR" sz="2800" dirty="0"/>
          </a:p>
        </p:txBody>
      </p:sp>
      <p:cxnSp>
        <p:nvCxnSpPr>
          <p:cNvPr id="10" name="Connecteur droit avec flèche 9"/>
          <p:cNvCxnSpPr/>
          <p:nvPr/>
        </p:nvCxnSpPr>
        <p:spPr>
          <a:xfrm flipH="1">
            <a:off x="3125036" y="1302327"/>
            <a:ext cx="1631692" cy="960094"/>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3" idx="0"/>
          </p:cNvCxnSpPr>
          <p:nvPr/>
        </p:nvCxnSpPr>
        <p:spPr>
          <a:xfrm flipH="1">
            <a:off x="5034669" y="1327936"/>
            <a:ext cx="313186" cy="75346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5735782" y="1302327"/>
            <a:ext cx="2162888" cy="960094"/>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38108" y="6226518"/>
            <a:ext cx="4922983" cy="369332"/>
          </a:xfrm>
          <a:prstGeom prst="rect">
            <a:avLst/>
          </a:prstGeom>
        </p:spPr>
        <p:txBody>
          <a:bodyPr wrap="square">
            <a:spAutoFit/>
          </a:bodyPr>
          <a:lstStyle/>
          <a:p>
            <a:pPr algn="r"/>
            <a:r>
              <a:rPr lang="fr-FR" dirty="0">
                <a:hlinkClick r:id="rId3"/>
              </a:rPr>
              <a:t>https://en.wikipedia.org/wiki/PACELC_theorem</a:t>
            </a:r>
            <a:endParaRPr lang="fr-FR" dirty="0"/>
          </a:p>
        </p:txBody>
      </p:sp>
    </p:spTree>
    <p:extLst>
      <p:ext uri="{BB962C8B-B14F-4D97-AF65-F5344CB8AC3E}">
        <p14:creationId xmlns:p14="http://schemas.microsoft.com/office/powerpoint/2010/main" val="2074813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Coût d'une base de données </a:t>
            </a:r>
            <a:r>
              <a:rPr lang="fr-FR" dirty="0" err="1"/>
              <a:t>NoSQL</a:t>
            </a:r>
            <a:endParaRPr lang="fr-FR" dirty="0"/>
          </a:p>
        </p:txBody>
      </p:sp>
      <p:sp>
        <p:nvSpPr>
          <p:cNvPr id="3" name="Espace réservé du contenu 2"/>
          <p:cNvSpPr>
            <a:spLocks noGrp="1"/>
          </p:cNvSpPr>
          <p:nvPr>
            <p:ph idx="1"/>
          </p:nvPr>
        </p:nvSpPr>
        <p:spPr/>
        <p:txBody>
          <a:bodyPr/>
          <a:lstStyle/>
          <a:p>
            <a:r>
              <a:rPr lang="fr-FR" dirty="0"/>
              <a:t>Licence, version professionnelle</a:t>
            </a:r>
          </a:p>
          <a:p>
            <a:pPr lvl="1"/>
            <a:r>
              <a:rPr lang="fr-FR" dirty="0"/>
              <a:t>Voir le </a:t>
            </a:r>
            <a:r>
              <a:rPr lang="fr-FR" i="1" dirty="0"/>
              <a:t>business model</a:t>
            </a:r>
            <a:r>
              <a:rPr lang="fr-FR" dirty="0"/>
              <a:t> de la société éditrice</a:t>
            </a:r>
          </a:p>
          <a:p>
            <a:pPr lvl="1"/>
            <a:endParaRPr lang="fr-FR" dirty="0"/>
          </a:p>
          <a:p>
            <a:r>
              <a:rPr lang="fr-FR" dirty="0"/>
              <a:t>Support</a:t>
            </a:r>
          </a:p>
          <a:p>
            <a:pPr lvl="1"/>
            <a:r>
              <a:rPr lang="fr-FR" dirty="0"/>
              <a:t>Réputation, facilité d’accès</a:t>
            </a:r>
          </a:p>
          <a:p>
            <a:pPr lvl="1"/>
            <a:endParaRPr lang="fr-FR" dirty="0"/>
          </a:p>
          <a:p>
            <a:r>
              <a:rPr lang="fr-FR" dirty="0"/>
              <a:t>Coûts d'infrastructure</a:t>
            </a:r>
          </a:p>
          <a:p>
            <a:pPr lvl="1"/>
            <a:r>
              <a:rPr lang="fr-FR" dirty="0"/>
              <a:t>Dimensions du </a:t>
            </a:r>
            <a:r>
              <a:rPr lang="fr-FR" i="1" dirty="0"/>
              <a:t>cluster</a:t>
            </a:r>
            <a:r>
              <a:rPr lang="fr-FR" dirty="0"/>
              <a:t> à mettre en place pour son besoin (nombre de nœuds, RAM, nombre de cœurs / nœud, etc.)</a:t>
            </a:r>
          </a:p>
        </p:txBody>
      </p:sp>
    </p:spTree>
    <p:extLst>
      <p:ext uri="{BB962C8B-B14F-4D97-AF65-F5344CB8AC3E}">
        <p14:creationId xmlns:p14="http://schemas.microsoft.com/office/powerpoint/2010/main" val="3203051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Fonctionnalités</a:t>
            </a:r>
          </a:p>
        </p:txBody>
      </p:sp>
      <p:sp>
        <p:nvSpPr>
          <p:cNvPr id="3" name="Espace réservé du contenu 2"/>
          <p:cNvSpPr>
            <a:spLocks noGrp="1"/>
          </p:cNvSpPr>
          <p:nvPr>
            <p:ph idx="1"/>
          </p:nvPr>
        </p:nvSpPr>
        <p:spPr/>
        <p:txBody>
          <a:bodyPr/>
          <a:lstStyle/>
          <a:p>
            <a:r>
              <a:rPr lang="fr-FR" dirty="0"/>
              <a:t>Questions fonctionnelles</a:t>
            </a:r>
          </a:p>
          <a:p>
            <a:pPr lvl="1"/>
            <a:r>
              <a:rPr lang="fr-FR" dirty="0"/>
              <a:t>Ai-je besoin de calculer des agrégations ?</a:t>
            </a:r>
          </a:p>
          <a:p>
            <a:pPr lvl="1"/>
            <a:r>
              <a:rPr lang="fr-FR" dirty="0"/>
              <a:t>Ai-je besoin de faire de la recherche </a:t>
            </a:r>
            <a:r>
              <a:rPr lang="fr-FR" i="1" dirty="0"/>
              <a:t>full </a:t>
            </a:r>
            <a:r>
              <a:rPr lang="fr-FR" i="1" dirty="0" err="1"/>
              <a:t>text</a:t>
            </a:r>
            <a:r>
              <a:rPr lang="fr-FR" dirty="0"/>
              <a:t> ?</a:t>
            </a:r>
          </a:p>
          <a:p>
            <a:pPr lvl="1"/>
            <a:r>
              <a:rPr lang="fr-FR" dirty="0"/>
              <a:t>Ai-je besoin d’une grande rapidité d’écriture ?</a:t>
            </a:r>
          </a:p>
          <a:p>
            <a:pPr lvl="1"/>
            <a:r>
              <a:rPr lang="fr-FR" dirty="0"/>
              <a:t>...</a:t>
            </a:r>
          </a:p>
          <a:p>
            <a:r>
              <a:rPr lang="fr-FR" dirty="0"/>
              <a:t>Documentation fournie et </a:t>
            </a:r>
            <a:r>
              <a:rPr lang="fr-FR" u="sng" dirty="0"/>
              <a:t>pertinente</a:t>
            </a:r>
            <a:r>
              <a:rPr lang="fr-FR" dirty="0"/>
              <a:t> (syndrome </a:t>
            </a:r>
            <a:r>
              <a:rPr lang="fr-FR" dirty="0" err="1"/>
              <a:t>Elasticsearch</a:t>
            </a:r>
            <a:r>
              <a:rPr lang="fr-FR" dirty="0"/>
              <a:t>)</a:t>
            </a:r>
          </a:p>
          <a:p>
            <a:r>
              <a:rPr lang="fr-FR" dirty="0"/>
              <a:t>Langage de requêtes complet et facile à prendre en main</a:t>
            </a:r>
          </a:p>
          <a:p>
            <a:r>
              <a:rPr lang="fr-FR" dirty="0"/>
              <a:t>Compatibilité avec le </a:t>
            </a:r>
            <a:r>
              <a:rPr lang="fr-FR" i="1" dirty="0" err="1"/>
              <a:t>framework</a:t>
            </a:r>
            <a:r>
              <a:rPr lang="fr-FR" dirty="0"/>
              <a:t> utilisé</a:t>
            </a:r>
          </a:p>
        </p:txBody>
      </p:sp>
    </p:spTree>
    <p:extLst>
      <p:ext uri="{BB962C8B-B14F-4D97-AF65-F5344CB8AC3E}">
        <p14:creationId xmlns:p14="http://schemas.microsoft.com/office/powerpoint/2010/main" val="981588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du projet par la société éditrice</a:t>
            </a:r>
          </a:p>
        </p:txBody>
      </p:sp>
      <p:sp>
        <p:nvSpPr>
          <p:cNvPr id="3" name="Espace réservé du contenu 2"/>
          <p:cNvSpPr>
            <a:spLocks noGrp="1"/>
          </p:cNvSpPr>
          <p:nvPr>
            <p:ph idx="1"/>
          </p:nvPr>
        </p:nvSpPr>
        <p:spPr/>
        <p:txBody>
          <a:bodyPr/>
          <a:lstStyle/>
          <a:p>
            <a:r>
              <a:rPr lang="fr-FR" dirty="0"/>
              <a:t>A-t-elle développé un </a:t>
            </a:r>
            <a:r>
              <a:rPr lang="fr-FR" i="1" dirty="0"/>
              <a:t>driver</a:t>
            </a:r>
            <a:r>
              <a:rPr lang="fr-FR" dirty="0"/>
              <a:t> dans le langage utilisé ? (</a:t>
            </a:r>
            <a:r>
              <a:rPr lang="fr-FR" i="1" dirty="0"/>
              <a:t>lib</a:t>
            </a:r>
            <a:r>
              <a:rPr lang="fr-FR" dirty="0"/>
              <a:t> Java, </a:t>
            </a:r>
            <a:r>
              <a:rPr lang="fr-FR" i="1" dirty="0" err="1"/>
              <a:t>wheel</a:t>
            </a:r>
            <a:r>
              <a:rPr lang="fr-FR" dirty="0"/>
              <a:t> Python, etc.)</a:t>
            </a:r>
          </a:p>
          <a:p>
            <a:endParaRPr lang="fr-FR" dirty="0"/>
          </a:p>
          <a:p>
            <a:r>
              <a:rPr lang="fr-FR" dirty="0"/>
              <a:t>Accepte-t-elle les contributions de tiers ?</a:t>
            </a:r>
          </a:p>
          <a:p>
            <a:endParaRPr lang="fr-FR" dirty="0"/>
          </a:p>
          <a:p>
            <a:r>
              <a:rPr lang="fr-FR" dirty="0"/>
              <a:t>Comment gère-t-elle les </a:t>
            </a:r>
            <a:r>
              <a:rPr lang="fr-FR" i="1" dirty="0" err="1"/>
              <a:t>breaking</a:t>
            </a:r>
            <a:r>
              <a:rPr lang="fr-FR" i="1" dirty="0"/>
              <a:t> changes</a:t>
            </a:r>
            <a:r>
              <a:rPr lang="fr-FR" dirty="0"/>
              <a:t> ?</a:t>
            </a:r>
          </a:p>
        </p:txBody>
      </p:sp>
    </p:spTree>
    <p:extLst>
      <p:ext uri="{BB962C8B-B14F-4D97-AF65-F5344CB8AC3E}">
        <p14:creationId xmlns:p14="http://schemas.microsoft.com/office/powerpoint/2010/main" val="3835541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Popularité</a:t>
            </a:r>
          </a:p>
        </p:txBody>
      </p:sp>
      <p:pic>
        <p:nvPicPr>
          <p:cNvPr id="7" name="Image 6"/>
          <p:cNvPicPr>
            <a:picLocks noChangeAspect="1"/>
          </p:cNvPicPr>
          <p:nvPr/>
        </p:nvPicPr>
        <p:blipFill>
          <a:blip r:embed="rId3"/>
          <a:stretch>
            <a:fillRect/>
          </a:stretch>
        </p:blipFill>
        <p:spPr>
          <a:xfrm>
            <a:off x="1452222" y="1380985"/>
            <a:ext cx="9287556" cy="4994641"/>
          </a:xfrm>
          <a:prstGeom prst="rect">
            <a:avLst/>
          </a:prstGeom>
        </p:spPr>
      </p:pic>
      <p:sp>
        <p:nvSpPr>
          <p:cNvPr id="8" name="Rectangle 7"/>
          <p:cNvSpPr/>
          <p:nvPr/>
        </p:nvSpPr>
        <p:spPr>
          <a:xfrm>
            <a:off x="8047467" y="6375626"/>
            <a:ext cx="4144533" cy="369332"/>
          </a:xfrm>
          <a:prstGeom prst="rect">
            <a:avLst/>
          </a:prstGeom>
        </p:spPr>
        <p:txBody>
          <a:bodyPr wrap="none">
            <a:spAutoFit/>
          </a:bodyPr>
          <a:lstStyle/>
          <a:p>
            <a:r>
              <a:rPr lang="fr-FR" dirty="0">
                <a:hlinkClick r:id="rId4"/>
              </a:rPr>
              <a:t>https://db-engines.com/en/ranking_trend</a:t>
            </a:r>
            <a:endParaRPr lang="fr-FR" dirty="0"/>
          </a:p>
        </p:txBody>
      </p:sp>
    </p:spTree>
    <p:extLst>
      <p:ext uri="{BB962C8B-B14F-4D97-AF65-F5344CB8AC3E}">
        <p14:creationId xmlns:p14="http://schemas.microsoft.com/office/powerpoint/2010/main" val="327597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Histoire des bases de données</a:t>
            </a:r>
          </a:p>
        </p:txBody>
      </p:sp>
      <p:sp>
        <p:nvSpPr>
          <p:cNvPr id="5" name="Espace réservé du contenu 4"/>
          <p:cNvSpPr>
            <a:spLocks noGrp="1"/>
          </p:cNvSpPr>
          <p:nvPr>
            <p:ph idx="1"/>
          </p:nvPr>
        </p:nvSpPr>
        <p:spPr>
          <a:xfrm>
            <a:off x="838200" y="1825625"/>
            <a:ext cx="5497945" cy="2533939"/>
          </a:xfrm>
        </p:spPr>
        <p:txBody>
          <a:bodyPr/>
          <a:lstStyle/>
          <a:p>
            <a:pPr marL="0" indent="0">
              <a:buNone/>
            </a:pPr>
            <a:r>
              <a:rPr lang="fr-FR" dirty="0"/>
              <a:t>A partir de 1970 :</a:t>
            </a:r>
          </a:p>
          <a:p>
            <a:pPr marL="0" indent="0">
              <a:buNone/>
            </a:pPr>
            <a:endParaRPr lang="fr-FR" dirty="0"/>
          </a:p>
          <a:p>
            <a:r>
              <a:rPr lang="fr-FR" sz="2400" dirty="0"/>
              <a:t>Augmentation des volumes (stockage)</a:t>
            </a:r>
          </a:p>
          <a:p>
            <a:r>
              <a:rPr lang="fr-FR" sz="2400" dirty="0"/>
              <a:t>Nécessité d’un accès rapide (</a:t>
            </a:r>
            <a:r>
              <a:rPr lang="fr-FR" sz="2400" dirty="0" err="1"/>
              <a:t>requêtage</a:t>
            </a:r>
            <a:r>
              <a:rPr lang="fr-FR" sz="2400" dirty="0"/>
              <a:t>)</a:t>
            </a:r>
          </a:p>
          <a:p>
            <a:r>
              <a:rPr lang="fr-FR" sz="2400" dirty="0"/>
              <a:t>Besoin de cohérence</a:t>
            </a:r>
          </a:p>
          <a:p>
            <a:pPr marL="0" indent="0">
              <a:buNone/>
            </a:pPr>
            <a:endParaRPr lang="fr-FR" sz="2400" dirty="0"/>
          </a:p>
          <a:p>
            <a:pPr marL="0" indent="0">
              <a:buNone/>
            </a:pPr>
            <a:endParaRPr lang="fr-FR" sz="2400" dirty="0"/>
          </a:p>
          <a:p>
            <a:pPr marL="0" indent="0">
              <a:buNone/>
            </a:pPr>
            <a:endParaRPr lang="fr-FR" sz="2400" dirty="0"/>
          </a:p>
        </p:txBody>
      </p:sp>
      <p:sp>
        <p:nvSpPr>
          <p:cNvPr id="2" name="Rectangle 1"/>
          <p:cNvSpPr/>
          <p:nvPr/>
        </p:nvSpPr>
        <p:spPr>
          <a:xfrm>
            <a:off x="8388927" y="2815671"/>
            <a:ext cx="2964873" cy="1015663"/>
          </a:xfrm>
          <a:prstGeom prst="rect">
            <a:avLst/>
          </a:prstGeom>
        </p:spPr>
        <p:txBody>
          <a:bodyPr wrap="square">
            <a:spAutoFit/>
          </a:bodyPr>
          <a:lstStyle/>
          <a:p>
            <a:pPr algn="ctr"/>
            <a:r>
              <a:rPr lang="fr-FR" sz="2000" dirty="0"/>
              <a:t>Naissance des SGBD</a:t>
            </a:r>
          </a:p>
          <a:p>
            <a:pPr algn="ctr"/>
            <a:r>
              <a:rPr lang="fr-FR" sz="2000" dirty="0"/>
              <a:t>+ Invention du modèle relationnel (</a:t>
            </a:r>
            <a:r>
              <a:rPr lang="fr-FR" sz="2000" dirty="0" err="1"/>
              <a:t>Codd</a:t>
            </a:r>
            <a:r>
              <a:rPr lang="fr-FR" sz="2000" dirty="0"/>
              <a:t>)</a:t>
            </a:r>
          </a:p>
        </p:txBody>
      </p:sp>
      <p:sp>
        <p:nvSpPr>
          <p:cNvPr id="3" name="ZoneTexte 2"/>
          <p:cNvSpPr txBox="1"/>
          <p:nvPr/>
        </p:nvSpPr>
        <p:spPr>
          <a:xfrm>
            <a:off x="1034473" y="6105236"/>
            <a:ext cx="4646528" cy="369332"/>
          </a:xfrm>
          <a:prstGeom prst="rect">
            <a:avLst/>
          </a:prstGeom>
          <a:noFill/>
        </p:spPr>
        <p:txBody>
          <a:bodyPr wrap="none" rtlCol="0">
            <a:spAutoFit/>
          </a:bodyPr>
          <a:lstStyle/>
          <a:p>
            <a:r>
              <a:rPr lang="fr-FR" dirty="0"/>
              <a:t>Edgar F. </a:t>
            </a:r>
            <a:r>
              <a:rPr lang="fr-FR" dirty="0" err="1"/>
              <a:t>Codd</a:t>
            </a:r>
            <a:r>
              <a:rPr lang="fr-FR" dirty="0"/>
              <a:t>, théoricien du modèle relationnel</a:t>
            </a:r>
          </a:p>
        </p:txBody>
      </p:sp>
      <p:sp>
        <p:nvSpPr>
          <p:cNvPr id="7" name="ZoneTexte 6"/>
          <p:cNvSpPr txBox="1"/>
          <p:nvPr/>
        </p:nvSpPr>
        <p:spPr>
          <a:xfrm>
            <a:off x="7207020" y="6105236"/>
            <a:ext cx="3884846" cy="369332"/>
          </a:xfrm>
          <a:prstGeom prst="rect">
            <a:avLst/>
          </a:prstGeom>
          <a:noFill/>
        </p:spPr>
        <p:txBody>
          <a:bodyPr wrap="none" rtlCol="0">
            <a:spAutoFit/>
          </a:bodyPr>
          <a:lstStyle/>
          <a:p>
            <a:r>
              <a:rPr lang="fr-FR" dirty="0"/>
              <a:t>Raymond F. Boyce, </a:t>
            </a:r>
            <a:r>
              <a:rPr lang="fr-FR" dirty="0" err="1"/>
              <a:t>co</a:t>
            </a:r>
            <a:r>
              <a:rPr lang="fr-FR" dirty="0"/>
              <a:t>-inventeur du SQL</a:t>
            </a:r>
          </a:p>
        </p:txBody>
      </p:sp>
      <p:pic>
        <p:nvPicPr>
          <p:cNvPr id="4098" name="Picture 2" descr="https://upload.wikimedia.org/wikipedia/en/5/58/Edgar_F_Cod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959" y="4359564"/>
            <a:ext cx="1227789" cy="17456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ithistory.org/sites/default/files/honor-roll/Raymond%20F.%20Boy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8927" y="4359564"/>
            <a:ext cx="1232952" cy="176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221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Popularité</a:t>
            </a:r>
          </a:p>
        </p:txBody>
      </p:sp>
      <p:pic>
        <p:nvPicPr>
          <p:cNvPr id="5" name="Image 4"/>
          <p:cNvPicPr>
            <a:picLocks noChangeAspect="1"/>
          </p:cNvPicPr>
          <p:nvPr/>
        </p:nvPicPr>
        <p:blipFill>
          <a:blip r:embed="rId3"/>
          <a:stretch>
            <a:fillRect/>
          </a:stretch>
        </p:blipFill>
        <p:spPr>
          <a:xfrm>
            <a:off x="287782" y="1407659"/>
            <a:ext cx="11616436" cy="4612142"/>
          </a:xfrm>
          <a:prstGeom prst="rect">
            <a:avLst/>
          </a:prstGeom>
        </p:spPr>
      </p:pic>
      <p:sp>
        <p:nvSpPr>
          <p:cNvPr id="3" name="Rectangle 2"/>
          <p:cNvSpPr/>
          <p:nvPr/>
        </p:nvSpPr>
        <p:spPr>
          <a:xfrm>
            <a:off x="8676037" y="6379420"/>
            <a:ext cx="3515963" cy="369332"/>
          </a:xfrm>
          <a:prstGeom prst="rect">
            <a:avLst/>
          </a:prstGeom>
        </p:spPr>
        <p:txBody>
          <a:bodyPr wrap="none">
            <a:spAutoFit/>
          </a:bodyPr>
          <a:lstStyle/>
          <a:p>
            <a:r>
              <a:rPr lang="fr-FR" dirty="0">
                <a:hlinkClick r:id="rId4"/>
              </a:rPr>
              <a:t>https://db-engines.com/en/ranking</a:t>
            </a:r>
            <a:endParaRPr lang="fr-FR" dirty="0"/>
          </a:p>
        </p:txBody>
      </p:sp>
    </p:spTree>
    <p:extLst>
      <p:ext uri="{BB962C8B-B14F-4D97-AF65-F5344CB8AC3E}">
        <p14:creationId xmlns:p14="http://schemas.microsoft.com/office/powerpoint/2010/main" val="1394821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Compétences disponibles sur le marché</a:t>
            </a:r>
          </a:p>
        </p:txBody>
      </p:sp>
      <p:pic>
        <p:nvPicPr>
          <p:cNvPr id="5" name="Image 4"/>
          <p:cNvPicPr>
            <a:picLocks noChangeAspect="1"/>
          </p:cNvPicPr>
          <p:nvPr/>
        </p:nvPicPr>
        <p:blipFill>
          <a:blip r:embed="rId3"/>
          <a:stretch>
            <a:fillRect/>
          </a:stretch>
        </p:blipFill>
        <p:spPr>
          <a:xfrm>
            <a:off x="3081337" y="1690688"/>
            <a:ext cx="6029325" cy="4552950"/>
          </a:xfrm>
          <a:prstGeom prst="rect">
            <a:avLst/>
          </a:prstGeom>
        </p:spPr>
      </p:pic>
    </p:spTree>
    <p:extLst>
      <p:ext uri="{BB962C8B-B14F-4D97-AF65-F5344CB8AC3E}">
        <p14:creationId xmlns:p14="http://schemas.microsoft.com/office/powerpoint/2010/main" val="900041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Mise en pratique</a:t>
            </a:r>
          </a:p>
        </p:txBody>
      </p:sp>
      <p:sp>
        <p:nvSpPr>
          <p:cNvPr id="5" name="Espace réservé du texte 4"/>
          <p:cNvSpPr>
            <a:spLocks noGrp="1"/>
          </p:cNvSpPr>
          <p:nvPr>
            <p:ph type="body" idx="1"/>
          </p:nvPr>
        </p:nvSpPr>
        <p:spPr/>
        <p:txBody>
          <a:bodyPr/>
          <a:lstStyle/>
          <a:p>
            <a:r>
              <a:rPr lang="fr-FR" dirty="0" err="1"/>
              <a:t>Requêtage</a:t>
            </a:r>
            <a:r>
              <a:rPr lang="fr-FR" dirty="0"/>
              <a:t> avec </a:t>
            </a:r>
            <a:r>
              <a:rPr lang="fr-FR" dirty="0" err="1"/>
              <a:t>MongoDB</a:t>
            </a:r>
            <a:endParaRPr lang="fr-FR" dirty="0"/>
          </a:p>
        </p:txBody>
      </p:sp>
    </p:spTree>
    <p:extLst>
      <p:ext uri="{BB962C8B-B14F-4D97-AF65-F5344CB8AC3E}">
        <p14:creationId xmlns:p14="http://schemas.microsoft.com/office/powerpoint/2010/main" val="2962344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Installation des outils</a:t>
            </a:r>
          </a:p>
        </p:txBody>
      </p:sp>
      <p:sp>
        <p:nvSpPr>
          <p:cNvPr id="5" name="Espace réservé du contenu 4"/>
          <p:cNvSpPr>
            <a:spLocks noGrp="1"/>
          </p:cNvSpPr>
          <p:nvPr>
            <p:ph idx="1"/>
          </p:nvPr>
        </p:nvSpPr>
        <p:spPr/>
        <p:txBody>
          <a:bodyPr>
            <a:normAutofit/>
          </a:bodyPr>
          <a:lstStyle/>
          <a:p>
            <a:r>
              <a:rPr lang="fr-FR" dirty="0"/>
              <a:t>Téléchargement de </a:t>
            </a:r>
            <a:r>
              <a:rPr lang="fr-FR" dirty="0" err="1"/>
              <a:t>MongoDB</a:t>
            </a:r>
            <a:r>
              <a:rPr lang="fr-FR" dirty="0"/>
              <a:t> et </a:t>
            </a:r>
            <a:r>
              <a:rPr lang="fr-FR" dirty="0" err="1"/>
              <a:t>Robo</a:t>
            </a:r>
            <a:r>
              <a:rPr lang="fr-FR" dirty="0"/>
              <a:t> 3T :</a:t>
            </a:r>
          </a:p>
          <a:p>
            <a:pPr marL="457200" lvl="1" indent="0">
              <a:buNone/>
            </a:pPr>
            <a:r>
              <a:rPr lang="fr-FR" dirty="0">
                <a:hlinkClick r:id="rId2"/>
              </a:rPr>
              <a:t>https://github.com/mdeverdelhan/nosql-resources/tree/master/mongo</a:t>
            </a:r>
            <a:endParaRPr lang="fr-FR" dirty="0"/>
          </a:p>
          <a:p>
            <a:endParaRPr lang="fr-FR" dirty="0"/>
          </a:p>
          <a:p>
            <a:r>
              <a:rPr lang="fr-FR" dirty="0"/>
              <a:t>A ajouter à la variable d’environnement « Path » :</a:t>
            </a:r>
          </a:p>
          <a:p>
            <a:pPr marL="457200" lvl="1" indent="0">
              <a:buNone/>
            </a:pPr>
            <a:r>
              <a:rPr lang="fr-FR" b="1" dirty="0">
                <a:latin typeface="Courier New" panose="02070309020205020404" pitchFamily="49" charset="0"/>
                <a:cs typeface="Courier New" panose="02070309020205020404" pitchFamily="49" charset="0"/>
              </a:rPr>
              <a:t>D:\path\to\mongodb-win32-x86_64-2012plus-4.2.3\bin</a:t>
            </a:r>
            <a:endParaRPr lang="fr-FR" dirty="0"/>
          </a:p>
          <a:p>
            <a:endParaRPr lang="fr-FR" dirty="0"/>
          </a:p>
          <a:p>
            <a:r>
              <a:rPr lang="fr-FR" dirty="0"/>
              <a:t>PowerShell</a:t>
            </a:r>
          </a:p>
          <a:p>
            <a:pPr marL="457200" lvl="1" indent="0">
              <a:buNone/>
            </a:pPr>
            <a:r>
              <a:rPr lang="fr-FR" b="1" dirty="0">
                <a:latin typeface="Courier New" panose="02070309020205020404" pitchFamily="49" charset="0"/>
                <a:cs typeface="Courier New" panose="02070309020205020404" pitchFamily="49" charset="0"/>
              </a:rPr>
              <a:t>mongod.exe</a:t>
            </a:r>
          </a:p>
        </p:txBody>
      </p:sp>
    </p:spTree>
    <p:extLst>
      <p:ext uri="{BB962C8B-B14F-4D97-AF65-F5344CB8AC3E}">
        <p14:creationId xmlns:p14="http://schemas.microsoft.com/office/powerpoint/2010/main" val="2029142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Chargement des jeux de données</a:t>
            </a:r>
          </a:p>
        </p:txBody>
      </p:sp>
      <p:sp>
        <p:nvSpPr>
          <p:cNvPr id="5" name="Espace réservé du contenu 4"/>
          <p:cNvSpPr>
            <a:spLocks noGrp="1"/>
          </p:cNvSpPr>
          <p:nvPr>
            <p:ph idx="1"/>
          </p:nvPr>
        </p:nvSpPr>
        <p:spPr/>
        <p:txBody>
          <a:bodyPr>
            <a:normAutofit/>
          </a:bodyPr>
          <a:lstStyle/>
          <a:p>
            <a:r>
              <a:rPr lang="fr-FR" dirty="0"/>
              <a:t>Téléchargement : </a:t>
            </a:r>
            <a:r>
              <a:rPr lang="fr-FR" dirty="0">
                <a:hlinkClick r:id="rId2"/>
              </a:rPr>
              <a:t>https://github.com/mdeverdelhan/nosql-resources/raw/master/mongo/sample_training.zip</a:t>
            </a:r>
            <a:endParaRPr lang="fr-FR" dirty="0"/>
          </a:p>
          <a:p>
            <a:r>
              <a:rPr lang="fr-FR" dirty="0"/>
              <a:t>Décompression</a:t>
            </a:r>
          </a:p>
          <a:p>
            <a:r>
              <a:rPr lang="fr-FR" dirty="0"/>
              <a:t>PowerShell</a:t>
            </a:r>
          </a:p>
          <a:p>
            <a:pPr marL="457200" lvl="1" indent="0">
              <a:buNone/>
            </a:pPr>
            <a:r>
              <a:rPr lang="fr-FR" b="1" dirty="0">
                <a:latin typeface="Courier New" panose="02070309020205020404" pitchFamily="49" charset="0"/>
                <a:cs typeface="Courier New" panose="02070309020205020404" pitchFamily="49" charset="0"/>
              </a:rPr>
              <a:t>mongorestore.exe --</a:t>
            </a:r>
            <a:r>
              <a:rPr lang="fr-FR" b="1" dirty="0" err="1">
                <a:latin typeface="Courier New" panose="02070309020205020404" pitchFamily="49" charset="0"/>
                <a:cs typeface="Courier New" panose="02070309020205020404" pitchFamily="49" charset="0"/>
              </a:rPr>
              <a:t>db</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sample</a:t>
            </a:r>
            <a:r>
              <a:rPr lang="fr-FR" b="1" dirty="0">
                <a:latin typeface="Courier New" panose="02070309020205020404" pitchFamily="49" charset="0"/>
                <a:cs typeface="Courier New" panose="02070309020205020404" pitchFamily="49" charset="0"/>
              </a:rPr>
              <a:t>-training C:\path\to\sample_training --drop</a:t>
            </a:r>
          </a:p>
        </p:txBody>
      </p:sp>
    </p:spTree>
    <p:extLst>
      <p:ext uri="{BB962C8B-B14F-4D97-AF65-F5344CB8AC3E}">
        <p14:creationId xmlns:p14="http://schemas.microsoft.com/office/powerpoint/2010/main" val="5120092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Connexion à </a:t>
            </a:r>
            <a:r>
              <a:rPr lang="fr-FR" dirty="0" err="1"/>
              <a:t>MongoDB</a:t>
            </a:r>
            <a:endParaRPr lang="fr-FR" dirty="0"/>
          </a:p>
        </p:txBody>
      </p:sp>
      <p:sp>
        <p:nvSpPr>
          <p:cNvPr id="5" name="Espace réservé du contenu 4"/>
          <p:cNvSpPr>
            <a:spLocks noGrp="1"/>
          </p:cNvSpPr>
          <p:nvPr>
            <p:ph idx="1"/>
          </p:nvPr>
        </p:nvSpPr>
        <p:spPr>
          <a:xfrm>
            <a:off x="838200" y="1825625"/>
            <a:ext cx="10515600" cy="645432"/>
          </a:xfrm>
        </p:spPr>
        <p:txBody>
          <a:bodyPr/>
          <a:lstStyle/>
          <a:p>
            <a:r>
              <a:rPr lang="fr-FR" dirty="0"/>
              <a:t>Création d’une connexion avec </a:t>
            </a:r>
            <a:r>
              <a:rPr lang="fr-FR" dirty="0" err="1"/>
              <a:t>Robo</a:t>
            </a:r>
            <a:r>
              <a:rPr lang="fr-FR" dirty="0"/>
              <a:t> 3T</a:t>
            </a:r>
            <a:endParaRPr lang="fr-FR" b="1" dirty="0">
              <a:latin typeface="Courier New" panose="02070309020205020404" pitchFamily="49" charset="0"/>
              <a:cs typeface="Courier New" panose="02070309020205020404" pitchFamily="49" charset="0"/>
            </a:endParaRPr>
          </a:p>
        </p:txBody>
      </p:sp>
      <p:pic>
        <p:nvPicPr>
          <p:cNvPr id="2" name="Image 1"/>
          <p:cNvPicPr>
            <a:picLocks noChangeAspect="1"/>
          </p:cNvPicPr>
          <p:nvPr/>
        </p:nvPicPr>
        <p:blipFill>
          <a:blip r:embed="rId2"/>
          <a:stretch>
            <a:fillRect/>
          </a:stretch>
        </p:blipFill>
        <p:spPr>
          <a:xfrm>
            <a:off x="2862262" y="2471057"/>
            <a:ext cx="6467475" cy="1152525"/>
          </a:xfrm>
          <a:prstGeom prst="rect">
            <a:avLst/>
          </a:prstGeom>
        </p:spPr>
      </p:pic>
      <p:pic>
        <p:nvPicPr>
          <p:cNvPr id="3" name="Image 2"/>
          <p:cNvPicPr>
            <a:picLocks noChangeAspect="1"/>
          </p:cNvPicPr>
          <p:nvPr/>
        </p:nvPicPr>
        <p:blipFill>
          <a:blip r:embed="rId3"/>
          <a:stretch>
            <a:fillRect/>
          </a:stretch>
        </p:blipFill>
        <p:spPr>
          <a:xfrm>
            <a:off x="3676649" y="3873273"/>
            <a:ext cx="4838700" cy="1876425"/>
          </a:xfrm>
          <a:prstGeom prst="rect">
            <a:avLst/>
          </a:prstGeom>
        </p:spPr>
      </p:pic>
      <p:cxnSp>
        <p:nvCxnSpPr>
          <p:cNvPr id="7" name="Connecteur droit avec flèche 6"/>
          <p:cNvCxnSpPr/>
          <p:nvPr/>
        </p:nvCxnSpPr>
        <p:spPr>
          <a:xfrm>
            <a:off x="1589314" y="3047319"/>
            <a:ext cx="1426029" cy="768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2383971" y="5344205"/>
            <a:ext cx="1426029" cy="768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4965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Ressources</a:t>
            </a:r>
          </a:p>
        </p:txBody>
      </p:sp>
      <p:sp>
        <p:nvSpPr>
          <p:cNvPr id="5" name="Espace réservé du contenu 4"/>
          <p:cNvSpPr>
            <a:spLocks noGrp="1"/>
          </p:cNvSpPr>
          <p:nvPr>
            <p:ph type="body" idx="1"/>
          </p:nvPr>
        </p:nvSpPr>
        <p:spPr/>
        <p:txBody>
          <a:bodyPr/>
          <a:lstStyle/>
          <a:p>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846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Ressources</a:t>
            </a:r>
          </a:p>
        </p:txBody>
      </p:sp>
      <p:sp>
        <p:nvSpPr>
          <p:cNvPr id="5" name="Espace réservé du contenu 4"/>
          <p:cNvSpPr>
            <a:spLocks noGrp="1"/>
          </p:cNvSpPr>
          <p:nvPr>
            <p:ph idx="1"/>
          </p:nvPr>
        </p:nvSpPr>
        <p:spPr/>
        <p:txBody>
          <a:bodyPr/>
          <a:lstStyle/>
          <a:p>
            <a:r>
              <a:rPr lang="fr-FR" dirty="0">
                <a:hlinkClick r:id="rId2"/>
              </a:rPr>
              <a:t>https://mongoplayground.net/</a:t>
            </a:r>
            <a:endParaRPr lang="fr-FR" dirty="0"/>
          </a:p>
          <a:p>
            <a:r>
              <a:rPr lang="fr-FR" dirty="0">
                <a:hlinkClick r:id="rId3"/>
              </a:rPr>
              <a:t>https://www.mongodb.com/cloud/atlas</a:t>
            </a:r>
            <a:endParaRPr lang="fr-FR" dirty="0"/>
          </a:p>
          <a:p>
            <a:endParaRPr lang="fr-FR" dirty="0"/>
          </a:p>
          <a:p>
            <a:r>
              <a:rPr lang="fr-FR" dirty="0">
                <a:hlinkClick r:id="rId4"/>
              </a:rPr>
              <a:t>https://openclassrooms.com/fr/courses/4462426-maitrisez-les-bases-de-donnees-nosql</a:t>
            </a:r>
            <a:endParaRPr lang="fr-FR" dirty="0"/>
          </a:p>
          <a:p>
            <a:endParaRPr lang="fr-FR" dirty="0"/>
          </a:p>
          <a:p>
            <a:r>
              <a:rPr lang="fr-FR" dirty="0">
                <a:hlinkClick r:id="rId5"/>
              </a:rPr>
              <a:t>https://github.com/topics/nosql</a:t>
            </a:r>
            <a:endParaRPr lang="fr-FR" dirty="0"/>
          </a:p>
          <a:p>
            <a:r>
              <a:rPr lang="fr-FR" dirty="0">
                <a:hlinkClick r:id="rId6"/>
              </a:rPr>
              <a:t>https://db-engines.com/</a:t>
            </a:r>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82939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relationnelles</a:t>
            </a:r>
          </a:p>
        </p:txBody>
      </p:sp>
      <p:sp>
        <p:nvSpPr>
          <p:cNvPr id="3" name="Espace réservé du contenu 2"/>
          <p:cNvSpPr>
            <a:spLocks noGrp="1"/>
          </p:cNvSpPr>
          <p:nvPr>
            <p:ph idx="1"/>
          </p:nvPr>
        </p:nvSpPr>
        <p:spPr>
          <a:xfrm>
            <a:off x="838200" y="1825625"/>
            <a:ext cx="6338455" cy="4351338"/>
          </a:xfrm>
        </p:spPr>
        <p:txBody>
          <a:bodyPr>
            <a:normAutofit/>
          </a:bodyPr>
          <a:lstStyle/>
          <a:p>
            <a:r>
              <a:rPr lang="fr-FR" dirty="0"/>
              <a:t>Organisation en tables et relations</a:t>
            </a:r>
          </a:p>
          <a:p>
            <a:r>
              <a:rPr lang="fr-FR" dirty="0"/>
              <a:t>Pas de redondance des données</a:t>
            </a:r>
          </a:p>
          <a:p>
            <a:r>
              <a:rPr lang="fr-FR" dirty="0"/>
              <a:t>Axées sur l’intégrité et la cohérence</a:t>
            </a:r>
          </a:p>
          <a:p>
            <a:r>
              <a:rPr lang="fr-FR" dirty="0"/>
              <a:t>SQL</a:t>
            </a:r>
          </a:p>
          <a:p>
            <a:endParaRPr lang="fr-FR" dirty="0"/>
          </a:p>
          <a:p>
            <a:endParaRPr lang="fr-FR" dirty="0"/>
          </a:p>
        </p:txBody>
      </p:sp>
      <p:pic>
        <p:nvPicPr>
          <p:cNvPr id="2050" name="Picture 2" descr="https://upload.wikimedia.org/wikipedia/commons/f/fd/Emp_Adds_Tables_%28Database%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910" y="3842327"/>
            <a:ext cx="4827122" cy="182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8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Bases de données relationnelles</a:t>
            </a:r>
          </a:p>
        </p:txBody>
      </p:sp>
      <p:sp>
        <p:nvSpPr>
          <p:cNvPr id="3" name="Espace réservé du contenu 2"/>
          <p:cNvSpPr>
            <a:spLocks noGrp="1"/>
          </p:cNvSpPr>
          <p:nvPr>
            <p:ph idx="1"/>
          </p:nvPr>
        </p:nvSpPr>
        <p:spPr/>
        <p:txBody>
          <a:bodyPr/>
          <a:lstStyle/>
          <a:p>
            <a:r>
              <a:rPr lang="fr-FR" dirty="0"/>
              <a:t>Les pionniers :</a:t>
            </a:r>
          </a:p>
          <a:p>
            <a:endParaRPr lang="fr-FR" dirty="0"/>
          </a:p>
          <a:p>
            <a:r>
              <a:rPr lang="fr-FR" dirty="0"/>
              <a:t>Les suivants :</a:t>
            </a:r>
          </a:p>
          <a:p>
            <a:endParaRPr lang="fr-FR" dirty="0"/>
          </a:p>
          <a:p>
            <a:endParaRPr lang="fr-FR" dirty="0"/>
          </a:p>
          <a:p>
            <a:r>
              <a:rPr lang="fr-FR" dirty="0"/>
              <a:t>Modèle toujours dominant (largement) aujourd’hui</a:t>
            </a:r>
          </a:p>
        </p:txBody>
      </p:sp>
      <p:pic>
        <p:nvPicPr>
          <p:cNvPr id="3074" name="Picture 2" descr="https://upload.wikimedia.org/wikipedia/commons/thumb/5/50/Oracle_logo.svg/120px-Oracle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756" y="1978600"/>
            <a:ext cx="11430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thumb/5/51/IBM_logo.svg/100px-IBM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048" y="1869063"/>
            <a:ext cx="9525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upload.wikimedia.org/wikipedia/fr/thumb/6/62/MySQL.svg/100px-MySQ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75" y="2965955"/>
            <a:ext cx="952500" cy="4953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upload.wikimedia.org/wikipedia/commons/thumb/2/29/Postgresql_elephant.svg/100px-Postgresql_elephan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7256" y="2760806"/>
            <a:ext cx="9525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ichier:Logo-sql20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4537" y="3180484"/>
            <a:ext cx="1489011" cy="30848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ile:MariaDB 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3269" y="3099810"/>
            <a:ext cx="1539675" cy="46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3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Aujourd’hui : le </a:t>
            </a:r>
            <a:r>
              <a:rPr lang="fr-FR" i="1" dirty="0" err="1"/>
              <a:t>big</a:t>
            </a:r>
            <a:r>
              <a:rPr lang="fr-FR" i="1" dirty="0"/>
              <a:t> data</a:t>
            </a:r>
          </a:p>
        </p:txBody>
      </p:sp>
      <p:sp>
        <p:nvSpPr>
          <p:cNvPr id="3" name="Espace réservé du contenu 2"/>
          <p:cNvSpPr>
            <a:spLocks noGrp="1"/>
          </p:cNvSpPr>
          <p:nvPr>
            <p:ph idx="1"/>
          </p:nvPr>
        </p:nvSpPr>
        <p:spPr/>
        <p:txBody>
          <a:bodyPr>
            <a:normAutofit/>
          </a:bodyPr>
          <a:lstStyle/>
          <a:p>
            <a:r>
              <a:rPr lang="fr-FR" dirty="0"/>
              <a:t>Mouvement double</a:t>
            </a:r>
          </a:p>
          <a:p>
            <a:pPr lvl="1"/>
            <a:r>
              <a:rPr lang="fr-FR" dirty="0"/>
              <a:t>Augmentation massive, durant les 15 dernières années, du volume de données manipulées</a:t>
            </a:r>
          </a:p>
          <a:p>
            <a:pPr lvl="1"/>
            <a:r>
              <a:rPr lang="fr-FR" dirty="0"/>
              <a:t>Augmentation massive de la quantité d’information nécessaire pour générer de la valeur</a:t>
            </a:r>
          </a:p>
          <a:p>
            <a:r>
              <a:rPr lang="fr-FR" dirty="0"/>
              <a:t>Par :</a:t>
            </a:r>
          </a:p>
          <a:p>
            <a:pPr lvl="1"/>
            <a:r>
              <a:rPr lang="fr-FR" dirty="0"/>
              <a:t>Réseaux sociaux</a:t>
            </a:r>
          </a:p>
          <a:p>
            <a:pPr lvl="1"/>
            <a:r>
              <a:rPr lang="fr-FR" dirty="0"/>
              <a:t>Moteurs de recherches</a:t>
            </a:r>
          </a:p>
          <a:p>
            <a:pPr lvl="1"/>
            <a:r>
              <a:rPr lang="fr-FR" dirty="0"/>
              <a:t>Nouvelles applications industrielles</a:t>
            </a:r>
          </a:p>
          <a:p>
            <a:pPr lvl="1"/>
            <a:r>
              <a:rPr lang="fr-FR" dirty="0"/>
              <a:t>Etc. </a:t>
            </a:r>
            <a:r>
              <a:rPr lang="fr-FR" sz="1600" i="1" dirty="0"/>
              <a:t>(Tout le monde en fait, ou presque.)</a:t>
            </a:r>
          </a:p>
        </p:txBody>
      </p:sp>
      <p:pic>
        <p:nvPicPr>
          <p:cNvPr id="2050" name="Picture 2" descr="https://upload.wikimedia.org/wikipedia/fr/thumb/c/c8/Twitter_Bird.svg/295px-Twitter_Bird.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5353" y="4186251"/>
            <a:ext cx="423883" cy="3448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8/89/Facebook_Logo_%282019%29.svg/320px-Facebook_Logo_%282019%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7121" y="4290535"/>
            <a:ext cx="1154106" cy="2236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Google 2015 logo.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20555" y="4680969"/>
            <a:ext cx="806739" cy="27286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a/a9/Amazon_logo.svg/320px-Amazon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3362" y="4426069"/>
            <a:ext cx="1093174" cy="32795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upload.wikimedia.org/wikipedia/fr/thumb/0/0d/La_Poste_logo.svg/320px-La_Poste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2920" y="5127777"/>
            <a:ext cx="1133143" cy="43555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upload.wikimedia.org/wikipedia/commons/thumb/c/c8/Orange_logo.svg/100px-Orange_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0555" y="5127777"/>
            <a:ext cx="549130" cy="5491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upload.wikimedia.org/wikipedia/commons/thumb/9/9d/Soci%C3%A9t%C3%A9_G%C3%A9n%C3%A9rale.svg/120px-Soci%C3%A9t%C3%A9_G%C3%A9n%C3%A9rale.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90702" y="5210687"/>
            <a:ext cx="11430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LDLC"/>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72360" y="5728615"/>
            <a:ext cx="836684" cy="33467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upload.wikimedia.org/wikipedia/commons/thumb/1/12/%C3%89lectricit%C3%A9_de_France_logo.svg/100px-%C3%89lectricit%C3%A9_de_France_logo.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97121" y="5972175"/>
            <a:ext cx="952500"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31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5033</Words>
  <Application>Microsoft Office PowerPoint</Application>
  <PresentationFormat>Grand écran</PresentationFormat>
  <Paragraphs>658</Paragraphs>
  <Slides>67</Slides>
  <Notes>51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67</vt:i4>
      </vt:variant>
    </vt:vector>
  </HeadingPairs>
  <TitlesOfParts>
    <vt:vector size="72" baseType="lpstr">
      <vt:lpstr>Arial</vt:lpstr>
      <vt:lpstr>Calibri</vt:lpstr>
      <vt:lpstr>Calibri Light</vt:lpstr>
      <vt:lpstr>Courier New</vt:lpstr>
      <vt:lpstr>Thème Office</vt:lpstr>
      <vt:lpstr>NoSQL</vt:lpstr>
      <vt:lpstr>Programme du cours</vt:lpstr>
      <vt:lpstr>Rappel du contexte</vt:lpstr>
      <vt:lpstr>Histoire des bases de données</vt:lpstr>
      <vt:lpstr>Histoire des bases de données</vt:lpstr>
      <vt:lpstr>Histoire des bases de données</vt:lpstr>
      <vt:lpstr>Bases de données relationnelles</vt:lpstr>
      <vt:lpstr>Bases de données relationnelles</vt:lpstr>
      <vt:lpstr>Aujourd’hui : le big data</vt:lpstr>
      <vt:lpstr>Aujourd’hui : le big data</vt:lpstr>
      <vt:lpstr>NoSQL</vt:lpstr>
      <vt:lpstr>Qu'est-ce que NoSQL ?</vt:lpstr>
      <vt:lpstr>Pourquoi NoSQL ?</vt:lpstr>
      <vt:lpstr>NoSQL vs relationnel</vt:lpstr>
      <vt:lpstr>Avantage des technologies NoSQL</vt:lpstr>
      <vt:lpstr>Un petit mot sur le scaling</vt:lpstr>
      <vt:lpstr>Scaling vertical</vt:lpstr>
      <vt:lpstr>Scaling horizontal</vt:lpstr>
      <vt:lpstr>Avantages des SGBDRs</vt:lpstr>
      <vt:lpstr>ACID vs BASE</vt:lpstr>
      <vt:lpstr>ACID vs BASE</vt:lpstr>
      <vt:lpstr>ACID vs BASE</vt:lpstr>
      <vt:lpstr>Choisir entre relationnel et NoSQL</vt:lpstr>
      <vt:lpstr>Différents types de bases NoSQL</vt:lpstr>
      <vt:lpstr>Les différents types de bases de données NoSQL</vt:lpstr>
      <vt:lpstr>Bases de données orientées clés-valeurs</vt:lpstr>
      <vt:lpstr>Bases de données orientées clés-valeurs</vt:lpstr>
      <vt:lpstr>Bases de données orientées clés-valeurs</vt:lpstr>
      <vt:lpstr>Base de données orientées colonnes</vt:lpstr>
      <vt:lpstr>Base de données orientées colonnes</vt:lpstr>
      <vt:lpstr>Base de données orientées colonnes</vt:lpstr>
      <vt:lpstr>Bases de données orientées documents</vt:lpstr>
      <vt:lpstr>Bases de données orientées documents</vt:lpstr>
      <vt:lpstr>Bases de données orientées documents</vt:lpstr>
      <vt:lpstr>Bases de données orientées graphes</vt:lpstr>
      <vt:lpstr>Bases de données orientées graphes</vt:lpstr>
      <vt:lpstr>Synthèse</vt:lpstr>
      <vt:lpstr>Bases de données « moteurs de recherches »</vt:lpstr>
      <vt:lpstr>Problème de catégorisation de l'offre</vt:lpstr>
      <vt:lpstr>Exemples d’utilisation de NoSQL</vt:lpstr>
      <vt:lpstr>Exemples d’utilisation de NoSQL</vt:lpstr>
      <vt:lpstr>Exemples d’utilisation de NoSQL</vt:lpstr>
      <vt:lpstr>Exemples d’utilisation de NoSQL</vt:lpstr>
      <vt:lpstr>Exemples d’utilisation de NoSQL</vt:lpstr>
      <vt:lpstr>Comment choisir une base de données NoSQL ?</vt:lpstr>
      <vt:lpstr>Théorème de (Brewer) CAP</vt:lpstr>
      <vt:lpstr>Théorème de (Brewer) CAP</vt:lpstr>
      <vt:lpstr>Théorème de (Brewer) CAP</vt:lpstr>
      <vt:lpstr>Théorème de (Brewer) CAP</vt:lpstr>
      <vt:lpstr>Théorème de (Brewer) CAP</vt:lpstr>
      <vt:lpstr>Théorème de (Brewer) CAP</vt:lpstr>
      <vt:lpstr>Théorème de (Brewer) CAP</vt:lpstr>
      <vt:lpstr>Positionnement de différentes bases de données sur le triangle de CAP</vt:lpstr>
      <vt:lpstr>Autres critères de choix</vt:lpstr>
      <vt:lpstr>Aller plus loin : PACELC</vt:lpstr>
      <vt:lpstr>Coût d'une base de données NoSQL</vt:lpstr>
      <vt:lpstr>Fonctionnalités</vt:lpstr>
      <vt:lpstr>Gestion du projet par la société éditrice</vt:lpstr>
      <vt:lpstr>Popularité</vt:lpstr>
      <vt:lpstr>Popularité</vt:lpstr>
      <vt:lpstr>Compétences disponibles sur le marché</vt:lpstr>
      <vt:lpstr>Mise en pratique</vt:lpstr>
      <vt:lpstr>Installation des outils</vt:lpstr>
      <vt:lpstr>Chargement des jeux de données</vt:lpstr>
      <vt:lpstr>Connexion à MongoDB</vt:lpstr>
      <vt:lpstr>Ressources</vt:lpstr>
      <vt:lpstr>Ressources</vt:lpstr>
    </vt:vector>
  </TitlesOfParts>
  <Company>Credit Agricole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DE VERDELHAN Marc</dc:creator>
  <cp:lastModifiedBy>DE VERDELHAN Marc</cp:lastModifiedBy>
  <cp:revision>136</cp:revision>
  <dcterms:created xsi:type="dcterms:W3CDTF">2021-01-14T20:16:31Z</dcterms:created>
  <dcterms:modified xsi:type="dcterms:W3CDTF">2021-02-07T21:22:38Z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1506326856</vt:i4>
  </property>
  <property fmtid="{D5CDD505-2E9C-101B-9397-08002B2CF9AE}" pid="3" name="_NewReviewCycle">
    <vt:lpwstr/>
  </property>
  <property fmtid="{D5CDD505-2E9C-101B-9397-08002B2CF9AE}" pid="4" name="_EmailSubject">
    <vt:lpwstr>Fichiers NoSQL</vt:lpwstr>
  </property>
  <property fmtid="{D5CDD505-2E9C-101B-9397-08002B2CF9AE}" pid="5" name="_AuthorEmail">
    <vt:lpwstr>Marc.DEVERDELHAN-ext@ca-ts.fr</vt:lpwstr>
  </property>
  <property fmtid="{D5CDD505-2E9C-101B-9397-08002B2CF9AE}" pid="6" name="_AuthorEmailDisplayName">
    <vt:lpwstr>DE VERDELHAN Marc (EXT)</vt:lpwstr>
  </property>
</Properties>
</file>