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2" r:id="rId10"/>
    <p:sldId id="266" r:id="rId11"/>
  </p:sldIdLst>
  <p:sldSz cx="18288000" cy="10287000"/>
  <p:notesSz cx="6858000" cy="9144000"/>
  <p:embeddedFontLst>
    <p:embeddedFont>
      <p:font typeface="Clear Sans Regular 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5033" autoAdjust="0"/>
  </p:normalViewPr>
  <p:slideViewPr>
    <p:cSldViewPr>
      <p:cViewPr varScale="1">
        <p:scale>
          <a:sx n="55" d="100"/>
          <a:sy n="55" d="100"/>
        </p:scale>
        <p:origin x="686" y="-31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264200" y="2776044"/>
            <a:ext cx="5482998" cy="4270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9600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Analytical Report on Social Buzz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111420"/>
            <a:ext cx="9194209" cy="3801115"/>
            <a:chOff x="0" y="0"/>
            <a:chExt cx="12258946" cy="5068153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4"/>
              <a:ext cx="12258946" cy="276998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28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28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28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28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28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28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184738" y="153924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5014297" y="2180498"/>
            <a:ext cx="11118795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algn="ctr"/>
            <a:r>
              <a:rPr lang="en-US" dirty="0"/>
              <a:t>                                       </a:t>
            </a: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233AAC-C674-694C-C593-22EC0905CAD2}"/>
              </a:ext>
            </a:extLst>
          </p:cNvPr>
          <p:cNvSpPr txBox="1"/>
          <p:nvPr/>
        </p:nvSpPr>
        <p:spPr>
          <a:xfrm>
            <a:off x="8499198" y="3794218"/>
            <a:ext cx="681978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200" dirty="0"/>
              <a:t>    An audit of Social Buzz’s big data practice.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200" dirty="0"/>
              <a:t>Recommendations for a successful IPO.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200" dirty="0"/>
              <a:t>Analysis to find Social Buzz’s top 5 most popular categories of content.     </a:t>
            </a:r>
          </a:p>
          <a:p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22AAE8-E19C-AD50-413B-18DBAC8F7BAE}"/>
              </a:ext>
            </a:extLst>
          </p:cNvPr>
          <p:cNvSpPr txBox="1"/>
          <p:nvPr/>
        </p:nvSpPr>
        <p:spPr>
          <a:xfrm>
            <a:off x="8436952" y="2817718"/>
            <a:ext cx="7428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Social Buzz is a fast growing technology unicorn that need to adapt quickly to its global scale. Accenture has begun a 3 months POC focusing in these tasks :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75021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b="1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5BB02A-D9A3-1B30-1B9E-B47FFAF1AA14}"/>
              </a:ext>
            </a:extLst>
          </p:cNvPr>
          <p:cNvSpPr txBox="1"/>
          <p:nvPr/>
        </p:nvSpPr>
        <p:spPr>
          <a:xfrm>
            <a:off x="2774328" y="5022285"/>
            <a:ext cx="5786869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Over </a:t>
            </a:r>
            <a:r>
              <a:rPr lang="en-US" sz="3200" u="sng" dirty="0">
                <a:solidFill>
                  <a:schemeClr val="bg1"/>
                </a:solidFill>
              </a:rPr>
              <a:t>100000</a:t>
            </a:r>
            <a:r>
              <a:rPr lang="en-US" sz="3200" dirty="0">
                <a:solidFill>
                  <a:schemeClr val="bg1"/>
                </a:solidFill>
              </a:rPr>
              <a:t> posts per day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u="sng" dirty="0">
                <a:solidFill>
                  <a:schemeClr val="bg1"/>
                </a:solidFill>
              </a:rPr>
              <a:t>36,50,0000</a:t>
            </a:r>
            <a:r>
              <a:rPr lang="en-US" sz="3200" dirty="0">
                <a:solidFill>
                  <a:schemeClr val="bg1"/>
                </a:solidFill>
              </a:rPr>
              <a:t> pieces of content per year !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But how to capitalize on 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when there is so much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400" u="sng" dirty="0">
                <a:solidFill>
                  <a:schemeClr val="bg1"/>
                </a:solidFill>
              </a:rPr>
              <a:t>Analysis to find Social Buzz top 5 popular categories of content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08647" y="405328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24808" y="1071139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4" name="Freeform 25">
            <a:extLst>
              <a:ext uri="{FF2B5EF4-FFF2-40B4-BE49-F238E27FC236}">
                <a16:creationId xmlns:a16="http://schemas.microsoft.com/office/drawing/2014/main" id="{43DC15AA-FA61-587C-55C6-7E5656D79B9B}"/>
              </a:ext>
            </a:extLst>
          </p:cNvPr>
          <p:cNvSpPr/>
          <p:nvPr/>
        </p:nvSpPr>
        <p:spPr>
          <a:xfrm>
            <a:off x="11320968" y="7024781"/>
            <a:ext cx="2123087" cy="2123082"/>
          </a:xfrm>
          <a:custGeom>
            <a:avLst/>
            <a:gdLst/>
            <a:ahLst/>
            <a:cxnLst/>
            <a:rect l="l" t="t" r="r" b="b"/>
            <a:pathLst>
              <a:path w="6350000" h="6349987">
                <a:moveTo>
                  <a:pt x="3175000" y="6349987"/>
                </a:moveTo>
                <a:cubicBezTo>
                  <a:pt x="1424279" y="6349987"/>
                  <a:pt x="0" y="4925733"/>
                  <a:pt x="0" y="3175038"/>
                </a:cubicBezTo>
                <a:cubicBezTo>
                  <a:pt x="0" y="1424317"/>
                  <a:pt x="1424292" y="0"/>
                  <a:pt x="3175000" y="0"/>
                </a:cubicBezTo>
                <a:cubicBezTo>
                  <a:pt x="4925733" y="0"/>
                  <a:pt x="6350000" y="1424330"/>
                  <a:pt x="6350000" y="3175038"/>
                </a:cubicBezTo>
                <a:cubicBezTo>
                  <a:pt x="6350000" y="4925720"/>
                  <a:pt x="4925733" y="6349987"/>
                  <a:pt x="3175000" y="6349987"/>
                </a:cubicBezTo>
                <a:close/>
                <a:moveTo>
                  <a:pt x="3175000" y="115760"/>
                </a:moveTo>
                <a:cubicBezTo>
                  <a:pt x="1488135" y="115760"/>
                  <a:pt x="115760" y="1488148"/>
                  <a:pt x="115760" y="3175038"/>
                </a:cubicBezTo>
                <a:cubicBezTo>
                  <a:pt x="115760" y="4861915"/>
                  <a:pt x="1488135" y="6234265"/>
                  <a:pt x="3175000" y="6234265"/>
                </a:cubicBezTo>
                <a:cubicBezTo>
                  <a:pt x="4861852" y="6234265"/>
                  <a:pt x="6234265" y="4861890"/>
                  <a:pt x="6234265" y="3175038"/>
                </a:cubicBezTo>
                <a:cubicBezTo>
                  <a:pt x="6234265" y="1488148"/>
                  <a:pt x="4861852" y="115760"/>
                  <a:pt x="3175000" y="115760"/>
                </a:cubicBezTo>
                <a:close/>
              </a:path>
            </a:pathLst>
          </a:custGeom>
          <a:solidFill>
            <a:srgbClr val="2E44D8"/>
          </a:solidFill>
        </p:spPr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B30E6D-48D7-405E-9841-D7B7DC9E9D71}"/>
              </a:ext>
            </a:extLst>
          </p:cNvPr>
          <p:cNvSpPr txBox="1"/>
          <p:nvPr/>
        </p:nvSpPr>
        <p:spPr>
          <a:xfrm>
            <a:off x="14228238" y="1823449"/>
            <a:ext cx="3283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Andrew Fleming(Chief Technical Architect)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511F68A-B4C7-5232-C996-056A563B82D0}"/>
              </a:ext>
            </a:extLst>
          </p:cNvPr>
          <p:cNvSpPr txBox="1"/>
          <p:nvPr/>
        </p:nvSpPr>
        <p:spPr>
          <a:xfrm>
            <a:off x="14478000" y="4762500"/>
            <a:ext cx="345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Marcus Rompton(Senior Principle)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BDD763-C87C-B6EE-C7DB-0D219A44C458}"/>
              </a:ext>
            </a:extLst>
          </p:cNvPr>
          <p:cNvSpPr txBox="1"/>
          <p:nvPr/>
        </p:nvSpPr>
        <p:spPr>
          <a:xfrm>
            <a:off x="14318456" y="8092140"/>
            <a:ext cx="2126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Myself(Data Analyst)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77DC3F9-1410-0C2C-15D2-E95F3B1679D0}"/>
              </a:ext>
            </a:extLst>
          </p:cNvPr>
          <p:cNvSpPr txBox="1"/>
          <p:nvPr/>
        </p:nvSpPr>
        <p:spPr>
          <a:xfrm>
            <a:off x="4062250" y="1394313"/>
            <a:ext cx="4558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Data Understanding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0D3C35A-A4BF-D9BA-908A-4B4CEECB288E}"/>
              </a:ext>
            </a:extLst>
          </p:cNvPr>
          <p:cNvSpPr txBox="1"/>
          <p:nvPr/>
        </p:nvSpPr>
        <p:spPr>
          <a:xfrm>
            <a:off x="5885930" y="2997032"/>
            <a:ext cx="31821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Data Cleaning</a:t>
            </a:r>
            <a:r>
              <a:rPr lang="en-US" dirty="0"/>
              <a:t>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4B181DB-624A-F5AB-7328-BF70035BDEA7}"/>
              </a:ext>
            </a:extLst>
          </p:cNvPr>
          <p:cNvSpPr txBox="1"/>
          <p:nvPr/>
        </p:nvSpPr>
        <p:spPr>
          <a:xfrm>
            <a:off x="7714481" y="4552877"/>
            <a:ext cx="33825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Data Modeling</a:t>
            </a:r>
            <a:r>
              <a:rPr lang="en-US" dirty="0"/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6BA9704-6863-A98D-3A97-3B4CE6DB7EF3}"/>
              </a:ext>
            </a:extLst>
          </p:cNvPr>
          <p:cNvSpPr txBox="1"/>
          <p:nvPr/>
        </p:nvSpPr>
        <p:spPr>
          <a:xfrm>
            <a:off x="9549246" y="6238226"/>
            <a:ext cx="30955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Data Analysis</a:t>
            </a:r>
            <a:r>
              <a:rPr lang="en-US" dirty="0"/>
              <a:t>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37C5F32-54F1-EA0A-C02D-7A32510C20C0}"/>
              </a:ext>
            </a:extLst>
          </p:cNvPr>
          <p:cNvSpPr txBox="1"/>
          <p:nvPr/>
        </p:nvSpPr>
        <p:spPr>
          <a:xfrm>
            <a:off x="11460590" y="7975777"/>
            <a:ext cx="2677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Brief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F65250A5-C165-C9AE-C3C9-E42A06436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373676"/>
              </p:ext>
            </p:extLst>
          </p:nvPr>
        </p:nvGraphicFramePr>
        <p:xfrm>
          <a:off x="3855052" y="5766431"/>
          <a:ext cx="4504778" cy="2558143"/>
        </p:xfrm>
        <a:graphic>
          <a:graphicData uri="http://schemas.openxmlformats.org/drawingml/2006/table">
            <a:tbl>
              <a:tblPr/>
              <a:tblGrid>
                <a:gridCol w="2684260">
                  <a:extLst>
                    <a:ext uri="{9D8B030D-6E8A-4147-A177-3AD203B41FA5}">
                      <a16:colId xmlns:a16="http://schemas.microsoft.com/office/drawing/2014/main" val="3977130817"/>
                    </a:ext>
                  </a:extLst>
                </a:gridCol>
                <a:gridCol w="1820518">
                  <a:extLst>
                    <a:ext uri="{9D8B030D-6E8A-4147-A177-3AD203B41FA5}">
                      <a16:colId xmlns:a16="http://schemas.microsoft.com/office/drawing/2014/main" val="3178540126"/>
                    </a:ext>
                  </a:extLst>
                </a:gridCol>
              </a:tblGrid>
              <a:tr h="4177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 of scores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788954"/>
                  </a:ext>
                </a:extLst>
              </a:tr>
              <a:tr h="4177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Animals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74965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9517299"/>
                  </a:ext>
                </a:extLst>
              </a:tr>
              <a:tr h="4177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science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71168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725691"/>
                  </a:ext>
                </a:extLst>
              </a:tr>
              <a:tr h="4177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healthy eating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69339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9624682"/>
                  </a:ext>
                </a:extLst>
              </a:tr>
              <a:tr h="54461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Technology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68738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594653"/>
                  </a:ext>
                </a:extLst>
              </a:tr>
              <a:tr h="34253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food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66676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1013633"/>
                  </a:ext>
                </a:extLst>
              </a:tr>
            </a:tbl>
          </a:graphicData>
        </a:graphic>
      </p:graphicFrame>
      <p:pic>
        <p:nvPicPr>
          <p:cNvPr id="32" name="Picture 31">
            <a:extLst>
              <a:ext uri="{FF2B5EF4-FFF2-40B4-BE49-F238E27FC236}">
                <a16:creationId xmlns:a16="http://schemas.microsoft.com/office/drawing/2014/main" id="{47C12BE4-9DA1-284B-AFAC-45EBB5B210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27152" y="4181602"/>
            <a:ext cx="7860063" cy="47244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AB6AA28-629D-5C83-FB60-45A75DD962E9}"/>
              </a:ext>
            </a:extLst>
          </p:cNvPr>
          <p:cNvSpPr txBox="1"/>
          <p:nvPr/>
        </p:nvSpPr>
        <p:spPr>
          <a:xfrm>
            <a:off x="3634755" y="2737971"/>
            <a:ext cx="13068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Based on the given data below we can see the top 5 categories with highest popularity. Out of which “Animal” being the highest among them all and vice versa as follows.</a:t>
            </a:r>
          </a:p>
        </p:txBody>
      </p:sp>
      <p:sp>
        <p:nvSpPr>
          <p:cNvPr id="34" name="TextBox 3">
            <a:extLst>
              <a:ext uri="{FF2B5EF4-FFF2-40B4-BE49-F238E27FC236}">
                <a16:creationId xmlns:a16="http://schemas.microsoft.com/office/drawing/2014/main" id="{5D6142A0-CB76-EA8A-CB41-6BB966540055}"/>
              </a:ext>
            </a:extLst>
          </p:cNvPr>
          <p:cNvSpPr txBox="1"/>
          <p:nvPr/>
        </p:nvSpPr>
        <p:spPr>
          <a:xfrm>
            <a:off x="3723701" y="1480867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8D386E-E574-4D06-0751-155F3232AA3C}"/>
              </a:ext>
            </a:extLst>
          </p:cNvPr>
          <p:cNvSpPr txBox="1"/>
          <p:nvPr/>
        </p:nvSpPr>
        <p:spPr>
          <a:xfrm>
            <a:off x="4106656" y="3878384"/>
            <a:ext cx="46563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A100FF"/>
                </a:solidFill>
              </a:rPr>
              <a:t>1897 </a:t>
            </a:r>
          </a:p>
          <a:p>
            <a:r>
              <a:rPr lang="en-US" sz="2800" b="1" dirty="0"/>
              <a:t>Reactions to “Animal” Posts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9040974" y="493592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9071128" y="2134115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8901175" y="7536233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4368688" y="1043119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1" y="4539600"/>
            <a:ext cx="39624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03C276B-E31E-9189-18DA-A4D3B736C20A}"/>
              </a:ext>
            </a:extLst>
          </p:cNvPr>
          <p:cNvSpPr txBox="1"/>
          <p:nvPr/>
        </p:nvSpPr>
        <p:spPr>
          <a:xfrm>
            <a:off x="9918812" y="1927795"/>
            <a:ext cx="800099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200" dirty="0"/>
              <a:t>We can summarize from the given data that, a total of </a:t>
            </a:r>
            <a:r>
              <a:rPr lang="en-US" sz="2200" b="1" dirty="0"/>
              <a:t>16 distinct content categories</a:t>
            </a:r>
            <a:r>
              <a:rPr lang="en-US" sz="2200" dirty="0"/>
              <a:t>. The aggregate scores reveal which categories resonate most with the audience.</a:t>
            </a:r>
          </a:p>
          <a:p>
            <a:pPr>
              <a:buNone/>
            </a:pP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Top-performing categories</a:t>
            </a:r>
            <a:r>
              <a:rPr lang="en-US" sz="2200" dirty="0"/>
              <a:t> include </a:t>
            </a:r>
            <a:r>
              <a:rPr lang="en-US" sz="2200" b="1" dirty="0"/>
              <a:t>Animals (74,965)</a:t>
            </a:r>
            <a:r>
              <a:rPr lang="en-US" sz="2200" dirty="0"/>
              <a:t>, </a:t>
            </a:r>
            <a:r>
              <a:rPr lang="en-US" sz="2200" b="1" dirty="0"/>
              <a:t>Science (71,168)</a:t>
            </a:r>
            <a:r>
              <a:rPr lang="en-US" sz="2200" dirty="0"/>
              <a:t>, and </a:t>
            </a:r>
            <a:r>
              <a:rPr lang="en-US" sz="2200" b="1" dirty="0"/>
              <a:t>Healthy Eating (69,339)</a:t>
            </a:r>
            <a:r>
              <a:rPr lang="en-US" sz="2200" dirty="0"/>
              <a:t>, indicating high levels of user engagement.</a:t>
            </a:r>
          </a:p>
          <a:p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Other strong categories are </a:t>
            </a:r>
            <a:r>
              <a:rPr lang="en-US" sz="2200" b="1" dirty="0"/>
              <a:t>Technology (68,738)</a:t>
            </a:r>
            <a:r>
              <a:rPr lang="en-US" sz="2200" dirty="0"/>
              <a:t>, </a:t>
            </a:r>
            <a:r>
              <a:rPr lang="en-US" sz="2200" b="1" dirty="0"/>
              <a:t>Food (66,676)</a:t>
            </a:r>
            <a:r>
              <a:rPr lang="en-US" sz="2200" dirty="0"/>
              <a:t>, and </a:t>
            </a:r>
            <a:r>
              <a:rPr lang="en-US" sz="2200" b="1" dirty="0"/>
              <a:t>Culture (66,579)</a:t>
            </a:r>
            <a:r>
              <a:rPr lang="en-US" sz="2200" dirty="0"/>
              <a:t>, suggesting a wide interest in both lifestyle and informational content.</a:t>
            </a:r>
          </a:p>
          <a:p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Lower-engaging categories</a:t>
            </a:r>
            <a:r>
              <a:rPr lang="en-US" sz="2200" dirty="0"/>
              <a:t> include </a:t>
            </a:r>
            <a:r>
              <a:rPr lang="en-US" sz="2200" b="1" dirty="0"/>
              <a:t>Veganism (49,619)</a:t>
            </a:r>
            <a:r>
              <a:rPr lang="en-US" sz="2200" dirty="0"/>
              <a:t> and </a:t>
            </a:r>
            <a:r>
              <a:rPr lang="en-US" sz="2200" b="1" dirty="0"/>
              <a:t>Public Speaking (49,264)</a:t>
            </a:r>
            <a:r>
              <a:rPr lang="en-US" sz="2200" dirty="0"/>
              <a:t>, which may represent niche interests or areas with potential for growth.</a:t>
            </a:r>
          </a:p>
          <a:p>
            <a:endParaRPr lang="en-US" sz="2200" dirty="0"/>
          </a:p>
          <a:p>
            <a:r>
              <a:rPr lang="en-US" sz="2200" dirty="0"/>
              <a:t>This analysis provides clear insight into user preferences and can help guide content strategy and prioritization moving forward.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057400" y="7979221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899885" y="428621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1" y="9068152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56232" y="7979221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29764" y="7979221"/>
            <a:ext cx="2972219" cy="8817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D906822-9755-273D-0690-9819DE629453}"/>
              </a:ext>
            </a:extLst>
          </p:cNvPr>
          <p:cNvSpPr txBox="1"/>
          <p:nvPr/>
        </p:nvSpPr>
        <p:spPr>
          <a:xfrm>
            <a:off x="898117" y="1659727"/>
            <a:ext cx="14573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After a thorough analysis of the cleaned dataset containing the columns: Content ID, Reaction Type, Category, Scores, and Sentiments, it was found that there are a total of 16 content categories, each with the following aggregate scores: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2A0F41F-3265-C1E8-0FF0-7B742C8244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2835" y="2891229"/>
            <a:ext cx="8203599" cy="49308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6C544C1-62F0-864C-A5B9-4EF78C36C614}"/>
              </a:ext>
            </a:extLst>
          </p:cNvPr>
          <p:cNvSpPr txBox="1"/>
          <p:nvPr/>
        </p:nvSpPr>
        <p:spPr>
          <a:xfrm>
            <a:off x="1668256" y="4151898"/>
            <a:ext cx="465634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A100FF"/>
                </a:solidFill>
              </a:rPr>
              <a:t>January </a:t>
            </a:r>
          </a:p>
          <a:p>
            <a:endParaRPr lang="en-US" sz="2800" dirty="0"/>
          </a:p>
          <a:p>
            <a:pPr algn="ctr"/>
            <a:r>
              <a:rPr lang="en-US" sz="2800" dirty="0"/>
              <a:t>Highest no. of posts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413</Words>
  <Application>Microsoft Office PowerPoint</Application>
  <PresentationFormat>Custom</PresentationFormat>
  <Paragraphs>93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Graphik Regular</vt:lpstr>
      <vt:lpstr>Clear Sans Regular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UNknown Mystery....</cp:lastModifiedBy>
  <cp:revision>17</cp:revision>
  <dcterms:created xsi:type="dcterms:W3CDTF">2006-08-16T00:00:00Z</dcterms:created>
  <dcterms:modified xsi:type="dcterms:W3CDTF">2025-05-16T14:20:52Z</dcterms:modified>
  <dc:identifier>DAEhDyfaYKE</dc:identifier>
</cp:coreProperties>
</file>