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75" r:id="rId6"/>
    <p:sldId id="276" r:id="rId7"/>
    <p:sldId id="263" r:id="rId8"/>
    <p:sldId id="264" r:id="rId9"/>
    <p:sldId id="265" r:id="rId10"/>
    <p:sldId id="267" r:id="rId11"/>
    <p:sldId id="268" r:id="rId12"/>
    <p:sldId id="27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Rg st="1" end="12"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pPr/>
              <a:t>02.12.2015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5778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Tm="9538">
        <p:checker/>
      </p:transition>
    </mc:Choice>
    <mc:Fallback>
      <p:transition spd="slow" advTm="9538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pPr/>
              <a:t>02.12.2015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11836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Tm="9538">
        <p:checker/>
      </p:transition>
    </mc:Choice>
    <mc:Fallback>
      <p:transition spd="slow" advTm="9538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pPr/>
              <a:t>02.12.2015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42436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Tm="9538">
        <p:checker/>
      </p:transition>
    </mc:Choice>
    <mc:Fallback>
      <p:transition spd="slow" advTm="9538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pPr/>
              <a:t>02.12.2015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64946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Tm="9538">
        <p:checker/>
      </p:transition>
    </mc:Choice>
    <mc:Fallback>
      <p:transition spd="slow" advTm="9538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pPr/>
              <a:t>02.12.2015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3825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Tm="9538">
        <p:checker/>
      </p:transition>
    </mc:Choice>
    <mc:Fallback>
      <p:transition spd="slow" advTm="9538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pPr/>
              <a:t>02.12.2015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3675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Tm="9538">
        <p:checker/>
      </p:transition>
    </mc:Choice>
    <mc:Fallback>
      <p:transition spd="slow" advTm="9538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pPr/>
              <a:t>02.12.2015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6491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Tm="9538">
        <p:checker/>
      </p:transition>
    </mc:Choice>
    <mc:Fallback>
      <p:transition spd="slow" advTm="9538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pPr/>
              <a:t>02.12.2015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67016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Tm="9538">
        <p:checker/>
      </p:transition>
    </mc:Choice>
    <mc:Fallback>
      <p:transition spd="slow" advTm="9538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pPr/>
              <a:t>02.12.2015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36876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Tm="9538">
        <p:checker/>
      </p:transition>
    </mc:Choice>
    <mc:Fallback>
      <p:transition spd="slow" advTm="9538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pPr/>
              <a:t>02.12.2015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3838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Tm="9538">
        <p:checker/>
      </p:transition>
    </mc:Choice>
    <mc:Fallback>
      <p:transition spd="slow" advTm="9538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pPr/>
              <a:t>02.12.2015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6024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Tm="9538">
        <p:checker/>
      </p:transition>
    </mc:Choice>
    <mc:Fallback>
      <p:transition spd="slow" advTm="9538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560A-5996-4632-8308-3886A95B7E47}" type="datetimeFigureOut">
              <a:rPr lang="ru-RU" smtClean="0"/>
              <a:pPr/>
              <a:t>02.12.2015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A6C92-8F6F-4A40-8EDE-C343D9D6C5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929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500" advTm="9538">
        <p:checker/>
      </p:transition>
    </mc:Choice>
    <mc:Fallback>
      <p:transition spd="slow" advTm="9538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130425"/>
            <a:ext cx="8208912" cy="1470025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Реклама в бизнес-центрах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3284984"/>
            <a:ext cx="6793202" cy="3096344"/>
          </a:xfrm>
        </p:spPr>
        <p:txBody>
          <a:bodyPr/>
          <a:lstStyle/>
          <a:p>
            <a:r>
              <a:rPr lang="ru-RU" b="1" dirty="0" smtClean="0">
                <a:solidFill>
                  <a:srgbClr val="FFCC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презентация проекта</a:t>
            </a:r>
          </a:p>
          <a:p>
            <a:endParaRPr lang="ru-RU" b="1" dirty="0">
              <a:solidFill>
                <a:srgbClr val="FFCC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b="1" dirty="0" smtClean="0">
              <a:solidFill>
                <a:srgbClr val="FFCC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C:\Users\User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129" y="174562"/>
            <a:ext cx="2232247" cy="10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кругленный прямоугольник 4"/>
          <p:cNvSpPr/>
          <p:nvPr/>
        </p:nvSpPr>
        <p:spPr>
          <a:xfrm>
            <a:off x="1187624" y="4653136"/>
            <a:ext cx="7200800" cy="1224136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megapolis-reklama.by</a:t>
            </a:r>
            <a:endParaRPr lang="ru-RU" sz="4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0755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Tm="8103">
        <p:checker/>
      </p:transition>
    </mc:Choice>
    <mc:Fallback>
      <p:transition spd="slow" advTm="8103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b="1" dirty="0" smtClean="0">
                <a:solidFill>
                  <a:srgbClr val="FFCC00"/>
                </a:solidFill>
              </a:rPr>
              <a:t>Наша реклама в </a:t>
            </a:r>
            <a:br>
              <a:rPr lang="ru-RU" b="1" dirty="0" smtClean="0">
                <a:solidFill>
                  <a:srgbClr val="FFCC00"/>
                </a:solidFill>
              </a:rPr>
            </a:br>
            <a:r>
              <a:rPr lang="ru-RU" b="1" dirty="0" smtClean="0">
                <a:solidFill>
                  <a:srgbClr val="FFCC00"/>
                </a:solidFill>
              </a:rPr>
              <a:t>бизнес-центрах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7158" y="1357298"/>
            <a:ext cx="3672408" cy="2451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2" descr="C:\Users\User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2232247" cy="10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1670" y="4214818"/>
            <a:ext cx="3021984" cy="20169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3504" y="1643050"/>
            <a:ext cx="2970864" cy="22215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6512" y="4357694"/>
            <a:ext cx="2237930" cy="1673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660762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Tm="10453">
        <p:checker/>
      </p:transition>
    </mc:Choice>
    <mc:Fallback>
      <p:transition spd="slow" advTm="10453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b="1" dirty="0" smtClean="0">
                <a:solidFill>
                  <a:srgbClr val="FFCC00"/>
                </a:solidFill>
              </a:rPr>
              <a:t>Наша реклама в </a:t>
            </a:r>
            <a:br>
              <a:rPr lang="ru-RU" b="1" dirty="0" smtClean="0">
                <a:solidFill>
                  <a:srgbClr val="FFCC00"/>
                </a:solidFill>
              </a:rPr>
            </a:br>
            <a:r>
              <a:rPr lang="ru-RU" b="1" dirty="0" smtClean="0">
                <a:solidFill>
                  <a:srgbClr val="FFCC00"/>
                </a:solidFill>
              </a:rPr>
              <a:t>бизнес-центрах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5982" y="15620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Picture 2" descr="C:\Users\User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2232247" cy="10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кругленный прямоугольник 4"/>
          <p:cNvSpPr/>
          <p:nvPr/>
        </p:nvSpPr>
        <p:spPr>
          <a:xfrm>
            <a:off x="6588224" y="2492896"/>
            <a:ext cx="1928724" cy="878905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«Свис»</a:t>
            </a:r>
          </a:p>
          <a:p>
            <a:pPr algn="ctr"/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ул. Володько 24а</a:t>
            </a:r>
          </a:p>
          <a:p>
            <a:pPr algn="ctr"/>
            <a:endParaRPr lang="ru-RU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489092" y="3644736"/>
            <a:ext cx="3528392" cy="1224137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«На </a:t>
            </a: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Скрыганова</a:t>
            </a: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»</a:t>
            </a:r>
          </a:p>
          <a:p>
            <a:pPr algn="ctr"/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ул. </a:t>
            </a:r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Скрыганова</a:t>
            </a:r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6</a:t>
            </a:r>
          </a:p>
          <a:p>
            <a:pPr algn="ctr"/>
            <a:endParaRPr lang="ru-RU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436096" y="5326891"/>
            <a:ext cx="3456384" cy="1152128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«Виктория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Plaza</a:t>
            </a: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»</a:t>
            </a:r>
          </a:p>
          <a:p>
            <a:pPr algn="ctr"/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ул. Платонова 1б</a:t>
            </a:r>
          </a:p>
          <a:p>
            <a:pPr algn="ctr"/>
            <a:endParaRPr lang="ru-RU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244781" y="2304831"/>
            <a:ext cx="2952328" cy="1008112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Forum Plaza</a:t>
            </a: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»</a:t>
            </a:r>
          </a:p>
          <a:p>
            <a:pPr algn="ctr"/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пер. Козлова 7</a:t>
            </a:r>
          </a:p>
          <a:p>
            <a:pPr algn="ctr"/>
            <a:endParaRPr lang="ru-RU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812004" y="5045294"/>
            <a:ext cx="2336060" cy="1048002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XXI</a:t>
            </a: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век»</a:t>
            </a:r>
          </a:p>
          <a:p>
            <a:pPr algn="ctr"/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пр. Независимости 169</a:t>
            </a:r>
          </a:p>
          <a:p>
            <a:pPr algn="ctr"/>
            <a:endParaRPr lang="ru-RU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25982" y="1628800"/>
            <a:ext cx="820891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 smtClean="0">
                <a:latin typeface="Arial" pitchFamily="34" charset="0"/>
                <a:cs typeface="Arial" pitchFamily="34" charset="0"/>
              </a:rPr>
              <a:t>А также в административных центрах: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Кропоткина 44 и 89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Победителей 7 и 11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Богдановича 155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Платонова 10 и 22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Кальварийская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25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Казинца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62 и 86/3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Брестская 34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пр. Партизанский 14 и 95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Первомайская 14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Чернышевского 10А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пер. Калинина 16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пр. Машерова 25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Славинского 1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Мельникайте</a:t>
            </a:r>
            <a:endParaRPr lang="ru-RU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В.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Хоружей</a:t>
            </a:r>
            <a:endParaRPr lang="ru-RU" sz="1600" b="1" dirty="0" smtClean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79384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Tm="14935">
        <p:checker/>
      </p:transition>
    </mc:Choice>
    <mc:Fallback>
      <p:transition spd="slow" advTm="14935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325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pPr algn="ctr"/>
            <a:endParaRPr lang="ru-RU" sz="10000" dirty="0" smtClean="0"/>
          </a:p>
          <a:p>
            <a:pPr marL="0" indent="0" algn="ctr">
              <a:buNone/>
            </a:pPr>
            <a:r>
              <a:rPr lang="ru-RU" sz="12300" b="1" dirty="0" smtClean="0">
                <a:solidFill>
                  <a:srgbClr val="FFCC00"/>
                </a:solidFill>
                <a:latin typeface="Arial" pitchFamily="34" charset="0"/>
                <a:cs typeface="Arial" pitchFamily="34" charset="0"/>
              </a:rPr>
              <a:t>СПАСИБО ЗА ВНИМАНИЕ!!!</a:t>
            </a:r>
          </a:p>
          <a:p>
            <a:pPr marL="0" indent="0" algn="r" fontAlgn="base">
              <a:buNone/>
            </a:pP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 fontAlgn="base"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 fontAlgn="base">
              <a:buNone/>
            </a:pP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 fontAlgn="base"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 fontAlgn="base">
              <a:buNone/>
            </a:pP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 fontAlgn="base"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 fontAlgn="base">
              <a:buNone/>
            </a:pPr>
            <a:r>
              <a:rPr lang="ru-RU" sz="4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ЧРУП «Мегаполис Медиа»</a:t>
            </a:r>
            <a:endParaRPr lang="ru-RU" sz="49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 fontAlgn="base">
              <a:buNone/>
            </a:pPr>
            <a: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УНП 190791088, ОКПО 377102745000</a:t>
            </a:r>
          </a:p>
          <a:p>
            <a:pPr marL="0" indent="0" algn="r">
              <a:buNone/>
            </a:pPr>
            <a:endParaRPr lang="ru-RU" sz="49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>
              <a:buNone/>
            </a:pPr>
            <a:r>
              <a:rPr lang="ru-RU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Республика Беларусь, г. Минск </a:t>
            </a:r>
            <a:endParaRPr lang="ru-RU" sz="4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>
              <a:buNone/>
            </a:pPr>
            <a:r>
              <a:rPr lang="ru-RU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ул</a:t>
            </a:r>
            <a: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Казинца</a:t>
            </a:r>
            <a: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11а, корпус Б, </a:t>
            </a:r>
            <a:r>
              <a:rPr lang="ru-RU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офис 413</a:t>
            </a:r>
            <a:br>
              <a:rPr lang="ru-RU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ru-RU" sz="49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>
              <a:buNone/>
            </a:pPr>
            <a:r>
              <a:rPr lang="ru-RU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375 17 3 - 365 - 365</a:t>
            </a:r>
            <a:b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+375 17 3 - 364 - 364</a:t>
            </a:r>
          </a:p>
          <a:p>
            <a:pPr marL="0" indent="0" algn="r" fontAlgn="base">
              <a:buNone/>
            </a:pPr>
            <a: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+375 33 6 - 420 - 420</a:t>
            </a:r>
            <a:b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ru-RU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375 29 6 - 233 </a:t>
            </a:r>
            <a:r>
              <a:rPr lang="ru-RU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- 000</a:t>
            </a:r>
          </a:p>
          <a:p>
            <a:pPr marL="0" indent="0" algn="r" fontAlgn="base">
              <a:buNone/>
            </a:pPr>
            <a:endParaRPr lang="ru-RU" sz="49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 fontAlgn="base">
              <a:buNone/>
            </a:pPr>
            <a:r>
              <a:rPr lang="en-US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info@megapolis.info</a:t>
            </a:r>
            <a:endParaRPr lang="ru-RU" sz="49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User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2232247" cy="10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913198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Tm="19883">
        <p:checker/>
      </p:transition>
    </mc:Choice>
    <mc:Fallback>
      <p:transition spd="slow" advTm="19883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>
                <a:solidFill>
                  <a:srgbClr val="FFCC00"/>
                </a:solidFill>
              </a:rPr>
              <a:t>О компании</a:t>
            </a:r>
            <a:endParaRPr lang="ru-RU" b="1" dirty="0">
              <a:solidFill>
                <a:srgbClr val="FFCC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55000" lnSpcReduction="20000"/>
          </a:bodyPr>
          <a:lstStyle/>
          <a:p>
            <a:pPr lvl="0" algn="just" eaLnBrk="0" fontAlgn="base" hangingPunct="0">
              <a:spcAft>
                <a:spcPct val="0"/>
              </a:spcAft>
              <a:buFontTx/>
              <a:buChar char="•"/>
              <a:defRPr/>
            </a:pPr>
            <a:r>
              <a:rPr lang="ru-RU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Рекламное агентство полного цикла «Мегаполис Медиа» работает на белорусском рынке рекламных услуг с 2001 года. Благодаря более чем 10-летнему опыту, </a:t>
            </a:r>
            <a:r>
              <a:rPr lang="ru-RU" sz="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агентство </a:t>
            </a:r>
            <a:r>
              <a:rPr lang="ru-RU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успешно </a:t>
            </a:r>
            <a:r>
              <a:rPr lang="ru-RU" sz="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сотрудничает </a:t>
            </a:r>
            <a:r>
              <a:rPr lang="ru-RU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как с рекламодателями, так и </a:t>
            </a:r>
            <a:r>
              <a:rPr lang="ru-RU" sz="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 различными </a:t>
            </a:r>
            <a:r>
              <a:rPr lang="ru-RU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СМИ</a:t>
            </a:r>
            <a:r>
              <a:rPr lang="ru-RU" sz="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 eaLnBrk="0" fontAlgn="base" hangingPunct="0">
              <a:spcAft>
                <a:spcPct val="0"/>
              </a:spcAft>
              <a:buFontTx/>
              <a:buChar char="•"/>
              <a:defRPr/>
            </a:pPr>
            <a:endParaRPr lang="ru-RU" sz="38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lvl="0" algn="just" eaLnBrk="0" hangingPunct="0">
              <a:buFontTx/>
              <a:buChar char="•"/>
              <a:defRPr/>
            </a:pPr>
            <a:r>
              <a:rPr lang="ru-RU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«Мегаполис Медиа»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оказывает услуги по размещению </a:t>
            </a:r>
            <a:r>
              <a:rPr lang="ru-RU" sz="3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рекламы в 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бизнес-центрах</a:t>
            </a:r>
            <a:r>
              <a:rPr lang="en-US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Минска</a:t>
            </a:r>
            <a:r>
              <a:rPr lang="en-US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как </a:t>
            </a:r>
            <a:r>
              <a:rPr lang="ru-RU" sz="3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наиболее эффективный способ воздействия на 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деловых людей, платёжеспособных клиентов.</a:t>
            </a:r>
            <a:endParaRPr lang="ru-RU" sz="38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lvl="0" algn="just" eaLnBrk="0" fontAlgn="base" hangingPunct="0">
              <a:spcAft>
                <a:spcPct val="0"/>
              </a:spcAft>
              <a:buFontTx/>
              <a:buChar char="•"/>
              <a:defRPr/>
            </a:pPr>
            <a:endParaRPr lang="ru-RU" sz="38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lvl="0" algn="just" eaLnBrk="0" fontAlgn="base" hangingPunct="0">
              <a:spcAft>
                <a:spcPct val="0"/>
              </a:spcAft>
              <a:buFontTx/>
              <a:buChar char="•"/>
              <a:defRPr/>
            </a:pPr>
            <a:r>
              <a:rPr lang="ru-RU" sz="3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Рекламоносители</a:t>
            </a:r>
            <a:r>
              <a:rPr lang="ru-RU" sz="3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представляют собой 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постеры </a:t>
            </a:r>
            <a:r>
              <a:rPr lang="ru-RU" sz="3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формата 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А0</a:t>
            </a:r>
            <a:r>
              <a:rPr lang="en-US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(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размером </a:t>
            </a:r>
            <a:r>
              <a:rPr lang="en-US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110*81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см, вертикальные</a:t>
            </a:r>
            <a:r>
              <a:rPr lang="en-US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)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 </a:t>
            </a:r>
            <a:r>
              <a:rPr lang="ru-RU" sz="3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которые размещаются преимущественно в </a:t>
            </a:r>
            <a:r>
              <a:rPr lang="ru-RU" sz="3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прилифтовой</a:t>
            </a:r>
            <a:r>
              <a:rPr lang="ru-RU" sz="3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зоне 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бизнес-центров.</a:t>
            </a:r>
          </a:p>
          <a:p>
            <a:pPr lvl="0" algn="just" eaLnBrk="0" fontAlgn="base" hangingPunct="0">
              <a:spcAft>
                <a:spcPct val="0"/>
              </a:spcAft>
              <a:buFontTx/>
              <a:buChar char="•"/>
              <a:defRPr/>
            </a:pPr>
            <a:endParaRPr lang="ru-RU" sz="38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lvl="0" algn="just" eaLnBrk="0" hangingPunct="0">
              <a:buFontTx/>
              <a:buChar char="•"/>
              <a:defRPr/>
            </a:pPr>
            <a:r>
              <a:rPr lang="ru-RU" sz="3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На сегодняшний день сеть 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рекламоносителей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охватывает 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более 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30 бизнес-центров в Минске</a:t>
            </a:r>
            <a:r>
              <a:rPr lang="en-US" sz="3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.</a:t>
            </a:r>
            <a:endParaRPr lang="ru-RU" sz="3800" b="1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endParaRPr lang="ru-RU" dirty="0"/>
          </a:p>
        </p:txBody>
      </p:sp>
      <p:pic>
        <p:nvPicPr>
          <p:cNvPr id="4" name="Picture 2" descr="C:\Users\User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7" y="188642"/>
            <a:ext cx="2232247" cy="10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209270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Tm="20455">
        <p:checker/>
      </p:transition>
    </mc:Choice>
    <mc:Fallback>
      <p:transition spd="slow" advTm="20455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4800" b="1" dirty="0" smtClean="0">
                <a:solidFill>
                  <a:srgbClr val="FFCC00"/>
                </a:solidFill>
              </a:rPr>
              <a:t>Целевая аудитория</a:t>
            </a:r>
            <a:endParaRPr lang="ru-RU" sz="4800" b="1" dirty="0">
              <a:solidFill>
                <a:srgbClr val="FFCC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Ориентация, в первую очередь, на </a:t>
            </a:r>
            <a:r>
              <a:rPr lang="ru-RU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платежеспособную, </a:t>
            </a:r>
            <a:r>
              <a:rPr lang="ru-RU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активную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целевую аудиторию!!!</a:t>
            </a:r>
          </a:p>
          <a:p>
            <a:pPr>
              <a:buFontTx/>
              <a:buChar char="•"/>
              <a:defRPr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r>
              <a:rPr lang="ru-RU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Возраст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от 20 до 60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лет; 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r>
              <a:rPr lang="ru-RU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Доход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средний, выше среднего, высокий; 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r>
              <a:rPr lang="ru-RU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Социальный статус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владельцы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компаний, руководители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инвесторы, топ-менеджеры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специалисты, служащие.</a:t>
            </a:r>
            <a:endParaRPr lang="ru-RU" sz="24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User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2232247" cy="10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61042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Tm="13025">
        <p:checker/>
      </p:transition>
    </mc:Choice>
    <mc:Fallback>
      <p:transition spd="slow" advTm="13025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ru-RU" sz="4000" b="1" dirty="0" smtClean="0">
                <a:solidFill>
                  <a:srgbClr val="FFCC00"/>
                </a:solidFill>
              </a:rPr>
              <a:t>Преимущества проекта</a:t>
            </a:r>
            <a:endParaRPr lang="ru-RU" sz="4000" b="1" dirty="0">
              <a:solidFill>
                <a:srgbClr val="FFCC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0"/>
            <a:ext cx="8568952" cy="4997152"/>
          </a:xfrm>
        </p:spPr>
        <p:txBody>
          <a:bodyPr>
            <a:normAutofit/>
          </a:bodyPr>
          <a:lstStyle/>
          <a:p>
            <a:pPr fontAlgn="base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Реклама в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БЦ ориентирована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на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активную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целевую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аудиторию с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высоким уровнем дохода;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Удобный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способ «отличиться» на фоне конкурентов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fontAlgn="base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На стенде используются крупные шрифты, что обеспечивает лёгкость во время прочтения рекламы;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Изготавливается рекламная конструкция класса «премиум» с антибликовой плёнкой;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just" eaLnBrk="0" fontAlgn="base" hangingPunct="0">
              <a:spcAft>
                <a:spcPct val="0"/>
              </a:spcAft>
              <a:buNone/>
              <a:defRPr/>
            </a:pPr>
            <a:endParaRPr lang="ru-RU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2" descr="C:\Users\User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2232247" cy="10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494552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Tm="17890">
        <p:checker/>
      </p:transition>
    </mc:Choice>
    <mc:Fallback>
      <p:transition spd="slow" advTm="1789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ru-RU" sz="4000" b="1" dirty="0" smtClean="0">
                <a:solidFill>
                  <a:srgbClr val="FFCC00"/>
                </a:solidFill>
              </a:rPr>
              <a:t>Стоимость размещения</a:t>
            </a:r>
            <a:endParaRPr lang="ru-RU" sz="4000" b="1" dirty="0">
              <a:solidFill>
                <a:srgbClr val="FFCC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VIP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категория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ru-RU" u="sng" dirty="0" smtClean="0">
                <a:latin typeface="Arial" pitchFamily="34" charset="0"/>
                <a:cs typeface="Arial" pitchFamily="34" charset="0"/>
              </a:rPr>
              <a:t>1.900.000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рублей</a:t>
            </a:r>
          </a:p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Стандарт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категория = </a:t>
            </a:r>
            <a:r>
              <a:rPr lang="ru-RU" sz="2400" u="sng" dirty="0" smtClean="0">
                <a:latin typeface="Arial" pitchFamily="34" charset="0"/>
                <a:cs typeface="Arial" pitchFamily="34" charset="0"/>
              </a:rPr>
              <a:t>1.500.000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рублей</a:t>
            </a:r>
          </a:p>
          <a:p>
            <a:pPr marL="0" indent="0">
              <a:buNone/>
            </a:pPr>
            <a:r>
              <a:rPr lang="ru-RU" sz="1400" i="1" dirty="0" smtClean="0">
                <a:latin typeface="Arial" pitchFamily="34" charset="0"/>
                <a:cs typeface="Arial" pitchFamily="34" charset="0"/>
              </a:rPr>
              <a:t>*в месяц с НДС за один постер в одном бизнес-центре</a:t>
            </a:r>
          </a:p>
          <a:p>
            <a:pPr marL="0" indent="0">
              <a:buNone/>
            </a:pPr>
            <a:endParaRPr lang="ru-RU" sz="2400" i="1" dirty="0">
              <a:latin typeface="Arial" pitchFamily="34" charset="0"/>
              <a:cs typeface="Arial" pitchFamily="34" charset="0"/>
            </a:endParaRPr>
          </a:p>
          <a:p>
            <a:pPr marL="0" indent="0" algn="ctr" fontAlgn="base">
              <a:buNone/>
            </a:pPr>
            <a:r>
              <a:rPr lang="ru-RU" sz="2800" b="1" dirty="0">
                <a:latin typeface="Arial" pitchFamily="34" charset="0"/>
                <a:cs typeface="Arial" pitchFamily="34" charset="0"/>
              </a:rPr>
              <a:t>Действует система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скидок!!!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ru-RU" sz="2400" u="sng" dirty="0">
                <a:latin typeface="Arial" pitchFamily="34" charset="0"/>
                <a:cs typeface="Arial" pitchFamily="34" charset="0"/>
              </a:rPr>
              <a:t>За </a:t>
            </a:r>
            <a:r>
              <a:rPr lang="ru-RU" sz="2400" u="sng" dirty="0" smtClean="0">
                <a:latin typeface="Arial" pitchFamily="34" charset="0"/>
                <a:cs typeface="Arial" pitchFamily="34" charset="0"/>
              </a:rPr>
              <a:t>объём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:                                         </a:t>
            </a:r>
            <a:r>
              <a:rPr lang="ru-RU" sz="2400" u="sng" dirty="0">
                <a:latin typeface="Arial" pitchFamily="34" charset="0"/>
                <a:cs typeface="Arial" pitchFamily="34" charset="0"/>
              </a:rPr>
              <a:t>За период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fontAlgn="base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10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 постеров  в месяц –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5%               от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2-х месяцев – 5%</a:t>
            </a:r>
          </a:p>
          <a:p>
            <a:pPr marL="0" indent="0" fontAlgn="base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20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 постеров  в месяц –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10%              от 3-х месяцев – 10%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0" indent="0" fontAlgn="base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30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 постеров  в месяц – 15%</a:t>
            </a:r>
          </a:p>
          <a:p>
            <a:pPr marL="0" indent="0" fontAlgn="base">
              <a:buNone/>
            </a:pPr>
            <a:r>
              <a:rPr lang="ru-RU" sz="1400" i="1" dirty="0" smtClean="0">
                <a:latin typeface="Arial" pitchFamily="34" charset="0"/>
                <a:cs typeface="Arial" pitchFamily="34" charset="0"/>
              </a:rPr>
              <a:t>*скидки суммируются</a:t>
            </a:r>
            <a:endParaRPr lang="ru-RU" sz="14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User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2232247" cy="10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998877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Tm="18047">
        <p:checker/>
      </p:transition>
    </mc:Choice>
    <mc:Fallback>
      <p:transition spd="slow" advTm="18047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b="1" dirty="0" smtClean="0">
                <a:solidFill>
                  <a:srgbClr val="FFCC00"/>
                </a:solidFill>
              </a:rPr>
              <a:t>Наша реклама в </a:t>
            </a:r>
            <a:br>
              <a:rPr lang="ru-RU" b="1" dirty="0" smtClean="0">
                <a:solidFill>
                  <a:srgbClr val="FFCC00"/>
                </a:solidFill>
              </a:rPr>
            </a:br>
            <a:r>
              <a:rPr lang="ru-RU" b="1" dirty="0" smtClean="0">
                <a:solidFill>
                  <a:srgbClr val="FFCC00"/>
                </a:solidFill>
              </a:rPr>
              <a:t>бизнес-центрах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lum bright="10000"/>
          </a:blip>
          <a:srcRect l="18750" r="33654"/>
          <a:stretch>
            <a:fillRect/>
          </a:stretch>
        </p:blipFill>
        <p:spPr>
          <a:xfrm>
            <a:off x="1357290" y="2071678"/>
            <a:ext cx="2786082" cy="3292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2" descr="C:\Users\User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2232247" cy="10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lum/>
          </a:blip>
          <a:srcRect l="26354" r="2824"/>
          <a:stretch>
            <a:fillRect/>
          </a:stretch>
        </p:blipFill>
        <p:spPr>
          <a:xfrm rot="5400000">
            <a:off x="5342242" y="2158692"/>
            <a:ext cx="2928958" cy="2326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Прямоугольник 7"/>
          <p:cNvSpPr/>
          <p:nvPr/>
        </p:nvSpPr>
        <p:spPr>
          <a:xfrm>
            <a:off x="285720" y="1500174"/>
            <a:ext cx="371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>
                <a:solidFill>
                  <a:srgbClr val="FFCC00"/>
                </a:solidFill>
                <a:latin typeface="Arial" pitchFamily="34" charset="0"/>
                <a:cs typeface="Arial" pitchFamily="34" charset="0"/>
              </a:rPr>
              <a:t>Световые конструкции</a:t>
            </a:r>
            <a:endParaRPr lang="ru-RU" b="1" i="1" dirty="0">
              <a:solidFill>
                <a:srgbClr val="FFCC00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08518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Tm="10536">
        <p:checker/>
      </p:transition>
    </mc:Choice>
    <mc:Fallback>
      <p:transition spd="slow" advTm="10536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b="1" dirty="0" smtClean="0">
                <a:solidFill>
                  <a:srgbClr val="FFCC00"/>
                </a:solidFill>
              </a:rPr>
              <a:t>Наша реклама в </a:t>
            </a:r>
            <a:br>
              <a:rPr lang="ru-RU" b="1" dirty="0" smtClean="0">
                <a:solidFill>
                  <a:srgbClr val="FFCC00"/>
                </a:solidFill>
              </a:rPr>
            </a:br>
            <a:r>
              <a:rPr lang="ru-RU" b="1" dirty="0" smtClean="0">
                <a:solidFill>
                  <a:srgbClr val="FFCC00"/>
                </a:solidFill>
              </a:rPr>
              <a:t>бизнес-центрах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034" y="3714752"/>
            <a:ext cx="3061753" cy="2289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2" descr="C:\Users\User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2232247" cy="10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3042" y="1071546"/>
            <a:ext cx="3126955" cy="2336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2205" y="1534375"/>
            <a:ext cx="2705283" cy="1805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3438" y="3857628"/>
            <a:ext cx="2832646" cy="18905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408518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Tm="10536">
        <p:checker/>
      </p:transition>
    </mc:Choice>
    <mc:Fallback>
      <p:transition spd="slow" advTm="10536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b="1" dirty="0" smtClean="0">
                <a:solidFill>
                  <a:srgbClr val="FFCC00"/>
                </a:solidFill>
              </a:rPr>
              <a:t>Наша реклама в </a:t>
            </a:r>
            <a:br>
              <a:rPr lang="ru-RU" b="1" dirty="0" smtClean="0">
                <a:solidFill>
                  <a:srgbClr val="FFCC00"/>
                </a:solidFill>
              </a:rPr>
            </a:br>
            <a:r>
              <a:rPr lang="ru-RU" b="1" dirty="0" smtClean="0">
                <a:solidFill>
                  <a:srgbClr val="FFCC00"/>
                </a:solidFill>
              </a:rPr>
              <a:t>бизнес-центрах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472" y="3643314"/>
            <a:ext cx="3639276" cy="2428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1680" y="1124744"/>
            <a:ext cx="3283576" cy="21841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86380" y="3143248"/>
            <a:ext cx="2913073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2" descr="C:\Users\User\Desktop\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2232247" cy="10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60101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Tm="10678">
        <p:checker/>
      </p:transition>
    </mc:Choice>
    <mc:Fallback>
      <p:transition spd="slow" advTm="10678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b="1" dirty="0" smtClean="0">
                <a:solidFill>
                  <a:srgbClr val="FFCC00"/>
                </a:solidFill>
              </a:rPr>
              <a:t>Наша реклама в </a:t>
            </a:r>
            <a:br>
              <a:rPr lang="ru-RU" b="1" dirty="0" smtClean="0">
                <a:solidFill>
                  <a:srgbClr val="FFCC00"/>
                </a:solidFill>
              </a:rPr>
            </a:br>
            <a:r>
              <a:rPr lang="ru-RU" b="1" dirty="0" smtClean="0">
                <a:solidFill>
                  <a:srgbClr val="FFCC00"/>
                </a:solidFill>
              </a:rPr>
              <a:t>бизнес-центрах</a:t>
            </a:r>
            <a:endParaRPr lang="ru-RU" dirty="0"/>
          </a:p>
        </p:txBody>
      </p:sp>
      <p:pic>
        <p:nvPicPr>
          <p:cNvPr id="4" name="Picture 2" descr="C:\Users\User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2232247" cy="10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1670" y="785794"/>
            <a:ext cx="2143140" cy="2857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2066" y="2357430"/>
            <a:ext cx="3456385" cy="2584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D:\СТАТЬИ ДАРЬИ КУРАС\ГХУ Чернышевского,10А-№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00" y="4214818"/>
            <a:ext cx="2545900" cy="19037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94224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Tm="12609">
        <p:checker/>
      </p:transition>
    </mc:Choice>
    <mc:Fallback>
      <p:transition spd="slow" advTm="12609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|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|0.9|0.9|1.1|0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|1.2|1.1|1.1|1.2|1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3|1|0.8|0.7|0.7|0.7|0.9|1.3|1.3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|0.9|0.9|0.9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|0.9|0.9|0.9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2.4|1|1|1|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4|0.9|1|0.9|0.9|0.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401</Words>
  <Application>Microsoft Office PowerPoint</Application>
  <PresentationFormat>Экран 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Реклама в бизнес-центрах</vt:lpstr>
      <vt:lpstr>О компании</vt:lpstr>
      <vt:lpstr>Целевая аудитория</vt:lpstr>
      <vt:lpstr>Преимущества проекта</vt:lpstr>
      <vt:lpstr>Стоимость размещения</vt:lpstr>
      <vt:lpstr>Наша реклама в  бизнес-центрах</vt:lpstr>
      <vt:lpstr>Наша реклама в  бизнес-центрах</vt:lpstr>
      <vt:lpstr>Наша реклама в  бизнес-центрах</vt:lpstr>
      <vt:lpstr>Наша реклама в  бизнес-центрах</vt:lpstr>
      <vt:lpstr>Наша реклама в  бизнес-центрах</vt:lpstr>
      <vt:lpstr>Наша реклама в  бизнес-центрах</vt:lpstr>
      <vt:lpstr>Слайд 12</vt:lpstr>
    </vt:vector>
  </TitlesOfParts>
  <Company>SPecialiST RePack, SanBuild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Dasha</cp:lastModifiedBy>
  <cp:revision>44</cp:revision>
  <dcterms:created xsi:type="dcterms:W3CDTF">2015-09-25T06:20:26Z</dcterms:created>
  <dcterms:modified xsi:type="dcterms:W3CDTF">2015-12-02T10:56:34Z</dcterms:modified>
</cp:coreProperties>
</file>