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7.xml" ContentType="application/vnd.openxmlformats-officedocument.presentationml.tags+xml"/>
  <Override PartName="/ppt/slideLayouts/slideLayout10.xml" ContentType="application/vnd.openxmlformats-officedocument.presentationml.slideLayout+xml"/>
  <Override PartName="/ppt/tags/tag14.xml" ContentType="application/vnd.openxmlformats-officedocument.presentationml.tags+xml"/>
  <Override PartName="/ppt/tags/tag15.xml" ContentType="application/vnd.openxmlformats-officedocument.presentationml.tags+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7" r:id="rId2"/>
    <p:sldId id="278" r:id="rId3"/>
    <p:sldId id="279" r:id="rId4"/>
    <p:sldId id="280" r:id="rId5"/>
    <p:sldId id="288" r:id="rId6"/>
    <p:sldId id="259" r:id="rId7"/>
    <p:sldId id="275" r:id="rId8"/>
    <p:sldId id="276" r:id="rId9"/>
    <p:sldId id="263" r:id="rId10"/>
    <p:sldId id="264" r:id="rId11"/>
    <p:sldId id="265" r:id="rId12"/>
    <p:sldId id="267" r:id="rId13"/>
    <p:sldId id="268" r:id="rId14"/>
    <p:sldId id="281" r:id="rId15"/>
    <p:sldId id="282" r:id="rId16"/>
    <p:sldId id="283" r:id="rId17"/>
    <p:sldId id="284" r:id="rId18"/>
    <p:sldId id="286" r:id="rId1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p:kiosk/>
    <p:sldRg st="1" end="12"/>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FFC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6" d="100"/>
          <a:sy n="106" d="100"/>
        </p:scale>
        <p:origin x="-1680"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346E1-85F9-46F4-A2E4-B91E104D8EE4}" type="datetimeFigureOut">
              <a:rPr lang="ru-RU" smtClean="0"/>
              <a:pPr/>
              <a:t>27.01.2016</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F338E5-944C-4434-A971-D94C5C6995E0}"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E6C5ADF5-7C41-4DF4-8E57-E17E71D461B3}" type="slidenum">
              <a:rPr lang="ru-RU" smtClean="0"/>
              <a:pPr/>
              <a:t>1</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E6C5ADF5-7C41-4DF4-8E57-E17E71D461B3}" type="slidenum">
              <a:rPr lang="ru-RU" smtClean="0"/>
              <a:pPr/>
              <a:t>2</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E6C5ADF5-7C41-4DF4-8E57-E17E71D461B3}" type="slidenum">
              <a:rPr lang="ru-RU" smtClean="0"/>
              <a:pPr/>
              <a:t>3</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E6C5ADF5-7C41-4DF4-8E57-E17E71D461B3}" type="slidenum">
              <a:rPr lang="ru-RU" smtClean="0"/>
              <a:pPr/>
              <a:t>4</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E6C5ADF5-7C41-4DF4-8E57-E17E71D461B3}" type="slidenum">
              <a:rPr lang="ru-RU" smtClean="0"/>
              <a:pPr/>
              <a:t>14</a:t>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E6C5ADF5-7C41-4DF4-8E57-E17E71D461B3}" type="slidenum">
              <a:rPr lang="ru-RU" smtClean="0"/>
              <a:pPr/>
              <a:t>15</a:t>
            </a:fld>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E6C5ADF5-7C41-4DF4-8E57-E17E71D461B3}" type="slidenum">
              <a:rPr lang="ru-RU" smtClean="0"/>
              <a:pPr/>
              <a:t>16</a:t>
            </a:fld>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E6C5ADF5-7C41-4DF4-8E57-E17E71D461B3}" type="slidenum">
              <a:rPr lang="ru-RU" smtClean="0"/>
              <a:pPr/>
              <a:t>17</a:t>
            </a:fld>
            <a:endParaRPr 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E6C5ADF5-7C41-4DF4-8E57-E17E71D461B3}" type="slidenum">
              <a:rPr lang="ru-RU" smtClean="0"/>
              <a:pPr/>
              <a:t>18</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B2560A-5996-4632-8308-3886A95B7E47}" type="datetimeFigureOut">
              <a:rPr lang="ru-RU" smtClean="0"/>
              <a:pPr/>
              <a:t>27.01.2016</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DC3A6C92-8F6F-4A40-8EDE-C343D9D6C5A3}" type="slidenum">
              <a:rPr lang="ru-RU" smtClean="0"/>
              <a:pPr/>
              <a:t>‹#›</a:t>
            </a:fld>
            <a:endParaRPr lang="ru-RU" dirty="0"/>
          </a:p>
        </p:txBody>
      </p:sp>
    </p:spTree>
    <p:extLst>
      <p:ext uri="{BB962C8B-B14F-4D97-AF65-F5344CB8AC3E}">
        <p14:creationId xmlns:p14="http://schemas.microsoft.com/office/powerpoint/2010/main" xmlns="" val="4157785122"/>
      </p:ext>
    </p:extLst>
  </p:cSld>
  <p:clrMapOvr>
    <a:masterClrMapping/>
  </p:clrMapOvr>
  <mc:AlternateContent xmlns:mc="http://schemas.openxmlformats.org/markup-compatibility/2006">
    <mc:Choice xmlns:p14="http://schemas.microsoft.com/office/powerpoint/2010/main" xmlns="" Requires="p14">
      <p:transition spd="slow" p14:dur="2500" advTm="9538">
        <p:checker/>
      </p:transition>
    </mc:Choice>
    <mc:Fallback>
      <p:transition spd="slow" advTm="9538">
        <p:checke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B2560A-5996-4632-8308-3886A95B7E47}" type="datetimeFigureOut">
              <a:rPr lang="ru-RU" smtClean="0"/>
              <a:pPr/>
              <a:t>27.01.2016</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DC3A6C92-8F6F-4A40-8EDE-C343D9D6C5A3}" type="slidenum">
              <a:rPr lang="ru-RU" smtClean="0"/>
              <a:pPr/>
              <a:t>‹#›</a:t>
            </a:fld>
            <a:endParaRPr lang="ru-RU" dirty="0"/>
          </a:p>
        </p:txBody>
      </p:sp>
    </p:spTree>
    <p:extLst>
      <p:ext uri="{BB962C8B-B14F-4D97-AF65-F5344CB8AC3E}">
        <p14:creationId xmlns:p14="http://schemas.microsoft.com/office/powerpoint/2010/main" xmlns="" val="3011836192"/>
      </p:ext>
    </p:extLst>
  </p:cSld>
  <p:clrMapOvr>
    <a:masterClrMapping/>
  </p:clrMapOvr>
  <mc:AlternateContent xmlns:mc="http://schemas.openxmlformats.org/markup-compatibility/2006">
    <mc:Choice xmlns:p14="http://schemas.microsoft.com/office/powerpoint/2010/main" xmlns="" Requires="p14">
      <p:transition spd="slow" p14:dur="2500" advTm="9538">
        <p:checker/>
      </p:transition>
    </mc:Choice>
    <mc:Fallback>
      <p:transition spd="slow" advTm="9538">
        <p:checke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B2560A-5996-4632-8308-3886A95B7E47}" type="datetimeFigureOut">
              <a:rPr lang="ru-RU" smtClean="0"/>
              <a:pPr/>
              <a:t>27.01.2016</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DC3A6C92-8F6F-4A40-8EDE-C343D9D6C5A3}" type="slidenum">
              <a:rPr lang="ru-RU" smtClean="0"/>
              <a:pPr/>
              <a:t>‹#›</a:t>
            </a:fld>
            <a:endParaRPr lang="ru-RU" dirty="0"/>
          </a:p>
        </p:txBody>
      </p:sp>
    </p:spTree>
    <p:extLst>
      <p:ext uri="{BB962C8B-B14F-4D97-AF65-F5344CB8AC3E}">
        <p14:creationId xmlns:p14="http://schemas.microsoft.com/office/powerpoint/2010/main" xmlns="" val="1142436039"/>
      </p:ext>
    </p:extLst>
  </p:cSld>
  <p:clrMapOvr>
    <a:masterClrMapping/>
  </p:clrMapOvr>
  <mc:AlternateContent xmlns:mc="http://schemas.openxmlformats.org/markup-compatibility/2006">
    <mc:Choice xmlns:p14="http://schemas.microsoft.com/office/powerpoint/2010/main" xmlns="" Requires="p14">
      <p:transition spd="slow" p14:dur="2500" advTm="9538">
        <p:checker/>
      </p:transition>
    </mc:Choice>
    <mc:Fallback>
      <p:transition spd="slow" advTm="9538">
        <p:checke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B2560A-5996-4632-8308-3886A95B7E47}" type="datetimeFigureOut">
              <a:rPr lang="ru-RU" smtClean="0"/>
              <a:pPr/>
              <a:t>27.01.2016</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DC3A6C92-8F6F-4A40-8EDE-C343D9D6C5A3}" type="slidenum">
              <a:rPr lang="ru-RU" smtClean="0"/>
              <a:pPr/>
              <a:t>‹#›</a:t>
            </a:fld>
            <a:endParaRPr lang="ru-RU" dirty="0"/>
          </a:p>
        </p:txBody>
      </p:sp>
    </p:spTree>
    <p:extLst>
      <p:ext uri="{BB962C8B-B14F-4D97-AF65-F5344CB8AC3E}">
        <p14:creationId xmlns:p14="http://schemas.microsoft.com/office/powerpoint/2010/main" xmlns="" val="3064946131"/>
      </p:ext>
    </p:extLst>
  </p:cSld>
  <p:clrMapOvr>
    <a:masterClrMapping/>
  </p:clrMapOvr>
  <mc:AlternateContent xmlns:mc="http://schemas.openxmlformats.org/markup-compatibility/2006">
    <mc:Choice xmlns:p14="http://schemas.microsoft.com/office/powerpoint/2010/main" xmlns="" Requires="p14">
      <p:transition spd="slow" p14:dur="2500" advTm="9538">
        <p:checker/>
      </p:transition>
    </mc:Choice>
    <mc:Fallback>
      <p:transition spd="slow" advTm="9538">
        <p:check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B2560A-5996-4632-8308-3886A95B7E47}" type="datetimeFigureOut">
              <a:rPr lang="ru-RU" smtClean="0"/>
              <a:pPr/>
              <a:t>27.01.2016</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DC3A6C92-8F6F-4A40-8EDE-C343D9D6C5A3}" type="slidenum">
              <a:rPr lang="ru-RU" smtClean="0"/>
              <a:pPr/>
              <a:t>‹#›</a:t>
            </a:fld>
            <a:endParaRPr lang="ru-RU" dirty="0"/>
          </a:p>
        </p:txBody>
      </p:sp>
    </p:spTree>
    <p:extLst>
      <p:ext uri="{BB962C8B-B14F-4D97-AF65-F5344CB8AC3E}">
        <p14:creationId xmlns:p14="http://schemas.microsoft.com/office/powerpoint/2010/main" xmlns="" val="2938253486"/>
      </p:ext>
    </p:extLst>
  </p:cSld>
  <p:clrMapOvr>
    <a:masterClrMapping/>
  </p:clrMapOvr>
  <mc:AlternateContent xmlns:mc="http://schemas.openxmlformats.org/markup-compatibility/2006">
    <mc:Choice xmlns:p14="http://schemas.microsoft.com/office/powerpoint/2010/main" xmlns="" Requires="p14">
      <p:transition spd="slow" p14:dur="2500" advTm="9538">
        <p:checker/>
      </p:transition>
    </mc:Choice>
    <mc:Fallback>
      <p:transition spd="slow" advTm="9538">
        <p:check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B2560A-5996-4632-8308-3886A95B7E47}" type="datetimeFigureOut">
              <a:rPr lang="ru-RU" smtClean="0"/>
              <a:pPr/>
              <a:t>27.01.2016</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DC3A6C92-8F6F-4A40-8EDE-C343D9D6C5A3}" type="slidenum">
              <a:rPr lang="ru-RU" smtClean="0"/>
              <a:pPr/>
              <a:t>‹#›</a:t>
            </a:fld>
            <a:endParaRPr lang="ru-RU" dirty="0"/>
          </a:p>
        </p:txBody>
      </p:sp>
    </p:spTree>
    <p:extLst>
      <p:ext uri="{BB962C8B-B14F-4D97-AF65-F5344CB8AC3E}">
        <p14:creationId xmlns:p14="http://schemas.microsoft.com/office/powerpoint/2010/main" xmlns="" val="3436756420"/>
      </p:ext>
    </p:extLst>
  </p:cSld>
  <p:clrMapOvr>
    <a:masterClrMapping/>
  </p:clrMapOvr>
  <mc:AlternateContent xmlns:mc="http://schemas.openxmlformats.org/markup-compatibility/2006">
    <mc:Choice xmlns:p14="http://schemas.microsoft.com/office/powerpoint/2010/main" xmlns="" Requires="p14">
      <p:transition spd="slow" p14:dur="2500" advTm="9538">
        <p:checker/>
      </p:transition>
    </mc:Choice>
    <mc:Fallback>
      <p:transition spd="slow" advTm="9538">
        <p:checke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B2560A-5996-4632-8308-3886A95B7E47}" type="datetimeFigureOut">
              <a:rPr lang="ru-RU" smtClean="0"/>
              <a:pPr/>
              <a:t>27.01.2016</a:t>
            </a:fld>
            <a:endParaRPr lang="ru-RU" dirty="0"/>
          </a:p>
        </p:txBody>
      </p:sp>
      <p:sp>
        <p:nvSpPr>
          <p:cNvPr id="8" name="Нижний колонтитул 7"/>
          <p:cNvSpPr>
            <a:spLocks noGrp="1"/>
          </p:cNvSpPr>
          <p:nvPr>
            <p:ph type="ftr" sz="quarter" idx="11"/>
          </p:nvPr>
        </p:nvSpPr>
        <p:spPr/>
        <p:txBody>
          <a:bodyPr/>
          <a:lstStyle/>
          <a:p>
            <a:endParaRPr lang="ru-RU" dirty="0"/>
          </a:p>
        </p:txBody>
      </p:sp>
      <p:sp>
        <p:nvSpPr>
          <p:cNvPr id="9" name="Номер слайда 8"/>
          <p:cNvSpPr>
            <a:spLocks noGrp="1"/>
          </p:cNvSpPr>
          <p:nvPr>
            <p:ph type="sldNum" sz="quarter" idx="12"/>
          </p:nvPr>
        </p:nvSpPr>
        <p:spPr/>
        <p:txBody>
          <a:bodyPr/>
          <a:lstStyle/>
          <a:p>
            <a:fld id="{DC3A6C92-8F6F-4A40-8EDE-C343D9D6C5A3}" type="slidenum">
              <a:rPr lang="ru-RU" smtClean="0"/>
              <a:pPr/>
              <a:t>‹#›</a:t>
            </a:fld>
            <a:endParaRPr lang="ru-RU" dirty="0"/>
          </a:p>
        </p:txBody>
      </p:sp>
    </p:spTree>
    <p:extLst>
      <p:ext uri="{BB962C8B-B14F-4D97-AF65-F5344CB8AC3E}">
        <p14:creationId xmlns:p14="http://schemas.microsoft.com/office/powerpoint/2010/main" xmlns="" val="226491618"/>
      </p:ext>
    </p:extLst>
  </p:cSld>
  <p:clrMapOvr>
    <a:masterClrMapping/>
  </p:clrMapOvr>
  <mc:AlternateContent xmlns:mc="http://schemas.openxmlformats.org/markup-compatibility/2006">
    <mc:Choice xmlns:p14="http://schemas.microsoft.com/office/powerpoint/2010/main" xmlns="" Requires="p14">
      <p:transition spd="slow" p14:dur="2500" advTm="9538">
        <p:checker/>
      </p:transition>
    </mc:Choice>
    <mc:Fallback>
      <p:transition spd="slow" advTm="9538">
        <p:checke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B2560A-5996-4632-8308-3886A95B7E47}" type="datetimeFigureOut">
              <a:rPr lang="ru-RU" smtClean="0"/>
              <a:pPr/>
              <a:t>27.01.2016</a:t>
            </a:fld>
            <a:endParaRPr lang="ru-RU" dirty="0"/>
          </a:p>
        </p:txBody>
      </p:sp>
      <p:sp>
        <p:nvSpPr>
          <p:cNvPr id="4" name="Нижний колонтитул 3"/>
          <p:cNvSpPr>
            <a:spLocks noGrp="1"/>
          </p:cNvSpPr>
          <p:nvPr>
            <p:ph type="ftr" sz="quarter" idx="11"/>
          </p:nvPr>
        </p:nvSpPr>
        <p:spPr/>
        <p:txBody>
          <a:bodyPr/>
          <a:lstStyle/>
          <a:p>
            <a:endParaRPr lang="ru-RU" dirty="0"/>
          </a:p>
        </p:txBody>
      </p:sp>
      <p:sp>
        <p:nvSpPr>
          <p:cNvPr id="5" name="Номер слайда 4"/>
          <p:cNvSpPr>
            <a:spLocks noGrp="1"/>
          </p:cNvSpPr>
          <p:nvPr>
            <p:ph type="sldNum" sz="quarter" idx="12"/>
          </p:nvPr>
        </p:nvSpPr>
        <p:spPr/>
        <p:txBody>
          <a:bodyPr/>
          <a:lstStyle/>
          <a:p>
            <a:fld id="{DC3A6C92-8F6F-4A40-8EDE-C343D9D6C5A3}" type="slidenum">
              <a:rPr lang="ru-RU" smtClean="0"/>
              <a:pPr/>
              <a:t>‹#›</a:t>
            </a:fld>
            <a:endParaRPr lang="ru-RU" dirty="0"/>
          </a:p>
        </p:txBody>
      </p:sp>
    </p:spTree>
    <p:extLst>
      <p:ext uri="{BB962C8B-B14F-4D97-AF65-F5344CB8AC3E}">
        <p14:creationId xmlns:p14="http://schemas.microsoft.com/office/powerpoint/2010/main" xmlns="" val="3467016728"/>
      </p:ext>
    </p:extLst>
  </p:cSld>
  <p:clrMapOvr>
    <a:masterClrMapping/>
  </p:clrMapOvr>
  <mc:AlternateContent xmlns:mc="http://schemas.openxmlformats.org/markup-compatibility/2006">
    <mc:Choice xmlns:p14="http://schemas.microsoft.com/office/powerpoint/2010/main" xmlns="" Requires="p14">
      <p:transition spd="slow" p14:dur="2500" advTm="9538">
        <p:checker/>
      </p:transition>
    </mc:Choice>
    <mc:Fallback>
      <p:transition spd="slow" advTm="9538">
        <p:checke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B2560A-5996-4632-8308-3886A95B7E47}" type="datetimeFigureOut">
              <a:rPr lang="ru-RU" smtClean="0"/>
              <a:pPr/>
              <a:t>27.01.2016</a:t>
            </a:fld>
            <a:endParaRPr lang="ru-RU" dirty="0"/>
          </a:p>
        </p:txBody>
      </p:sp>
      <p:sp>
        <p:nvSpPr>
          <p:cNvPr id="3" name="Нижний колонтитул 2"/>
          <p:cNvSpPr>
            <a:spLocks noGrp="1"/>
          </p:cNvSpPr>
          <p:nvPr>
            <p:ph type="ftr" sz="quarter" idx="11"/>
          </p:nvPr>
        </p:nvSpPr>
        <p:spPr/>
        <p:txBody>
          <a:bodyPr/>
          <a:lstStyle/>
          <a:p>
            <a:endParaRPr lang="ru-RU" dirty="0"/>
          </a:p>
        </p:txBody>
      </p:sp>
      <p:sp>
        <p:nvSpPr>
          <p:cNvPr id="4" name="Номер слайда 3"/>
          <p:cNvSpPr>
            <a:spLocks noGrp="1"/>
          </p:cNvSpPr>
          <p:nvPr>
            <p:ph type="sldNum" sz="quarter" idx="12"/>
          </p:nvPr>
        </p:nvSpPr>
        <p:spPr/>
        <p:txBody>
          <a:bodyPr/>
          <a:lstStyle/>
          <a:p>
            <a:fld id="{DC3A6C92-8F6F-4A40-8EDE-C343D9D6C5A3}" type="slidenum">
              <a:rPr lang="ru-RU" smtClean="0"/>
              <a:pPr/>
              <a:t>‹#›</a:t>
            </a:fld>
            <a:endParaRPr lang="ru-RU" dirty="0"/>
          </a:p>
        </p:txBody>
      </p:sp>
    </p:spTree>
    <p:extLst>
      <p:ext uri="{BB962C8B-B14F-4D97-AF65-F5344CB8AC3E}">
        <p14:creationId xmlns:p14="http://schemas.microsoft.com/office/powerpoint/2010/main" xmlns="" val="2336876844"/>
      </p:ext>
    </p:extLst>
  </p:cSld>
  <p:clrMapOvr>
    <a:masterClrMapping/>
  </p:clrMapOvr>
  <mc:AlternateContent xmlns:mc="http://schemas.openxmlformats.org/markup-compatibility/2006">
    <mc:Choice xmlns:p14="http://schemas.microsoft.com/office/powerpoint/2010/main" xmlns="" Requires="p14">
      <p:transition spd="slow" p14:dur="2500" advTm="9538">
        <p:checker/>
      </p:transition>
    </mc:Choice>
    <mc:Fallback>
      <p:transition spd="slow" advTm="9538">
        <p:checke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B2560A-5996-4632-8308-3886A95B7E47}" type="datetimeFigureOut">
              <a:rPr lang="ru-RU" smtClean="0"/>
              <a:pPr/>
              <a:t>27.01.2016</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DC3A6C92-8F6F-4A40-8EDE-C343D9D6C5A3}" type="slidenum">
              <a:rPr lang="ru-RU" smtClean="0"/>
              <a:pPr/>
              <a:t>‹#›</a:t>
            </a:fld>
            <a:endParaRPr lang="ru-RU" dirty="0"/>
          </a:p>
        </p:txBody>
      </p:sp>
    </p:spTree>
    <p:extLst>
      <p:ext uri="{BB962C8B-B14F-4D97-AF65-F5344CB8AC3E}">
        <p14:creationId xmlns:p14="http://schemas.microsoft.com/office/powerpoint/2010/main" xmlns="" val="2438384474"/>
      </p:ext>
    </p:extLst>
  </p:cSld>
  <p:clrMapOvr>
    <a:masterClrMapping/>
  </p:clrMapOvr>
  <mc:AlternateContent xmlns:mc="http://schemas.openxmlformats.org/markup-compatibility/2006">
    <mc:Choice xmlns:p14="http://schemas.microsoft.com/office/powerpoint/2010/main" xmlns="" Requires="p14">
      <p:transition spd="slow" p14:dur="2500" advTm="9538">
        <p:checker/>
      </p:transition>
    </mc:Choice>
    <mc:Fallback>
      <p:transition spd="slow" advTm="9538">
        <p:checke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B2560A-5996-4632-8308-3886A95B7E47}" type="datetimeFigureOut">
              <a:rPr lang="ru-RU" smtClean="0"/>
              <a:pPr/>
              <a:t>27.01.2016</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DC3A6C92-8F6F-4A40-8EDE-C343D9D6C5A3}" type="slidenum">
              <a:rPr lang="ru-RU" smtClean="0"/>
              <a:pPr/>
              <a:t>‹#›</a:t>
            </a:fld>
            <a:endParaRPr lang="ru-RU" dirty="0"/>
          </a:p>
        </p:txBody>
      </p:sp>
    </p:spTree>
    <p:extLst>
      <p:ext uri="{BB962C8B-B14F-4D97-AF65-F5344CB8AC3E}">
        <p14:creationId xmlns:p14="http://schemas.microsoft.com/office/powerpoint/2010/main" xmlns="" val="4260243089"/>
      </p:ext>
    </p:extLst>
  </p:cSld>
  <p:clrMapOvr>
    <a:masterClrMapping/>
  </p:clrMapOvr>
  <mc:AlternateContent xmlns:mc="http://schemas.openxmlformats.org/markup-compatibility/2006">
    <mc:Choice xmlns:p14="http://schemas.microsoft.com/office/powerpoint/2010/main" xmlns="" Requires="p14">
      <p:transition spd="slow" p14:dur="2500" advTm="9538">
        <p:checker/>
      </p:transition>
    </mc:Choice>
    <mc:Fallback>
      <p:transition spd="slow" advTm="9538">
        <p:checker/>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B2560A-5996-4632-8308-3886A95B7E47}" type="datetimeFigureOut">
              <a:rPr lang="ru-RU" smtClean="0"/>
              <a:pPr/>
              <a:t>27.01.2016</a:t>
            </a:fld>
            <a:endParaRPr lang="ru-RU" dirty="0"/>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3A6C92-8F6F-4A40-8EDE-C343D9D6C5A3}" type="slidenum">
              <a:rPr lang="ru-RU" smtClean="0"/>
              <a:pPr/>
              <a:t>‹#›</a:t>
            </a:fld>
            <a:endParaRPr lang="ru-RU" dirty="0"/>
          </a:p>
        </p:txBody>
      </p:sp>
      <p:sp>
        <p:nvSpPr>
          <p:cNvPr id="7" name="Прямоугольник 6"/>
          <p:cNvSpPr/>
          <p:nvPr userDrawn="1"/>
        </p:nvSpPr>
        <p:spPr>
          <a:xfrm>
            <a:off x="0" y="6164263"/>
            <a:ext cx="9144000" cy="693737"/>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lumMod val="75000"/>
                    <a:lumOff val="25000"/>
                  </a:schemeClr>
                </a:solidFill>
              </a:rPr>
              <a:t>megapolis-reklama.by</a:t>
            </a:r>
            <a:endParaRPr lang="ru-RU" sz="1400" dirty="0"/>
          </a:p>
        </p:txBody>
      </p:sp>
    </p:spTree>
    <p:extLst>
      <p:ext uri="{BB962C8B-B14F-4D97-AF65-F5344CB8AC3E}">
        <p14:creationId xmlns:p14="http://schemas.microsoft.com/office/powerpoint/2010/main" xmlns="" val="279297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slow" p14:dur="2500" advTm="9538">
        <p:checker/>
      </p:transition>
    </mc:Choice>
    <mc:Fallback>
      <p:transition spd="slow" advTm="9538">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png"/><Relationship Id="rId5" Type="http://schemas.openxmlformats.org/officeDocument/2006/relationships/image" Target="../media/image18.jpeg"/><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25.jpe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8" Type="http://schemas.openxmlformats.org/officeDocument/2006/relationships/image" Target="../media/image29.jpeg"/><Relationship Id="rId13" Type="http://schemas.openxmlformats.org/officeDocument/2006/relationships/image" Target="../media/image34.jpeg"/><Relationship Id="rId3" Type="http://schemas.openxmlformats.org/officeDocument/2006/relationships/notesSlide" Target="../notesSlides/notesSlide5.xml"/><Relationship Id="rId7" Type="http://schemas.openxmlformats.org/officeDocument/2006/relationships/image" Target="../media/image28.jpeg"/><Relationship Id="rId12" Type="http://schemas.openxmlformats.org/officeDocument/2006/relationships/image" Target="../media/image33.jpeg"/><Relationship Id="rId2" Type="http://schemas.openxmlformats.org/officeDocument/2006/relationships/slideLayout" Target="../slideLayouts/slideLayout2.xml"/><Relationship Id="rId16" Type="http://schemas.openxmlformats.org/officeDocument/2006/relationships/image" Target="../media/image37.jpeg"/><Relationship Id="rId1" Type="http://schemas.openxmlformats.org/officeDocument/2006/relationships/tags" Target="../tags/tag13.xml"/><Relationship Id="rId6" Type="http://schemas.openxmlformats.org/officeDocument/2006/relationships/image" Target="../media/image27.jpeg"/><Relationship Id="rId11" Type="http://schemas.openxmlformats.org/officeDocument/2006/relationships/image" Target="../media/image32.jpeg"/><Relationship Id="rId5" Type="http://schemas.openxmlformats.org/officeDocument/2006/relationships/image" Target="../media/image1.png"/><Relationship Id="rId15" Type="http://schemas.openxmlformats.org/officeDocument/2006/relationships/image" Target="../media/image36.jpeg"/><Relationship Id="rId10" Type="http://schemas.openxmlformats.org/officeDocument/2006/relationships/image" Target="../media/image31.png"/><Relationship Id="rId4" Type="http://schemas.openxmlformats.org/officeDocument/2006/relationships/image" Target="../media/image26.jpeg"/><Relationship Id="rId9" Type="http://schemas.openxmlformats.org/officeDocument/2006/relationships/image" Target="../media/image30.png"/><Relationship Id="rId14" Type="http://schemas.openxmlformats.org/officeDocument/2006/relationships/image" Target="../media/image35.jpeg"/></Relationships>
</file>

<file path=ppt/slides/_rels/slide15.xml.rels><?xml version="1.0" encoding="UTF-8" standalone="yes"?>
<Relationships xmlns="http://schemas.openxmlformats.org/package/2006/relationships"><Relationship Id="rId8" Type="http://schemas.openxmlformats.org/officeDocument/2006/relationships/image" Target="../media/image41.jpeg"/><Relationship Id="rId13" Type="http://schemas.openxmlformats.org/officeDocument/2006/relationships/image" Target="../media/image46.jpeg"/><Relationship Id="rId3" Type="http://schemas.openxmlformats.org/officeDocument/2006/relationships/notesSlide" Target="../notesSlides/notesSlide6.xml"/><Relationship Id="rId7" Type="http://schemas.openxmlformats.org/officeDocument/2006/relationships/image" Target="../media/image40.jpeg"/><Relationship Id="rId12" Type="http://schemas.openxmlformats.org/officeDocument/2006/relationships/image" Target="../media/image45.png"/><Relationship Id="rId2" Type="http://schemas.openxmlformats.org/officeDocument/2006/relationships/slideLayout" Target="../slideLayouts/slideLayout2.xml"/><Relationship Id="rId16" Type="http://schemas.openxmlformats.org/officeDocument/2006/relationships/image" Target="../media/image49.jpeg"/><Relationship Id="rId1" Type="http://schemas.openxmlformats.org/officeDocument/2006/relationships/tags" Target="../tags/tag14.xml"/><Relationship Id="rId6" Type="http://schemas.openxmlformats.org/officeDocument/2006/relationships/image" Target="../media/image39.jpeg"/><Relationship Id="rId11" Type="http://schemas.openxmlformats.org/officeDocument/2006/relationships/image" Target="../media/image44.png"/><Relationship Id="rId5" Type="http://schemas.openxmlformats.org/officeDocument/2006/relationships/image" Target="../media/image38.jpeg"/><Relationship Id="rId15" Type="http://schemas.openxmlformats.org/officeDocument/2006/relationships/image" Target="../media/image48.jpeg"/><Relationship Id="rId10" Type="http://schemas.openxmlformats.org/officeDocument/2006/relationships/image" Target="../media/image43.png"/><Relationship Id="rId4" Type="http://schemas.openxmlformats.org/officeDocument/2006/relationships/image" Target="../media/image1.png"/><Relationship Id="rId9" Type="http://schemas.openxmlformats.org/officeDocument/2006/relationships/image" Target="../media/image42.jpeg"/><Relationship Id="rId14" Type="http://schemas.openxmlformats.org/officeDocument/2006/relationships/image" Target="../media/image47.png"/></Relationships>
</file>

<file path=ppt/slides/_rels/slide16.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57.jpeg"/><Relationship Id="rId3" Type="http://schemas.openxmlformats.org/officeDocument/2006/relationships/notesSlide" Target="../notesSlides/notesSlide7.xml"/><Relationship Id="rId7" Type="http://schemas.openxmlformats.org/officeDocument/2006/relationships/image" Target="../media/image52.png"/><Relationship Id="rId12" Type="http://schemas.openxmlformats.org/officeDocument/2006/relationships/image" Target="../media/image56.jpeg"/><Relationship Id="rId17" Type="http://schemas.openxmlformats.org/officeDocument/2006/relationships/image" Target="../media/image61.png"/><Relationship Id="rId2" Type="http://schemas.openxmlformats.org/officeDocument/2006/relationships/slideLayout" Target="../slideLayouts/slideLayout2.xml"/><Relationship Id="rId16" Type="http://schemas.openxmlformats.org/officeDocument/2006/relationships/image" Target="../media/image60.gif"/><Relationship Id="rId1" Type="http://schemas.openxmlformats.org/officeDocument/2006/relationships/tags" Target="../tags/tag15.xml"/><Relationship Id="rId6" Type="http://schemas.openxmlformats.org/officeDocument/2006/relationships/image" Target="../media/image51.jpeg"/><Relationship Id="rId11" Type="http://schemas.openxmlformats.org/officeDocument/2006/relationships/image" Target="../media/image55.jpeg"/><Relationship Id="rId5" Type="http://schemas.openxmlformats.org/officeDocument/2006/relationships/image" Target="../media/image1.png"/><Relationship Id="rId15" Type="http://schemas.openxmlformats.org/officeDocument/2006/relationships/image" Target="../media/image59.jpeg"/><Relationship Id="rId10" Type="http://schemas.openxmlformats.org/officeDocument/2006/relationships/image" Target="../media/image54.jpeg"/><Relationship Id="rId4" Type="http://schemas.openxmlformats.org/officeDocument/2006/relationships/image" Target="../media/image50.jpeg"/><Relationship Id="rId9" Type="http://schemas.openxmlformats.org/officeDocument/2006/relationships/image" Target="../media/image53.jpeg"/><Relationship Id="rId14" Type="http://schemas.openxmlformats.org/officeDocument/2006/relationships/image" Target="../media/image58.jpeg"/></Relationships>
</file>

<file path=ppt/slides/_rels/slide17.xml.rels><?xml version="1.0" encoding="UTF-8" standalone="yes"?>
<Relationships xmlns="http://schemas.openxmlformats.org/package/2006/relationships"><Relationship Id="rId8" Type="http://schemas.openxmlformats.org/officeDocument/2006/relationships/image" Target="../media/image65.jpeg"/><Relationship Id="rId3" Type="http://schemas.openxmlformats.org/officeDocument/2006/relationships/notesSlide" Target="../notesSlides/notesSlide8.xml"/><Relationship Id="rId7" Type="http://schemas.openxmlformats.org/officeDocument/2006/relationships/image" Target="../media/image64.jpe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63.jpeg"/><Relationship Id="rId5" Type="http://schemas.openxmlformats.org/officeDocument/2006/relationships/image" Target="../media/image62.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notesSlide" Target="../notesSlides/notesSlide4.xml"/><Relationship Id="rId7"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image" Target="../media/image1.png"/><Relationship Id="rId9"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11.jpe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5.jpe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28596" y="2428868"/>
            <a:ext cx="8208912" cy="2357454"/>
          </a:xfrm>
        </p:spPr>
        <p:txBody>
          <a:bodyPr>
            <a:normAutofit/>
          </a:bodyPr>
          <a:lstStyle/>
          <a:p>
            <a:r>
              <a:rPr lang="ru-RU" sz="2300" b="1" dirty="0" smtClean="0">
                <a:solidFill>
                  <a:schemeClr val="tx1">
                    <a:lumMod val="65000"/>
                    <a:lumOff val="35000"/>
                  </a:schemeClr>
                </a:solidFill>
                <a:latin typeface="Tahoma" pitchFamily="34" charset="0"/>
                <a:ea typeface="Tahoma" pitchFamily="34" charset="0"/>
                <a:cs typeface="Tahoma" pitchFamily="34" charset="0"/>
              </a:rPr>
              <a:t>ПРЕЗЕНТАЦИЯ РЕКЛАМНОГО АГЕНТСТВА</a:t>
            </a:r>
            <a:br>
              <a:rPr lang="ru-RU" sz="2300" b="1" dirty="0" smtClean="0">
                <a:solidFill>
                  <a:schemeClr val="tx1">
                    <a:lumMod val="65000"/>
                    <a:lumOff val="35000"/>
                  </a:schemeClr>
                </a:solidFill>
                <a:latin typeface="Tahoma" pitchFamily="34" charset="0"/>
                <a:ea typeface="Tahoma" pitchFamily="34" charset="0"/>
                <a:cs typeface="Tahoma" pitchFamily="34" charset="0"/>
              </a:rPr>
            </a:br>
            <a:r>
              <a:rPr lang="en-US" sz="2300" b="1" dirty="0" smtClean="0">
                <a:solidFill>
                  <a:schemeClr val="tx1">
                    <a:lumMod val="65000"/>
                    <a:lumOff val="35000"/>
                  </a:schemeClr>
                </a:solidFill>
                <a:latin typeface="Tahoma" pitchFamily="34" charset="0"/>
                <a:ea typeface="Tahoma" pitchFamily="34" charset="0"/>
                <a:cs typeface="Tahoma" pitchFamily="34" charset="0"/>
              </a:rPr>
              <a:t>MEGAPOLIS MEDIA</a:t>
            </a:r>
            <a:r>
              <a:rPr lang="ru-RU" sz="2300" b="1" dirty="0" smtClean="0">
                <a:solidFill>
                  <a:schemeClr val="tx1">
                    <a:lumMod val="65000"/>
                    <a:lumOff val="35000"/>
                  </a:schemeClr>
                </a:solidFill>
                <a:latin typeface="Tahoma" pitchFamily="34" charset="0"/>
                <a:ea typeface="Tahoma" pitchFamily="34" charset="0"/>
                <a:cs typeface="Tahoma" pitchFamily="34" charset="0"/>
              </a:rPr>
              <a:t/>
            </a:r>
            <a:br>
              <a:rPr lang="ru-RU" sz="2300" b="1" dirty="0" smtClean="0">
                <a:solidFill>
                  <a:schemeClr val="tx1">
                    <a:lumMod val="65000"/>
                    <a:lumOff val="35000"/>
                  </a:schemeClr>
                </a:solidFill>
                <a:latin typeface="Tahoma" pitchFamily="34" charset="0"/>
                <a:ea typeface="Tahoma" pitchFamily="34" charset="0"/>
                <a:cs typeface="Tahoma" pitchFamily="34" charset="0"/>
              </a:rPr>
            </a:br>
            <a:r>
              <a:rPr lang="en-US" sz="2300" b="1" dirty="0" smtClean="0">
                <a:solidFill>
                  <a:schemeClr val="tx1">
                    <a:lumMod val="65000"/>
                    <a:lumOff val="35000"/>
                  </a:schemeClr>
                </a:solidFill>
                <a:latin typeface="Tahoma" pitchFamily="34" charset="0"/>
                <a:ea typeface="Tahoma" pitchFamily="34" charset="0"/>
                <a:cs typeface="Tahoma" pitchFamily="34" charset="0"/>
              </a:rPr>
              <a:t/>
            </a:r>
            <a:br>
              <a:rPr lang="en-US" sz="2300" b="1" dirty="0" smtClean="0">
                <a:solidFill>
                  <a:schemeClr val="tx1">
                    <a:lumMod val="65000"/>
                    <a:lumOff val="35000"/>
                  </a:schemeClr>
                </a:solidFill>
                <a:latin typeface="Tahoma" pitchFamily="34" charset="0"/>
                <a:ea typeface="Tahoma" pitchFamily="34" charset="0"/>
                <a:cs typeface="Tahoma" pitchFamily="34" charset="0"/>
              </a:rPr>
            </a:br>
            <a:r>
              <a:rPr lang="en-US" sz="2300" b="1" dirty="0" smtClean="0">
                <a:solidFill>
                  <a:schemeClr val="tx1">
                    <a:lumMod val="65000"/>
                    <a:lumOff val="35000"/>
                  </a:schemeClr>
                </a:solidFill>
                <a:latin typeface="Tahoma" pitchFamily="34" charset="0"/>
                <a:ea typeface="Tahoma" pitchFamily="34" charset="0"/>
                <a:cs typeface="Tahoma" pitchFamily="34" charset="0"/>
              </a:rPr>
              <a:t/>
            </a:r>
            <a:br>
              <a:rPr lang="en-US" sz="2300" b="1" dirty="0" smtClean="0">
                <a:solidFill>
                  <a:schemeClr val="tx1">
                    <a:lumMod val="65000"/>
                    <a:lumOff val="35000"/>
                  </a:schemeClr>
                </a:solidFill>
                <a:latin typeface="Tahoma" pitchFamily="34" charset="0"/>
                <a:ea typeface="Tahoma" pitchFamily="34" charset="0"/>
                <a:cs typeface="Tahoma" pitchFamily="34" charset="0"/>
              </a:rPr>
            </a:br>
            <a:r>
              <a:rPr lang="ru-RU" sz="2000" b="1" dirty="0" smtClean="0">
                <a:solidFill>
                  <a:schemeClr val="tx1">
                    <a:lumMod val="65000"/>
                    <a:lumOff val="35000"/>
                  </a:schemeClr>
                </a:solidFill>
                <a:latin typeface="Tahoma" pitchFamily="34" charset="0"/>
                <a:ea typeface="Tahoma" pitchFamily="34" charset="0"/>
                <a:cs typeface="Tahoma" pitchFamily="34" charset="0"/>
              </a:rPr>
              <a:t>Реклама в </a:t>
            </a:r>
            <a:r>
              <a:rPr lang="ru-RU" sz="2000" b="1" dirty="0" err="1" smtClean="0">
                <a:solidFill>
                  <a:schemeClr val="tx1">
                    <a:lumMod val="65000"/>
                    <a:lumOff val="35000"/>
                  </a:schemeClr>
                </a:solidFill>
                <a:latin typeface="Tahoma" pitchFamily="34" charset="0"/>
                <a:ea typeface="Tahoma" pitchFamily="34" charset="0"/>
                <a:cs typeface="Tahoma" pitchFamily="34" charset="0"/>
              </a:rPr>
              <a:t>бизнес-центрах</a:t>
            </a:r>
            <a:r>
              <a:rPr lang="ru-RU" sz="2000" b="1" dirty="0" smtClean="0">
                <a:solidFill>
                  <a:schemeClr val="tx1">
                    <a:lumMod val="65000"/>
                    <a:lumOff val="35000"/>
                  </a:schemeClr>
                </a:solidFill>
                <a:latin typeface="Tahoma" pitchFamily="34" charset="0"/>
                <a:ea typeface="Tahoma" pitchFamily="34" charset="0"/>
                <a:cs typeface="Tahoma" pitchFamily="34" charset="0"/>
              </a:rPr>
              <a:t> г. Минска</a:t>
            </a:r>
            <a:endParaRPr lang="ru-RU" sz="2300" b="1" dirty="0">
              <a:solidFill>
                <a:schemeClr val="tx1">
                  <a:lumMod val="65000"/>
                  <a:lumOff val="35000"/>
                </a:schemeClr>
              </a:solidFill>
            </a:endParaRPr>
          </a:p>
        </p:txBody>
      </p:sp>
      <p:pic>
        <p:nvPicPr>
          <p:cNvPr id="1026" name="Picture 2" descr="C:\Users\User\Desktop\logo.pn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42909" y="428604"/>
            <a:ext cx="3023553" cy="1357322"/>
          </a:xfrm>
          <a:prstGeom prst="rect">
            <a:avLst/>
          </a:prstGeom>
          <a:noFill/>
          <a:extLst>
            <a:ext uri="{909E8E84-426E-40DD-AFC4-6F175D3DCCD1}">
              <a14:hiddenFill xmlns="" xmlns:a14="http://schemas.microsoft.com/office/drawing/2010/main">
                <a:solidFill>
                  <a:srgbClr val="FFFFFF"/>
                </a:solidFill>
              </a14:hiddenFill>
            </a:ext>
          </a:extLst>
        </p:spPr>
      </p:pic>
    </p:spTree>
    <p:custDataLst>
      <p:tags r:id="rId1"/>
    </p:custDataLst>
    <p:extLst>
      <p:ext uri="{BB962C8B-B14F-4D97-AF65-F5344CB8AC3E}">
        <p14:creationId xmlns="" xmlns:p14="http://schemas.microsoft.com/office/powerpoint/2010/main" val="807558996"/>
      </p:ext>
    </p:extLst>
  </p:cSld>
  <p:clrMapOvr>
    <a:masterClrMapping/>
  </p:clrMapOvr>
  <mc:AlternateContent xmlns:mc="http://schemas.openxmlformats.org/markup-compatibility/2006">
    <mc:Choice xmlns="" xmlns:p14="http://schemas.microsoft.com/office/powerpoint/2010/main" Requires="p14">
      <p:transition spd="slow" p14:dur="2500" advTm="8103">
        <p:checker/>
      </p:transition>
    </mc:Choice>
    <mc:Fallback>
      <p:transition spd="slow" advTm="8103">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571472" y="3643314"/>
            <a:ext cx="2571768" cy="17164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Рисунок 4"/>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928794" y="1285860"/>
            <a:ext cx="2808882" cy="18684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Рисунок 7"/>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5286380" y="3143248"/>
            <a:ext cx="2913073" cy="19442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2" descr="C:\Users\User\Desktop\logo.png"/>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395536" y="188640"/>
            <a:ext cx="2232247" cy="1002092"/>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Заголовок 1"/>
          <p:cNvSpPr>
            <a:spLocks noGrp="1"/>
          </p:cNvSpPr>
          <p:nvPr>
            <p:ph type="title"/>
          </p:nvPr>
        </p:nvSpPr>
        <p:spPr>
          <a:xfrm>
            <a:off x="457200" y="274638"/>
            <a:ext cx="8229600" cy="1143000"/>
          </a:xfrm>
        </p:spPr>
        <p:txBody>
          <a:bodyPr>
            <a:normAutofit/>
          </a:bodyPr>
          <a:lstStyle/>
          <a:p>
            <a:pPr algn="r"/>
            <a:r>
              <a:rPr lang="ru-RU" sz="2400" b="1" dirty="0" smtClean="0">
                <a:solidFill>
                  <a:srgbClr val="FFCC00"/>
                </a:solidFill>
              </a:rPr>
              <a:t>Наша реклама в </a:t>
            </a:r>
            <a:r>
              <a:rPr lang="ru-RU" sz="2400" b="1" dirty="0" err="1" smtClean="0">
                <a:solidFill>
                  <a:srgbClr val="FFCC00"/>
                </a:solidFill>
              </a:rPr>
              <a:t>бизнес-центрах</a:t>
            </a:r>
            <a:endParaRPr lang="ru-RU" sz="2400" dirty="0"/>
          </a:p>
        </p:txBody>
      </p:sp>
    </p:spTree>
    <p:custDataLst>
      <p:tags r:id="rId1"/>
    </p:custDataLst>
    <p:extLst>
      <p:ext uri="{BB962C8B-B14F-4D97-AF65-F5344CB8AC3E}">
        <p14:creationId xmlns:p14="http://schemas.microsoft.com/office/powerpoint/2010/main" xmlns="" val="360101541"/>
      </p:ext>
    </p:extLst>
  </p:cSld>
  <p:clrMapOvr>
    <a:masterClrMapping/>
  </p:clrMapOvr>
  <mc:AlternateContent xmlns:mc="http://schemas.openxmlformats.org/markup-compatibility/2006">
    <mc:Choice xmlns:p14="http://schemas.microsoft.com/office/powerpoint/2010/main" xmlns="" Requires="p14">
      <p:transition spd="slow" p14:dur="2500" advTm="10678">
        <p:checker/>
      </p:transition>
    </mc:Choice>
    <mc:Fallback>
      <p:transition spd="slow" advTm="10678">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circle(in)">
                                      <p:cBhvr>
                                        <p:cTn id="28"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User\Desktop\logo.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95536" y="188640"/>
            <a:ext cx="2232247" cy="1002092"/>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Объект 10"/>
          <p:cNvPicPr>
            <a:picLocks noGrp="1" noChangeAspect="1"/>
          </p:cNvPicPr>
          <p:nvPr>
            <p:ph idx="1"/>
          </p:nvPr>
        </p:nvPicPr>
        <p:blipFill>
          <a:blip r:embed="rId4" cstate="print">
            <a:extLst>
              <a:ext uri="{28A0092B-C50C-407E-A947-70E740481C1C}">
                <a14:useLocalDpi xmlns:a14="http://schemas.microsoft.com/office/drawing/2010/main" xmlns="" val="0"/>
              </a:ext>
            </a:extLst>
          </a:blip>
          <a:stretch>
            <a:fillRect/>
          </a:stretch>
        </p:blipFill>
        <p:spPr>
          <a:xfrm>
            <a:off x="2357422" y="1285860"/>
            <a:ext cx="1857388" cy="24765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Рисунок 14"/>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5143504" y="1785926"/>
            <a:ext cx="3456385" cy="25845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50" name="Picture 2" descr="D:\СТАТЬИ ДАРЬИ КУРАС\ГХУ Чернышевского,10А-№2.JPG"/>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785786" y="4071942"/>
            <a:ext cx="2545900" cy="19037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8" name="Заголовок 1"/>
          <p:cNvSpPr>
            <a:spLocks noGrp="1"/>
          </p:cNvSpPr>
          <p:nvPr>
            <p:ph type="title"/>
          </p:nvPr>
        </p:nvSpPr>
        <p:spPr>
          <a:xfrm>
            <a:off x="457200" y="274638"/>
            <a:ext cx="8229600" cy="1143000"/>
          </a:xfrm>
        </p:spPr>
        <p:txBody>
          <a:bodyPr>
            <a:normAutofit/>
          </a:bodyPr>
          <a:lstStyle/>
          <a:p>
            <a:pPr algn="r"/>
            <a:r>
              <a:rPr lang="ru-RU" sz="2400" b="1" dirty="0" smtClean="0">
                <a:solidFill>
                  <a:srgbClr val="FFCC00"/>
                </a:solidFill>
              </a:rPr>
              <a:t>Наша реклама в </a:t>
            </a:r>
            <a:r>
              <a:rPr lang="ru-RU" sz="2400" b="1" dirty="0" err="1" smtClean="0">
                <a:solidFill>
                  <a:srgbClr val="FFCC00"/>
                </a:solidFill>
              </a:rPr>
              <a:t>бизнес-центрах</a:t>
            </a:r>
            <a:endParaRPr lang="ru-RU" sz="2400" dirty="0"/>
          </a:p>
        </p:txBody>
      </p:sp>
    </p:spTree>
    <p:custDataLst>
      <p:tags r:id="rId1"/>
    </p:custDataLst>
    <p:extLst>
      <p:ext uri="{BB962C8B-B14F-4D97-AF65-F5344CB8AC3E}">
        <p14:creationId xmlns:p14="http://schemas.microsoft.com/office/powerpoint/2010/main" xmlns="" val="1942247709"/>
      </p:ext>
    </p:extLst>
  </p:cSld>
  <p:clrMapOvr>
    <a:masterClrMapping/>
  </p:clrMapOvr>
  <mc:AlternateContent xmlns:mc="http://schemas.openxmlformats.org/markup-compatibility/2006">
    <mc:Choice xmlns:p14="http://schemas.microsoft.com/office/powerpoint/2010/main" xmlns="" Requires="p14">
      <p:transition spd="slow" p14:dur="2500" advTm="12609">
        <p:checker/>
      </p:transition>
    </mc:Choice>
    <mc:Fallback>
      <p:transition spd="slow" advTm="12609">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fltVal val="0"/>
                                          </p:val>
                                        </p:tav>
                                        <p:tav tm="100000">
                                          <p:val>
                                            <p:strVal val="#ppt_w"/>
                                          </p:val>
                                        </p:tav>
                                      </p:tavLst>
                                    </p:anim>
                                    <p:anim calcmode="lin" valueType="num">
                                      <p:cBhvr>
                                        <p:cTn id="15" dur="500" fill="hold"/>
                                        <p:tgtEl>
                                          <p:spTgt spid="11"/>
                                        </p:tgtEl>
                                        <p:attrNameLst>
                                          <p:attrName>ppt_h</p:attrName>
                                        </p:attrNameLst>
                                      </p:cBhvr>
                                      <p:tavLst>
                                        <p:tav tm="0">
                                          <p:val>
                                            <p:fltVal val="0"/>
                                          </p:val>
                                        </p:tav>
                                        <p:tav tm="100000">
                                          <p:val>
                                            <p:strVal val="#ppt_h"/>
                                          </p:val>
                                        </p:tav>
                                      </p:tavLst>
                                    </p:anim>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circle(in)">
                                      <p:cBhvr>
                                        <p:cTn id="28"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357158" y="1357298"/>
            <a:ext cx="3357586" cy="22408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2" descr="C:\Users\User\Desktop\logo.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95536" y="188640"/>
            <a:ext cx="2232247" cy="1002092"/>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Рисунок 5"/>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2000232" y="3786190"/>
            <a:ext cx="3021984" cy="20169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Рисунок 7"/>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5214942" y="1357298"/>
            <a:ext cx="2970864" cy="22215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Рисунок 8"/>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6215074" y="4000504"/>
            <a:ext cx="2237930" cy="16734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Заголовок 1"/>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ru-RU" sz="2400" b="1" i="0" u="none" strike="noStrike" kern="1200" cap="none" spc="0" normalizeH="0" baseline="0" noProof="0" smtClean="0">
                <a:ln>
                  <a:noFill/>
                </a:ln>
                <a:solidFill>
                  <a:srgbClr val="FFCC00"/>
                </a:solidFill>
                <a:effectLst/>
                <a:uLnTx/>
                <a:uFillTx/>
                <a:latin typeface="+mj-lt"/>
                <a:ea typeface="+mj-ea"/>
                <a:cs typeface="+mj-cs"/>
              </a:rPr>
              <a:t>Наша реклама в бизнес-центрах</a:t>
            </a:r>
            <a:endParaRPr kumimoji="0" lang="ru-RU" sz="2400" b="0" i="0" u="none" strike="noStrike" kern="1200" cap="none" spc="0" normalizeH="0" baseline="0" noProof="0" dirty="0">
              <a:ln>
                <a:noFill/>
              </a:ln>
              <a:solidFill>
                <a:schemeClr val="tx1"/>
              </a:solidFill>
              <a:effectLst/>
              <a:uLnTx/>
              <a:uFillTx/>
              <a:latin typeface="+mj-lt"/>
              <a:ea typeface="+mj-ea"/>
              <a:cs typeface="+mj-cs"/>
            </a:endParaRPr>
          </a:p>
        </p:txBody>
      </p:sp>
    </p:spTree>
    <p:custDataLst>
      <p:tags r:id="rId1"/>
    </p:custDataLst>
    <p:extLst>
      <p:ext uri="{BB962C8B-B14F-4D97-AF65-F5344CB8AC3E}">
        <p14:creationId xmlns:p14="http://schemas.microsoft.com/office/powerpoint/2010/main" xmlns="" val="3660762062"/>
      </p:ext>
    </p:extLst>
  </p:cSld>
  <p:clrMapOvr>
    <a:masterClrMapping/>
  </p:clrMapOvr>
  <mc:AlternateContent xmlns:mc="http://schemas.openxmlformats.org/markup-compatibility/2006">
    <mc:Choice xmlns:p14="http://schemas.microsoft.com/office/powerpoint/2010/main" xmlns="" Requires="p14">
      <p:transition spd="slow" p14:dur="2500" advTm="10453">
        <p:checker/>
      </p:transition>
    </mc:Choice>
    <mc:Fallback>
      <p:transition spd="slow" advTm="10453">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circle(in)">
                                      <p:cBhvr>
                                        <p:cTn id="35"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r"/>
            <a:r>
              <a:rPr lang="ru-RU" sz="2400" b="1" dirty="0" smtClean="0">
                <a:solidFill>
                  <a:srgbClr val="FFCC00"/>
                </a:solidFill>
              </a:rPr>
              <a:t>Наша реклама в административных центрах</a:t>
            </a:r>
            <a:endParaRPr lang="ru-RU" sz="2400" b="1" dirty="0">
              <a:solidFill>
                <a:srgbClr val="FFCC00"/>
              </a:solidFill>
            </a:endParaRPr>
          </a:p>
        </p:txBody>
      </p:sp>
      <p:sp>
        <p:nvSpPr>
          <p:cNvPr id="3" name="Объект 2"/>
          <p:cNvSpPr>
            <a:spLocks noGrp="1"/>
          </p:cNvSpPr>
          <p:nvPr>
            <p:ph idx="1"/>
          </p:nvPr>
        </p:nvSpPr>
        <p:spPr>
          <a:xfrm>
            <a:off x="425982" y="1562060"/>
            <a:ext cx="8229600" cy="4525963"/>
          </a:xfrm>
        </p:spPr>
        <p:txBody>
          <a:bodyPr>
            <a:normAutofit/>
          </a:bodyPr>
          <a:lstStyle/>
          <a:p>
            <a:pPr marL="0" indent="0">
              <a:buNone/>
            </a:pPr>
            <a:r>
              <a:rPr lang="ru-RU" dirty="0" smtClean="0"/>
              <a:t/>
            </a:r>
            <a:br>
              <a:rPr lang="ru-RU" dirty="0" smtClean="0"/>
            </a:br>
            <a:r>
              <a:rPr lang="ru-RU" dirty="0" smtClean="0"/>
              <a:t> </a:t>
            </a:r>
            <a:endParaRPr lang="ru-RU" dirty="0"/>
          </a:p>
        </p:txBody>
      </p:sp>
      <p:pic>
        <p:nvPicPr>
          <p:cNvPr id="4" name="Picture 2" descr="C:\Users\User\Desktop\logo.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95536" y="188640"/>
            <a:ext cx="2232247" cy="1002092"/>
          </a:xfrm>
          <a:prstGeom prst="rect">
            <a:avLst/>
          </a:prstGeom>
          <a:noFill/>
          <a:extLst>
            <a:ext uri="{909E8E84-426E-40DD-AFC4-6F175D3DCCD1}">
              <a14:hiddenFill xmlns:a14="http://schemas.microsoft.com/office/drawing/2010/main" xmlns="">
                <a:solidFill>
                  <a:srgbClr val="FFFFFF"/>
                </a:solidFill>
              </a14:hiddenFill>
            </a:ext>
          </a:extLst>
        </p:spPr>
      </p:pic>
      <p:sp>
        <p:nvSpPr>
          <p:cNvPr id="5" name="Скругленный прямоугольник 4"/>
          <p:cNvSpPr/>
          <p:nvPr/>
        </p:nvSpPr>
        <p:spPr>
          <a:xfrm>
            <a:off x="6588224" y="2492896"/>
            <a:ext cx="1928724" cy="878905"/>
          </a:xfrm>
          <a:prstGeom prst="round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800" b="1" dirty="0" smtClean="0">
              <a:solidFill>
                <a:schemeClr val="tx1"/>
              </a:solidFill>
              <a:latin typeface="Arial" pitchFamily="34" charset="0"/>
              <a:cs typeface="Arial" pitchFamily="34" charset="0"/>
            </a:endParaRPr>
          </a:p>
          <a:p>
            <a:pPr algn="ctr"/>
            <a:endParaRPr lang="ru-RU" sz="2800" b="1" dirty="0">
              <a:solidFill>
                <a:schemeClr val="tx1"/>
              </a:solidFill>
              <a:latin typeface="Arial" pitchFamily="34" charset="0"/>
              <a:cs typeface="Arial" pitchFamily="34" charset="0"/>
            </a:endParaRPr>
          </a:p>
          <a:p>
            <a:pPr algn="ctr"/>
            <a:r>
              <a:rPr lang="ru-RU" sz="2800" b="1" dirty="0" smtClean="0">
                <a:solidFill>
                  <a:schemeClr val="tx1">
                    <a:lumMod val="75000"/>
                    <a:lumOff val="25000"/>
                  </a:schemeClr>
                </a:solidFill>
                <a:latin typeface="Arial" pitchFamily="34" charset="0"/>
                <a:cs typeface="Arial" pitchFamily="34" charset="0"/>
              </a:rPr>
              <a:t>«Свис»</a:t>
            </a:r>
          </a:p>
          <a:p>
            <a:pPr algn="ctr"/>
            <a:r>
              <a:rPr lang="ru-RU" sz="1400" b="1" dirty="0" smtClean="0">
                <a:solidFill>
                  <a:schemeClr val="tx1">
                    <a:lumMod val="75000"/>
                    <a:lumOff val="25000"/>
                  </a:schemeClr>
                </a:solidFill>
                <a:latin typeface="Arial" pitchFamily="34" charset="0"/>
                <a:cs typeface="Arial" pitchFamily="34" charset="0"/>
              </a:rPr>
              <a:t>ул. Володько 24а</a:t>
            </a:r>
          </a:p>
          <a:p>
            <a:pPr algn="ctr"/>
            <a:endParaRPr lang="ru-RU" sz="2800" b="1" dirty="0" smtClean="0">
              <a:solidFill>
                <a:schemeClr val="tx1">
                  <a:lumMod val="75000"/>
                  <a:lumOff val="25000"/>
                </a:schemeClr>
              </a:solidFill>
              <a:latin typeface="Arial" pitchFamily="34" charset="0"/>
              <a:cs typeface="Arial" pitchFamily="34" charset="0"/>
            </a:endParaRPr>
          </a:p>
          <a:p>
            <a:pPr algn="ctr"/>
            <a:endParaRPr lang="ru-RU" dirty="0"/>
          </a:p>
        </p:txBody>
      </p:sp>
      <p:sp>
        <p:nvSpPr>
          <p:cNvPr id="6" name="Скругленный прямоугольник 5"/>
          <p:cNvSpPr/>
          <p:nvPr/>
        </p:nvSpPr>
        <p:spPr>
          <a:xfrm>
            <a:off x="4489092" y="3644736"/>
            <a:ext cx="3528392" cy="1224137"/>
          </a:xfrm>
          <a:prstGeom prst="round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800" b="1" dirty="0" smtClean="0">
              <a:solidFill>
                <a:schemeClr val="tx1"/>
              </a:solidFill>
              <a:latin typeface="Arial" pitchFamily="34" charset="0"/>
              <a:cs typeface="Arial" pitchFamily="34" charset="0"/>
            </a:endParaRPr>
          </a:p>
          <a:p>
            <a:pPr algn="ctr"/>
            <a:endParaRPr lang="ru-RU" sz="2800" b="1" dirty="0">
              <a:solidFill>
                <a:schemeClr val="tx1"/>
              </a:solidFill>
              <a:latin typeface="Arial" pitchFamily="34" charset="0"/>
              <a:cs typeface="Arial" pitchFamily="34" charset="0"/>
            </a:endParaRPr>
          </a:p>
          <a:p>
            <a:pPr algn="ctr"/>
            <a:r>
              <a:rPr lang="ru-RU" sz="2800" b="1" dirty="0" smtClean="0">
                <a:solidFill>
                  <a:schemeClr val="tx1"/>
                </a:solidFill>
                <a:latin typeface="Arial" pitchFamily="34" charset="0"/>
                <a:cs typeface="Arial" pitchFamily="34" charset="0"/>
              </a:rPr>
              <a:t> </a:t>
            </a:r>
            <a:r>
              <a:rPr lang="ru-RU" sz="2800" b="1" dirty="0" smtClean="0">
                <a:solidFill>
                  <a:schemeClr val="tx1">
                    <a:lumMod val="75000"/>
                    <a:lumOff val="25000"/>
                  </a:schemeClr>
                </a:solidFill>
                <a:latin typeface="Arial" pitchFamily="34" charset="0"/>
                <a:cs typeface="Arial" pitchFamily="34" charset="0"/>
              </a:rPr>
              <a:t>«На Скрыганова»</a:t>
            </a:r>
          </a:p>
          <a:p>
            <a:pPr algn="ctr"/>
            <a:r>
              <a:rPr lang="ru-RU" sz="1600" b="1" dirty="0" smtClean="0">
                <a:solidFill>
                  <a:schemeClr val="tx1">
                    <a:lumMod val="75000"/>
                    <a:lumOff val="25000"/>
                  </a:schemeClr>
                </a:solidFill>
                <a:latin typeface="Arial" pitchFamily="34" charset="0"/>
                <a:cs typeface="Arial" pitchFamily="34" charset="0"/>
              </a:rPr>
              <a:t>ул. Скрыганова 6</a:t>
            </a:r>
          </a:p>
          <a:p>
            <a:pPr algn="ctr"/>
            <a:endParaRPr lang="ru-RU" sz="2800" b="1" dirty="0" smtClean="0">
              <a:solidFill>
                <a:schemeClr val="tx1">
                  <a:lumMod val="75000"/>
                  <a:lumOff val="25000"/>
                </a:schemeClr>
              </a:solidFill>
              <a:latin typeface="Arial" pitchFamily="34" charset="0"/>
              <a:cs typeface="Arial" pitchFamily="34" charset="0"/>
            </a:endParaRPr>
          </a:p>
          <a:p>
            <a:pPr algn="ctr"/>
            <a:endParaRPr lang="ru-RU" dirty="0"/>
          </a:p>
        </p:txBody>
      </p:sp>
      <p:sp>
        <p:nvSpPr>
          <p:cNvPr id="7" name="Скругленный прямоугольник 6"/>
          <p:cNvSpPr/>
          <p:nvPr/>
        </p:nvSpPr>
        <p:spPr>
          <a:xfrm>
            <a:off x="5436096" y="5326891"/>
            <a:ext cx="3456384" cy="1152128"/>
          </a:xfrm>
          <a:prstGeom prst="round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800" b="1" dirty="0" smtClean="0">
              <a:solidFill>
                <a:schemeClr val="tx1"/>
              </a:solidFill>
              <a:latin typeface="Arial" pitchFamily="34" charset="0"/>
              <a:cs typeface="Arial" pitchFamily="34" charset="0"/>
            </a:endParaRPr>
          </a:p>
          <a:p>
            <a:pPr algn="ctr"/>
            <a:endParaRPr lang="ru-RU" sz="2800" b="1" dirty="0">
              <a:solidFill>
                <a:schemeClr val="tx1"/>
              </a:solidFill>
              <a:latin typeface="Arial" pitchFamily="34" charset="0"/>
              <a:cs typeface="Arial" pitchFamily="34" charset="0"/>
            </a:endParaRPr>
          </a:p>
          <a:p>
            <a:pPr algn="ctr"/>
            <a:r>
              <a:rPr lang="ru-RU" sz="1600" b="1" dirty="0" smtClean="0">
                <a:solidFill>
                  <a:schemeClr val="tx1"/>
                </a:solidFill>
                <a:latin typeface="Arial" pitchFamily="34" charset="0"/>
                <a:cs typeface="Arial" pitchFamily="34" charset="0"/>
              </a:rPr>
              <a:t> </a:t>
            </a:r>
            <a:r>
              <a:rPr lang="ru-RU" sz="2800" b="1" dirty="0" smtClean="0">
                <a:solidFill>
                  <a:schemeClr val="tx1">
                    <a:lumMod val="75000"/>
                    <a:lumOff val="25000"/>
                  </a:schemeClr>
                </a:solidFill>
                <a:latin typeface="Arial" pitchFamily="34" charset="0"/>
                <a:cs typeface="Arial" pitchFamily="34" charset="0"/>
              </a:rPr>
              <a:t>«Виктория </a:t>
            </a:r>
            <a:r>
              <a:rPr lang="en-US" sz="2800" b="1" dirty="0" smtClean="0">
                <a:solidFill>
                  <a:schemeClr val="tx1">
                    <a:lumMod val="75000"/>
                    <a:lumOff val="25000"/>
                  </a:schemeClr>
                </a:solidFill>
                <a:latin typeface="Arial" pitchFamily="34" charset="0"/>
                <a:cs typeface="Arial" pitchFamily="34" charset="0"/>
              </a:rPr>
              <a:t>Plaza</a:t>
            </a:r>
            <a:r>
              <a:rPr lang="ru-RU" sz="2800" b="1" dirty="0" smtClean="0">
                <a:solidFill>
                  <a:schemeClr val="tx1">
                    <a:lumMod val="75000"/>
                    <a:lumOff val="25000"/>
                  </a:schemeClr>
                </a:solidFill>
                <a:latin typeface="Arial" pitchFamily="34" charset="0"/>
                <a:cs typeface="Arial" pitchFamily="34" charset="0"/>
              </a:rPr>
              <a:t>»</a:t>
            </a:r>
          </a:p>
          <a:p>
            <a:pPr algn="ctr"/>
            <a:r>
              <a:rPr lang="ru-RU" sz="1600" b="1" dirty="0" smtClean="0">
                <a:solidFill>
                  <a:schemeClr val="tx1">
                    <a:lumMod val="75000"/>
                    <a:lumOff val="25000"/>
                  </a:schemeClr>
                </a:solidFill>
                <a:latin typeface="Arial" pitchFamily="34" charset="0"/>
                <a:cs typeface="Arial" pitchFamily="34" charset="0"/>
              </a:rPr>
              <a:t>ул. Платонова 1б</a:t>
            </a:r>
          </a:p>
          <a:p>
            <a:pPr algn="ctr"/>
            <a:endParaRPr lang="ru-RU" sz="2800" b="1" dirty="0" smtClean="0">
              <a:solidFill>
                <a:schemeClr val="tx1">
                  <a:lumMod val="75000"/>
                  <a:lumOff val="25000"/>
                </a:schemeClr>
              </a:solidFill>
              <a:latin typeface="Arial" pitchFamily="34" charset="0"/>
              <a:cs typeface="Arial" pitchFamily="34" charset="0"/>
            </a:endParaRPr>
          </a:p>
          <a:p>
            <a:pPr algn="ctr"/>
            <a:endParaRPr lang="ru-RU" dirty="0"/>
          </a:p>
        </p:txBody>
      </p:sp>
      <p:sp>
        <p:nvSpPr>
          <p:cNvPr id="8" name="Скругленный прямоугольник 7"/>
          <p:cNvSpPr/>
          <p:nvPr/>
        </p:nvSpPr>
        <p:spPr>
          <a:xfrm>
            <a:off x="3244781" y="2304831"/>
            <a:ext cx="2952328" cy="1008112"/>
          </a:xfrm>
          <a:prstGeom prst="round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800" b="1" dirty="0" smtClean="0">
              <a:solidFill>
                <a:schemeClr val="tx1"/>
              </a:solidFill>
              <a:latin typeface="Arial" pitchFamily="34" charset="0"/>
              <a:cs typeface="Arial" pitchFamily="34" charset="0"/>
            </a:endParaRPr>
          </a:p>
          <a:p>
            <a:pPr algn="ctr"/>
            <a:endParaRPr lang="ru-RU" sz="2800" b="1" dirty="0">
              <a:solidFill>
                <a:schemeClr val="tx1"/>
              </a:solidFill>
              <a:latin typeface="Arial" pitchFamily="34" charset="0"/>
              <a:cs typeface="Arial" pitchFamily="34" charset="0"/>
            </a:endParaRPr>
          </a:p>
          <a:p>
            <a:pPr algn="ctr"/>
            <a:r>
              <a:rPr lang="ru-RU" sz="2800" b="1" dirty="0" smtClean="0">
                <a:solidFill>
                  <a:schemeClr val="tx1">
                    <a:lumMod val="75000"/>
                    <a:lumOff val="25000"/>
                  </a:schemeClr>
                </a:solidFill>
                <a:latin typeface="Arial" pitchFamily="34" charset="0"/>
                <a:cs typeface="Arial" pitchFamily="34" charset="0"/>
              </a:rPr>
              <a:t>«</a:t>
            </a:r>
            <a:r>
              <a:rPr lang="en-US" sz="2800" b="1" dirty="0" smtClean="0">
                <a:solidFill>
                  <a:schemeClr val="tx1">
                    <a:lumMod val="75000"/>
                    <a:lumOff val="25000"/>
                  </a:schemeClr>
                </a:solidFill>
                <a:latin typeface="Arial" pitchFamily="34" charset="0"/>
                <a:cs typeface="Arial" pitchFamily="34" charset="0"/>
              </a:rPr>
              <a:t>Forum Plaza</a:t>
            </a:r>
            <a:r>
              <a:rPr lang="ru-RU" sz="2800" b="1" dirty="0" smtClean="0">
                <a:solidFill>
                  <a:schemeClr val="tx1">
                    <a:lumMod val="75000"/>
                    <a:lumOff val="25000"/>
                  </a:schemeClr>
                </a:solidFill>
                <a:latin typeface="Arial" pitchFamily="34" charset="0"/>
                <a:cs typeface="Arial" pitchFamily="34" charset="0"/>
              </a:rPr>
              <a:t>»</a:t>
            </a:r>
          </a:p>
          <a:p>
            <a:pPr algn="ctr"/>
            <a:r>
              <a:rPr lang="ru-RU" sz="1600" b="1" dirty="0" smtClean="0">
                <a:solidFill>
                  <a:schemeClr val="tx1">
                    <a:lumMod val="75000"/>
                    <a:lumOff val="25000"/>
                  </a:schemeClr>
                </a:solidFill>
                <a:latin typeface="Arial" pitchFamily="34" charset="0"/>
                <a:cs typeface="Arial" pitchFamily="34" charset="0"/>
              </a:rPr>
              <a:t>пер. Козлова 7</a:t>
            </a:r>
          </a:p>
          <a:p>
            <a:pPr algn="ctr"/>
            <a:endParaRPr lang="ru-RU" sz="2800" b="1" dirty="0" smtClean="0">
              <a:solidFill>
                <a:schemeClr val="tx1">
                  <a:lumMod val="75000"/>
                  <a:lumOff val="25000"/>
                </a:schemeClr>
              </a:solidFill>
              <a:latin typeface="Arial" pitchFamily="34" charset="0"/>
              <a:cs typeface="Arial" pitchFamily="34" charset="0"/>
            </a:endParaRPr>
          </a:p>
          <a:p>
            <a:pPr algn="ctr"/>
            <a:endParaRPr lang="ru-RU" dirty="0"/>
          </a:p>
        </p:txBody>
      </p:sp>
      <p:sp>
        <p:nvSpPr>
          <p:cNvPr id="9" name="Скругленный прямоугольник 8"/>
          <p:cNvSpPr/>
          <p:nvPr/>
        </p:nvSpPr>
        <p:spPr>
          <a:xfrm>
            <a:off x="2812004" y="5045294"/>
            <a:ext cx="2336060" cy="1048002"/>
          </a:xfrm>
          <a:prstGeom prst="round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800" b="1" dirty="0" smtClean="0">
              <a:solidFill>
                <a:schemeClr val="tx1"/>
              </a:solidFill>
              <a:latin typeface="Arial" pitchFamily="34" charset="0"/>
              <a:cs typeface="Arial" pitchFamily="34" charset="0"/>
            </a:endParaRPr>
          </a:p>
          <a:p>
            <a:pPr algn="ctr"/>
            <a:endParaRPr lang="ru-RU" sz="2800" b="1" dirty="0">
              <a:solidFill>
                <a:schemeClr val="tx1"/>
              </a:solidFill>
              <a:latin typeface="Arial" pitchFamily="34" charset="0"/>
              <a:cs typeface="Arial" pitchFamily="34" charset="0"/>
            </a:endParaRPr>
          </a:p>
          <a:p>
            <a:pPr algn="ctr"/>
            <a:r>
              <a:rPr lang="ru-RU" sz="2800" b="1" dirty="0" smtClean="0">
                <a:solidFill>
                  <a:schemeClr val="tx1">
                    <a:lumMod val="75000"/>
                    <a:lumOff val="25000"/>
                  </a:schemeClr>
                </a:solidFill>
                <a:latin typeface="Arial" pitchFamily="34" charset="0"/>
                <a:cs typeface="Arial" pitchFamily="34" charset="0"/>
              </a:rPr>
              <a:t>«</a:t>
            </a:r>
            <a:r>
              <a:rPr lang="en-US" sz="2800" b="1" dirty="0" smtClean="0">
                <a:solidFill>
                  <a:schemeClr val="tx1">
                    <a:lumMod val="75000"/>
                    <a:lumOff val="25000"/>
                  </a:schemeClr>
                </a:solidFill>
                <a:latin typeface="Arial" pitchFamily="34" charset="0"/>
                <a:cs typeface="Arial" pitchFamily="34" charset="0"/>
              </a:rPr>
              <a:t>XXI</a:t>
            </a:r>
            <a:r>
              <a:rPr lang="ru-RU" sz="2800" b="1" dirty="0" smtClean="0">
                <a:solidFill>
                  <a:schemeClr val="tx1">
                    <a:lumMod val="75000"/>
                    <a:lumOff val="25000"/>
                  </a:schemeClr>
                </a:solidFill>
                <a:latin typeface="Arial" pitchFamily="34" charset="0"/>
                <a:cs typeface="Arial" pitchFamily="34" charset="0"/>
              </a:rPr>
              <a:t> век»</a:t>
            </a:r>
          </a:p>
          <a:p>
            <a:pPr algn="ctr"/>
            <a:r>
              <a:rPr lang="ru-RU" sz="1400" b="1" dirty="0" smtClean="0">
                <a:solidFill>
                  <a:schemeClr val="tx1">
                    <a:lumMod val="75000"/>
                    <a:lumOff val="25000"/>
                  </a:schemeClr>
                </a:solidFill>
                <a:latin typeface="Arial" pitchFamily="34" charset="0"/>
                <a:cs typeface="Arial" pitchFamily="34" charset="0"/>
              </a:rPr>
              <a:t>пр. Независимости 169</a:t>
            </a:r>
          </a:p>
          <a:p>
            <a:pPr algn="ctr"/>
            <a:endParaRPr lang="ru-RU" sz="2800" b="1" dirty="0" smtClean="0">
              <a:solidFill>
                <a:schemeClr val="tx1">
                  <a:lumMod val="75000"/>
                  <a:lumOff val="25000"/>
                </a:schemeClr>
              </a:solidFill>
              <a:latin typeface="Arial" pitchFamily="34" charset="0"/>
              <a:cs typeface="Arial" pitchFamily="34" charset="0"/>
            </a:endParaRPr>
          </a:p>
          <a:p>
            <a:pPr algn="ctr"/>
            <a:endParaRPr lang="ru-RU" dirty="0"/>
          </a:p>
        </p:txBody>
      </p:sp>
      <p:sp>
        <p:nvSpPr>
          <p:cNvPr id="10" name="Прямоугольник 9"/>
          <p:cNvSpPr/>
          <p:nvPr/>
        </p:nvSpPr>
        <p:spPr>
          <a:xfrm>
            <a:off x="425982" y="1628800"/>
            <a:ext cx="8208912" cy="4339650"/>
          </a:xfrm>
          <a:prstGeom prst="rect">
            <a:avLst/>
          </a:prstGeom>
        </p:spPr>
        <p:txBody>
          <a:bodyPr wrap="square">
            <a:spAutoFit/>
          </a:bodyPr>
          <a:lstStyle/>
          <a:p>
            <a:r>
              <a:rPr lang="ru-RU" b="1" u="sng" dirty="0" smtClean="0">
                <a:latin typeface="Arial" pitchFamily="34" charset="0"/>
                <a:cs typeface="Arial" pitchFamily="34" charset="0"/>
              </a:rPr>
              <a:t>А также в административных центрах:</a:t>
            </a:r>
          </a:p>
          <a:p>
            <a:endParaRPr lang="ru-RU" b="1" u="sng" dirty="0" smtClean="0">
              <a:latin typeface="Arial" pitchFamily="34" charset="0"/>
              <a:cs typeface="Arial" pitchFamily="34" charset="0"/>
            </a:endParaRPr>
          </a:p>
          <a:p>
            <a:r>
              <a:rPr lang="ru-RU" sz="1600" b="1" dirty="0" smtClean="0">
                <a:latin typeface="Arial" pitchFamily="34" charset="0"/>
                <a:cs typeface="Arial" pitchFamily="34" charset="0"/>
              </a:rPr>
              <a:t>ул. Кропоткина 44 и 89</a:t>
            </a:r>
          </a:p>
          <a:p>
            <a:r>
              <a:rPr lang="ru-RU" sz="1600" b="1" dirty="0" smtClean="0">
                <a:latin typeface="Arial" pitchFamily="34" charset="0"/>
                <a:cs typeface="Arial" pitchFamily="34" charset="0"/>
              </a:rPr>
              <a:t>ул. Победителей 7 и 11</a:t>
            </a:r>
          </a:p>
          <a:p>
            <a:r>
              <a:rPr lang="ru-RU" sz="1600" b="1" dirty="0" smtClean="0">
                <a:latin typeface="Arial" pitchFamily="34" charset="0"/>
                <a:cs typeface="Arial" pitchFamily="34" charset="0"/>
              </a:rPr>
              <a:t>ул. Богдановича 155</a:t>
            </a:r>
          </a:p>
          <a:p>
            <a:r>
              <a:rPr lang="ru-RU" sz="1600" b="1" dirty="0" smtClean="0">
                <a:latin typeface="Arial" pitchFamily="34" charset="0"/>
                <a:cs typeface="Arial" pitchFamily="34" charset="0"/>
              </a:rPr>
              <a:t>ул. Платонова 10 и 22</a:t>
            </a:r>
          </a:p>
          <a:p>
            <a:r>
              <a:rPr lang="ru-RU" sz="1600" b="1" dirty="0" smtClean="0">
                <a:latin typeface="Arial" pitchFamily="34" charset="0"/>
                <a:cs typeface="Arial" pitchFamily="34" charset="0"/>
              </a:rPr>
              <a:t>ул. Кальварийская 25</a:t>
            </a:r>
          </a:p>
          <a:p>
            <a:r>
              <a:rPr lang="ru-RU" sz="1600" b="1" dirty="0" smtClean="0">
                <a:latin typeface="Arial" pitchFamily="34" charset="0"/>
                <a:cs typeface="Arial" pitchFamily="34" charset="0"/>
              </a:rPr>
              <a:t>ул. Казинца 62 и 86/3</a:t>
            </a:r>
          </a:p>
          <a:p>
            <a:r>
              <a:rPr lang="ru-RU" sz="1600" b="1" dirty="0" smtClean="0">
                <a:latin typeface="Arial" pitchFamily="34" charset="0"/>
                <a:cs typeface="Arial" pitchFamily="34" charset="0"/>
              </a:rPr>
              <a:t>ул. Брестская 34</a:t>
            </a:r>
          </a:p>
          <a:p>
            <a:r>
              <a:rPr lang="ru-RU" sz="1600" b="1" dirty="0" smtClean="0">
                <a:latin typeface="Arial" pitchFamily="34" charset="0"/>
                <a:cs typeface="Arial" pitchFamily="34" charset="0"/>
              </a:rPr>
              <a:t>пр. Партизанский 14 и 95</a:t>
            </a:r>
          </a:p>
          <a:p>
            <a:r>
              <a:rPr lang="ru-RU" sz="1600" b="1" dirty="0" smtClean="0">
                <a:latin typeface="Arial" pitchFamily="34" charset="0"/>
                <a:cs typeface="Arial" pitchFamily="34" charset="0"/>
              </a:rPr>
              <a:t>ул. Первомайская 14</a:t>
            </a:r>
          </a:p>
          <a:p>
            <a:r>
              <a:rPr lang="ru-RU" sz="1600" b="1" dirty="0" smtClean="0">
                <a:latin typeface="Arial" pitchFamily="34" charset="0"/>
                <a:cs typeface="Arial" pitchFamily="34" charset="0"/>
              </a:rPr>
              <a:t>ул. Чернышевского 10А</a:t>
            </a:r>
          </a:p>
          <a:p>
            <a:r>
              <a:rPr lang="ru-RU" sz="1600" b="1" dirty="0" smtClean="0">
                <a:latin typeface="Arial" pitchFamily="34" charset="0"/>
                <a:cs typeface="Arial" pitchFamily="34" charset="0"/>
              </a:rPr>
              <a:t>пер. Калинина 16</a:t>
            </a:r>
          </a:p>
          <a:p>
            <a:r>
              <a:rPr lang="ru-RU" sz="1600" b="1" dirty="0" smtClean="0">
                <a:latin typeface="Arial" pitchFamily="34" charset="0"/>
                <a:cs typeface="Arial" pitchFamily="34" charset="0"/>
              </a:rPr>
              <a:t>пр. Машерова 25</a:t>
            </a:r>
          </a:p>
          <a:p>
            <a:r>
              <a:rPr lang="ru-RU" sz="1600" b="1" dirty="0" smtClean="0">
                <a:latin typeface="Arial" pitchFamily="34" charset="0"/>
                <a:cs typeface="Arial" pitchFamily="34" charset="0"/>
              </a:rPr>
              <a:t>ул. Славинского 1</a:t>
            </a:r>
          </a:p>
          <a:p>
            <a:r>
              <a:rPr lang="ru-RU" sz="1600" b="1" dirty="0" smtClean="0">
                <a:latin typeface="Arial" pitchFamily="34" charset="0"/>
                <a:cs typeface="Arial" pitchFamily="34" charset="0"/>
              </a:rPr>
              <a:t>ул. Мельникайте</a:t>
            </a:r>
          </a:p>
          <a:p>
            <a:r>
              <a:rPr lang="ru-RU" sz="1600" b="1" dirty="0" smtClean="0">
                <a:latin typeface="Arial" pitchFamily="34" charset="0"/>
                <a:cs typeface="Arial" pitchFamily="34" charset="0"/>
              </a:rPr>
              <a:t>ул. В. Хоружей</a:t>
            </a:r>
          </a:p>
        </p:txBody>
      </p:sp>
    </p:spTree>
    <p:custDataLst>
      <p:tags r:id="rId1"/>
    </p:custDataLst>
    <p:extLst>
      <p:ext uri="{BB962C8B-B14F-4D97-AF65-F5344CB8AC3E}">
        <p14:creationId xmlns:p14="http://schemas.microsoft.com/office/powerpoint/2010/main" xmlns="" val="3979384875"/>
      </p:ext>
    </p:extLst>
  </p:cSld>
  <p:clrMapOvr>
    <a:masterClrMapping/>
  </p:clrMapOvr>
  <mc:AlternateContent xmlns:mc="http://schemas.openxmlformats.org/markup-compatibility/2006">
    <mc:Choice xmlns:p14="http://schemas.microsoft.com/office/powerpoint/2010/main" xmlns="" Requires="p14">
      <p:transition spd="slow" p14:dur="2500" advTm="14935">
        <p:checker/>
      </p:transition>
    </mc:Choice>
    <mc:Fallback>
      <p:transition spd="slow" advTm="14935">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500" fill="hold"/>
                                        <p:tgtEl>
                                          <p:spTgt spid="9"/>
                                        </p:tgtEl>
                                        <p:attrNameLst>
                                          <p:attrName>ppt_w</p:attrName>
                                        </p:attrNameLst>
                                      </p:cBhvr>
                                      <p:tavLst>
                                        <p:tav tm="0">
                                          <p:val>
                                            <p:fltVal val="0"/>
                                          </p:val>
                                        </p:tav>
                                        <p:tav tm="100000">
                                          <p:val>
                                            <p:strVal val="#ppt_w"/>
                                          </p:val>
                                        </p:tav>
                                      </p:tavLst>
                                    </p:anim>
                                    <p:anim calcmode="lin" valueType="num">
                                      <p:cBhvr>
                                        <p:cTn id="34" dur="500" fill="hold"/>
                                        <p:tgtEl>
                                          <p:spTgt spid="9"/>
                                        </p:tgtEl>
                                        <p:attrNameLst>
                                          <p:attrName>ppt_h</p:attrName>
                                        </p:attrNameLst>
                                      </p:cBhvr>
                                      <p:tavLst>
                                        <p:tav tm="0">
                                          <p:val>
                                            <p:fltVal val="0"/>
                                          </p:val>
                                        </p:tav>
                                        <p:tav tm="100000">
                                          <p:val>
                                            <p:strVal val="#ppt_h"/>
                                          </p:val>
                                        </p:tav>
                                      </p:tavLst>
                                    </p:anim>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p:cTn id="40" dur="500" fill="hold"/>
                                        <p:tgtEl>
                                          <p:spTgt spid="7"/>
                                        </p:tgtEl>
                                        <p:attrNameLst>
                                          <p:attrName>ppt_w</p:attrName>
                                        </p:attrNameLst>
                                      </p:cBhvr>
                                      <p:tavLst>
                                        <p:tav tm="0">
                                          <p:val>
                                            <p:fltVal val="0"/>
                                          </p:val>
                                        </p:tav>
                                        <p:tav tm="100000">
                                          <p:val>
                                            <p:strVal val="#ppt_w"/>
                                          </p:val>
                                        </p:tav>
                                      </p:tavLst>
                                    </p:anim>
                                    <p:anim calcmode="lin" valueType="num">
                                      <p:cBhvr>
                                        <p:cTn id="41" dur="500" fill="hold"/>
                                        <p:tgtEl>
                                          <p:spTgt spid="7"/>
                                        </p:tgtEl>
                                        <p:attrNameLst>
                                          <p:attrName>ppt_h</p:attrName>
                                        </p:attrNameLst>
                                      </p:cBhvr>
                                      <p:tavLst>
                                        <p:tav tm="0">
                                          <p:val>
                                            <p:fltVal val="0"/>
                                          </p:val>
                                        </p:tav>
                                        <p:tav tm="100000">
                                          <p:val>
                                            <p:strVal val="#ppt_h"/>
                                          </p:val>
                                        </p:tav>
                                      </p:tavLst>
                                    </p:anim>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0">
                                            <p:txEl>
                                              <p:pRg st="0" end="0"/>
                                            </p:txEl>
                                          </p:spTgt>
                                        </p:tgtEl>
                                        <p:attrNameLst>
                                          <p:attrName>style.visibility</p:attrName>
                                        </p:attrNameLst>
                                      </p:cBhvr>
                                      <p:to>
                                        <p:strVal val="visible"/>
                                      </p:to>
                                    </p:set>
                                    <p:anim calcmode="lin" valueType="num">
                                      <p:cBhvr additive="base">
                                        <p:cTn id="4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0">
                                            <p:txEl>
                                              <p:pRg st="2" end="2"/>
                                            </p:txEl>
                                          </p:spTgt>
                                        </p:tgtEl>
                                        <p:attrNameLst>
                                          <p:attrName>style.visibility</p:attrName>
                                        </p:attrNameLst>
                                      </p:cBhvr>
                                      <p:to>
                                        <p:strVal val="visible"/>
                                      </p:to>
                                    </p:set>
                                    <p:anim calcmode="lin" valueType="num">
                                      <p:cBhvr additive="base">
                                        <p:cTn id="5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0">
                                            <p:txEl>
                                              <p:pRg st="3" end="3"/>
                                            </p:txEl>
                                          </p:spTgt>
                                        </p:tgtEl>
                                        <p:attrNameLst>
                                          <p:attrName>style.visibility</p:attrName>
                                        </p:attrNameLst>
                                      </p:cBhvr>
                                      <p:to>
                                        <p:strVal val="visible"/>
                                      </p:to>
                                    </p:set>
                                    <p:anim calcmode="lin" valueType="num">
                                      <p:cBhvr additive="base">
                                        <p:cTn id="57"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0">
                                            <p:txEl>
                                              <p:pRg st="4" end="4"/>
                                            </p:txEl>
                                          </p:spTgt>
                                        </p:tgtEl>
                                        <p:attrNameLst>
                                          <p:attrName>style.visibility</p:attrName>
                                        </p:attrNameLst>
                                      </p:cBhvr>
                                      <p:to>
                                        <p:strVal val="visible"/>
                                      </p:to>
                                    </p:set>
                                    <p:anim calcmode="lin" valueType="num">
                                      <p:cBhvr additive="base">
                                        <p:cTn id="6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0">
                                            <p:txEl>
                                              <p:pRg st="5" end="5"/>
                                            </p:txEl>
                                          </p:spTgt>
                                        </p:tgtEl>
                                        <p:attrNameLst>
                                          <p:attrName>style.visibility</p:attrName>
                                        </p:attrNameLst>
                                      </p:cBhvr>
                                      <p:to>
                                        <p:strVal val="visible"/>
                                      </p:to>
                                    </p:set>
                                    <p:anim calcmode="lin" valueType="num">
                                      <p:cBhvr additive="base">
                                        <p:cTn id="65"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0">
                                            <p:txEl>
                                              <p:pRg st="5" end="5"/>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0">
                                            <p:txEl>
                                              <p:pRg st="6" end="6"/>
                                            </p:txEl>
                                          </p:spTgt>
                                        </p:tgtEl>
                                        <p:attrNameLst>
                                          <p:attrName>style.visibility</p:attrName>
                                        </p:attrNameLst>
                                      </p:cBhvr>
                                      <p:to>
                                        <p:strVal val="visible"/>
                                      </p:to>
                                    </p:set>
                                    <p:anim calcmode="lin" valueType="num">
                                      <p:cBhvr additive="base">
                                        <p:cTn id="69"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0">
                                            <p:txEl>
                                              <p:pRg st="6" end="6"/>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0">
                                            <p:txEl>
                                              <p:pRg st="7" end="7"/>
                                            </p:txEl>
                                          </p:spTgt>
                                        </p:tgtEl>
                                        <p:attrNameLst>
                                          <p:attrName>style.visibility</p:attrName>
                                        </p:attrNameLst>
                                      </p:cBhvr>
                                      <p:to>
                                        <p:strVal val="visible"/>
                                      </p:to>
                                    </p:set>
                                    <p:anim calcmode="lin" valueType="num">
                                      <p:cBhvr additive="base">
                                        <p:cTn id="73"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0">
                                            <p:txEl>
                                              <p:pRg st="7" end="7"/>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10">
                                            <p:txEl>
                                              <p:pRg st="8" end="8"/>
                                            </p:txEl>
                                          </p:spTgt>
                                        </p:tgtEl>
                                        <p:attrNameLst>
                                          <p:attrName>style.visibility</p:attrName>
                                        </p:attrNameLst>
                                      </p:cBhvr>
                                      <p:to>
                                        <p:strVal val="visible"/>
                                      </p:to>
                                    </p:set>
                                    <p:anim calcmode="lin" valueType="num">
                                      <p:cBhvr additive="base">
                                        <p:cTn id="77" dur="500" fill="hold"/>
                                        <p:tgtEl>
                                          <p:spTgt spid="10">
                                            <p:txEl>
                                              <p:pRg st="8" end="8"/>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0">
                                            <p:txEl>
                                              <p:pRg st="8" end="8"/>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10">
                                            <p:txEl>
                                              <p:pRg st="9" end="9"/>
                                            </p:txEl>
                                          </p:spTgt>
                                        </p:tgtEl>
                                        <p:attrNameLst>
                                          <p:attrName>style.visibility</p:attrName>
                                        </p:attrNameLst>
                                      </p:cBhvr>
                                      <p:to>
                                        <p:strVal val="visible"/>
                                      </p:to>
                                    </p:set>
                                    <p:anim calcmode="lin" valueType="num">
                                      <p:cBhvr additive="base">
                                        <p:cTn id="81" dur="500" fill="hold"/>
                                        <p:tgtEl>
                                          <p:spTgt spid="10">
                                            <p:txEl>
                                              <p:pRg st="9" end="9"/>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10">
                                            <p:txEl>
                                              <p:pRg st="9" end="9"/>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10">
                                            <p:txEl>
                                              <p:pRg st="10" end="10"/>
                                            </p:txEl>
                                          </p:spTgt>
                                        </p:tgtEl>
                                        <p:attrNameLst>
                                          <p:attrName>style.visibility</p:attrName>
                                        </p:attrNameLst>
                                      </p:cBhvr>
                                      <p:to>
                                        <p:strVal val="visible"/>
                                      </p:to>
                                    </p:set>
                                    <p:anim calcmode="lin" valueType="num">
                                      <p:cBhvr additive="base">
                                        <p:cTn id="85" dur="500" fill="hold"/>
                                        <p:tgtEl>
                                          <p:spTgt spid="10">
                                            <p:txEl>
                                              <p:pRg st="10" end="1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0">
                                            <p:txEl>
                                              <p:pRg st="10" end="10"/>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10">
                                            <p:txEl>
                                              <p:pRg st="11" end="11"/>
                                            </p:txEl>
                                          </p:spTgt>
                                        </p:tgtEl>
                                        <p:attrNameLst>
                                          <p:attrName>style.visibility</p:attrName>
                                        </p:attrNameLst>
                                      </p:cBhvr>
                                      <p:to>
                                        <p:strVal val="visible"/>
                                      </p:to>
                                    </p:set>
                                    <p:anim calcmode="lin" valueType="num">
                                      <p:cBhvr additive="base">
                                        <p:cTn id="89" dur="500" fill="hold"/>
                                        <p:tgtEl>
                                          <p:spTgt spid="10">
                                            <p:txEl>
                                              <p:pRg st="11" end="11"/>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10">
                                            <p:txEl>
                                              <p:pRg st="11" end="11"/>
                                            </p:txEl>
                                          </p:spTgt>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10">
                                            <p:txEl>
                                              <p:pRg st="12" end="12"/>
                                            </p:txEl>
                                          </p:spTgt>
                                        </p:tgtEl>
                                        <p:attrNameLst>
                                          <p:attrName>style.visibility</p:attrName>
                                        </p:attrNameLst>
                                      </p:cBhvr>
                                      <p:to>
                                        <p:strVal val="visible"/>
                                      </p:to>
                                    </p:set>
                                    <p:anim calcmode="lin" valueType="num">
                                      <p:cBhvr additive="base">
                                        <p:cTn id="93" dur="500" fill="hold"/>
                                        <p:tgtEl>
                                          <p:spTgt spid="10">
                                            <p:txEl>
                                              <p:pRg st="12" end="12"/>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10">
                                            <p:txEl>
                                              <p:pRg st="12" end="12"/>
                                            </p:txEl>
                                          </p:spTgt>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10">
                                            <p:txEl>
                                              <p:pRg st="13" end="13"/>
                                            </p:txEl>
                                          </p:spTgt>
                                        </p:tgtEl>
                                        <p:attrNameLst>
                                          <p:attrName>style.visibility</p:attrName>
                                        </p:attrNameLst>
                                      </p:cBhvr>
                                      <p:to>
                                        <p:strVal val="visible"/>
                                      </p:to>
                                    </p:set>
                                    <p:anim calcmode="lin" valueType="num">
                                      <p:cBhvr additive="base">
                                        <p:cTn id="97" dur="500" fill="hold"/>
                                        <p:tgtEl>
                                          <p:spTgt spid="10">
                                            <p:txEl>
                                              <p:pRg st="13" end="13"/>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0">
                                            <p:txEl>
                                              <p:pRg st="13" end="13"/>
                                            </p:txEl>
                                          </p:spTgt>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10">
                                            <p:txEl>
                                              <p:pRg st="14" end="14"/>
                                            </p:txEl>
                                          </p:spTgt>
                                        </p:tgtEl>
                                        <p:attrNameLst>
                                          <p:attrName>style.visibility</p:attrName>
                                        </p:attrNameLst>
                                      </p:cBhvr>
                                      <p:to>
                                        <p:strVal val="visible"/>
                                      </p:to>
                                    </p:set>
                                    <p:anim calcmode="lin" valueType="num">
                                      <p:cBhvr additive="base">
                                        <p:cTn id="101" dur="500" fill="hold"/>
                                        <p:tgtEl>
                                          <p:spTgt spid="10">
                                            <p:txEl>
                                              <p:pRg st="14" end="14"/>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10">
                                            <p:txEl>
                                              <p:pRg st="14" end="14"/>
                                            </p:txEl>
                                          </p:spTgt>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10">
                                            <p:txEl>
                                              <p:pRg st="15" end="15"/>
                                            </p:txEl>
                                          </p:spTgt>
                                        </p:tgtEl>
                                        <p:attrNameLst>
                                          <p:attrName>style.visibility</p:attrName>
                                        </p:attrNameLst>
                                      </p:cBhvr>
                                      <p:to>
                                        <p:strVal val="visible"/>
                                      </p:to>
                                    </p:set>
                                    <p:anim calcmode="lin" valueType="num">
                                      <p:cBhvr additive="base">
                                        <p:cTn id="105" dur="500" fill="hold"/>
                                        <p:tgtEl>
                                          <p:spTgt spid="10">
                                            <p:txEl>
                                              <p:pRg st="15" end="15"/>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10">
                                            <p:txEl>
                                              <p:pRg st="15" end="15"/>
                                            </p:txEl>
                                          </p:spTgt>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0">
                                            <p:txEl>
                                              <p:pRg st="16" end="16"/>
                                            </p:txEl>
                                          </p:spTgt>
                                        </p:tgtEl>
                                        <p:attrNameLst>
                                          <p:attrName>style.visibility</p:attrName>
                                        </p:attrNameLst>
                                      </p:cBhvr>
                                      <p:to>
                                        <p:strVal val="visible"/>
                                      </p:to>
                                    </p:set>
                                    <p:anim calcmode="lin" valueType="num">
                                      <p:cBhvr additive="base">
                                        <p:cTn id="109" dur="500" fill="hold"/>
                                        <p:tgtEl>
                                          <p:spTgt spid="10">
                                            <p:txEl>
                                              <p:pRg st="16" end="16"/>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10">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06" name="Picture 38" descr="http://static.relax.by/images/common/catalog_logos/746e606e6f2a7438172324ad6ee5d3ee.jpg"/>
          <p:cNvPicPr>
            <a:picLocks noChangeAspect="1" noChangeArrowheads="1"/>
          </p:cNvPicPr>
          <p:nvPr/>
        </p:nvPicPr>
        <p:blipFill>
          <a:blip r:embed="rId4"/>
          <a:srcRect t="12605" b="18067"/>
          <a:stretch>
            <a:fillRect/>
          </a:stretch>
        </p:blipFill>
        <p:spPr bwMode="auto">
          <a:xfrm>
            <a:off x="3071802" y="4929198"/>
            <a:ext cx="1724025" cy="785818"/>
          </a:xfrm>
          <a:prstGeom prst="rect">
            <a:avLst/>
          </a:prstGeom>
          <a:noFill/>
        </p:spPr>
      </p:pic>
      <p:sp>
        <p:nvSpPr>
          <p:cNvPr id="2" name="Заголовок 1"/>
          <p:cNvSpPr>
            <a:spLocks noGrp="1"/>
          </p:cNvSpPr>
          <p:nvPr>
            <p:ph type="title"/>
          </p:nvPr>
        </p:nvSpPr>
        <p:spPr/>
        <p:txBody>
          <a:bodyPr>
            <a:normAutofit/>
          </a:bodyPr>
          <a:lstStyle/>
          <a:p>
            <a:pPr algn="r"/>
            <a:r>
              <a:rPr lang="ru-RU" sz="2400" b="1" dirty="0" smtClean="0">
                <a:solidFill>
                  <a:srgbClr val="FFCC00"/>
                </a:solidFill>
              </a:rPr>
              <a:t>НАШИ КЛИЕНТЫ В  2015г.</a:t>
            </a:r>
            <a:endParaRPr lang="ru-RU" sz="2400" b="1" dirty="0">
              <a:solidFill>
                <a:srgbClr val="FFCC00"/>
              </a:solidFill>
            </a:endParaRPr>
          </a:p>
        </p:txBody>
      </p:sp>
      <p:pic>
        <p:nvPicPr>
          <p:cNvPr id="4" name="Picture 2" descr="C:\Users\User\Desktop\logo.png"/>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395536" y="188640"/>
            <a:ext cx="2232247" cy="1002092"/>
          </a:xfrm>
          <a:prstGeom prst="rect">
            <a:avLst/>
          </a:prstGeom>
          <a:noFill/>
          <a:extLst>
            <a:ext uri="{909E8E84-426E-40DD-AFC4-6F175D3DCCD1}">
              <a14:hiddenFill xmlns="" xmlns:a14="http://schemas.microsoft.com/office/drawing/2010/main">
                <a:solidFill>
                  <a:srgbClr val="FFFFFF"/>
                </a:solidFill>
              </a14:hiddenFill>
            </a:ext>
          </a:extLst>
        </p:spPr>
      </p:pic>
      <p:pic>
        <p:nvPicPr>
          <p:cNvPr id="7188" name="Picture 20" descr="http://m.kp.by/share/i/12/4182967/big.jpg"/>
          <p:cNvPicPr>
            <a:picLocks noChangeAspect="1" noChangeArrowheads="1"/>
          </p:cNvPicPr>
          <p:nvPr/>
        </p:nvPicPr>
        <p:blipFill>
          <a:blip r:embed="rId6" cstate="print"/>
          <a:srcRect/>
          <a:stretch>
            <a:fillRect/>
          </a:stretch>
        </p:blipFill>
        <p:spPr bwMode="auto">
          <a:xfrm>
            <a:off x="5648036" y="2285992"/>
            <a:ext cx="1713314" cy="517567"/>
          </a:xfrm>
          <a:prstGeom prst="rect">
            <a:avLst/>
          </a:prstGeom>
          <a:noFill/>
        </p:spPr>
      </p:pic>
      <p:pic>
        <p:nvPicPr>
          <p:cNvPr id="7192" name="Picture 24" descr="http://www.brestobl.com/predpr/20sez/incofud/incofud.jpg"/>
          <p:cNvPicPr>
            <a:picLocks noChangeAspect="1" noChangeArrowheads="1"/>
          </p:cNvPicPr>
          <p:nvPr/>
        </p:nvPicPr>
        <p:blipFill>
          <a:blip r:embed="rId7"/>
          <a:srcRect/>
          <a:stretch>
            <a:fillRect/>
          </a:stretch>
        </p:blipFill>
        <p:spPr bwMode="auto">
          <a:xfrm>
            <a:off x="4167210" y="3071810"/>
            <a:ext cx="1785950" cy="1055714"/>
          </a:xfrm>
          <a:prstGeom prst="rect">
            <a:avLst/>
          </a:prstGeom>
          <a:noFill/>
        </p:spPr>
      </p:pic>
      <p:pic>
        <p:nvPicPr>
          <p:cNvPr id="7196" name="Picture 28" descr="http://img.tyt.by/n/02/c/kommunarka144.jpg"/>
          <p:cNvPicPr>
            <a:picLocks noChangeAspect="1" noChangeArrowheads="1"/>
          </p:cNvPicPr>
          <p:nvPr/>
        </p:nvPicPr>
        <p:blipFill>
          <a:blip r:embed="rId8" cstate="print"/>
          <a:srcRect/>
          <a:stretch>
            <a:fillRect/>
          </a:stretch>
        </p:blipFill>
        <p:spPr bwMode="auto">
          <a:xfrm>
            <a:off x="2357412" y="2928934"/>
            <a:ext cx="1571668" cy="1138026"/>
          </a:xfrm>
          <a:prstGeom prst="rect">
            <a:avLst/>
          </a:prstGeom>
          <a:noFill/>
        </p:spPr>
      </p:pic>
      <p:pic>
        <p:nvPicPr>
          <p:cNvPr id="7198" name="Picture 30" descr="http://ddvideo.by/images/clients/vitalur.png"/>
          <p:cNvPicPr>
            <a:picLocks noChangeAspect="1" noChangeArrowheads="1"/>
          </p:cNvPicPr>
          <p:nvPr/>
        </p:nvPicPr>
        <p:blipFill>
          <a:blip r:embed="rId9"/>
          <a:srcRect/>
          <a:stretch>
            <a:fillRect/>
          </a:stretch>
        </p:blipFill>
        <p:spPr bwMode="auto">
          <a:xfrm>
            <a:off x="7572396" y="2071678"/>
            <a:ext cx="1500198" cy="843862"/>
          </a:xfrm>
          <a:prstGeom prst="rect">
            <a:avLst/>
          </a:prstGeom>
          <a:noFill/>
        </p:spPr>
      </p:pic>
      <p:pic>
        <p:nvPicPr>
          <p:cNvPr id="7200" name="Picture 32" descr="http://img1.job.ru/fe/upload/employer/logo/a/d/m/x/admx3zrszecqtk8ydwjvhw2-company.png"/>
          <p:cNvPicPr>
            <a:picLocks noChangeAspect="1" noChangeArrowheads="1"/>
          </p:cNvPicPr>
          <p:nvPr/>
        </p:nvPicPr>
        <p:blipFill>
          <a:blip r:embed="rId10"/>
          <a:srcRect/>
          <a:stretch>
            <a:fillRect/>
          </a:stretch>
        </p:blipFill>
        <p:spPr bwMode="auto">
          <a:xfrm>
            <a:off x="500034" y="1928802"/>
            <a:ext cx="1514475" cy="952500"/>
          </a:xfrm>
          <a:prstGeom prst="rect">
            <a:avLst/>
          </a:prstGeom>
          <a:noFill/>
        </p:spPr>
      </p:pic>
      <p:pic>
        <p:nvPicPr>
          <p:cNvPr id="7202" name="Picture 34" descr="http://www.hotimsk.by/wp-content/uploads/2015/12/Logo-%D0%91%D0%B0%D0%B1%D1%83%D1%88%D0%BA%D0%B8%D0%BD%D0%B0-%D0%BA%D1%80%D1%8B%D0%BD%D0%BA%D0%B0-%D0%9C%D0%B8%D0%BD%D1%81%D0%BA.jpg"/>
          <p:cNvPicPr>
            <a:picLocks noChangeAspect="1" noChangeArrowheads="1"/>
          </p:cNvPicPr>
          <p:nvPr/>
        </p:nvPicPr>
        <p:blipFill>
          <a:blip r:embed="rId11" cstate="print"/>
          <a:srcRect/>
          <a:stretch>
            <a:fillRect/>
          </a:stretch>
        </p:blipFill>
        <p:spPr bwMode="auto">
          <a:xfrm>
            <a:off x="6191290" y="2928934"/>
            <a:ext cx="1214446" cy="1206350"/>
          </a:xfrm>
          <a:prstGeom prst="rect">
            <a:avLst/>
          </a:prstGeom>
          <a:noFill/>
        </p:spPr>
      </p:pic>
      <p:sp>
        <p:nvSpPr>
          <p:cNvPr id="27" name="Заголовок 1"/>
          <p:cNvSpPr txBox="1">
            <a:spLocks/>
          </p:cNvSpPr>
          <p:nvPr/>
        </p:nvSpPr>
        <p:spPr>
          <a:xfrm>
            <a:off x="295245" y="1428736"/>
            <a:ext cx="8229600" cy="428628"/>
          </a:xfrm>
          <a:prstGeom prst="rect">
            <a:avLst/>
          </a:prstGeom>
        </p:spPr>
        <p:txBody>
          <a:bodyPr vert="horz" lIns="91440" tIns="45720" rIns="91440" bIns="45720" rtlCol="0" anchor="ctr">
            <a:normAutofit lnSpcReduction="10000"/>
          </a:bodyPr>
          <a:lstStyle/>
          <a:p>
            <a:pPr lvl="0">
              <a:spcBef>
                <a:spcPct val="0"/>
              </a:spcBef>
            </a:pPr>
            <a:r>
              <a:rPr lang="en-US" sz="2400" b="1" dirty="0" err="1" smtClean="0">
                <a:solidFill>
                  <a:srgbClr val="FFCC00"/>
                </a:solidFill>
                <a:latin typeface="+mj-lt"/>
                <a:ea typeface="+mj-ea"/>
                <a:cs typeface="+mj-cs"/>
              </a:rPr>
              <a:t>HoReCa</a:t>
            </a:r>
            <a:endParaRPr kumimoji="0" lang="ru-RU" sz="2400" b="1" i="0" u="none" strike="noStrike" kern="1200" cap="none" spc="0" normalizeH="0" baseline="0" noProof="0" dirty="0">
              <a:ln>
                <a:noFill/>
              </a:ln>
              <a:solidFill>
                <a:srgbClr val="FFCC00"/>
              </a:solidFill>
              <a:effectLst/>
              <a:uLnTx/>
              <a:uFillTx/>
              <a:latin typeface="+mj-lt"/>
              <a:ea typeface="+mj-ea"/>
              <a:cs typeface="+mj-cs"/>
            </a:endParaRPr>
          </a:p>
        </p:txBody>
      </p:sp>
      <p:sp>
        <p:nvSpPr>
          <p:cNvPr id="29" name="Заголовок 1"/>
          <p:cNvSpPr txBox="1">
            <a:spLocks/>
          </p:cNvSpPr>
          <p:nvPr/>
        </p:nvSpPr>
        <p:spPr>
          <a:xfrm>
            <a:off x="285720" y="4500570"/>
            <a:ext cx="8229600" cy="428628"/>
          </a:xfrm>
          <a:prstGeom prst="rect">
            <a:avLst/>
          </a:prstGeom>
        </p:spPr>
        <p:txBody>
          <a:bodyPr vert="horz" lIns="91440" tIns="45720" rIns="91440" bIns="45720" rtlCol="0" anchor="ctr">
            <a:normAutofit lnSpcReduction="10000"/>
          </a:bodyPr>
          <a:lstStyle/>
          <a:p>
            <a:pPr lvl="0">
              <a:spcBef>
                <a:spcPct val="0"/>
              </a:spcBef>
            </a:pPr>
            <a:r>
              <a:rPr lang="ru-RU" sz="2400" b="1" dirty="0" smtClean="0">
                <a:solidFill>
                  <a:srgbClr val="FFCC00"/>
                </a:solidFill>
                <a:latin typeface="+mj-lt"/>
                <a:ea typeface="+mj-ea"/>
                <a:cs typeface="+mj-cs"/>
              </a:rPr>
              <a:t>Туристические компании  </a:t>
            </a:r>
            <a:endParaRPr kumimoji="0" lang="ru-RU" sz="2400" b="1" i="0" u="none" strike="noStrike" kern="1200" cap="none" spc="0" normalizeH="0" baseline="0" noProof="0" dirty="0">
              <a:ln>
                <a:noFill/>
              </a:ln>
              <a:solidFill>
                <a:srgbClr val="FFCC00"/>
              </a:solidFill>
              <a:effectLst/>
              <a:uLnTx/>
              <a:uFillTx/>
              <a:latin typeface="+mj-lt"/>
              <a:ea typeface="+mj-ea"/>
              <a:cs typeface="+mj-cs"/>
            </a:endParaRPr>
          </a:p>
        </p:txBody>
      </p:sp>
      <p:pic>
        <p:nvPicPr>
          <p:cNvPr id="30" name="Picture 36" descr="http://img.webme.com/pic/t/teztourfutbol/teztourlogozeminsiz.jpg"/>
          <p:cNvPicPr>
            <a:picLocks noChangeAspect="1" noChangeArrowheads="1"/>
          </p:cNvPicPr>
          <p:nvPr/>
        </p:nvPicPr>
        <p:blipFill>
          <a:blip r:embed="rId12"/>
          <a:srcRect l="5607" t="29255" r="1871" b="33510"/>
          <a:stretch>
            <a:fillRect/>
          </a:stretch>
        </p:blipFill>
        <p:spPr bwMode="auto">
          <a:xfrm>
            <a:off x="500034" y="5000636"/>
            <a:ext cx="2357454" cy="668858"/>
          </a:xfrm>
          <a:prstGeom prst="rect">
            <a:avLst/>
          </a:prstGeom>
          <a:noFill/>
        </p:spPr>
      </p:pic>
      <p:pic>
        <p:nvPicPr>
          <p:cNvPr id="7208" name="Picture 40" descr="http://images.kz.prom.st/2765549_w200_h200_logotip_shokoladovo.jpg"/>
          <p:cNvPicPr>
            <a:picLocks noChangeAspect="1" noChangeArrowheads="1"/>
          </p:cNvPicPr>
          <p:nvPr/>
        </p:nvPicPr>
        <p:blipFill>
          <a:blip r:embed="rId13"/>
          <a:srcRect/>
          <a:stretch>
            <a:fillRect/>
          </a:stretch>
        </p:blipFill>
        <p:spPr bwMode="auto">
          <a:xfrm>
            <a:off x="500034" y="3071810"/>
            <a:ext cx="1619248" cy="1036320"/>
          </a:xfrm>
          <a:prstGeom prst="rect">
            <a:avLst/>
          </a:prstGeom>
          <a:noFill/>
        </p:spPr>
      </p:pic>
      <p:pic>
        <p:nvPicPr>
          <p:cNvPr id="7210" name="Picture 42" descr="http://dev-pic.dodivana.by/restaurants/180x150/c8QbIm-family-club.jpg"/>
          <p:cNvPicPr>
            <a:picLocks noChangeAspect="1" noChangeArrowheads="1"/>
          </p:cNvPicPr>
          <p:nvPr/>
        </p:nvPicPr>
        <p:blipFill>
          <a:blip r:embed="rId14"/>
          <a:srcRect/>
          <a:stretch>
            <a:fillRect/>
          </a:stretch>
        </p:blipFill>
        <p:spPr bwMode="auto">
          <a:xfrm>
            <a:off x="3865353" y="1785926"/>
            <a:ext cx="1571636" cy="1309697"/>
          </a:xfrm>
          <a:prstGeom prst="rect">
            <a:avLst/>
          </a:prstGeom>
          <a:noFill/>
        </p:spPr>
      </p:pic>
      <p:pic>
        <p:nvPicPr>
          <p:cNvPr id="6146" name="Picture 2" descr="Комплекс «Журавинка»"/>
          <p:cNvPicPr>
            <a:picLocks noChangeAspect="1" noChangeArrowheads="1"/>
          </p:cNvPicPr>
          <p:nvPr/>
        </p:nvPicPr>
        <p:blipFill>
          <a:blip r:embed="rId15"/>
          <a:srcRect/>
          <a:stretch>
            <a:fillRect/>
          </a:stretch>
        </p:blipFill>
        <p:spPr bwMode="auto">
          <a:xfrm>
            <a:off x="2225556" y="2071678"/>
            <a:ext cx="1428750" cy="714375"/>
          </a:xfrm>
          <a:prstGeom prst="rect">
            <a:avLst/>
          </a:prstGeom>
          <a:noFill/>
        </p:spPr>
      </p:pic>
      <p:pic>
        <p:nvPicPr>
          <p:cNvPr id="6148" name="Picture 4" descr="http://minsk.agrogalaxy.ru/users/2013/01/433/logo.jpg"/>
          <p:cNvPicPr>
            <a:picLocks noChangeAspect="1" noChangeArrowheads="1"/>
          </p:cNvPicPr>
          <p:nvPr/>
        </p:nvPicPr>
        <p:blipFill>
          <a:blip r:embed="rId16" cstate="print"/>
          <a:srcRect/>
          <a:stretch>
            <a:fillRect/>
          </a:stretch>
        </p:blipFill>
        <p:spPr bwMode="auto">
          <a:xfrm>
            <a:off x="7643866" y="2928934"/>
            <a:ext cx="1285884" cy="1273867"/>
          </a:xfrm>
          <a:prstGeom prst="rect">
            <a:avLst/>
          </a:prstGeom>
          <a:noFill/>
        </p:spPr>
      </p:pic>
    </p:spTree>
    <p:custDataLst>
      <p:tags r:id="rId1"/>
    </p:custDataLst>
    <p:extLst>
      <p:ext uri="{BB962C8B-B14F-4D97-AF65-F5344CB8AC3E}">
        <p14:creationId xmlns="" xmlns:p14="http://schemas.microsoft.com/office/powerpoint/2010/main" val="4085181678"/>
      </p:ext>
    </p:extLst>
  </p:cSld>
  <p:clrMapOvr>
    <a:masterClrMapping/>
  </p:clrMapOvr>
  <mc:AlternateContent xmlns:mc="http://schemas.openxmlformats.org/markup-compatibility/2006">
    <mc:Choice xmlns="" xmlns:p14="http://schemas.microsoft.com/office/powerpoint/2010/main" Requires="p14">
      <p:transition spd="slow" p14:dur="2500" advTm="10536">
        <p:checker/>
      </p:transition>
    </mc:Choice>
    <mc:Fallback>
      <p:transition spd="slow" advTm="10536">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circle(in)">
                                      <p:cBhvr>
                                        <p:cTn id="12" dur="20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circle(in)">
                                      <p:cBhvr>
                                        <p:cTn id="17"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7" grpId="0"/>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r"/>
            <a:r>
              <a:rPr lang="ru-RU" sz="2400" b="1" dirty="0" smtClean="0">
                <a:solidFill>
                  <a:srgbClr val="FFCC00"/>
                </a:solidFill>
              </a:rPr>
              <a:t>НАШИ КЛИЕНТЫ В  2015г.</a:t>
            </a:r>
            <a:endParaRPr lang="ru-RU" sz="2400" b="1" dirty="0">
              <a:solidFill>
                <a:srgbClr val="FFCC00"/>
              </a:solidFill>
            </a:endParaRPr>
          </a:p>
        </p:txBody>
      </p:sp>
      <p:pic>
        <p:nvPicPr>
          <p:cNvPr id="4" name="Picture 2" descr="C:\Users\User\Desktop\logo.pn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95536" y="188640"/>
            <a:ext cx="2232247" cy="1002092"/>
          </a:xfrm>
          <a:prstGeom prst="rect">
            <a:avLst/>
          </a:prstGeom>
          <a:noFill/>
          <a:extLst>
            <a:ext uri="{909E8E84-426E-40DD-AFC4-6F175D3DCCD1}">
              <a14:hiddenFill xmlns="" xmlns:a14="http://schemas.microsoft.com/office/drawing/2010/main">
                <a:solidFill>
                  <a:srgbClr val="FFFFFF"/>
                </a:solidFill>
              </a14:hiddenFill>
            </a:ext>
          </a:extLst>
        </p:spPr>
      </p:pic>
      <p:pic>
        <p:nvPicPr>
          <p:cNvPr id="7170" name="Picture 2" descr="http://metro-tv.by/media/k2/items/cache/73608782f50eb6af17bb69bdcd662692_M.jpg"/>
          <p:cNvPicPr>
            <a:picLocks noChangeAspect="1" noChangeArrowheads="1"/>
          </p:cNvPicPr>
          <p:nvPr/>
        </p:nvPicPr>
        <p:blipFill>
          <a:blip r:embed="rId5"/>
          <a:srcRect/>
          <a:stretch>
            <a:fillRect/>
          </a:stretch>
        </p:blipFill>
        <p:spPr bwMode="auto">
          <a:xfrm>
            <a:off x="357158" y="3457581"/>
            <a:ext cx="2357454" cy="584650"/>
          </a:xfrm>
          <a:prstGeom prst="rect">
            <a:avLst/>
          </a:prstGeom>
          <a:noFill/>
        </p:spPr>
      </p:pic>
      <p:pic>
        <p:nvPicPr>
          <p:cNvPr id="7174" name="Picture 6" descr="http://forums.drom.ru/attachment.php?attachmentid=5329523&amp;d=1437485008"/>
          <p:cNvPicPr>
            <a:picLocks noChangeAspect="1" noChangeArrowheads="1"/>
          </p:cNvPicPr>
          <p:nvPr/>
        </p:nvPicPr>
        <p:blipFill>
          <a:blip r:embed="rId6"/>
          <a:srcRect/>
          <a:stretch>
            <a:fillRect/>
          </a:stretch>
        </p:blipFill>
        <p:spPr bwMode="auto">
          <a:xfrm>
            <a:off x="5000628" y="4786322"/>
            <a:ext cx="1143008" cy="1294347"/>
          </a:xfrm>
          <a:prstGeom prst="rect">
            <a:avLst/>
          </a:prstGeom>
          <a:noFill/>
        </p:spPr>
      </p:pic>
      <p:pic>
        <p:nvPicPr>
          <p:cNvPr id="7176" name="Picture 8" descr="http://bgconv.com/pars_docs/refs/123/122961/122961_html_m5639bfc9.jpg"/>
          <p:cNvPicPr>
            <a:picLocks noChangeAspect="1" noChangeArrowheads="1"/>
          </p:cNvPicPr>
          <p:nvPr/>
        </p:nvPicPr>
        <p:blipFill>
          <a:blip r:embed="rId7"/>
          <a:srcRect/>
          <a:stretch>
            <a:fillRect/>
          </a:stretch>
        </p:blipFill>
        <p:spPr bwMode="auto">
          <a:xfrm>
            <a:off x="357158" y="1857364"/>
            <a:ext cx="1626456" cy="765187"/>
          </a:xfrm>
          <a:prstGeom prst="rect">
            <a:avLst/>
          </a:prstGeom>
          <a:noFill/>
        </p:spPr>
      </p:pic>
      <p:pic>
        <p:nvPicPr>
          <p:cNvPr id="7186" name="Picture 18" descr="http://cs9296.vk.me/g18085158/a_6aacdde1.jpg"/>
          <p:cNvPicPr>
            <a:picLocks noChangeAspect="1" noChangeArrowheads="1"/>
          </p:cNvPicPr>
          <p:nvPr/>
        </p:nvPicPr>
        <p:blipFill>
          <a:blip r:embed="rId8"/>
          <a:srcRect/>
          <a:stretch>
            <a:fillRect/>
          </a:stretch>
        </p:blipFill>
        <p:spPr bwMode="auto">
          <a:xfrm>
            <a:off x="4775852" y="1714488"/>
            <a:ext cx="861563" cy="1143008"/>
          </a:xfrm>
          <a:prstGeom prst="rect">
            <a:avLst/>
          </a:prstGeom>
          <a:noFill/>
        </p:spPr>
      </p:pic>
      <p:pic>
        <p:nvPicPr>
          <p:cNvPr id="7194" name="Picture 26" descr="http://doska.minsk-in.net/photos/doska_photo149805_1.jpg"/>
          <p:cNvPicPr>
            <a:picLocks noChangeAspect="1" noChangeArrowheads="1"/>
          </p:cNvPicPr>
          <p:nvPr/>
        </p:nvPicPr>
        <p:blipFill>
          <a:blip r:embed="rId9"/>
          <a:srcRect/>
          <a:stretch>
            <a:fillRect/>
          </a:stretch>
        </p:blipFill>
        <p:spPr bwMode="auto">
          <a:xfrm>
            <a:off x="1964509" y="4896639"/>
            <a:ext cx="2571768" cy="1073713"/>
          </a:xfrm>
          <a:prstGeom prst="rect">
            <a:avLst/>
          </a:prstGeom>
          <a:noFill/>
        </p:spPr>
      </p:pic>
      <p:pic>
        <p:nvPicPr>
          <p:cNvPr id="23554" name="Picture 2" descr="http://www.q-f.by/assets/images/uc.png"/>
          <p:cNvPicPr>
            <a:picLocks noChangeAspect="1" noChangeArrowheads="1"/>
          </p:cNvPicPr>
          <p:nvPr/>
        </p:nvPicPr>
        <p:blipFill>
          <a:blip r:embed="rId10"/>
          <a:srcRect/>
          <a:stretch>
            <a:fillRect/>
          </a:stretch>
        </p:blipFill>
        <p:spPr bwMode="auto">
          <a:xfrm>
            <a:off x="357158" y="4861995"/>
            <a:ext cx="1143000" cy="1143001"/>
          </a:xfrm>
          <a:prstGeom prst="rect">
            <a:avLst/>
          </a:prstGeom>
          <a:noFill/>
        </p:spPr>
      </p:pic>
      <p:pic>
        <p:nvPicPr>
          <p:cNvPr id="23560" name="Picture 8" descr="http://www.belpa-med.com/images/logo.png"/>
          <p:cNvPicPr>
            <a:picLocks noChangeAspect="1" noChangeArrowheads="1"/>
          </p:cNvPicPr>
          <p:nvPr/>
        </p:nvPicPr>
        <p:blipFill>
          <a:blip r:embed="rId11"/>
          <a:srcRect/>
          <a:stretch>
            <a:fillRect/>
          </a:stretch>
        </p:blipFill>
        <p:spPr bwMode="auto">
          <a:xfrm>
            <a:off x="5237668" y="3357562"/>
            <a:ext cx="1954279" cy="714380"/>
          </a:xfrm>
          <a:prstGeom prst="rect">
            <a:avLst/>
          </a:prstGeom>
          <a:noFill/>
        </p:spPr>
      </p:pic>
      <p:sp>
        <p:nvSpPr>
          <p:cNvPr id="25" name="Заголовок 1"/>
          <p:cNvSpPr txBox="1">
            <a:spLocks/>
          </p:cNvSpPr>
          <p:nvPr/>
        </p:nvSpPr>
        <p:spPr>
          <a:xfrm>
            <a:off x="285720" y="1428736"/>
            <a:ext cx="8229600" cy="428628"/>
          </a:xfrm>
          <a:prstGeom prst="rect">
            <a:avLst/>
          </a:prstGeom>
        </p:spPr>
        <p:txBody>
          <a:bodyPr vert="horz" lIns="91440" tIns="45720" rIns="91440" bIns="45720" rtlCol="0" anchor="ctr">
            <a:normAutofit lnSpcReduction="10000"/>
          </a:bodyPr>
          <a:lstStyle/>
          <a:p>
            <a:pPr lvl="0">
              <a:spcBef>
                <a:spcPct val="0"/>
              </a:spcBef>
            </a:pPr>
            <a:r>
              <a:rPr lang="ru-RU" sz="2400" b="1" dirty="0" smtClean="0">
                <a:solidFill>
                  <a:srgbClr val="FFCC00"/>
                </a:solidFill>
                <a:latin typeface="+mj-lt"/>
                <a:ea typeface="+mj-ea"/>
                <a:cs typeface="+mj-cs"/>
              </a:rPr>
              <a:t>Одежда / Обувь</a:t>
            </a:r>
            <a:endParaRPr kumimoji="0" lang="ru-RU" sz="2400" b="1" i="0" u="none" strike="noStrike" kern="1200" cap="none" spc="0" normalizeH="0" baseline="0" noProof="0" dirty="0">
              <a:ln>
                <a:noFill/>
              </a:ln>
              <a:solidFill>
                <a:srgbClr val="FFCC00"/>
              </a:solidFill>
              <a:effectLst/>
              <a:uLnTx/>
              <a:uFillTx/>
              <a:latin typeface="+mj-lt"/>
              <a:ea typeface="+mj-ea"/>
              <a:cs typeface="+mj-cs"/>
            </a:endParaRPr>
          </a:p>
        </p:txBody>
      </p:sp>
      <p:sp>
        <p:nvSpPr>
          <p:cNvPr id="26" name="Заголовок 1"/>
          <p:cNvSpPr txBox="1">
            <a:spLocks/>
          </p:cNvSpPr>
          <p:nvPr/>
        </p:nvSpPr>
        <p:spPr>
          <a:xfrm>
            <a:off x="285720" y="2919476"/>
            <a:ext cx="8229600" cy="428628"/>
          </a:xfrm>
          <a:prstGeom prst="rect">
            <a:avLst/>
          </a:prstGeom>
        </p:spPr>
        <p:txBody>
          <a:bodyPr vert="horz" lIns="91440" tIns="45720" rIns="91440" bIns="45720" rtlCol="0" anchor="ctr">
            <a:normAutofit lnSpcReduction="10000"/>
          </a:bodyPr>
          <a:lstStyle/>
          <a:p>
            <a:pPr lvl="0">
              <a:spcBef>
                <a:spcPct val="0"/>
              </a:spcBef>
            </a:pPr>
            <a:r>
              <a:rPr lang="ru-RU" sz="2400" b="1" dirty="0" err="1" smtClean="0">
                <a:solidFill>
                  <a:srgbClr val="FFCC00"/>
                </a:solidFill>
                <a:latin typeface="+mj-lt"/>
                <a:ea typeface="+mj-ea"/>
                <a:cs typeface="+mj-cs"/>
              </a:rPr>
              <a:t>Фармкомпании</a:t>
            </a:r>
            <a:r>
              <a:rPr lang="ru-RU" sz="2400" b="1" dirty="0" smtClean="0">
                <a:solidFill>
                  <a:srgbClr val="FFCC00"/>
                </a:solidFill>
                <a:latin typeface="+mj-lt"/>
                <a:ea typeface="+mj-ea"/>
                <a:cs typeface="+mj-cs"/>
              </a:rPr>
              <a:t> / Медицинские товары</a:t>
            </a:r>
            <a:endParaRPr kumimoji="0" lang="ru-RU" sz="2400" b="1" i="0" u="none" strike="noStrike" kern="1200" cap="none" spc="0" normalizeH="0" baseline="0" noProof="0" dirty="0">
              <a:ln>
                <a:noFill/>
              </a:ln>
              <a:solidFill>
                <a:srgbClr val="FFCC00"/>
              </a:solidFill>
              <a:effectLst/>
              <a:uLnTx/>
              <a:uFillTx/>
              <a:latin typeface="+mj-lt"/>
              <a:ea typeface="+mj-ea"/>
              <a:cs typeface="+mj-cs"/>
            </a:endParaRPr>
          </a:p>
        </p:txBody>
      </p:sp>
      <p:sp>
        <p:nvSpPr>
          <p:cNvPr id="28" name="Заголовок 1"/>
          <p:cNvSpPr txBox="1">
            <a:spLocks/>
          </p:cNvSpPr>
          <p:nvPr/>
        </p:nvSpPr>
        <p:spPr>
          <a:xfrm>
            <a:off x="285720" y="4410216"/>
            <a:ext cx="8229600" cy="428628"/>
          </a:xfrm>
          <a:prstGeom prst="rect">
            <a:avLst/>
          </a:prstGeom>
        </p:spPr>
        <p:txBody>
          <a:bodyPr vert="horz" lIns="91440" tIns="45720" rIns="91440" bIns="45720" rtlCol="0" anchor="ctr">
            <a:normAutofit lnSpcReduction="10000"/>
          </a:bodyPr>
          <a:lstStyle/>
          <a:p>
            <a:pPr lvl="0">
              <a:spcBef>
                <a:spcPct val="0"/>
              </a:spcBef>
            </a:pPr>
            <a:r>
              <a:rPr lang="ru-RU" sz="2400" b="1" dirty="0" smtClean="0">
                <a:solidFill>
                  <a:srgbClr val="FFCC00"/>
                </a:solidFill>
                <a:latin typeface="+mj-lt"/>
                <a:ea typeface="+mj-ea"/>
                <a:cs typeface="+mj-cs"/>
              </a:rPr>
              <a:t>Авто / Заправочные станции / Службы такси</a:t>
            </a:r>
            <a:endParaRPr kumimoji="0" lang="ru-RU" sz="2400" b="1" i="0" u="none" strike="noStrike" kern="1200" cap="none" spc="0" normalizeH="0" baseline="0" noProof="0" dirty="0">
              <a:ln>
                <a:noFill/>
              </a:ln>
              <a:solidFill>
                <a:srgbClr val="FFCC00"/>
              </a:solidFill>
              <a:effectLst/>
              <a:uLnTx/>
              <a:uFillTx/>
              <a:latin typeface="+mj-lt"/>
              <a:ea typeface="+mj-ea"/>
              <a:cs typeface="+mj-cs"/>
            </a:endParaRPr>
          </a:p>
        </p:txBody>
      </p:sp>
      <p:pic>
        <p:nvPicPr>
          <p:cNvPr id="29" name="Picture 3"/>
          <p:cNvPicPr>
            <a:picLocks noChangeAspect="1" noChangeArrowheads="1"/>
          </p:cNvPicPr>
          <p:nvPr/>
        </p:nvPicPr>
        <p:blipFill>
          <a:blip r:embed="rId12"/>
          <a:srcRect/>
          <a:stretch>
            <a:fillRect/>
          </a:stretch>
        </p:blipFill>
        <p:spPr bwMode="auto">
          <a:xfrm>
            <a:off x="2201006" y="1928802"/>
            <a:ext cx="2357454" cy="620376"/>
          </a:xfrm>
          <a:prstGeom prst="rect">
            <a:avLst/>
          </a:prstGeom>
          <a:noFill/>
          <a:ln w="9525">
            <a:noFill/>
            <a:miter lim="800000"/>
            <a:headEnd/>
            <a:tailEnd/>
          </a:ln>
          <a:effectLst/>
        </p:spPr>
      </p:pic>
      <p:pic>
        <p:nvPicPr>
          <p:cNvPr id="5122" name="Picture 2" descr="http://static.vitrini.by/i/users/151/logo-1397325353.jpg"/>
          <p:cNvPicPr>
            <a:picLocks noChangeAspect="1" noChangeArrowheads="1"/>
          </p:cNvPicPr>
          <p:nvPr/>
        </p:nvPicPr>
        <p:blipFill>
          <a:blip r:embed="rId13"/>
          <a:srcRect/>
          <a:stretch>
            <a:fillRect/>
          </a:stretch>
        </p:blipFill>
        <p:spPr bwMode="auto">
          <a:xfrm>
            <a:off x="5854807" y="1928802"/>
            <a:ext cx="1285884" cy="642942"/>
          </a:xfrm>
          <a:prstGeom prst="rect">
            <a:avLst/>
          </a:prstGeom>
          <a:noFill/>
        </p:spPr>
      </p:pic>
      <p:pic>
        <p:nvPicPr>
          <p:cNvPr id="5124" name="Picture 4" descr="Materia Medica"/>
          <p:cNvPicPr>
            <a:picLocks noChangeAspect="1" noChangeArrowheads="1"/>
          </p:cNvPicPr>
          <p:nvPr/>
        </p:nvPicPr>
        <p:blipFill>
          <a:blip r:embed="rId14"/>
          <a:srcRect/>
          <a:stretch>
            <a:fillRect/>
          </a:stretch>
        </p:blipFill>
        <p:spPr bwMode="auto">
          <a:xfrm>
            <a:off x="2976008" y="3286124"/>
            <a:ext cx="2000264" cy="795880"/>
          </a:xfrm>
          <a:prstGeom prst="rect">
            <a:avLst/>
          </a:prstGeom>
          <a:noFill/>
        </p:spPr>
      </p:pic>
      <p:sp>
        <p:nvSpPr>
          <p:cNvPr id="5126" name="AutoShape 6" descr="https://www.weblancer.net/download/446207.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5128" name="AutoShape 8" descr="https://www.weblancer.net/download/446207.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5130" name="AutoShape 10" descr="https://www.weblancer.net/download/446207.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5132" name="AutoShape 12" descr="https://www.weblancer.net/download/446207.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pic>
        <p:nvPicPr>
          <p:cNvPr id="5134" name="Picture 14" descr="https://www.weblancer.net/files/portfolio/1126/112682/781032s.jpg"/>
          <p:cNvPicPr>
            <a:picLocks noChangeAspect="1" noChangeArrowheads="1"/>
          </p:cNvPicPr>
          <p:nvPr/>
        </p:nvPicPr>
        <p:blipFill>
          <a:blip r:embed="rId15"/>
          <a:srcRect/>
          <a:stretch>
            <a:fillRect/>
          </a:stretch>
        </p:blipFill>
        <p:spPr bwMode="auto">
          <a:xfrm>
            <a:off x="7453342" y="3286124"/>
            <a:ext cx="1333500" cy="933450"/>
          </a:xfrm>
          <a:prstGeom prst="rect">
            <a:avLst/>
          </a:prstGeom>
          <a:noFill/>
        </p:spPr>
      </p:pic>
      <p:pic>
        <p:nvPicPr>
          <p:cNvPr id="5136" name="Picture 16" descr="http://headmade.by/wp-content/uploads/2012/10/Logo_Milavitsa-%D0%BA%D0%BE%D0%BF%D0%B8%D1%8F1.jpg"/>
          <p:cNvPicPr>
            <a:picLocks noChangeAspect="1" noChangeArrowheads="1"/>
          </p:cNvPicPr>
          <p:nvPr/>
        </p:nvPicPr>
        <p:blipFill>
          <a:blip r:embed="rId16" cstate="print"/>
          <a:srcRect/>
          <a:stretch>
            <a:fillRect/>
          </a:stretch>
        </p:blipFill>
        <p:spPr bwMode="auto">
          <a:xfrm>
            <a:off x="7358082" y="1785926"/>
            <a:ext cx="1500198" cy="699311"/>
          </a:xfrm>
          <a:prstGeom prst="rect">
            <a:avLst/>
          </a:prstGeom>
          <a:noFill/>
        </p:spPr>
      </p:pic>
    </p:spTree>
    <p:custDataLst>
      <p:tags r:id="rId1"/>
    </p:custDataLst>
    <p:extLst>
      <p:ext uri="{BB962C8B-B14F-4D97-AF65-F5344CB8AC3E}">
        <p14:creationId xmlns="" xmlns:p14="http://schemas.microsoft.com/office/powerpoint/2010/main" val="4085181678"/>
      </p:ext>
    </p:extLst>
  </p:cSld>
  <p:clrMapOvr>
    <a:masterClrMapping/>
  </p:clrMapOvr>
  <mc:AlternateContent xmlns:mc="http://schemas.openxmlformats.org/markup-compatibility/2006">
    <mc:Choice xmlns="" xmlns:p14="http://schemas.microsoft.com/office/powerpoint/2010/main" Requires="p14">
      <p:transition spd="slow" p14:dur="2500" advTm="10536">
        <p:checker/>
      </p:transition>
    </mc:Choice>
    <mc:Fallback>
      <p:transition spd="slow" advTm="10536">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circle(in)">
                                      <p:cBhvr>
                                        <p:cTn id="12" dur="20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circle(in)">
                                      <p:cBhvr>
                                        <p:cTn id="17" dur="20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circle(in)">
                                      <p:cBhvr>
                                        <p:cTn id="22"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5" grpId="0"/>
      <p:bldP spid="26" grpId="0"/>
      <p:bldP spid="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6" name="Picture 4" descr="http://hh.uz/employer-logo/1030053.jpeg"/>
          <p:cNvPicPr>
            <a:picLocks noChangeAspect="1" noChangeArrowheads="1"/>
          </p:cNvPicPr>
          <p:nvPr/>
        </p:nvPicPr>
        <p:blipFill>
          <a:blip r:embed="rId4"/>
          <a:srcRect/>
          <a:stretch>
            <a:fillRect/>
          </a:stretch>
        </p:blipFill>
        <p:spPr bwMode="auto">
          <a:xfrm>
            <a:off x="3821907" y="1904992"/>
            <a:ext cx="2286000" cy="904876"/>
          </a:xfrm>
          <a:prstGeom prst="rect">
            <a:avLst/>
          </a:prstGeom>
          <a:noFill/>
        </p:spPr>
      </p:pic>
      <p:sp>
        <p:nvSpPr>
          <p:cNvPr id="2" name="Заголовок 1"/>
          <p:cNvSpPr>
            <a:spLocks noGrp="1"/>
          </p:cNvSpPr>
          <p:nvPr>
            <p:ph type="title"/>
          </p:nvPr>
        </p:nvSpPr>
        <p:spPr/>
        <p:txBody>
          <a:bodyPr>
            <a:normAutofit/>
          </a:bodyPr>
          <a:lstStyle/>
          <a:p>
            <a:pPr algn="r"/>
            <a:r>
              <a:rPr lang="ru-RU" sz="2400" b="1" dirty="0" smtClean="0">
                <a:solidFill>
                  <a:srgbClr val="FFCC00"/>
                </a:solidFill>
              </a:rPr>
              <a:t>НАШИ КЛИЕНТЫ В  2015г.</a:t>
            </a:r>
            <a:endParaRPr lang="ru-RU" sz="2400" b="1" dirty="0">
              <a:solidFill>
                <a:srgbClr val="FFCC00"/>
              </a:solidFill>
            </a:endParaRPr>
          </a:p>
        </p:txBody>
      </p:sp>
      <p:pic>
        <p:nvPicPr>
          <p:cNvPr id="4" name="Picture 2" descr="C:\Users\User\Desktop\logo.png"/>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395536" y="188640"/>
            <a:ext cx="2232247" cy="1002092"/>
          </a:xfrm>
          <a:prstGeom prst="rect">
            <a:avLst/>
          </a:prstGeom>
          <a:noFill/>
          <a:extLst>
            <a:ext uri="{909E8E84-426E-40DD-AFC4-6F175D3DCCD1}">
              <a14:hiddenFill xmlns="" xmlns:a14="http://schemas.microsoft.com/office/drawing/2010/main">
                <a:solidFill>
                  <a:srgbClr val="FFFFFF"/>
                </a:solidFill>
              </a14:hiddenFill>
            </a:ext>
          </a:extLst>
        </p:spPr>
      </p:pic>
      <p:pic>
        <p:nvPicPr>
          <p:cNvPr id="7170" name="Picture 2" descr="http://metro-tv.by/media/k2/items/cache/73608782f50eb6af17bb69bdcd662692_M.jpg"/>
          <p:cNvPicPr>
            <a:picLocks noChangeAspect="1" noChangeArrowheads="1"/>
          </p:cNvPicPr>
          <p:nvPr/>
        </p:nvPicPr>
        <p:blipFill>
          <a:blip r:embed="rId6" cstate="print"/>
          <a:srcRect/>
          <a:stretch>
            <a:fillRect/>
          </a:stretch>
        </p:blipFill>
        <p:spPr bwMode="auto">
          <a:xfrm>
            <a:off x="357158" y="3515009"/>
            <a:ext cx="2071702" cy="513783"/>
          </a:xfrm>
          <a:prstGeom prst="rect">
            <a:avLst/>
          </a:prstGeom>
          <a:noFill/>
        </p:spPr>
      </p:pic>
      <p:pic>
        <p:nvPicPr>
          <p:cNvPr id="7184" name="Picture 16" descr="http://www.monolit-g-s.ru/images/articles/logo.png"/>
          <p:cNvPicPr>
            <a:picLocks noChangeAspect="1" noChangeArrowheads="1"/>
          </p:cNvPicPr>
          <p:nvPr/>
        </p:nvPicPr>
        <p:blipFill>
          <a:blip r:embed="rId7"/>
          <a:srcRect/>
          <a:stretch>
            <a:fillRect/>
          </a:stretch>
        </p:blipFill>
        <p:spPr bwMode="auto">
          <a:xfrm>
            <a:off x="2975366" y="1871655"/>
            <a:ext cx="657225" cy="971551"/>
          </a:xfrm>
          <a:prstGeom prst="rect">
            <a:avLst/>
          </a:prstGeom>
          <a:noFill/>
        </p:spPr>
      </p:pic>
      <p:pic>
        <p:nvPicPr>
          <p:cNvPr id="23560" name="Picture 8" descr="http://www.belpa-med.com/images/logo.png"/>
          <p:cNvPicPr>
            <a:picLocks noChangeAspect="1" noChangeArrowheads="1"/>
          </p:cNvPicPr>
          <p:nvPr/>
        </p:nvPicPr>
        <p:blipFill>
          <a:blip r:embed="rId8"/>
          <a:srcRect/>
          <a:stretch>
            <a:fillRect/>
          </a:stretch>
        </p:blipFill>
        <p:spPr bwMode="auto">
          <a:xfrm>
            <a:off x="2928926" y="3357562"/>
            <a:ext cx="2266950" cy="828676"/>
          </a:xfrm>
          <a:prstGeom prst="rect">
            <a:avLst/>
          </a:prstGeom>
          <a:noFill/>
        </p:spPr>
      </p:pic>
      <p:sp>
        <p:nvSpPr>
          <p:cNvPr id="25" name="Заголовок 1"/>
          <p:cNvSpPr txBox="1">
            <a:spLocks/>
          </p:cNvSpPr>
          <p:nvPr/>
        </p:nvSpPr>
        <p:spPr>
          <a:xfrm>
            <a:off x="285720" y="1428736"/>
            <a:ext cx="8229600" cy="428628"/>
          </a:xfrm>
          <a:prstGeom prst="rect">
            <a:avLst/>
          </a:prstGeom>
        </p:spPr>
        <p:txBody>
          <a:bodyPr vert="horz" lIns="91440" tIns="45720" rIns="91440" bIns="45720" rtlCol="0" anchor="ctr">
            <a:normAutofit lnSpcReduction="10000"/>
          </a:bodyPr>
          <a:lstStyle/>
          <a:p>
            <a:pPr lvl="0">
              <a:spcBef>
                <a:spcPct val="0"/>
              </a:spcBef>
            </a:pPr>
            <a:r>
              <a:rPr kumimoji="0" lang="ru-RU" sz="2400" b="1" i="0" u="none" strike="noStrike" kern="1200" cap="none" spc="0" normalizeH="0" baseline="0" noProof="0" dirty="0" smtClean="0">
                <a:ln>
                  <a:noFill/>
                </a:ln>
                <a:solidFill>
                  <a:srgbClr val="FFCC00"/>
                </a:solidFill>
                <a:effectLst/>
                <a:uLnTx/>
                <a:uFillTx/>
                <a:latin typeface="+mj-lt"/>
                <a:ea typeface="+mj-ea"/>
                <a:cs typeface="+mj-cs"/>
              </a:rPr>
              <a:t>Недвижимость</a:t>
            </a:r>
            <a:r>
              <a:rPr kumimoji="0" lang="ru-RU" sz="2400" b="1" i="0" u="none" strike="noStrike" kern="1200" cap="none" spc="0" normalizeH="0" noProof="0" dirty="0" smtClean="0">
                <a:ln>
                  <a:noFill/>
                </a:ln>
                <a:solidFill>
                  <a:srgbClr val="FFCC00"/>
                </a:solidFill>
                <a:effectLst/>
                <a:uLnTx/>
                <a:uFillTx/>
                <a:latin typeface="+mj-lt"/>
                <a:ea typeface="+mj-ea"/>
                <a:cs typeface="+mj-cs"/>
              </a:rPr>
              <a:t> / Строительство / </a:t>
            </a:r>
            <a:r>
              <a:rPr lang="ru-RU" sz="2400" b="1" dirty="0" smtClean="0">
                <a:solidFill>
                  <a:srgbClr val="FFCC00"/>
                </a:solidFill>
                <a:latin typeface="+mj-lt"/>
                <a:ea typeface="+mj-ea"/>
                <a:cs typeface="+mj-cs"/>
              </a:rPr>
              <a:t>О</a:t>
            </a:r>
            <a:r>
              <a:rPr kumimoji="0" lang="ru-RU" sz="2400" b="1" i="0" u="none" strike="noStrike" kern="1200" cap="none" spc="0" normalizeH="0" noProof="0" dirty="0" err="1" smtClean="0">
                <a:ln>
                  <a:noFill/>
                </a:ln>
                <a:solidFill>
                  <a:srgbClr val="FFCC00"/>
                </a:solidFill>
                <a:effectLst/>
                <a:uLnTx/>
                <a:uFillTx/>
                <a:latin typeface="+mj-lt"/>
                <a:ea typeface="+mj-ea"/>
                <a:cs typeface="+mj-cs"/>
              </a:rPr>
              <a:t>тделочные</a:t>
            </a:r>
            <a:r>
              <a:rPr kumimoji="0" lang="ru-RU" sz="2400" b="1" i="0" u="none" strike="noStrike" kern="1200" cap="none" spc="0" normalizeH="0" noProof="0" dirty="0" smtClean="0">
                <a:ln>
                  <a:noFill/>
                </a:ln>
                <a:solidFill>
                  <a:srgbClr val="FFCC00"/>
                </a:solidFill>
                <a:effectLst/>
                <a:uLnTx/>
                <a:uFillTx/>
                <a:latin typeface="+mj-lt"/>
                <a:ea typeface="+mj-ea"/>
                <a:cs typeface="+mj-cs"/>
              </a:rPr>
              <a:t> материалы</a:t>
            </a:r>
            <a:endParaRPr kumimoji="0" lang="ru-RU" sz="2400" b="1" i="0" u="none" strike="noStrike" kern="1200" cap="none" spc="0" normalizeH="0" baseline="0" noProof="0" dirty="0">
              <a:ln>
                <a:noFill/>
              </a:ln>
              <a:solidFill>
                <a:srgbClr val="FFCC00"/>
              </a:solidFill>
              <a:effectLst/>
              <a:uLnTx/>
              <a:uFillTx/>
              <a:latin typeface="+mj-lt"/>
              <a:ea typeface="+mj-ea"/>
              <a:cs typeface="+mj-cs"/>
            </a:endParaRPr>
          </a:p>
        </p:txBody>
      </p:sp>
      <p:sp>
        <p:nvSpPr>
          <p:cNvPr id="26" name="Заголовок 1"/>
          <p:cNvSpPr txBox="1">
            <a:spLocks/>
          </p:cNvSpPr>
          <p:nvPr/>
        </p:nvSpPr>
        <p:spPr>
          <a:xfrm>
            <a:off x="285720" y="2964653"/>
            <a:ext cx="8229600" cy="428628"/>
          </a:xfrm>
          <a:prstGeom prst="rect">
            <a:avLst/>
          </a:prstGeom>
        </p:spPr>
        <p:txBody>
          <a:bodyPr vert="horz" lIns="91440" tIns="45720" rIns="91440" bIns="45720" rtlCol="0" anchor="ctr">
            <a:normAutofit lnSpcReduction="10000"/>
          </a:bodyPr>
          <a:lstStyle/>
          <a:p>
            <a:pPr lvl="0">
              <a:spcBef>
                <a:spcPct val="0"/>
              </a:spcBef>
            </a:pPr>
            <a:r>
              <a:rPr lang="ru-RU" sz="2400" b="1" dirty="0" err="1" smtClean="0">
                <a:solidFill>
                  <a:srgbClr val="FFCC00"/>
                </a:solidFill>
                <a:latin typeface="+mj-lt"/>
                <a:ea typeface="+mj-ea"/>
                <a:cs typeface="+mj-cs"/>
              </a:rPr>
              <a:t>Фармкомпании</a:t>
            </a:r>
            <a:r>
              <a:rPr lang="ru-RU" sz="2400" b="1" dirty="0" smtClean="0">
                <a:solidFill>
                  <a:srgbClr val="FFCC00"/>
                </a:solidFill>
                <a:latin typeface="+mj-lt"/>
                <a:ea typeface="+mj-ea"/>
                <a:cs typeface="+mj-cs"/>
              </a:rPr>
              <a:t> / Аптеки / Медицинские товары</a:t>
            </a:r>
            <a:endParaRPr kumimoji="0" lang="ru-RU" sz="2400" b="1" i="0" u="none" strike="noStrike" kern="1200" cap="none" spc="0" normalizeH="0" baseline="0" noProof="0" dirty="0">
              <a:ln>
                <a:noFill/>
              </a:ln>
              <a:solidFill>
                <a:srgbClr val="FFCC00"/>
              </a:solidFill>
              <a:effectLst/>
              <a:uLnTx/>
              <a:uFillTx/>
              <a:latin typeface="+mj-lt"/>
              <a:ea typeface="+mj-ea"/>
              <a:cs typeface="+mj-cs"/>
            </a:endParaRPr>
          </a:p>
        </p:txBody>
      </p:sp>
      <p:pic>
        <p:nvPicPr>
          <p:cNvPr id="20" name="Picture 12" descr="http://keramikaufa.ru/image/data/Proizvoditeli/KERAM.jpg"/>
          <p:cNvPicPr>
            <a:picLocks noChangeAspect="1" noChangeArrowheads="1"/>
          </p:cNvPicPr>
          <p:nvPr/>
        </p:nvPicPr>
        <p:blipFill>
          <a:blip r:embed="rId9" cstate="print"/>
          <a:srcRect/>
          <a:stretch>
            <a:fillRect/>
          </a:stretch>
        </p:blipFill>
        <p:spPr bwMode="auto">
          <a:xfrm>
            <a:off x="500034" y="2034770"/>
            <a:ext cx="2286016" cy="645321"/>
          </a:xfrm>
          <a:prstGeom prst="rect">
            <a:avLst/>
          </a:prstGeom>
          <a:noFill/>
        </p:spPr>
      </p:pic>
      <p:pic>
        <p:nvPicPr>
          <p:cNvPr id="21" name="Picture 10" descr="https://www.cevrende.com/admin/icerik_res/143483069311801588.jpg"/>
          <p:cNvPicPr>
            <a:picLocks noChangeAspect="1" noChangeArrowheads="1"/>
          </p:cNvPicPr>
          <p:nvPr/>
        </p:nvPicPr>
        <p:blipFill>
          <a:blip r:embed="rId10"/>
          <a:srcRect/>
          <a:stretch>
            <a:fillRect/>
          </a:stretch>
        </p:blipFill>
        <p:spPr bwMode="auto">
          <a:xfrm>
            <a:off x="3136748" y="5000636"/>
            <a:ext cx="1000132" cy="1000133"/>
          </a:xfrm>
          <a:prstGeom prst="rect">
            <a:avLst/>
          </a:prstGeom>
          <a:noFill/>
        </p:spPr>
      </p:pic>
      <p:pic>
        <p:nvPicPr>
          <p:cNvPr id="22" name="Picture 6" descr="http://belorussia.su/com_logo/1406875648logo1_big.jpg"/>
          <p:cNvPicPr>
            <a:picLocks noChangeAspect="1" noChangeArrowheads="1"/>
          </p:cNvPicPr>
          <p:nvPr/>
        </p:nvPicPr>
        <p:blipFill>
          <a:blip r:embed="rId11"/>
          <a:srcRect/>
          <a:stretch>
            <a:fillRect/>
          </a:stretch>
        </p:blipFill>
        <p:spPr bwMode="auto">
          <a:xfrm>
            <a:off x="428596" y="4929198"/>
            <a:ext cx="1428760" cy="1071571"/>
          </a:xfrm>
          <a:prstGeom prst="rect">
            <a:avLst/>
          </a:prstGeom>
          <a:noFill/>
        </p:spPr>
      </p:pic>
      <p:sp>
        <p:nvSpPr>
          <p:cNvPr id="23" name="Заголовок 1"/>
          <p:cNvSpPr txBox="1">
            <a:spLocks/>
          </p:cNvSpPr>
          <p:nvPr/>
        </p:nvSpPr>
        <p:spPr>
          <a:xfrm>
            <a:off x="357158" y="4500570"/>
            <a:ext cx="8229600" cy="428628"/>
          </a:xfrm>
          <a:prstGeom prst="rect">
            <a:avLst/>
          </a:prstGeom>
        </p:spPr>
        <p:txBody>
          <a:bodyPr vert="horz" lIns="91440" tIns="45720" rIns="91440" bIns="45720" rtlCol="0" anchor="ctr">
            <a:normAutofit lnSpcReduction="10000"/>
          </a:bodyPr>
          <a:lstStyle/>
          <a:p>
            <a:pPr lvl="0">
              <a:spcBef>
                <a:spcPct val="0"/>
              </a:spcBef>
            </a:pPr>
            <a:r>
              <a:rPr kumimoji="0" lang="ru-RU" sz="2400" b="1" i="0" u="none" strike="noStrike" kern="1200" cap="none" spc="0" normalizeH="0" baseline="0" noProof="0" dirty="0" smtClean="0">
                <a:ln>
                  <a:noFill/>
                </a:ln>
                <a:solidFill>
                  <a:srgbClr val="FFCC00"/>
                </a:solidFill>
                <a:effectLst/>
                <a:uLnTx/>
                <a:uFillTx/>
                <a:latin typeface="+mj-lt"/>
                <a:ea typeface="+mj-ea"/>
                <a:cs typeface="+mj-cs"/>
              </a:rPr>
              <a:t>Банки</a:t>
            </a:r>
            <a:r>
              <a:rPr kumimoji="0" lang="ru-RU" sz="2400" b="1" i="0" u="none" strike="noStrike" kern="1200" cap="none" spc="0" normalizeH="0" noProof="0" dirty="0" smtClean="0">
                <a:ln>
                  <a:noFill/>
                </a:ln>
                <a:solidFill>
                  <a:srgbClr val="FFCC00"/>
                </a:solidFill>
                <a:effectLst/>
                <a:uLnTx/>
                <a:uFillTx/>
                <a:latin typeface="+mj-lt"/>
                <a:ea typeface="+mj-ea"/>
                <a:cs typeface="+mj-cs"/>
              </a:rPr>
              <a:t> / Финансы /Страховые компании</a:t>
            </a:r>
          </a:p>
        </p:txBody>
      </p:sp>
      <p:pic>
        <p:nvPicPr>
          <p:cNvPr id="25602" name="Picture 2" descr="http://skidki.kp.by/system/companies/big_images/237/list.jpg?1415308002"/>
          <p:cNvPicPr>
            <a:picLocks noChangeAspect="1" noChangeArrowheads="1"/>
          </p:cNvPicPr>
          <p:nvPr/>
        </p:nvPicPr>
        <p:blipFill>
          <a:blip r:embed="rId12"/>
          <a:srcRect l="27778" t="11250" r="28240" b="13749"/>
          <a:stretch>
            <a:fillRect/>
          </a:stretch>
        </p:blipFill>
        <p:spPr bwMode="auto">
          <a:xfrm>
            <a:off x="6297223" y="1785926"/>
            <a:ext cx="1085858" cy="1143008"/>
          </a:xfrm>
          <a:prstGeom prst="rect">
            <a:avLst/>
          </a:prstGeom>
          <a:noFill/>
        </p:spPr>
      </p:pic>
      <p:pic>
        <p:nvPicPr>
          <p:cNvPr id="25605" name="Picture 5" descr="http://bit-reklama.com/images/logos/300/001.jpg"/>
          <p:cNvPicPr>
            <a:picLocks noChangeAspect="1" noChangeArrowheads="1"/>
          </p:cNvPicPr>
          <p:nvPr/>
        </p:nvPicPr>
        <p:blipFill>
          <a:blip r:embed="rId13" cstate="print"/>
          <a:srcRect/>
          <a:stretch>
            <a:fillRect/>
          </a:stretch>
        </p:blipFill>
        <p:spPr bwMode="auto">
          <a:xfrm>
            <a:off x="2068424" y="5000636"/>
            <a:ext cx="857256" cy="857256"/>
          </a:xfrm>
          <a:prstGeom prst="rect">
            <a:avLst/>
          </a:prstGeom>
          <a:noFill/>
        </p:spPr>
      </p:pic>
      <p:pic>
        <p:nvPicPr>
          <p:cNvPr id="25607" name="Picture 7" descr="http://img.ru.otzyv.com/2013/06/19/farmatsevt-plyus.jpg"/>
          <p:cNvPicPr>
            <a:picLocks noChangeAspect="1" noChangeArrowheads="1"/>
          </p:cNvPicPr>
          <p:nvPr/>
        </p:nvPicPr>
        <p:blipFill>
          <a:blip r:embed="rId14"/>
          <a:srcRect/>
          <a:stretch>
            <a:fillRect/>
          </a:stretch>
        </p:blipFill>
        <p:spPr bwMode="auto">
          <a:xfrm>
            <a:off x="5643570" y="3519487"/>
            <a:ext cx="1905000" cy="504826"/>
          </a:xfrm>
          <a:prstGeom prst="rect">
            <a:avLst/>
          </a:prstGeom>
          <a:noFill/>
        </p:spPr>
      </p:pic>
      <p:pic>
        <p:nvPicPr>
          <p:cNvPr id="25609" name="Picture 9" descr="http://images.mirstroek.ru/images/users_logos/icons2/52777.jpeg"/>
          <p:cNvPicPr>
            <a:picLocks noChangeAspect="1" noChangeArrowheads="1"/>
          </p:cNvPicPr>
          <p:nvPr/>
        </p:nvPicPr>
        <p:blipFill>
          <a:blip r:embed="rId15"/>
          <a:srcRect/>
          <a:stretch>
            <a:fillRect/>
          </a:stretch>
        </p:blipFill>
        <p:spPr bwMode="auto">
          <a:xfrm>
            <a:off x="7572396" y="1857364"/>
            <a:ext cx="1000132" cy="1000132"/>
          </a:xfrm>
          <a:prstGeom prst="rect">
            <a:avLst/>
          </a:prstGeom>
          <a:noFill/>
        </p:spPr>
      </p:pic>
      <p:pic>
        <p:nvPicPr>
          <p:cNvPr id="4100" name="Picture 4" descr="http://select.by/images/stories/banks_news/tb.by.gif"/>
          <p:cNvPicPr>
            <a:picLocks noChangeAspect="1" noChangeArrowheads="1"/>
          </p:cNvPicPr>
          <p:nvPr/>
        </p:nvPicPr>
        <p:blipFill>
          <a:blip r:embed="rId16"/>
          <a:srcRect/>
          <a:stretch>
            <a:fillRect/>
          </a:stretch>
        </p:blipFill>
        <p:spPr bwMode="auto">
          <a:xfrm>
            <a:off x="4347948" y="5072074"/>
            <a:ext cx="2156125" cy="571504"/>
          </a:xfrm>
          <a:prstGeom prst="rect">
            <a:avLst/>
          </a:prstGeom>
          <a:noFill/>
        </p:spPr>
      </p:pic>
      <p:pic>
        <p:nvPicPr>
          <p:cNvPr id="4102" name="Picture 6" descr="http://viberi.by/vibery/i/banks/fransabank.png"/>
          <p:cNvPicPr>
            <a:picLocks noChangeAspect="1" noChangeArrowheads="1"/>
          </p:cNvPicPr>
          <p:nvPr/>
        </p:nvPicPr>
        <p:blipFill>
          <a:blip r:embed="rId17"/>
          <a:srcRect t="30883" b="29411"/>
          <a:stretch>
            <a:fillRect/>
          </a:stretch>
        </p:blipFill>
        <p:spPr bwMode="auto">
          <a:xfrm>
            <a:off x="6715140" y="5214950"/>
            <a:ext cx="2214560" cy="553644"/>
          </a:xfrm>
          <a:prstGeom prst="rect">
            <a:avLst/>
          </a:prstGeom>
          <a:noFill/>
        </p:spPr>
      </p:pic>
    </p:spTree>
    <p:custDataLst>
      <p:tags r:id="rId1"/>
    </p:custDataLst>
    <p:extLst>
      <p:ext uri="{BB962C8B-B14F-4D97-AF65-F5344CB8AC3E}">
        <p14:creationId xmlns="" xmlns:p14="http://schemas.microsoft.com/office/powerpoint/2010/main" val="4085181678"/>
      </p:ext>
    </p:extLst>
  </p:cSld>
  <p:clrMapOvr>
    <a:masterClrMapping/>
  </p:clrMapOvr>
  <mc:AlternateContent xmlns:mc="http://schemas.openxmlformats.org/markup-compatibility/2006">
    <mc:Choice xmlns="" xmlns:p14="http://schemas.microsoft.com/office/powerpoint/2010/main" Requires="p14">
      <p:transition spd="slow" p14:dur="2500" advTm="10536">
        <p:checker/>
      </p:transition>
    </mc:Choice>
    <mc:Fallback>
      <p:transition spd="slow" advTm="10536">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circle(in)">
                                      <p:cBhvr>
                                        <p:cTn id="12" dur="20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circle(in)">
                                      <p:cBhvr>
                                        <p:cTn id="17" dur="20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circle(in)">
                                      <p:cBhvr>
                                        <p:cTn id="22"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5" grpId="0"/>
      <p:bldP spid="26"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r"/>
            <a:r>
              <a:rPr lang="ru-RU" sz="2400" b="1" dirty="0" smtClean="0">
                <a:solidFill>
                  <a:srgbClr val="FFCC00"/>
                </a:solidFill>
              </a:rPr>
              <a:t>НАШИ КЛИЕНТЫ В  2015г.</a:t>
            </a:r>
            <a:endParaRPr lang="ru-RU" sz="2400" b="1" dirty="0">
              <a:solidFill>
                <a:srgbClr val="FFCC00"/>
              </a:solidFill>
            </a:endParaRPr>
          </a:p>
        </p:txBody>
      </p:sp>
      <p:pic>
        <p:nvPicPr>
          <p:cNvPr id="4" name="Picture 2" descr="C:\Users\User\Desktop\logo.pn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95536" y="188640"/>
            <a:ext cx="2232247" cy="1002092"/>
          </a:xfrm>
          <a:prstGeom prst="rect">
            <a:avLst/>
          </a:prstGeom>
          <a:noFill/>
          <a:extLst>
            <a:ext uri="{909E8E84-426E-40DD-AFC4-6F175D3DCCD1}">
              <a14:hiddenFill xmlns="" xmlns:a14="http://schemas.microsoft.com/office/drawing/2010/main">
                <a:solidFill>
                  <a:srgbClr val="FFFFFF"/>
                </a:solidFill>
              </a14:hiddenFill>
            </a:ext>
          </a:extLst>
        </p:spPr>
      </p:pic>
      <p:sp>
        <p:nvSpPr>
          <p:cNvPr id="26" name="Заголовок 1"/>
          <p:cNvSpPr txBox="1">
            <a:spLocks/>
          </p:cNvSpPr>
          <p:nvPr/>
        </p:nvSpPr>
        <p:spPr>
          <a:xfrm>
            <a:off x="285720" y="3071810"/>
            <a:ext cx="8229600" cy="428628"/>
          </a:xfrm>
          <a:prstGeom prst="rect">
            <a:avLst/>
          </a:prstGeom>
        </p:spPr>
        <p:txBody>
          <a:bodyPr vert="horz" lIns="91440" tIns="45720" rIns="91440" bIns="45720" rtlCol="0" anchor="ctr">
            <a:normAutofit lnSpcReduction="10000"/>
          </a:bodyPr>
          <a:lstStyle/>
          <a:p>
            <a:pPr lvl="0">
              <a:spcBef>
                <a:spcPct val="0"/>
              </a:spcBef>
            </a:pPr>
            <a:endParaRPr kumimoji="0" lang="ru-RU" sz="2400" b="1" i="0" u="none" strike="noStrike" kern="1200" cap="none" spc="0" normalizeH="0" baseline="0" noProof="0" dirty="0">
              <a:ln>
                <a:noFill/>
              </a:ln>
              <a:solidFill>
                <a:srgbClr val="FFCC00"/>
              </a:solidFill>
              <a:effectLst/>
              <a:uLnTx/>
              <a:uFillTx/>
              <a:latin typeface="+mj-lt"/>
              <a:ea typeface="+mj-ea"/>
              <a:cs typeface="+mj-cs"/>
            </a:endParaRPr>
          </a:p>
        </p:txBody>
      </p:sp>
      <p:pic>
        <p:nvPicPr>
          <p:cNvPr id="17" name="Picture 10"/>
          <p:cNvPicPr>
            <a:picLocks noChangeAspect="1" noChangeArrowheads="1"/>
          </p:cNvPicPr>
          <p:nvPr/>
        </p:nvPicPr>
        <p:blipFill>
          <a:blip r:embed="rId5"/>
          <a:srcRect/>
          <a:stretch>
            <a:fillRect/>
          </a:stretch>
        </p:blipFill>
        <p:spPr bwMode="auto">
          <a:xfrm>
            <a:off x="500034" y="3714752"/>
            <a:ext cx="2857520" cy="1000132"/>
          </a:xfrm>
          <a:prstGeom prst="rect">
            <a:avLst/>
          </a:prstGeom>
          <a:noFill/>
          <a:ln w="9525">
            <a:noFill/>
            <a:miter lim="800000"/>
            <a:headEnd/>
            <a:tailEnd/>
          </a:ln>
          <a:effectLst/>
        </p:spPr>
      </p:pic>
      <p:pic>
        <p:nvPicPr>
          <p:cNvPr id="19" name="Picture 14" descr="У Лисицы"/>
          <p:cNvPicPr>
            <a:picLocks noChangeAspect="1" noChangeArrowheads="1"/>
          </p:cNvPicPr>
          <p:nvPr/>
        </p:nvPicPr>
        <p:blipFill>
          <a:blip r:embed="rId6"/>
          <a:srcRect/>
          <a:stretch>
            <a:fillRect/>
          </a:stretch>
        </p:blipFill>
        <p:spPr bwMode="auto">
          <a:xfrm>
            <a:off x="3857620" y="1928802"/>
            <a:ext cx="1428760" cy="952507"/>
          </a:xfrm>
          <a:prstGeom prst="rect">
            <a:avLst/>
          </a:prstGeom>
          <a:noFill/>
        </p:spPr>
      </p:pic>
      <p:pic>
        <p:nvPicPr>
          <p:cNvPr id="20" name="Picture 10" descr="http://img.dir.tut.by/company/0c/8/932bc1764679dde80efdc1112a1d7d140ab56764.jpg"/>
          <p:cNvPicPr>
            <a:picLocks noChangeAspect="1" noChangeArrowheads="1"/>
          </p:cNvPicPr>
          <p:nvPr/>
        </p:nvPicPr>
        <p:blipFill>
          <a:blip r:embed="rId7" cstate="print"/>
          <a:srcRect/>
          <a:stretch>
            <a:fillRect/>
          </a:stretch>
        </p:blipFill>
        <p:spPr bwMode="auto">
          <a:xfrm>
            <a:off x="500034" y="1971401"/>
            <a:ext cx="2643206" cy="867308"/>
          </a:xfrm>
          <a:prstGeom prst="rect">
            <a:avLst/>
          </a:prstGeom>
          <a:noFill/>
        </p:spPr>
      </p:pic>
      <p:sp>
        <p:nvSpPr>
          <p:cNvPr id="21" name="Заголовок 1"/>
          <p:cNvSpPr txBox="1">
            <a:spLocks/>
          </p:cNvSpPr>
          <p:nvPr/>
        </p:nvSpPr>
        <p:spPr>
          <a:xfrm>
            <a:off x="321439" y="1428736"/>
            <a:ext cx="8229600" cy="428628"/>
          </a:xfrm>
          <a:prstGeom prst="rect">
            <a:avLst/>
          </a:prstGeom>
        </p:spPr>
        <p:txBody>
          <a:bodyPr vert="horz" lIns="91440" tIns="45720" rIns="91440" bIns="45720" rtlCol="0" anchor="ctr">
            <a:normAutofit lnSpcReduction="10000"/>
          </a:bodyPr>
          <a:lstStyle/>
          <a:p>
            <a:pPr lvl="0">
              <a:spcBef>
                <a:spcPct val="0"/>
              </a:spcBef>
            </a:pPr>
            <a:r>
              <a:rPr kumimoji="0" lang="ru-RU" sz="2400" b="1" i="0" u="none" strike="noStrike" kern="1200" cap="none" spc="0" normalizeH="0" baseline="0" noProof="0" dirty="0" smtClean="0">
                <a:ln>
                  <a:noFill/>
                </a:ln>
                <a:solidFill>
                  <a:srgbClr val="FFCC00"/>
                </a:solidFill>
                <a:effectLst/>
                <a:uLnTx/>
                <a:uFillTx/>
                <a:latin typeface="+mj-lt"/>
                <a:ea typeface="+mj-ea"/>
                <a:cs typeface="+mj-cs"/>
              </a:rPr>
              <a:t>Мода</a:t>
            </a:r>
            <a:r>
              <a:rPr kumimoji="0" lang="ru-RU" sz="2400" b="1" i="0" u="none" strike="noStrike" kern="1200" cap="none" spc="0" normalizeH="0" noProof="0" dirty="0" smtClean="0">
                <a:ln>
                  <a:noFill/>
                </a:ln>
                <a:solidFill>
                  <a:srgbClr val="FFCC00"/>
                </a:solidFill>
                <a:effectLst/>
                <a:uLnTx/>
                <a:uFillTx/>
                <a:latin typeface="+mj-lt"/>
                <a:ea typeface="+mj-ea"/>
                <a:cs typeface="+mj-cs"/>
              </a:rPr>
              <a:t> и </a:t>
            </a:r>
            <a:r>
              <a:rPr kumimoji="0" lang="ru-RU" sz="2400" b="1" i="0" u="none" strike="noStrike" kern="1200" cap="none" spc="0" normalizeH="0" baseline="0" noProof="0" dirty="0" smtClean="0">
                <a:ln>
                  <a:noFill/>
                </a:ln>
                <a:solidFill>
                  <a:srgbClr val="FFCC00"/>
                </a:solidFill>
                <a:effectLst/>
                <a:uLnTx/>
                <a:uFillTx/>
                <a:latin typeface="+mj-lt"/>
                <a:ea typeface="+mj-ea"/>
                <a:cs typeface="+mj-cs"/>
              </a:rPr>
              <a:t>красота</a:t>
            </a:r>
            <a:r>
              <a:rPr kumimoji="0" lang="ru-RU" sz="2400" b="1" i="0" u="none" strike="noStrike" kern="1200" cap="none" spc="0" normalizeH="0" noProof="0" dirty="0" smtClean="0">
                <a:ln>
                  <a:noFill/>
                </a:ln>
                <a:solidFill>
                  <a:srgbClr val="FFCC00"/>
                </a:solidFill>
                <a:effectLst/>
                <a:uLnTx/>
                <a:uFillTx/>
                <a:latin typeface="+mj-lt"/>
                <a:ea typeface="+mj-ea"/>
                <a:cs typeface="+mj-cs"/>
              </a:rPr>
              <a:t>/ </a:t>
            </a:r>
            <a:r>
              <a:rPr kumimoji="0" lang="ru-RU" sz="2400" b="1" i="0" u="none" strike="noStrike" kern="1200" cap="none" spc="0" normalizeH="0" noProof="0" dirty="0" err="1" smtClean="0">
                <a:ln>
                  <a:noFill/>
                </a:ln>
                <a:solidFill>
                  <a:srgbClr val="FFCC00"/>
                </a:solidFill>
                <a:effectLst/>
                <a:uLnTx/>
                <a:uFillTx/>
                <a:latin typeface="+mj-lt"/>
                <a:ea typeface="+mj-ea"/>
                <a:cs typeface="+mj-cs"/>
              </a:rPr>
              <a:t>Парфюм</a:t>
            </a:r>
            <a:r>
              <a:rPr kumimoji="0" lang="ru-RU" sz="2400" b="1" i="0" u="none" strike="noStrike" kern="1200" cap="none" spc="0" normalizeH="0" noProof="0" dirty="0" smtClean="0">
                <a:ln>
                  <a:noFill/>
                </a:ln>
                <a:solidFill>
                  <a:srgbClr val="FFCC00"/>
                </a:solidFill>
                <a:effectLst/>
                <a:uLnTx/>
                <a:uFillTx/>
                <a:latin typeface="+mj-lt"/>
                <a:ea typeface="+mj-ea"/>
                <a:cs typeface="+mj-cs"/>
              </a:rPr>
              <a:t> / Косметика</a:t>
            </a:r>
            <a:endParaRPr kumimoji="0" lang="ru-RU" sz="2400" b="1" i="0" u="none" strike="noStrike" kern="1200" cap="none" spc="0" normalizeH="0" baseline="0" noProof="0" dirty="0">
              <a:ln>
                <a:noFill/>
              </a:ln>
              <a:solidFill>
                <a:srgbClr val="FFCC00"/>
              </a:solidFill>
              <a:effectLst/>
              <a:uLnTx/>
              <a:uFillTx/>
              <a:latin typeface="+mj-lt"/>
              <a:ea typeface="+mj-ea"/>
              <a:cs typeface="+mj-cs"/>
            </a:endParaRPr>
          </a:p>
        </p:txBody>
      </p:sp>
      <p:sp>
        <p:nvSpPr>
          <p:cNvPr id="22" name="Заголовок 1"/>
          <p:cNvSpPr txBox="1">
            <a:spLocks/>
          </p:cNvSpPr>
          <p:nvPr/>
        </p:nvSpPr>
        <p:spPr>
          <a:xfrm>
            <a:off x="321439" y="3143248"/>
            <a:ext cx="8229600" cy="428628"/>
          </a:xfrm>
          <a:prstGeom prst="rect">
            <a:avLst/>
          </a:prstGeom>
        </p:spPr>
        <p:txBody>
          <a:bodyPr vert="horz" lIns="91440" tIns="45720" rIns="91440" bIns="45720" rtlCol="0" anchor="ctr">
            <a:normAutofit lnSpcReduction="10000"/>
          </a:bodyPr>
          <a:lstStyle/>
          <a:p>
            <a:pPr lvl="0">
              <a:spcBef>
                <a:spcPct val="0"/>
              </a:spcBef>
            </a:pPr>
            <a:r>
              <a:rPr lang="ru-RU" sz="2400" b="1" dirty="0" smtClean="0">
                <a:solidFill>
                  <a:srgbClr val="FFCC00"/>
                </a:solidFill>
                <a:latin typeface="+mj-lt"/>
                <a:ea typeface="+mj-ea"/>
                <a:cs typeface="+mj-cs"/>
              </a:rPr>
              <a:t>Билетные кассы </a:t>
            </a:r>
            <a:endParaRPr kumimoji="0" lang="ru-RU" sz="2400" b="1" i="0" u="none" strike="noStrike" kern="1200" cap="none" spc="0" normalizeH="0" baseline="0" noProof="0" dirty="0">
              <a:ln>
                <a:noFill/>
              </a:ln>
              <a:solidFill>
                <a:srgbClr val="FFCC00"/>
              </a:solidFill>
              <a:effectLst/>
              <a:uLnTx/>
              <a:uFillTx/>
              <a:latin typeface="+mj-lt"/>
              <a:ea typeface="+mj-ea"/>
              <a:cs typeface="+mj-cs"/>
            </a:endParaRPr>
          </a:p>
        </p:txBody>
      </p:sp>
      <p:pic>
        <p:nvPicPr>
          <p:cNvPr id="3074" name="Picture 2" descr="http://www.logist.by/content/school/clients/images/49/f3/49f37f5bfb679bdf2b0fa54a841690a6.jpg?1392630056"/>
          <p:cNvPicPr>
            <a:picLocks noChangeAspect="1" noChangeArrowheads="1"/>
          </p:cNvPicPr>
          <p:nvPr/>
        </p:nvPicPr>
        <p:blipFill>
          <a:blip r:embed="rId8" cstate="print"/>
          <a:srcRect t="12500" b="12499"/>
          <a:stretch>
            <a:fillRect/>
          </a:stretch>
        </p:blipFill>
        <p:spPr bwMode="auto">
          <a:xfrm>
            <a:off x="6000760" y="1963029"/>
            <a:ext cx="1571636" cy="884052"/>
          </a:xfrm>
          <a:prstGeom prst="rect">
            <a:avLst/>
          </a:prstGeom>
          <a:noFill/>
        </p:spPr>
      </p:pic>
    </p:spTree>
    <p:custDataLst>
      <p:tags r:id="rId1"/>
    </p:custDataLst>
    <p:extLst>
      <p:ext uri="{BB962C8B-B14F-4D97-AF65-F5344CB8AC3E}">
        <p14:creationId xmlns="" xmlns:p14="http://schemas.microsoft.com/office/powerpoint/2010/main" val="4085181678"/>
      </p:ext>
    </p:extLst>
  </p:cSld>
  <p:clrMapOvr>
    <a:masterClrMapping/>
  </p:clrMapOvr>
  <mc:AlternateContent xmlns:mc="http://schemas.openxmlformats.org/markup-compatibility/2006">
    <mc:Choice xmlns="" xmlns:p14="http://schemas.microsoft.com/office/powerpoint/2010/main" Requires="p14">
      <p:transition spd="slow" p14:dur="2500" advTm="10536">
        <p:checker/>
      </p:transition>
    </mc:Choice>
    <mc:Fallback>
      <p:transition spd="slow" advTm="10536">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nodePh="1">
                                  <p:stCondLst>
                                    <p:cond delay="0"/>
                                  </p:stCondLst>
                                  <p:endCondLst>
                                    <p:cond evt="begin" delay="0">
                                      <p:tn val="10"/>
                                    </p:cond>
                                  </p:endCondLst>
                                  <p:childTnLst>
                                    <p:set>
                                      <p:cBhvr>
                                        <p:cTn id="11" dur="1" fill="hold">
                                          <p:stCondLst>
                                            <p:cond delay="0"/>
                                          </p:stCondLst>
                                        </p:cTn>
                                        <p:tgtEl>
                                          <p:spTgt spid="26"/>
                                        </p:tgtEl>
                                        <p:attrNameLst>
                                          <p:attrName>style.visibility</p:attrName>
                                        </p:attrNameLst>
                                      </p:cBhvr>
                                      <p:to>
                                        <p:strVal val="visible"/>
                                      </p:to>
                                    </p:set>
                                    <p:animEffect transition="in" filter="circle(in)">
                                      <p:cBhvr>
                                        <p:cTn id="12" dur="20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circle(in)">
                                      <p:cBhvr>
                                        <p:cTn id="17" dur="20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circle(in)">
                                      <p:cBhvr>
                                        <p:cTn id="22"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6" grpId="0"/>
      <p:bldP spid="21"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833424"/>
            <a:ext cx="8229600" cy="4453096"/>
          </a:xfrm>
        </p:spPr>
        <p:txBody>
          <a:bodyPr>
            <a:normAutofit fontScale="25000" lnSpcReduction="20000"/>
          </a:bodyPr>
          <a:lstStyle/>
          <a:p>
            <a:endParaRPr lang="ru-RU" dirty="0" smtClean="0"/>
          </a:p>
          <a:p>
            <a:endParaRPr lang="ru-RU" dirty="0"/>
          </a:p>
          <a:p>
            <a:pPr algn="ctr"/>
            <a:endParaRPr lang="ru-RU" sz="10000" dirty="0" smtClean="0"/>
          </a:p>
          <a:p>
            <a:pPr marL="0" indent="0" algn="ctr">
              <a:buNone/>
            </a:pPr>
            <a:r>
              <a:rPr lang="ru-RU" sz="12300" b="1" dirty="0" smtClean="0">
                <a:solidFill>
                  <a:srgbClr val="FFCC00"/>
                </a:solidFill>
                <a:latin typeface="Arial" pitchFamily="34" charset="0"/>
                <a:cs typeface="Arial" pitchFamily="34" charset="0"/>
              </a:rPr>
              <a:t>СПАСИБО ЗА ВНИМАНИЕ!!!</a:t>
            </a:r>
          </a:p>
          <a:p>
            <a:pPr marL="0" indent="0" algn="r" fontAlgn="base">
              <a:buNone/>
            </a:pPr>
            <a:endParaRPr lang="en-US" sz="2000" b="1" dirty="0" smtClean="0">
              <a:solidFill>
                <a:schemeClr val="tx1">
                  <a:lumMod val="75000"/>
                  <a:lumOff val="25000"/>
                </a:schemeClr>
              </a:solidFill>
              <a:latin typeface="Arial" pitchFamily="34" charset="0"/>
              <a:cs typeface="Arial" pitchFamily="34" charset="0"/>
            </a:endParaRPr>
          </a:p>
          <a:p>
            <a:pPr marL="0" indent="0" algn="r" fontAlgn="base">
              <a:buNone/>
            </a:pPr>
            <a:endParaRPr lang="en-US" sz="2000" b="1" dirty="0">
              <a:solidFill>
                <a:schemeClr val="tx1">
                  <a:lumMod val="75000"/>
                  <a:lumOff val="25000"/>
                </a:schemeClr>
              </a:solidFill>
              <a:latin typeface="Arial" pitchFamily="34" charset="0"/>
              <a:cs typeface="Arial" pitchFamily="34" charset="0"/>
            </a:endParaRPr>
          </a:p>
          <a:p>
            <a:pPr marL="0" indent="0" algn="r" fontAlgn="base">
              <a:buNone/>
            </a:pPr>
            <a:endParaRPr lang="en-US" sz="2000" b="1" dirty="0" smtClean="0">
              <a:solidFill>
                <a:schemeClr val="tx1">
                  <a:lumMod val="75000"/>
                  <a:lumOff val="25000"/>
                </a:schemeClr>
              </a:solidFill>
              <a:latin typeface="Arial" pitchFamily="34" charset="0"/>
              <a:cs typeface="Arial" pitchFamily="34" charset="0"/>
            </a:endParaRPr>
          </a:p>
          <a:p>
            <a:pPr marL="0" indent="0" algn="r" fontAlgn="base">
              <a:buNone/>
            </a:pPr>
            <a:endParaRPr lang="en-US" sz="2000" b="1" dirty="0">
              <a:solidFill>
                <a:schemeClr val="tx1">
                  <a:lumMod val="75000"/>
                  <a:lumOff val="25000"/>
                </a:schemeClr>
              </a:solidFill>
              <a:latin typeface="Arial" pitchFamily="34" charset="0"/>
              <a:cs typeface="Arial" pitchFamily="34" charset="0"/>
            </a:endParaRPr>
          </a:p>
          <a:p>
            <a:pPr marL="0" indent="0" algn="r" fontAlgn="base">
              <a:buNone/>
            </a:pPr>
            <a:endParaRPr lang="en-US" sz="2000" b="1" dirty="0" smtClean="0">
              <a:solidFill>
                <a:schemeClr val="tx1">
                  <a:lumMod val="75000"/>
                  <a:lumOff val="25000"/>
                </a:schemeClr>
              </a:solidFill>
              <a:latin typeface="Arial" pitchFamily="34" charset="0"/>
              <a:cs typeface="Arial" pitchFamily="34" charset="0"/>
            </a:endParaRPr>
          </a:p>
          <a:p>
            <a:pPr marL="0" indent="0" algn="r" fontAlgn="base">
              <a:buNone/>
            </a:pPr>
            <a:endParaRPr lang="en-US" sz="2000" b="1" dirty="0">
              <a:solidFill>
                <a:schemeClr val="tx1">
                  <a:lumMod val="75000"/>
                  <a:lumOff val="25000"/>
                </a:schemeClr>
              </a:solidFill>
              <a:latin typeface="Arial" pitchFamily="34" charset="0"/>
              <a:cs typeface="Arial" pitchFamily="34" charset="0"/>
            </a:endParaRPr>
          </a:p>
          <a:p>
            <a:pPr marL="0" indent="0" algn="r" fontAlgn="base">
              <a:buNone/>
            </a:pPr>
            <a:r>
              <a:rPr lang="ru-RU" sz="4900" b="1" dirty="0" smtClean="0">
                <a:solidFill>
                  <a:schemeClr val="tx1">
                    <a:lumMod val="75000"/>
                    <a:lumOff val="25000"/>
                  </a:schemeClr>
                </a:solidFill>
                <a:latin typeface="Arial" pitchFamily="34" charset="0"/>
                <a:cs typeface="Arial" pitchFamily="34" charset="0"/>
              </a:rPr>
              <a:t>ЧРУП «Мегаполис Медиа»</a:t>
            </a:r>
            <a:endParaRPr lang="ru-RU" sz="4900" dirty="0">
              <a:solidFill>
                <a:schemeClr val="tx1">
                  <a:lumMod val="75000"/>
                  <a:lumOff val="25000"/>
                </a:schemeClr>
              </a:solidFill>
              <a:latin typeface="Arial" pitchFamily="34" charset="0"/>
              <a:cs typeface="Arial" pitchFamily="34" charset="0"/>
            </a:endParaRPr>
          </a:p>
          <a:p>
            <a:pPr marL="0" indent="0" algn="r" fontAlgn="base">
              <a:buNone/>
            </a:pPr>
            <a:r>
              <a:rPr lang="ru-RU" sz="4900" dirty="0">
                <a:solidFill>
                  <a:schemeClr val="tx1">
                    <a:lumMod val="75000"/>
                    <a:lumOff val="25000"/>
                  </a:schemeClr>
                </a:solidFill>
                <a:latin typeface="Arial" pitchFamily="34" charset="0"/>
                <a:cs typeface="Arial" pitchFamily="34" charset="0"/>
              </a:rPr>
              <a:t>УНП 190791088, ОКПО 377102745000</a:t>
            </a:r>
          </a:p>
          <a:p>
            <a:pPr marL="0" indent="0" algn="r">
              <a:buNone/>
            </a:pPr>
            <a:endParaRPr lang="ru-RU" sz="4900" dirty="0" smtClean="0">
              <a:solidFill>
                <a:schemeClr val="tx1">
                  <a:lumMod val="75000"/>
                  <a:lumOff val="25000"/>
                </a:schemeClr>
              </a:solidFill>
              <a:latin typeface="Arial" pitchFamily="34" charset="0"/>
              <a:cs typeface="Arial" pitchFamily="34" charset="0"/>
            </a:endParaRPr>
          </a:p>
          <a:p>
            <a:pPr marL="0" indent="0" algn="r">
              <a:buNone/>
            </a:pPr>
            <a:r>
              <a:rPr lang="ru-RU" sz="4800" dirty="0" smtClean="0">
                <a:solidFill>
                  <a:schemeClr val="tx1">
                    <a:lumMod val="75000"/>
                    <a:lumOff val="25000"/>
                  </a:schemeClr>
                </a:solidFill>
                <a:latin typeface="Arial" pitchFamily="34" charset="0"/>
                <a:cs typeface="Arial" pitchFamily="34" charset="0"/>
              </a:rPr>
              <a:t>Республика Беларусь, г. Минск </a:t>
            </a:r>
            <a:endParaRPr lang="ru-RU" sz="4800" b="1" dirty="0" smtClean="0">
              <a:solidFill>
                <a:schemeClr val="tx1">
                  <a:lumMod val="75000"/>
                  <a:lumOff val="25000"/>
                </a:schemeClr>
              </a:solidFill>
              <a:latin typeface="Arial" pitchFamily="34" charset="0"/>
              <a:cs typeface="Arial" pitchFamily="34" charset="0"/>
            </a:endParaRPr>
          </a:p>
          <a:p>
            <a:pPr marL="0" indent="0" algn="r">
              <a:buNone/>
            </a:pPr>
            <a:r>
              <a:rPr lang="ru-RU" sz="4800" dirty="0" smtClean="0">
                <a:solidFill>
                  <a:schemeClr val="tx1">
                    <a:lumMod val="75000"/>
                    <a:lumOff val="25000"/>
                  </a:schemeClr>
                </a:solidFill>
                <a:latin typeface="Arial" pitchFamily="34" charset="0"/>
                <a:cs typeface="Arial" pitchFamily="34" charset="0"/>
              </a:rPr>
              <a:t>ул</a:t>
            </a:r>
            <a:r>
              <a:rPr lang="ru-RU" sz="4800" dirty="0">
                <a:solidFill>
                  <a:schemeClr val="tx1">
                    <a:lumMod val="75000"/>
                    <a:lumOff val="25000"/>
                  </a:schemeClr>
                </a:solidFill>
                <a:latin typeface="Arial" pitchFamily="34" charset="0"/>
                <a:cs typeface="Arial" pitchFamily="34" charset="0"/>
              </a:rPr>
              <a:t>. Казинца 11а, корпус Б, </a:t>
            </a:r>
            <a:r>
              <a:rPr lang="ru-RU" sz="4800" dirty="0" smtClean="0">
                <a:solidFill>
                  <a:schemeClr val="tx1">
                    <a:lumMod val="75000"/>
                    <a:lumOff val="25000"/>
                  </a:schemeClr>
                </a:solidFill>
                <a:latin typeface="Arial" pitchFamily="34" charset="0"/>
                <a:cs typeface="Arial" pitchFamily="34" charset="0"/>
              </a:rPr>
              <a:t>офис 413</a:t>
            </a:r>
            <a:br>
              <a:rPr lang="ru-RU" sz="4800" dirty="0" smtClean="0">
                <a:solidFill>
                  <a:schemeClr val="tx1">
                    <a:lumMod val="75000"/>
                    <a:lumOff val="25000"/>
                  </a:schemeClr>
                </a:solidFill>
                <a:latin typeface="Arial" pitchFamily="34" charset="0"/>
                <a:cs typeface="Arial" pitchFamily="34" charset="0"/>
              </a:rPr>
            </a:br>
            <a:endParaRPr lang="ru-RU" sz="4800" dirty="0" smtClean="0">
              <a:solidFill>
                <a:schemeClr val="tx1">
                  <a:lumMod val="75000"/>
                  <a:lumOff val="25000"/>
                </a:schemeClr>
              </a:solidFill>
              <a:latin typeface="Arial" pitchFamily="34" charset="0"/>
              <a:cs typeface="Arial" pitchFamily="34" charset="0"/>
            </a:endParaRPr>
          </a:p>
          <a:p>
            <a:pPr marL="0" indent="0" algn="r">
              <a:lnSpc>
                <a:spcPct val="120000"/>
              </a:lnSpc>
              <a:spcBef>
                <a:spcPts val="0"/>
              </a:spcBef>
              <a:spcAft>
                <a:spcPts val="600"/>
              </a:spcAft>
              <a:buNone/>
            </a:pPr>
            <a:r>
              <a:rPr lang="ru-RU" sz="4800" dirty="0" smtClean="0">
                <a:solidFill>
                  <a:schemeClr val="tx1">
                    <a:lumMod val="75000"/>
                    <a:lumOff val="25000"/>
                  </a:schemeClr>
                </a:solidFill>
                <a:latin typeface="Arial" pitchFamily="34" charset="0"/>
                <a:cs typeface="Arial" pitchFamily="34" charset="0"/>
              </a:rPr>
              <a:t>+375 17 3 - 365 - 365</a:t>
            </a:r>
            <a:br>
              <a:rPr lang="ru-RU" sz="4800" dirty="0" smtClean="0">
                <a:solidFill>
                  <a:schemeClr val="tx1">
                    <a:lumMod val="75000"/>
                    <a:lumOff val="25000"/>
                  </a:schemeClr>
                </a:solidFill>
                <a:latin typeface="Arial" pitchFamily="34" charset="0"/>
                <a:cs typeface="Arial" pitchFamily="34" charset="0"/>
              </a:rPr>
            </a:br>
            <a:r>
              <a:rPr lang="ru-RU" sz="4800" dirty="0" smtClean="0">
                <a:solidFill>
                  <a:schemeClr val="tx1">
                    <a:lumMod val="75000"/>
                    <a:lumOff val="25000"/>
                  </a:schemeClr>
                </a:solidFill>
                <a:latin typeface="Arial" pitchFamily="34" charset="0"/>
                <a:cs typeface="Arial" pitchFamily="34" charset="0"/>
              </a:rPr>
              <a:t>+375 17 3 - 364 - 364</a:t>
            </a:r>
          </a:p>
          <a:p>
            <a:pPr marL="0" indent="0" algn="r">
              <a:lnSpc>
                <a:spcPct val="120000"/>
              </a:lnSpc>
              <a:spcBef>
                <a:spcPts val="0"/>
              </a:spcBef>
              <a:spcAft>
                <a:spcPts val="600"/>
              </a:spcAft>
              <a:buNone/>
            </a:pPr>
            <a:endParaRPr lang="ru-RU" sz="4800" dirty="0">
              <a:solidFill>
                <a:schemeClr val="tx1">
                  <a:lumMod val="75000"/>
                  <a:lumOff val="25000"/>
                </a:schemeClr>
              </a:solidFill>
              <a:latin typeface="Arial" pitchFamily="34" charset="0"/>
              <a:cs typeface="Arial" pitchFamily="34" charset="0"/>
            </a:endParaRPr>
          </a:p>
          <a:p>
            <a:pPr marL="0" indent="0" algn="r" fontAlgn="base">
              <a:lnSpc>
                <a:spcPct val="120000"/>
              </a:lnSpc>
              <a:spcBef>
                <a:spcPts val="0"/>
              </a:spcBef>
              <a:spcAft>
                <a:spcPts val="600"/>
              </a:spcAft>
              <a:buNone/>
            </a:pPr>
            <a:r>
              <a:rPr lang="ru-RU" sz="4800" dirty="0">
                <a:solidFill>
                  <a:schemeClr val="tx1">
                    <a:lumMod val="75000"/>
                    <a:lumOff val="25000"/>
                  </a:schemeClr>
                </a:solidFill>
                <a:latin typeface="Arial" pitchFamily="34" charset="0"/>
                <a:cs typeface="Arial" pitchFamily="34" charset="0"/>
              </a:rPr>
              <a:t>+375 33 6 - 420 - 420</a:t>
            </a:r>
            <a:br>
              <a:rPr lang="ru-RU" sz="4800" dirty="0">
                <a:solidFill>
                  <a:schemeClr val="tx1">
                    <a:lumMod val="75000"/>
                    <a:lumOff val="25000"/>
                  </a:schemeClr>
                </a:solidFill>
                <a:latin typeface="Arial" pitchFamily="34" charset="0"/>
                <a:cs typeface="Arial" pitchFamily="34" charset="0"/>
              </a:rPr>
            </a:br>
            <a:r>
              <a:rPr lang="ru-RU" sz="4800" dirty="0" smtClean="0">
                <a:solidFill>
                  <a:schemeClr val="tx1">
                    <a:lumMod val="75000"/>
                    <a:lumOff val="25000"/>
                  </a:schemeClr>
                </a:solidFill>
                <a:latin typeface="Arial" pitchFamily="34" charset="0"/>
                <a:cs typeface="Arial" pitchFamily="34" charset="0"/>
              </a:rPr>
              <a:t>+</a:t>
            </a:r>
            <a:r>
              <a:rPr lang="ru-RU" sz="4800" dirty="0">
                <a:solidFill>
                  <a:schemeClr val="tx1">
                    <a:lumMod val="75000"/>
                    <a:lumOff val="25000"/>
                  </a:schemeClr>
                </a:solidFill>
                <a:latin typeface="Arial" pitchFamily="34" charset="0"/>
                <a:cs typeface="Arial" pitchFamily="34" charset="0"/>
              </a:rPr>
              <a:t>375 29 6 - 233 </a:t>
            </a:r>
            <a:r>
              <a:rPr lang="ru-RU" sz="4800" dirty="0" smtClean="0">
                <a:solidFill>
                  <a:schemeClr val="tx1">
                    <a:lumMod val="75000"/>
                    <a:lumOff val="25000"/>
                  </a:schemeClr>
                </a:solidFill>
                <a:latin typeface="Arial" pitchFamily="34" charset="0"/>
                <a:cs typeface="Arial" pitchFamily="34" charset="0"/>
              </a:rPr>
              <a:t>- 000</a:t>
            </a:r>
          </a:p>
          <a:p>
            <a:pPr marL="0" indent="0" algn="r" fontAlgn="base">
              <a:buNone/>
            </a:pPr>
            <a:endParaRPr lang="ru-RU" sz="4800" dirty="0" smtClean="0">
              <a:solidFill>
                <a:schemeClr val="tx1">
                  <a:lumMod val="75000"/>
                  <a:lumOff val="25000"/>
                </a:schemeClr>
              </a:solidFill>
              <a:latin typeface="Arial" pitchFamily="34" charset="0"/>
              <a:cs typeface="Arial" pitchFamily="34" charset="0"/>
            </a:endParaRPr>
          </a:p>
          <a:p>
            <a:pPr marL="0" indent="0" algn="r" fontAlgn="base">
              <a:buNone/>
            </a:pPr>
            <a:r>
              <a:rPr lang="en-US" sz="4800" dirty="0" smtClean="0">
                <a:solidFill>
                  <a:schemeClr val="tx1">
                    <a:lumMod val="75000"/>
                    <a:lumOff val="25000"/>
                  </a:schemeClr>
                </a:solidFill>
                <a:latin typeface="Arial" pitchFamily="34" charset="0"/>
                <a:cs typeface="Arial" pitchFamily="34" charset="0"/>
              </a:rPr>
              <a:t>info@megapolis.info</a:t>
            </a:r>
            <a:endParaRPr lang="ru-RU" sz="4800" dirty="0">
              <a:solidFill>
                <a:schemeClr val="tx1">
                  <a:lumMod val="75000"/>
                  <a:lumOff val="25000"/>
                </a:schemeClr>
              </a:solidFill>
              <a:latin typeface="Arial" pitchFamily="34" charset="0"/>
              <a:cs typeface="Arial" pitchFamily="34" charset="0"/>
            </a:endParaRPr>
          </a:p>
        </p:txBody>
      </p:sp>
      <p:pic>
        <p:nvPicPr>
          <p:cNvPr id="5" name="Picture 2" descr="C:\Users\User\Desktop\logo.pn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42909" y="428604"/>
            <a:ext cx="3023553" cy="1357322"/>
          </a:xfrm>
          <a:prstGeom prst="rect">
            <a:avLst/>
          </a:prstGeom>
          <a:noFill/>
          <a:extLst>
            <a:ext uri="{909E8E84-426E-40DD-AFC4-6F175D3DCCD1}">
              <a14:hiddenFill xmlns="" xmlns:a14="http://schemas.microsoft.com/office/drawing/2010/main">
                <a:solidFill>
                  <a:srgbClr val="FFFFFF"/>
                </a:solidFill>
              </a14:hiddenFill>
            </a:ext>
          </a:extLst>
        </p:spPr>
      </p:pic>
    </p:spTree>
    <p:custDataLst>
      <p:tags r:id="rId1"/>
    </p:custDataLst>
    <p:extLst>
      <p:ext uri="{BB962C8B-B14F-4D97-AF65-F5344CB8AC3E}">
        <p14:creationId xmlns="" xmlns:p14="http://schemas.microsoft.com/office/powerpoint/2010/main" val="1913198188"/>
      </p:ext>
    </p:extLst>
  </p:cSld>
  <p:clrMapOvr>
    <a:masterClrMapping/>
  </p:clrMapOvr>
  <mc:AlternateContent xmlns:mc="http://schemas.openxmlformats.org/markup-compatibility/2006">
    <mc:Choice xmlns="" xmlns:p14="http://schemas.microsoft.com/office/powerpoint/2010/main" Requires="p14">
      <p:transition spd="slow" p14:dur="2500" advTm="19883">
        <p:checker/>
      </p:transition>
    </mc:Choice>
    <mc:Fallback>
      <p:transition spd="slow" advTm="19883">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ircle(in)">
                                      <p:cBhvr>
                                        <p:cTn id="7" dur="20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10" end="10"/>
                                            </p:txEl>
                                          </p:spTgt>
                                        </p:tgtEl>
                                        <p:attrNameLst>
                                          <p:attrName>style.visibility</p:attrName>
                                        </p:attrNameLst>
                                      </p:cBhvr>
                                      <p:to>
                                        <p:strVal val="visible"/>
                                      </p:to>
                                    </p:set>
                                    <p:animEffect transition="in" filter="wipe(down)">
                                      <p:cBhvr>
                                        <p:cTn id="12" dur="580">
                                          <p:stCondLst>
                                            <p:cond delay="0"/>
                                          </p:stCondLst>
                                        </p:cTn>
                                        <p:tgtEl>
                                          <p:spTgt spid="3">
                                            <p:txEl>
                                              <p:pRg st="10" end="10"/>
                                            </p:txEl>
                                          </p:spTgt>
                                        </p:tgtEl>
                                      </p:cBhvr>
                                    </p:animEffect>
                                    <p:anim calcmode="lin" valueType="num">
                                      <p:cBhvr>
                                        <p:cTn id="13" dur="1822" tmFilter="0,0; 0.14,0.36; 0.43,0.73; 0.71,0.91; 1.0,1.0">
                                          <p:stCondLst>
                                            <p:cond delay="0"/>
                                          </p:stCondLst>
                                        </p:cTn>
                                        <p:tgtEl>
                                          <p:spTgt spid="3">
                                            <p:txEl>
                                              <p:pRg st="10" end="1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10" end="1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10" end="1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10" end="1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10" end="1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10" end="10"/>
                                            </p:txEl>
                                          </p:spTgt>
                                        </p:tgtEl>
                                      </p:cBhvr>
                                      <p:to x="100000" y="60000"/>
                                    </p:animScale>
                                    <p:animScale>
                                      <p:cBhvr>
                                        <p:cTn id="19" dur="166" decel="50000">
                                          <p:stCondLst>
                                            <p:cond delay="676"/>
                                          </p:stCondLst>
                                        </p:cTn>
                                        <p:tgtEl>
                                          <p:spTgt spid="3">
                                            <p:txEl>
                                              <p:pRg st="10" end="10"/>
                                            </p:txEl>
                                          </p:spTgt>
                                        </p:tgtEl>
                                      </p:cBhvr>
                                      <p:to x="100000" y="100000"/>
                                    </p:animScale>
                                    <p:animScale>
                                      <p:cBhvr>
                                        <p:cTn id="20" dur="26">
                                          <p:stCondLst>
                                            <p:cond delay="1312"/>
                                          </p:stCondLst>
                                        </p:cTn>
                                        <p:tgtEl>
                                          <p:spTgt spid="3">
                                            <p:txEl>
                                              <p:pRg st="10" end="10"/>
                                            </p:txEl>
                                          </p:spTgt>
                                        </p:tgtEl>
                                      </p:cBhvr>
                                      <p:to x="100000" y="80000"/>
                                    </p:animScale>
                                    <p:animScale>
                                      <p:cBhvr>
                                        <p:cTn id="21" dur="166" decel="50000">
                                          <p:stCondLst>
                                            <p:cond delay="1338"/>
                                          </p:stCondLst>
                                        </p:cTn>
                                        <p:tgtEl>
                                          <p:spTgt spid="3">
                                            <p:txEl>
                                              <p:pRg st="10" end="10"/>
                                            </p:txEl>
                                          </p:spTgt>
                                        </p:tgtEl>
                                      </p:cBhvr>
                                      <p:to x="100000" y="100000"/>
                                    </p:animScale>
                                    <p:animScale>
                                      <p:cBhvr>
                                        <p:cTn id="22" dur="26">
                                          <p:stCondLst>
                                            <p:cond delay="1642"/>
                                          </p:stCondLst>
                                        </p:cTn>
                                        <p:tgtEl>
                                          <p:spTgt spid="3">
                                            <p:txEl>
                                              <p:pRg st="10" end="10"/>
                                            </p:txEl>
                                          </p:spTgt>
                                        </p:tgtEl>
                                      </p:cBhvr>
                                      <p:to x="100000" y="90000"/>
                                    </p:animScale>
                                    <p:animScale>
                                      <p:cBhvr>
                                        <p:cTn id="23" dur="166" decel="50000">
                                          <p:stCondLst>
                                            <p:cond delay="1668"/>
                                          </p:stCondLst>
                                        </p:cTn>
                                        <p:tgtEl>
                                          <p:spTgt spid="3">
                                            <p:txEl>
                                              <p:pRg st="10" end="10"/>
                                            </p:txEl>
                                          </p:spTgt>
                                        </p:tgtEl>
                                      </p:cBhvr>
                                      <p:to x="100000" y="100000"/>
                                    </p:animScale>
                                    <p:animScale>
                                      <p:cBhvr>
                                        <p:cTn id="24" dur="26">
                                          <p:stCondLst>
                                            <p:cond delay="1808"/>
                                          </p:stCondLst>
                                        </p:cTn>
                                        <p:tgtEl>
                                          <p:spTgt spid="3">
                                            <p:txEl>
                                              <p:pRg st="10" end="10"/>
                                            </p:txEl>
                                          </p:spTgt>
                                        </p:tgtEl>
                                      </p:cBhvr>
                                      <p:to x="100000" y="95000"/>
                                    </p:animScale>
                                    <p:animScale>
                                      <p:cBhvr>
                                        <p:cTn id="25" dur="166" decel="50000">
                                          <p:stCondLst>
                                            <p:cond delay="1834"/>
                                          </p:stCondLst>
                                        </p:cTn>
                                        <p:tgtEl>
                                          <p:spTgt spid="3">
                                            <p:txEl>
                                              <p:pRg st="10" end="10"/>
                                            </p:txEl>
                                          </p:spTgt>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3">
                                            <p:txEl>
                                              <p:pRg st="11" end="11"/>
                                            </p:txEl>
                                          </p:spTgt>
                                        </p:tgtEl>
                                        <p:attrNameLst>
                                          <p:attrName>style.visibility</p:attrName>
                                        </p:attrNameLst>
                                      </p:cBhvr>
                                      <p:to>
                                        <p:strVal val="visible"/>
                                      </p:to>
                                    </p:set>
                                    <p:animEffect transition="in" filter="wipe(down)">
                                      <p:cBhvr>
                                        <p:cTn id="28" dur="580">
                                          <p:stCondLst>
                                            <p:cond delay="0"/>
                                          </p:stCondLst>
                                        </p:cTn>
                                        <p:tgtEl>
                                          <p:spTgt spid="3">
                                            <p:txEl>
                                              <p:pRg st="11" end="11"/>
                                            </p:txEl>
                                          </p:spTgt>
                                        </p:tgtEl>
                                      </p:cBhvr>
                                    </p:animEffect>
                                    <p:anim calcmode="lin" valueType="num">
                                      <p:cBhvr>
                                        <p:cTn id="29" dur="1822" tmFilter="0,0; 0.14,0.36; 0.43,0.73; 0.71,0.91; 1.0,1.0">
                                          <p:stCondLst>
                                            <p:cond delay="0"/>
                                          </p:stCondLst>
                                        </p:cTn>
                                        <p:tgtEl>
                                          <p:spTgt spid="3">
                                            <p:txEl>
                                              <p:pRg st="11" end="11"/>
                                            </p:txEl>
                                          </p:spTgt>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3">
                                            <p:txEl>
                                              <p:pRg st="11" end="11"/>
                                            </p:txEl>
                                          </p:spTgt>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3">
                                            <p:txEl>
                                              <p:pRg st="11" end="11"/>
                                            </p:txEl>
                                          </p:spTgt>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3">
                                            <p:txEl>
                                              <p:pRg st="11" end="11"/>
                                            </p:txEl>
                                          </p:spTgt>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3">
                                            <p:txEl>
                                              <p:pRg st="11" end="11"/>
                                            </p:txEl>
                                          </p:spTgt>
                                        </p:tgtEl>
                                        <p:attrNameLst>
                                          <p:attrName>ppt_y</p:attrName>
                                        </p:attrNameLst>
                                      </p:cBhvr>
                                      <p:tavLst>
                                        <p:tav tm="0" fmla="#ppt_y-sin(pi*$)/81">
                                          <p:val>
                                            <p:fltVal val="0"/>
                                          </p:val>
                                        </p:tav>
                                        <p:tav tm="100000">
                                          <p:val>
                                            <p:fltVal val="1"/>
                                          </p:val>
                                        </p:tav>
                                      </p:tavLst>
                                    </p:anim>
                                    <p:animScale>
                                      <p:cBhvr>
                                        <p:cTn id="34" dur="26">
                                          <p:stCondLst>
                                            <p:cond delay="650"/>
                                          </p:stCondLst>
                                        </p:cTn>
                                        <p:tgtEl>
                                          <p:spTgt spid="3">
                                            <p:txEl>
                                              <p:pRg st="11" end="11"/>
                                            </p:txEl>
                                          </p:spTgt>
                                        </p:tgtEl>
                                      </p:cBhvr>
                                      <p:to x="100000" y="60000"/>
                                    </p:animScale>
                                    <p:animScale>
                                      <p:cBhvr>
                                        <p:cTn id="35" dur="166" decel="50000">
                                          <p:stCondLst>
                                            <p:cond delay="676"/>
                                          </p:stCondLst>
                                        </p:cTn>
                                        <p:tgtEl>
                                          <p:spTgt spid="3">
                                            <p:txEl>
                                              <p:pRg st="11" end="11"/>
                                            </p:txEl>
                                          </p:spTgt>
                                        </p:tgtEl>
                                      </p:cBhvr>
                                      <p:to x="100000" y="100000"/>
                                    </p:animScale>
                                    <p:animScale>
                                      <p:cBhvr>
                                        <p:cTn id="36" dur="26">
                                          <p:stCondLst>
                                            <p:cond delay="1312"/>
                                          </p:stCondLst>
                                        </p:cTn>
                                        <p:tgtEl>
                                          <p:spTgt spid="3">
                                            <p:txEl>
                                              <p:pRg st="11" end="11"/>
                                            </p:txEl>
                                          </p:spTgt>
                                        </p:tgtEl>
                                      </p:cBhvr>
                                      <p:to x="100000" y="80000"/>
                                    </p:animScale>
                                    <p:animScale>
                                      <p:cBhvr>
                                        <p:cTn id="37" dur="166" decel="50000">
                                          <p:stCondLst>
                                            <p:cond delay="1338"/>
                                          </p:stCondLst>
                                        </p:cTn>
                                        <p:tgtEl>
                                          <p:spTgt spid="3">
                                            <p:txEl>
                                              <p:pRg st="11" end="11"/>
                                            </p:txEl>
                                          </p:spTgt>
                                        </p:tgtEl>
                                      </p:cBhvr>
                                      <p:to x="100000" y="100000"/>
                                    </p:animScale>
                                    <p:animScale>
                                      <p:cBhvr>
                                        <p:cTn id="38" dur="26">
                                          <p:stCondLst>
                                            <p:cond delay="1642"/>
                                          </p:stCondLst>
                                        </p:cTn>
                                        <p:tgtEl>
                                          <p:spTgt spid="3">
                                            <p:txEl>
                                              <p:pRg st="11" end="11"/>
                                            </p:txEl>
                                          </p:spTgt>
                                        </p:tgtEl>
                                      </p:cBhvr>
                                      <p:to x="100000" y="90000"/>
                                    </p:animScale>
                                    <p:animScale>
                                      <p:cBhvr>
                                        <p:cTn id="39" dur="166" decel="50000">
                                          <p:stCondLst>
                                            <p:cond delay="1668"/>
                                          </p:stCondLst>
                                        </p:cTn>
                                        <p:tgtEl>
                                          <p:spTgt spid="3">
                                            <p:txEl>
                                              <p:pRg st="11" end="11"/>
                                            </p:txEl>
                                          </p:spTgt>
                                        </p:tgtEl>
                                      </p:cBhvr>
                                      <p:to x="100000" y="100000"/>
                                    </p:animScale>
                                    <p:animScale>
                                      <p:cBhvr>
                                        <p:cTn id="40" dur="26">
                                          <p:stCondLst>
                                            <p:cond delay="1808"/>
                                          </p:stCondLst>
                                        </p:cTn>
                                        <p:tgtEl>
                                          <p:spTgt spid="3">
                                            <p:txEl>
                                              <p:pRg st="11" end="11"/>
                                            </p:txEl>
                                          </p:spTgt>
                                        </p:tgtEl>
                                      </p:cBhvr>
                                      <p:to x="100000" y="95000"/>
                                    </p:animScale>
                                    <p:animScale>
                                      <p:cBhvr>
                                        <p:cTn id="41" dur="166" decel="50000">
                                          <p:stCondLst>
                                            <p:cond delay="1834"/>
                                          </p:stCondLst>
                                        </p:cTn>
                                        <p:tgtEl>
                                          <p:spTgt spid="3">
                                            <p:txEl>
                                              <p:pRg st="11" end="11"/>
                                            </p:txEl>
                                          </p:spTgt>
                                        </p:tgtEl>
                                      </p:cBhvr>
                                      <p:to x="100000" y="100000"/>
                                    </p:animScale>
                                  </p:childTnLst>
                                </p:cTn>
                              </p:par>
                              <p:par>
                                <p:cTn id="42" presetID="26" presetClass="entr" presetSubtype="0" fill="hold" nodeType="withEffect">
                                  <p:stCondLst>
                                    <p:cond delay="200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wipe(down)">
                                      <p:cBhvr>
                                        <p:cTn id="44" dur="580">
                                          <p:stCondLst>
                                            <p:cond delay="0"/>
                                          </p:stCondLst>
                                        </p:cTn>
                                        <p:tgtEl>
                                          <p:spTgt spid="3">
                                            <p:txEl>
                                              <p:pRg st="13" end="13"/>
                                            </p:txEl>
                                          </p:spTgt>
                                        </p:tgtEl>
                                      </p:cBhvr>
                                    </p:animEffect>
                                    <p:anim calcmode="lin" valueType="num">
                                      <p:cBhvr>
                                        <p:cTn id="45" dur="1822" tmFilter="0,0; 0.14,0.36; 0.43,0.73; 0.71,0.91; 1.0,1.0">
                                          <p:stCondLst>
                                            <p:cond delay="0"/>
                                          </p:stCondLst>
                                        </p:cTn>
                                        <p:tgtEl>
                                          <p:spTgt spid="3">
                                            <p:txEl>
                                              <p:pRg st="13" end="13"/>
                                            </p:txEl>
                                          </p:spTgt>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3">
                                            <p:txEl>
                                              <p:pRg st="13" end="13"/>
                                            </p:txEl>
                                          </p:spTgt>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3">
                                            <p:txEl>
                                              <p:pRg st="13" end="13"/>
                                            </p:txEl>
                                          </p:spTgt>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3">
                                            <p:txEl>
                                              <p:pRg st="13" end="13"/>
                                            </p:txEl>
                                          </p:spTgt>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3">
                                            <p:txEl>
                                              <p:pRg st="13" end="13"/>
                                            </p:txEl>
                                          </p:spTgt>
                                        </p:tgtEl>
                                        <p:attrNameLst>
                                          <p:attrName>ppt_y</p:attrName>
                                        </p:attrNameLst>
                                      </p:cBhvr>
                                      <p:tavLst>
                                        <p:tav tm="0" fmla="#ppt_y-sin(pi*$)/81">
                                          <p:val>
                                            <p:fltVal val="0"/>
                                          </p:val>
                                        </p:tav>
                                        <p:tav tm="100000">
                                          <p:val>
                                            <p:fltVal val="1"/>
                                          </p:val>
                                        </p:tav>
                                      </p:tavLst>
                                    </p:anim>
                                    <p:animScale>
                                      <p:cBhvr>
                                        <p:cTn id="50" dur="26">
                                          <p:stCondLst>
                                            <p:cond delay="650"/>
                                          </p:stCondLst>
                                        </p:cTn>
                                        <p:tgtEl>
                                          <p:spTgt spid="3">
                                            <p:txEl>
                                              <p:pRg st="13" end="13"/>
                                            </p:txEl>
                                          </p:spTgt>
                                        </p:tgtEl>
                                      </p:cBhvr>
                                      <p:to x="100000" y="60000"/>
                                    </p:animScale>
                                    <p:animScale>
                                      <p:cBhvr>
                                        <p:cTn id="51" dur="166" decel="50000">
                                          <p:stCondLst>
                                            <p:cond delay="676"/>
                                          </p:stCondLst>
                                        </p:cTn>
                                        <p:tgtEl>
                                          <p:spTgt spid="3">
                                            <p:txEl>
                                              <p:pRg st="13" end="13"/>
                                            </p:txEl>
                                          </p:spTgt>
                                        </p:tgtEl>
                                      </p:cBhvr>
                                      <p:to x="100000" y="100000"/>
                                    </p:animScale>
                                    <p:animScale>
                                      <p:cBhvr>
                                        <p:cTn id="52" dur="26">
                                          <p:stCondLst>
                                            <p:cond delay="1312"/>
                                          </p:stCondLst>
                                        </p:cTn>
                                        <p:tgtEl>
                                          <p:spTgt spid="3">
                                            <p:txEl>
                                              <p:pRg st="13" end="13"/>
                                            </p:txEl>
                                          </p:spTgt>
                                        </p:tgtEl>
                                      </p:cBhvr>
                                      <p:to x="100000" y="80000"/>
                                    </p:animScale>
                                    <p:animScale>
                                      <p:cBhvr>
                                        <p:cTn id="53" dur="166" decel="50000">
                                          <p:stCondLst>
                                            <p:cond delay="1338"/>
                                          </p:stCondLst>
                                        </p:cTn>
                                        <p:tgtEl>
                                          <p:spTgt spid="3">
                                            <p:txEl>
                                              <p:pRg st="13" end="13"/>
                                            </p:txEl>
                                          </p:spTgt>
                                        </p:tgtEl>
                                      </p:cBhvr>
                                      <p:to x="100000" y="100000"/>
                                    </p:animScale>
                                    <p:animScale>
                                      <p:cBhvr>
                                        <p:cTn id="54" dur="26">
                                          <p:stCondLst>
                                            <p:cond delay="1642"/>
                                          </p:stCondLst>
                                        </p:cTn>
                                        <p:tgtEl>
                                          <p:spTgt spid="3">
                                            <p:txEl>
                                              <p:pRg st="13" end="13"/>
                                            </p:txEl>
                                          </p:spTgt>
                                        </p:tgtEl>
                                      </p:cBhvr>
                                      <p:to x="100000" y="90000"/>
                                    </p:animScale>
                                    <p:animScale>
                                      <p:cBhvr>
                                        <p:cTn id="55" dur="166" decel="50000">
                                          <p:stCondLst>
                                            <p:cond delay="1668"/>
                                          </p:stCondLst>
                                        </p:cTn>
                                        <p:tgtEl>
                                          <p:spTgt spid="3">
                                            <p:txEl>
                                              <p:pRg st="13" end="13"/>
                                            </p:txEl>
                                          </p:spTgt>
                                        </p:tgtEl>
                                      </p:cBhvr>
                                      <p:to x="100000" y="100000"/>
                                    </p:animScale>
                                    <p:animScale>
                                      <p:cBhvr>
                                        <p:cTn id="56" dur="26">
                                          <p:stCondLst>
                                            <p:cond delay="1808"/>
                                          </p:stCondLst>
                                        </p:cTn>
                                        <p:tgtEl>
                                          <p:spTgt spid="3">
                                            <p:txEl>
                                              <p:pRg st="13" end="13"/>
                                            </p:txEl>
                                          </p:spTgt>
                                        </p:tgtEl>
                                      </p:cBhvr>
                                      <p:to x="100000" y="95000"/>
                                    </p:animScale>
                                    <p:animScale>
                                      <p:cBhvr>
                                        <p:cTn id="57" dur="166" decel="50000">
                                          <p:stCondLst>
                                            <p:cond delay="1834"/>
                                          </p:stCondLst>
                                        </p:cTn>
                                        <p:tgtEl>
                                          <p:spTgt spid="3">
                                            <p:txEl>
                                              <p:pRg st="13" end="13"/>
                                            </p:txEl>
                                          </p:spTgt>
                                        </p:tgtEl>
                                      </p:cBhvr>
                                      <p:to x="100000" y="100000"/>
                                    </p:animScale>
                                  </p:childTnLst>
                                </p:cTn>
                              </p:par>
                              <p:par>
                                <p:cTn id="58" presetID="26" presetClass="entr" presetSubtype="0" fill="hold" nodeType="withEffect">
                                  <p:stCondLst>
                                    <p:cond delay="2000"/>
                                  </p:stCondLst>
                                  <p:childTnLst>
                                    <p:set>
                                      <p:cBhvr>
                                        <p:cTn id="59" dur="1" fill="hold">
                                          <p:stCondLst>
                                            <p:cond delay="0"/>
                                          </p:stCondLst>
                                        </p:cTn>
                                        <p:tgtEl>
                                          <p:spTgt spid="3">
                                            <p:txEl>
                                              <p:pRg st="14" end="14"/>
                                            </p:txEl>
                                          </p:spTgt>
                                        </p:tgtEl>
                                        <p:attrNameLst>
                                          <p:attrName>style.visibility</p:attrName>
                                        </p:attrNameLst>
                                      </p:cBhvr>
                                      <p:to>
                                        <p:strVal val="visible"/>
                                      </p:to>
                                    </p:set>
                                    <p:animEffect transition="in" filter="wipe(down)">
                                      <p:cBhvr>
                                        <p:cTn id="60" dur="580">
                                          <p:stCondLst>
                                            <p:cond delay="0"/>
                                          </p:stCondLst>
                                        </p:cTn>
                                        <p:tgtEl>
                                          <p:spTgt spid="3">
                                            <p:txEl>
                                              <p:pRg st="14" end="14"/>
                                            </p:txEl>
                                          </p:spTgt>
                                        </p:tgtEl>
                                      </p:cBhvr>
                                    </p:animEffect>
                                    <p:anim calcmode="lin" valueType="num">
                                      <p:cBhvr>
                                        <p:cTn id="61" dur="1822" tmFilter="0,0; 0.14,0.36; 0.43,0.73; 0.71,0.91; 1.0,1.0">
                                          <p:stCondLst>
                                            <p:cond delay="0"/>
                                          </p:stCondLst>
                                        </p:cTn>
                                        <p:tgtEl>
                                          <p:spTgt spid="3">
                                            <p:txEl>
                                              <p:pRg st="14" end="14"/>
                                            </p:txEl>
                                          </p:spTgt>
                                        </p:tgtEl>
                                        <p:attrNameLst>
                                          <p:attrName>ppt_x</p:attrName>
                                        </p:attrNameLst>
                                      </p:cBhvr>
                                      <p:tavLst>
                                        <p:tav tm="0">
                                          <p:val>
                                            <p:strVal val="#ppt_x-0.25"/>
                                          </p:val>
                                        </p:tav>
                                        <p:tav tm="100000">
                                          <p:val>
                                            <p:strVal val="#ppt_x"/>
                                          </p:val>
                                        </p:tav>
                                      </p:tavLst>
                                    </p:anim>
                                    <p:anim calcmode="lin" valueType="num">
                                      <p:cBhvr>
                                        <p:cTn id="62" dur="664" tmFilter="0.0,0.0; 0.25,0.07; 0.50,0.2; 0.75,0.467; 1.0,1.0">
                                          <p:stCondLst>
                                            <p:cond delay="0"/>
                                          </p:stCondLst>
                                        </p:cTn>
                                        <p:tgtEl>
                                          <p:spTgt spid="3">
                                            <p:txEl>
                                              <p:pRg st="14" end="14"/>
                                            </p:txEl>
                                          </p:spTgt>
                                        </p:tgtEl>
                                        <p:attrNameLst>
                                          <p:attrName>ppt_y</p:attrName>
                                        </p:attrNameLst>
                                      </p:cBhvr>
                                      <p:tavLst>
                                        <p:tav tm="0" fmla="#ppt_y-sin(pi*$)/3">
                                          <p:val>
                                            <p:fltVal val="0.5"/>
                                          </p:val>
                                        </p:tav>
                                        <p:tav tm="100000">
                                          <p:val>
                                            <p:fltVal val="1"/>
                                          </p:val>
                                        </p:tav>
                                      </p:tavLst>
                                    </p:anim>
                                    <p:anim calcmode="lin" valueType="num">
                                      <p:cBhvr>
                                        <p:cTn id="63" dur="664" tmFilter="0, 0; 0.125,0.2665; 0.25,0.4; 0.375,0.465; 0.5,0.5;  0.625,0.535; 0.75,0.6; 0.875,0.7335; 1,1">
                                          <p:stCondLst>
                                            <p:cond delay="664"/>
                                          </p:stCondLst>
                                        </p:cTn>
                                        <p:tgtEl>
                                          <p:spTgt spid="3">
                                            <p:txEl>
                                              <p:pRg st="14" end="14"/>
                                            </p:txEl>
                                          </p:spTgt>
                                        </p:tgtEl>
                                        <p:attrNameLst>
                                          <p:attrName>ppt_y</p:attrName>
                                        </p:attrNameLst>
                                      </p:cBhvr>
                                      <p:tavLst>
                                        <p:tav tm="0" fmla="#ppt_y-sin(pi*$)/9">
                                          <p:val>
                                            <p:fltVal val="0"/>
                                          </p:val>
                                        </p:tav>
                                        <p:tav tm="100000">
                                          <p:val>
                                            <p:fltVal val="1"/>
                                          </p:val>
                                        </p:tav>
                                      </p:tavLst>
                                    </p:anim>
                                    <p:anim calcmode="lin" valueType="num">
                                      <p:cBhvr>
                                        <p:cTn id="64" dur="332" tmFilter="0, 0; 0.125,0.2665; 0.25,0.4; 0.375,0.465; 0.5,0.5;  0.625,0.535; 0.75,0.6; 0.875,0.7335; 1,1">
                                          <p:stCondLst>
                                            <p:cond delay="1324"/>
                                          </p:stCondLst>
                                        </p:cTn>
                                        <p:tgtEl>
                                          <p:spTgt spid="3">
                                            <p:txEl>
                                              <p:pRg st="14" end="14"/>
                                            </p:txEl>
                                          </p:spTgt>
                                        </p:tgtEl>
                                        <p:attrNameLst>
                                          <p:attrName>ppt_y</p:attrName>
                                        </p:attrNameLst>
                                      </p:cBhvr>
                                      <p:tavLst>
                                        <p:tav tm="0" fmla="#ppt_y-sin(pi*$)/27">
                                          <p:val>
                                            <p:fltVal val="0"/>
                                          </p:val>
                                        </p:tav>
                                        <p:tav tm="100000">
                                          <p:val>
                                            <p:fltVal val="1"/>
                                          </p:val>
                                        </p:tav>
                                      </p:tavLst>
                                    </p:anim>
                                    <p:anim calcmode="lin" valueType="num">
                                      <p:cBhvr>
                                        <p:cTn id="65" dur="164" tmFilter="0, 0; 0.125,0.2665; 0.25,0.4; 0.375,0.465; 0.5,0.5;  0.625,0.535; 0.75,0.6; 0.875,0.7335; 1,1">
                                          <p:stCondLst>
                                            <p:cond delay="1656"/>
                                          </p:stCondLst>
                                        </p:cTn>
                                        <p:tgtEl>
                                          <p:spTgt spid="3">
                                            <p:txEl>
                                              <p:pRg st="14" end="14"/>
                                            </p:txEl>
                                          </p:spTgt>
                                        </p:tgtEl>
                                        <p:attrNameLst>
                                          <p:attrName>ppt_y</p:attrName>
                                        </p:attrNameLst>
                                      </p:cBhvr>
                                      <p:tavLst>
                                        <p:tav tm="0" fmla="#ppt_y-sin(pi*$)/81">
                                          <p:val>
                                            <p:fltVal val="0"/>
                                          </p:val>
                                        </p:tav>
                                        <p:tav tm="100000">
                                          <p:val>
                                            <p:fltVal val="1"/>
                                          </p:val>
                                        </p:tav>
                                      </p:tavLst>
                                    </p:anim>
                                    <p:animScale>
                                      <p:cBhvr>
                                        <p:cTn id="66" dur="26">
                                          <p:stCondLst>
                                            <p:cond delay="650"/>
                                          </p:stCondLst>
                                        </p:cTn>
                                        <p:tgtEl>
                                          <p:spTgt spid="3">
                                            <p:txEl>
                                              <p:pRg st="14" end="14"/>
                                            </p:txEl>
                                          </p:spTgt>
                                        </p:tgtEl>
                                      </p:cBhvr>
                                      <p:to x="100000" y="60000"/>
                                    </p:animScale>
                                    <p:animScale>
                                      <p:cBhvr>
                                        <p:cTn id="67" dur="166" decel="50000">
                                          <p:stCondLst>
                                            <p:cond delay="676"/>
                                          </p:stCondLst>
                                        </p:cTn>
                                        <p:tgtEl>
                                          <p:spTgt spid="3">
                                            <p:txEl>
                                              <p:pRg st="14" end="14"/>
                                            </p:txEl>
                                          </p:spTgt>
                                        </p:tgtEl>
                                      </p:cBhvr>
                                      <p:to x="100000" y="100000"/>
                                    </p:animScale>
                                    <p:animScale>
                                      <p:cBhvr>
                                        <p:cTn id="68" dur="26">
                                          <p:stCondLst>
                                            <p:cond delay="1312"/>
                                          </p:stCondLst>
                                        </p:cTn>
                                        <p:tgtEl>
                                          <p:spTgt spid="3">
                                            <p:txEl>
                                              <p:pRg st="14" end="14"/>
                                            </p:txEl>
                                          </p:spTgt>
                                        </p:tgtEl>
                                      </p:cBhvr>
                                      <p:to x="100000" y="80000"/>
                                    </p:animScale>
                                    <p:animScale>
                                      <p:cBhvr>
                                        <p:cTn id="69" dur="166" decel="50000">
                                          <p:stCondLst>
                                            <p:cond delay="1338"/>
                                          </p:stCondLst>
                                        </p:cTn>
                                        <p:tgtEl>
                                          <p:spTgt spid="3">
                                            <p:txEl>
                                              <p:pRg st="14" end="14"/>
                                            </p:txEl>
                                          </p:spTgt>
                                        </p:tgtEl>
                                      </p:cBhvr>
                                      <p:to x="100000" y="100000"/>
                                    </p:animScale>
                                    <p:animScale>
                                      <p:cBhvr>
                                        <p:cTn id="70" dur="26">
                                          <p:stCondLst>
                                            <p:cond delay="1642"/>
                                          </p:stCondLst>
                                        </p:cTn>
                                        <p:tgtEl>
                                          <p:spTgt spid="3">
                                            <p:txEl>
                                              <p:pRg st="14" end="14"/>
                                            </p:txEl>
                                          </p:spTgt>
                                        </p:tgtEl>
                                      </p:cBhvr>
                                      <p:to x="100000" y="90000"/>
                                    </p:animScale>
                                    <p:animScale>
                                      <p:cBhvr>
                                        <p:cTn id="71" dur="166" decel="50000">
                                          <p:stCondLst>
                                            <p:cond delay="1668"/>
                                          </p:stCondLst>
                                        </p:cTn>
                                        <p:tgtEl>
                                          <p:spTgt spid="3">
                                            <p:txEl>
                                              <p:pRg st="14" end="14"/>
                                            </p:txEl>
                                          </p:spTgt>
                                        </p:tgtEl>
                                      </p:cBhvr>
                                      <p:to x="100000" y="100000"/>
                                    </p:animScale>
                                    <p:animScale>
                                      <p:cBhvr>
                                        <p:cTn id="72" dur="26">
                                          <p:stCondLst>
                                            <p:cond delay="1808"/>
                                          </p:stCondLst>
                                        </p:cTn>
                                        <p:tgtEl>
                                          <p:spTgt spid="3">
                                            <p:txEl>
                                              <p:pRg st="14" end="14"/>
                                            </p:txEl>
                                          </p:spTgt>
                                        </p:tgtEl>
                                      </p:cBhvr>
                                      <p:to x="100000" y="95000"/>
                                    </p:animScale>
                                    <p:animScale>
                                      <p:cBhvr>
                                        <p:cTn id="73" dur="166" decel="50000">
                                          <p:stCondLst>
                                            <p:cond delay="1834"/>
                                          </p:stCondLst>
                                        </p:cTn>
                                        <p:tgtEl>
                                          <p:spTgt spid="3">
                                            <p:txEl>
                                              <p:pRg st="14" end="14"/>
                                            </p:txEl>
                                          </p:spTgt>
                                        </p:tgtEl>
                                      </p:cBhvr>
                                      <p:to x="100000" y="100000"/>
                                    </p:animScale>
                                  </p:childTnLst>
                                </p:cTn>
                              </p:par>
                              <p:par>
                                <p:cTn id="74" presetID="26" presetClass="entr" presetSubtype="0" fill="hold" nodeType="withEffect">
                                  <p:stCondLst>
                                    <p:cond delay="4000"/>
                                  </p:stCondLst>
                                  <p:childTnLst>
                                    <p:set>
                                      <p:cBhvr>
                                        <p:cTn id="75" dur="1" fill="hold">
                                          <p:stCondLst>
                                            <p:cond delay="0"/>
                                          </p:stCondLst>
                                        </p:cTn>
                                        <p:tgtEl>
                                          <p:spTgt spid="3">
                                            <p:txEl>
                                              <p:pRg st="15" end="15"/>
                                            </p:txEl>
                                          </p:spTgt>
                                        </p:tgtEl>
                                        <p:attrNameLst>
                                          <p:attrName>style.visibility</p:attrName>
                                        </p:attrNameLst>
                                      </p:cBhvr>
                                      <p:to>
                                        <p:strVal val="visible"/>
                                      </p:to>
                                    </p:set>
                                    <p:animEffect transition="in" filter="wipe(down)">
                                      <p:cBhvr>
                                        <p:cTn id="76" dur="580">
                                          <p:stCondLst>
                                            <p:cond delay="0"/>
                                          </p:stCondLst>
                                        </p:cTn>
                                        <p:tgtEl>
                                          <p:spTgt spid="3">
                                            <p:txEl>
                                              <p:pRg st="15" end="15"/>
                                            </p:txEl>
                                          </p:spTgt>
                                        </p:tgtEl>
                                      </p:cBhvr>
                                    </p:animEffect>
                                    <p:anim calcmode="lin" valueType="num">
                                      <p:cBhvr>
                                        <p:cTn id="77" dur="1822" tmFilter="0,0; 0.14,0.36; 0.43,0.73; 0.71,0.91; 1.0,1.0">
                                          <p:stCondLst>
                                            <p:cond delay="0"/>
                                          </p:stCondLst>
                                        </p:cTn>
                                        <p:tgtEl>
                                          <p:spTgt spid="3">
                                            <p:txEl>
                                              <p:pRg st="15" end="15"/>
                                            </p:txEl>
                                          </p:spTgt>
                                        </p:tgtEl>
                                        <p:attrNameLst>
                                          <p:attrName>ppt_x</p:attrName>
                                        </p:attrNameLst>
                                      </p:cBhvr>
                                      <p:tavLst>
                                        <p:tav tm="0">
                                          <p:val>
                                            <p:strVal val="#ppt_x-0.25"/>
                                          </p:val>
                                        </p:tav>
                                        <p:tav tm="100000">
                                          <p:val>
                                            <p:strVal val="#ppt_x"/>
                                          </p:val>
                                        </p:tav>
                                      </p:tavLst>
                                    </p:anim>
                                    <p:anim calcmode="lin" valueType="num">
                                      <p:cBhvr>
                                        <p:cTn id="78" dur="664" tmFilter="0.0,0.0; 0.25,0.07; 0.50,0.2; 0.75,0.467; 1.0,1.0">
                                          <p:stCondLst>
                                            <p:cond delay="0"/>
                                          </p:stCondLst>
                                        </p:cTn>
                                        <p:tgtEl>
                                          <p:spTgt spid="3">
                                            <p:txEl>
                                              <p:pRg st="15" end="15"/>
                                            </p:txEl>
                                          </p:spTgt>
                                        </p:tgtEl>
                                        <p:attrNameLst>
                                          <p:attrName>ppt_y</p:attrName>
                                        </p:attrNameLst>
                                      </p:cBhvr>
                                      <p:tavLst>
                                        <p:tav tm="0" fmla="#ppt_y-sin(pi*$)/3">
                                          <p:val>
                                            <p:fltVal val="0.5"/>
                                          </p:val>
                                        </p:tav>
                                        <p:tav tm="100000">
                                          <p:val>
                                            <p:fltVal val="1"/>
                                          </p:val>
                                        </p:tav>
                                      </p:tavLst>
                                    </p:anim>
                                    <p:anim calcmode="lin" valueType="num">
                                      <p:cBhvr>
                                        <p:cTn id="79" dur="664" tmFilter="0, 0; 0.125,0.2665; 0.25,0.4; 0.375,0.465; 0.5,0.5;  0.625,0.535; 0.75,0.6; 0.875,0.7335; 1,1">
                                          <p:stCondLst>
                                            <p:cond delay="664"/>
                                          </p:stCondLst>
                                        </p:cTn>
                                        <p:tgtEl>
                                          <p:spTgt spid="3">
                                            <p:txEl>
                                              <p:pRg st="15" end="15"/>
                                            </p:txEl>
                                          </p:spTgt>
                                        </p:tgtEl>
                                        <p:attrNameLst>
                                          <p:attrName>ppt_y</p:attrName>
                                        </p:attrNameLst>
                                      </p:cBhvr>
                                      <p:tavLst>
                                        <p:tav tm="0" fmla="#ppt_y-sin(pi*$)/9">
                                          <p:val>
                                            <p:fltVal val="0"/>
                                          </p:val>
                                        </p:tav>
                                        <p:tav tm="100000">
                                          <p:val>
                                            <p:fltVal val="1"/>
                                          </p:val>
                                        </p:tav>
                                      </p:tavLst>
                                    </p:anim>
                                    <p:anim calcmode="lin" valueType="num">
                                      <p:cBhvr>
                                        <p:cTn id="80" dur="332" tmFilter="0, 0; 0.125,0.2665; 0.25,0.4; 0.375,0.465; 0.5,0.5;  0.625,0.535; 0.75,0.6; 0.875,0.7335; 1,1">
                                          <p:stCondLst>
                                            <p:cond delay="1324"/>
                                          </p:stCondLst>
                                        </p:cTn>
                                        <p:tgtEl>
                                          <p:spTgt spid="3">
                                            <p:txEl>
                                              <p:pRg st="15" end="15"/>
                                            </p:txEl>
                                          </p:spTgt>
                                        </p:tgtEl>
                                        <p:attrNameLst>
                                          <p:attrName>ppt_y</p:attrName>
                                        </p:attrNameLst>
                                      </p:cBhvr>
                                      <p:tavLst>
                                        <p:tav tm="0" fmla="#ppt_y-sin(pi*$)/27">
                                          <p:val>
                                            <p:fltVal val="0"/>
                                          </p:val>
                                        </p:tav>
                                        <p:tav tm="100000">
                                          <p:val>
                                            <p:fltVal val="1"/>
                                          </p:val>
                                        </p:tav>
                                      </p:tavLst>
                                    </p:anim>
                                    <p:anim calcmode="lin" valueType="num">
                                      <p:cBhvr>
                                        <p:cTn id="81" dur="164" tmFilter="0, 0; 0.125,0.2665; 0.25,0.4; 0.375,0.465; 0.5,0.5;  0.625,0.535; 0.75,0.6; 0.875,0.7335; 1,1">
                                          <p:stCondLst>
                                            <p:cond delay="1656"/>
                                          </p:stCondLst>
                                        </p:cTn>
                                        <p:tgtEl>
                                          <p:spTgt spid="3">
                                            <p:txEl>
                                              <p:pRg st="15" end="15"/>
                                            </p:txEl>
                                          </p:spTgt>
                                        </p:tgtEl>
                                        <p:attrNameLst>
                                          <p:attrName>ppt_y</p:attrName>
                                        </p:attrNameLst>
                                      </p:cBhvr>
                                      <p:tavLst>
                                        <p:tav tm="0" fmla="#ppt_y-sin(pi*$)/81">
                                          <p:val>
                                            <p:fltVal val="0"/>
                                          </p:val>
                                        </p:tav>
                                        <p:tav tm="100000">
                                          <p:val>
                                            <p:fltVal val="1"/>
                                          </p:val>
                                        </p:tav>
                                      </p:tavLst>
                                    </p:anim>
                                    <p:animScale>
                                      <p:cBhvr>
                                        <p:cTn id="82" dur="26">
                                          <p:stCondLst>
                                            <p:cond delay="650"/>
                                          </p:stCondLst>
                                        </p:cTn>
                                        <p:tgtEl>
                                          <p:spTgt spid="3">
                                            <p:txEl>
                                              <p:pRg st="15" end="15"/>
                                            </p:txEl>
                                          </p:spTgt>
                                        </p:tgtEl>
                                      </p:cBhvr>
                                      <p:to x="100000" y="60000"/>
                                    </p:animScale>
                                    <p:animScale>
                                      <p:cBhvr>
                                        <p:cTn id="83" dur="166" decel="50000">
                                          <p:stCondLst>
                                            <p:cond delay="676"/>
                                          </p:stCondLst>
                                        </p:cTn>
                                        <p:tgtEl>
                                          <p:spTgt spid="3">
                                            <p:txEl>
                                              <p:pRg st="15" end="15"/>
                                            </p:txEl>
                                          </p:spTgt>
                                        </p:tgtEl>
                                      </p:cBhvr>
                                      <p:to x="100000" y="100000"/>
                                    </p:animScale>
                                    <p:animScale>
                                      <p:cBhvr>
                                        <p:cTn id="84" dur="26">
                                          <p:stCondLst>
                                            <p:cond delay="1312"/>
                                          </p:stCondLst>
                                        </p:cTn>
                                        <p:tgtEl>
                                          <p:spTgt spid="3">
                                            <p:txEl>
                                              <p:pRg st="15" end="15"/>
                                            </p:txEl>
                                          </p:spTgt>
                                        </p:tgtEl>
                                      </p:cBhvr>
                                      <p:to x="100000" y="80000"/>
                                    </p:animScale>
                                    <p:animScale>
                                      <p:cBhvr>
                                        <p:cTn id="85" dur="166" decel="50000">
                                          <p:stCondLst>
                                            <p:cond delay="1338"/>
                                          </p:stCondLst>
                                        </p:cTn>
                                        <p:tgtEl>
                                          <p:spTgt spid="3">
                                            <p:txEl>
                                              <p:pRg st="15" end="15"/>
                                            </p:txEl>
                                          </p:spTgt>
                                        </p:tgtEl>
                                      </p:cBhvr>
                                      <p:to x="100000" y="100000"/>
                                    </p:animScale>
                                    <p:animScale>
                                      <p:cBhvr>
                                        <p:cTn id="86" dur="26">
                                          <p:stCondLst>
                                            <p:cond delay="1642"/>
                                          </p:stCondLst>
                                        </p:cTn>
                                        <p:tgtEl>
                                          <p:spTgt spid="3">
                                            <p:txEl>
                                              <p:pRg st="15" end="15"/>
                                            </p:txEl>
                                          </p:spTgt>
                                        </p:tgtEl>
                                      </p:cBhvr>
                                      <p:to x="100000" y="90000"/>
                                    </p:animScale>
                                    <p:animScale>
                                      <p:cBhvr>
                                        <p:cTn id="87" dur="166" decel="50000">
                                          <p:stCondLst>
                                            <p:cond delay="1668"/>
                                          </p:stCondLst>
                                        </p:cTn>
                                        <p:tgtEl>
                                          <p:spTgt spid="3">
                                            <p:txEl>
                                              <p:pRg st="15" end="15"/>
                                            </p:txEl>
                                          </p:spTgt>
                                        </p:tgtEl>
                                      </p:cBhvr>
                                      <p:to x="100000" y="100000"/>
                                    </p:animScale>
                                    <p:animScale>
                                      <p:cBhvr>
                                        <p:cTn id="88" dur="26">
                                          <p:stCondLst>
                                            <p:cond delay="1808"/>
                                          </p:stCondLst>
                                        </p:cTn>
                                        <p:tgtEl>
                                          <p:spTgt spid="3">
                                            <p:txEl>
                                              <p:pRg st="15" end="15"/>
                                            </p:txEl>
                                          </p:spTgt>
                                        </p:tgtEl>
                                      </p:cBhvr>
                                      <p:to x="100000" y="95000"/>
                                    </p:animScale>
                                    <p:animScale>
                                      <p:cBhvr>
                                        <p:cTn id="89" dur="166" decel="50000">
                                          <p:stCondLst>
                                            <p:cond delay="1834"/>
                                          </p:stCondLst>
                                        </p:cTn>
                                        <p:tgtEl>
                                          <p:spTgt spid="3">
                                            <p:txEl>
                                              <p:pRg st="15" end="15"/>
                                            </p:txEl>
                                          </p:spTgt>
                                        </p:tgtEl>
                                      </p:cBhvr>
                                      <p:to x="100000" y="100000"/>
                                    </p:animScale>
                                  </p:childTnLst>
                                </p:cTn>
                              </p:par>
                              <p:par>
                                <p:cTn id="90" presetID="26" presetClass="entr" presetSubtype="0" fill="hold" nodeType="withEffect">
                                  <p:stCondLst>
                                    <p:cond delay="4000"/>
                                  </p:stCondLst>
                                  <p:childTnLst>
                                    <p:set>
                                      <p:cBhvr>
                                        <p:cTn id="91" dur="1" fill="hold">
                                          <p:stCondLst>
                                            <p:cond delay="0"/>
                                          </p:stCondLst>
                                        </p:cTn>
                                        <p:tgtEl>
                                          <p:spTgt spid="3">
                                            <p:txEl>
                                              <p:pRg st="17" end="17"/>
                                            </p:txEl>
                                          </p:spTgt>
                                        </p:tgtEl>
                                        <p:attrNameLst>
                                          <p:attrName>style.visibility</p:attrName>
                                        </p:attrNameLst>
                                      </p:cBhvr>
                                      <p:to>
                                        <p:strVal val="visible"/>
                                      </p:to>
                                    </p:set>
                                    <p:animEffect transition="in" filter="wipe(down)">
                                      <p:cBhvr>
                                        <p:cTn id="92" dur="580">
                                          <p:stCondLst>
                                            <p:cond delay="0"/>
                                          </p:stCondLst>
                                        </p:cTn>
                                        <p:tgtEl>
                                          <p:spTgt spid="3">
                                            <p:txEl>
                                              <p:pRg st="17" end="17"/>
                                            </p:txEl>
                                          </p:spTgt>
                                        </p:tgtEl>
                                      </p:cBhvr>
                                    </p:animEffect>
                                    <p:anim calcmode="lin" valueType="num">
                                      <p:cBhvr>
                                        <p:cTn id="93" dur="1822" tmFilter="0,0; 0.14,0.36; 0.43,0.73; 0.71,0.91; 1.0,1.0">
                                          <p:stCondLst>
                                            <p:cond delay="0"/>
                                          </p:stCondLst>
                                        </p:cTn>
                                        <p:tgtEl>
                                          <p:spTgt spid="3">
                                            <p:txEl>
                                              <p:pRg st="17" end="17"/>
                                            </p:txEl>
                                          </p:spTgt>
                                        </p:tgtEl>
                                        <p:attrNameLst>
                                          <p:attrName>ppt_x</p:attrName>
                                        </p:attrNameLst>
                                      </p:cBhvr>
                                      <p:tavLst>
                                        <p:tav tm="0">
                                          <p:val>
                                            <p:strVal val="#ppt_x-0.25"/>
                                          </p:val>
                                        </p:tav>
                                        <p:tav tm="100000">
                                          <p:val>
                                            <p:strVal val="#ppt_x"/>
                                          </p:val>
                                        </p:tav>
                                      </p:tavLst>
                                    </p:anim>
                                    <p:anim calcmode="lin" valueType="num">
                                      <p:cBhvr>
                                        <p:cTn id="94" dur="664" tmFilter="0.0,0.0; 0.25,0.07; 0.50,0.2; 0.75,0.467; 1.0,1.0">
                                          <p:stCondLst>
                                            <p:cond delay="0"/>
                                          </p:stCondLst>
                                        </p:cTn>
                                        <p:tgtEl>
                                          <p:spTgt spid="3">
                                            <p:txEl>
                                              <p:pRg st="17" end="17"/>
                                            </p:txEl>
                                          </p:spTgt>
                                        </p:tgtEl>
                                        <p:attrNameLst>
                                          <p:attrName>ppt_y</p:attrName>
                                        </p:attrNameLst>
                                      </p:cBhvr>
                                      <p:tavLst>
                                        <p:tav tm="0" fmla="#ppt_y-sin(pi*$)/3">
                                          <p:val>
                                            <p:fltVal val="0.5"/>
                                          </p:val>
                                        </p:tav>
                                        <p:tav tm="100000">
                                          <p:val>
                                            <p:fltVal val="1"/>
                                          </p:val>
                                        </p:tav>
                                      </p:tavLst>
                                    </p:anim>
                                    <p:anim calcmode="lin" valueType="num">
                                      <p:cBhvr>
                                        <p:cTn id="95" dur="664" tmFilter="0, 0; 0.125,0.2665; 0.25,0.4; 0.375,0.465; 0.5,0.5;  0.625,0.535; 0.75,0.6; 0.875,0.7335; 1,1">
                                          <p:stCondLst>
                                            <p:cond delay="664"/>
                                          </p:stCondLst>
                                        </p:cTn>
                                        <p:tgtEl>
                                          <p:spTgt spid="3">
                                            <p:txEl>
                                              <p:pRg st="17" end="17"/>
                                            </p:txEl>
                                          </p:spTgt>
                                        </p:tgtEl>
                                        <p:attrNameLst>
                                          <p:attrName>ppt_y</p:attrName>
                                        </p:attrNameLst>
                                      </p:cBhvr>
                                      <p:tavLst>
                                        <p:tav tm="0" fmla="#ppt_y-sin(pi*$)/9">
                                          <p:val>
                                            <p:fltVal val="0"/>
                                          </p:val>
                                        </p:tav>
                                        <p:tav tm="100000">
                                          <p:val>
                                            <p:fltVal val="1"/>
                                          </p:val>
                                        </p:tav>
                                      </p:tavLst>
                                    </p:anim>
                                    <p:anim calcmode="lin" valueType="num">
                                      <p:cBhvr>
                                        <p:cTn id="96" dur="332" tmFilter="0, 0; 0.125,0.2665; 0.25,0.4; 0.375,0.465; 0.5,0.5;  0.625,0.535; 0.75,0.6; 0.875,0.7335; 1,1">
                                          <p:stCondLst>
                                            <p:cond delay="1324"/>
                                          </p:stCondLst>
                                        </p:cTn>
                                        <p:tgtEl>
                                          <p:spTgt spid="3">
                                            <p:txEl>
                                              <p:pRg st="17" end="17"/>
                                            </p:txEl>
                                          </p:spTgt>
                                        </p:tgtEl>
                                        <p:attrNameLst>
                                          <p:attrName>ppt_y</p:attrName>
                                        </p:attrNameLst>
                                      </p:cBhvr>
                                      <p:tavLst>
                                        <p:tav tm="0" fmla="#ppt_y-sin(pi*$)/27">
                                          <p:val>
                                            <p:fltVal val="0"/>
                                          </p:val>
                                        </p:tav>
                                        <p:tav tm="100000">
                                          <p:val>
                                            <p:fltVal val="1"/>
                                          </p:val>
                                        </p:tav>
                                      </p:tavLst>
                                    </p:anim>
                                    <p:anim calcmode="lin" valueType="num">
                                      <p:cBhvr>
                                        <p:cTn id="97" dur="164" tmFilter="0, 0; 0.125,0.2665; 0.25,0.4; 0.375,0.465; 0.5,0.5;  0.625,0.535; 0.75,0.6; 0.875,0.7335; 1,1">
                                          <p:stCondLst>
                                            <p:cond delay="1656"/>
                                          </p:stCondLst>
                                        </p:cTn>
                                        <p:tgtEl>
                                          <p:spTgt spid="3">
                                            <p:txEl>
                                              <p:pRg st="17" end="17"/>
                                            </p:txEl>
                                          </p:spTgt>
                                        </p:tgtEl>
                                        <p:attrNameLst>
                                          <p:attrName>ppt_y</p:attrName>
                                        </p:attrNameLst>
                                      </p:cBhvr>
                                      <p:tavLst>
                                        <p:tav tm="0" fmla="#ppt_y-sin(pi*$)/81">
                                          <p:val>
                                            <p:fltVal val="0"/>
                                          </p:val>
                                        </p:tav>
                                        <p:tav tm="100000">
                                          <p:val>
                                            <p:fltVal val="1"/>
                                          </p:val>
                                        </p:tav>
                                      </p:tavLst>
                                    </p:anim>
                                    <p:animScale>
                                      <p:cBhvr>
                                        <p:cTn id="98" dur="26">
                                          <p:stCondLst>
                                            <p:cond delay="650"/>
                                          </p:stCondLst>
                                        </p:cTn>
                                        <p:tgtEl>
                                          <p:spTgt spid="3">
                                            <p:txEl>
                                              <p:pRg st="17" end="17"/>
                                            </p:txEl>
                                          </p:spTgt>
                                        </p:tgtEl>
                                      </p:cBhvr>
                                      <p:to x="100000" y="60000"/>
                                    </p:animScale>
                                    <p:animScale>
                                      <p:cBhvr>
                                        <p:cTn id="99" dur="166" decel="50000">
                                          <p:stCondLst>
                                            <p:cond delay="676"/>
                                          </p:stCondLst>
                                        </p:cTn>
                                        <p:tgtEl>
                                          <p:spTgt spid="3">
                                            <p:txEl>
                                              <p:pRg st="17" end="17"/>
                                            </p:txEl>
                                          </p:spTgt>
                                        </p:tgtEl>
                                      </p:cBhvr>
                                      <p:to x="100000" y="100000"/>
                                    </p:animScale>
                                    <p:animScale>
                                      <p:cBhvr>
                                        <p:cTn id="100" dur="26">
                                          <p:stCondLst>
                                            <p:cond delay="1312"/>
                                          </p:stCondLst>
                                        </p:cTn>
                                        <p:tgtEl>
                                          <p:spTgt spid="3">
                                            <p:txEl>
                                              <p:pRg st="17" end="17"/>
                                            </p:txEl>
                                          </p:spTgt>
                                        </p:tgtEl>
                                      </p:cBhvr>
                                      <p:to x="100000" y="80000"/>
                                    </p:animScale>
                                    <p:animScale>
                                      <p:cBhvr>
                                        <p:cTn id="101" dur="166" decel="50000">
                                          <p:stCondLst>
                                            <p:cond delay="1338"/>
                                          </p:stCondLst>
                                        </p:cTn>
                                        <p:tgtEl>
                                          <p:spTgt spid="3">
                                            <p:txEl>
                                              <p:pRg st="17" end="17"/>
                                            </p:txEl>
                                          </p:spTgt>
                                        </p:tgtEl>
                                      </p:cBhvr>
                                      <p:to x="100000" y="100000"/>
                                    </p:animScale>
                                    <p:animScale>
                                      <p:cBhvr>
                                        <p:cTn id="102" dur="26">
                                          <p:stCondLst>
                                            <p:cond delay="1642"/>
                                          </p:stCondLst>
                                        </p:cTn>
                                        <p:tgtEl>
                                          <p:spTgt spid="3">
                                            <p:txEl>
                                              <p:pRg st="17" end="17"/>
                                            </p:txEl>
                                          </p:spTgt>
                                        </p:tgtEl>
                                      </p:cBhvr>
                                      <p:to x="100000" y="90000"/>
                                    </p:animScale>
                                    <p:animScale>
                                      <p:cBhvr>
                                        <p:cTn id="103" dur="166" decel="50000">
                                          <p:stCondLst>
                                            <p:cond delay="1668"/>
                                          </p:stCondLst>
                                        </p:cTn>
                                        <p:tgtEl>
                                          <p:spTgt spid="3">
                                            <p:txEl>
                                              <p:pRg st="17" end="17"/>
                                            </p:txEl>
                                          </p:spTgt>
                                        </p:tgtEl>
                                      </p:cBhvr>
                                      <p:to x="100000" y="100000"/>
                                    </p:animScale>
                                    <p:animScale>
                                      <p:cBhvr>
                                        <p:cTn id="104" dur="26">
                                          <p:stCondLst>
                                            <p:cond delay="1808"/>
                                          </p:stCondLst>
                                        </p:cTn>
                                        <p:tgtEl>
                                          <p:spTgt spid="3">
                                            <p:txEl>
                                              <p:pRg st="17" end="17"/>
                                            </p:txEl>
                                          </p:spTgt>
                                        </p:tgtEl>
                                      </p:cBhvr>
                                      <p:to x="100000" y="95000"/>
                                    </p:animScale>
                                    <p:animScale>
                                      <p:cBhvr>
                                        <p:cTn id="105" dur="166" decel="50000">
                                          <p:stCondLst>
                                            <p:cond delay="1834"/>
                                          </p:stCondLst>
                                        </p:cTn>
                                        <p:tgtEl>
                                          <p:spTgt spid="3">
                                            <p:txEl>
                                              <p:pRg st="17" end="17"/>
                                            </p:txEl>
                                          </p:spTgt>
                                        </p:tgtEl>
                                      </p:cBhvr>
                                      <p:to x="100000" y="100000"/>
                                    </p:animScale>
                                  </p:childTnLst>
                                </p:cTn>
                              </p:par>
                              <p:par>
                                <p:cTn id="106" presetID="26" presetClass="entr" presetSubtype="0" fill="hold" nodeType="withEffect">
                                  <p:stCondLst>
                                    <p:cond delay="6000"/>
                                  </p:stCondLst>
                                  <p:childTnLst>
                                    <p:set>
                                      <p:cBhvr>
                                        <p:cTn id="107" dur="1" fill="hold">
                                          <p:stCondLst>
                                            <p:cond delay="0"/>
                                          </p:stCondLst>
                                        </p:cTn>
                                        <p:tgtEl>
                                          <p:spTgt spid="3">
                                            <p:txEl>
                                              <p:pRg st="19" end="19"/>
                                            </p:txEl>
                                          </p:spTgt>
                                        </p:tgtEl>
                                        <p:attrNameLst>
                                          <p:attrName>style.visibility</p:attrName>
                                        </p:attrNameLst>
                                      </p:cBhvr>
                                      <p:to>
                                        <p:strVal val="visible"/>
                                      </p:to>
                                    </p:set>
                                    <p:animEffect transition="in" filter="wipe(down)">
                                      <p:cBhvr>
                                        <p:cTn id="108" dur="580">
                                          <p:stCondLst>
                                            <p:cond delay="0"/>
                                          </p:stCondLst>
                                        </p:cTn>
                                        <p:tgtEl>
                                          <p:spTgt spid="3">
                                            <p:txEl>
                                              <p:pRg st="19" end="19"/>
                                            </p:txEl>
                                          </p:spTgt>
                                        </p:tgtEl>
                                      </p:cBhvr>
                                    </p:animEffect>
                                    <p:anim calcmode="lin" valueType="num">
                                      <p:cBhvr>
                                        <p:cTn id="109" dur="1822" tmFilter="0,0; 0.14,0.36; 0.43,0.73; 0.71,0.91; 1.0,1.0">
                                          <p:stCondLst>
                                            <p:cond delay="0"/>
                                          </p:stCondLst>
                                        </p:cTn>
                                        <p:tgtEl>
                                          <p:spTgt spid="3">
                                            <p:txEl>
                                              <p:pRg st="19" end="19"/>
                                            </p:txEl>
                                          </p:spTgt>
                                        </p:tgtEl>
                                        <p:attrNameLst>
                                          <p:attrName>ppt_x</p:attrName>
                                        </p:attrNameLst>
                                      </p:cBhvr>
                                      <p:tavLst>
                                        <p:tav tm="0">
                                          <p:val>
                                            <p:strVal val="#ppt_x-0.25"/>
                                          </p:val>
                                        </p:tav>
                                        <p:tav tm="100000">
                                          <p:val>
                                            <p:strVal val="#ppt_x"/>
                                          </p:val>
                                        </p:tav>
                                      </p:tavLst>
                                    </p:anim>
                                    <p:anim calcmode="lin" valueType="num">
                                      <p:cBhvr>
                                        <p:cTn id="110" dur="664" tmFilter="0.0,0.0; 0.25,0.07; 0.50,0.2; 0.75,0.467; 1.0,1.0">
                                          <p:stCondLst>
                                            <p:cond delay="0"/>
                                          </p:stCondLst>
                                        </p:cTn>
                                        <p:tgtEl>
                                          <p:spTgt spid="3">
                                            <p:txEl>
                                              <p:pRg st="19" end="19"/>
                                            </p:txEl>
                                          </p:spTgt>
                                        </p:tgtEl>
                                        <p:attrNameLst>
                                          <p:attrName>ppt_y</p:attrName>
                                        </p:attrNameLst>
                                      </p:cBhvr>
                                      <p:tavLst>
                                        <p:tav tm="0" fmla="#ppt_y-sin(pi*$)/3">
                                          <p:val>
                                            <p:fltVal val="0.5"/>
                                          </p:val>
                                        </p:tav>
                                        <p:tav tm="100000">
                                          <p:val>
                                            <p:fltVal val="1"/>
                                          </p:val>
                                        </p:tav>
                                      </p:tavLst>
                                    </p:anim>
                                    <p:anim calcmode="lin" valueType="num">
                                      <p:cBhvr>
                                        <p:cTn id="111" dur="664" tmFilter="0, 0; 0.125,0.2665; 0.25,0.4; 0.375,0.465; 0.5,0.5;  0.625,0.535; 0.75,0.6; 0.875,0.7335; 1,1">
                                          <p:stCondLst>
                                            <p:cond delay="664"/>
                                          </p:stCondLst>
                                        </p:cTn>
                                        <p:tgtEl>
                                          <p:spTgt spid="3">
                                            <p:txEl>
                                              <p:pRg st="19" end="19"/>
                                            </p:txEl>
                                          </p:spTgt>
                                        </p:tgtEl>
                                        <p:attrNameLst>
                                          <p:attrName>ppt_y</p:attrName>
                                        </p:attrNameLst>
                                      </p:cBhvr>
                                      <p:tavLst>
                                        <p:tav tm="0" fmla="#ppt_y-sin(pi*$)/9">
                                          <p:val>
                                            <p:fltVal val="0"/>
                                          </p:val>
                                        </p:tav>
                                        <p:tav tm="100000">
                                          <p:val>
                                            <p:fltVal val="1"/>
                                          </p:val>
                                        </p:tav>
                                      </p:tavLst>
                                    </p:anim>
                                    <p:anim calcmode="lin" valueType="num">
                                      <p:cBhvr>
                                        <p:cTn id="112" dur="332" tmFilter="0, 0; 0.125,0.2665; 0.25,0.4; 0.375,0.465; 0.5,0.5;  0.625,0.535; 0.75,0.6; 0.875,0.7335; 1,1">
                                          <p:stCondLst>
                                            <p:cond delay="1324"/>
                                          </p:stCondLst>
                                        </p:cTn>
                                        <p:tgtEl>
                                          <p:spTgt spid="3">
                                            <p:txEl>
                                              <p:pRg st="19" end="19"/>
                                            </p:txEl>
                                          </p:spTgt>
                                        </p:tgtEl>
                                        <p:attrNameLst>
                                          <p:attrName>ppt_y</p:attrName>
                                        </p:attrNameLst>
                                      </p:cBhvr>
                                      <p:tavLst>
                                        <p:tav tm="0" fmla="#ppt_y-sin(pi*$)/27">
                                          <p:val>
                                            <p:fltVal val="0"/>
                                          </p:val>
                                        </p:tav>
                                        <p:tav tm="100000">
                                          <p:val>
                                            <p:fltVal val="1"/>
                                          </p:val>
                                        </p:tav>
                                      </p:tavLst>
                                    </p:anim>
                                    <p:anim calcmode="lin" valueType="num">
                                      <p:cBhvr>
                                        <p:cTn id="113" dur="164" tmFilter="0, 0; 0.125,0.2665; 0.25,0.4; 0.375,0.465; 0.5,0.5;  0.625,0.535; 0.75,0.6; 0.875,0.7335; 1,1">
                                          <p:stCondLst>
                                            <p:cond delay="1656"/>
                                          </p:stCondLst>
                                        </p:cTn>
                                        <p:tgtEl>
                                          <p:spTgt spid="3">
                                            <p:txEl>
                                              <p:pRg st="19" end="19"/>
                                            </p:txEl>
                                          </p:spTgt>
                                        </p:tgtEl>
                                        <p:attrNameLst>
                                          <p:attrName>ppt_y</p:attrName>
                                        </p:attrNameLst>
                                      </p:cBhvr>
                                      <p:tavLst>
                                        <p:tav tm="0" fmla="#ppt_y-sin(pi*$)/81">
                                          <p:val>
                                            <p:fltVal val="0"/>
                                          </p:val>
                                        </p:tav>
                                        <p:tav tm="100000">
                                          <p:val>
                                            <p:fltVal val="1"/>
                                          </p:val>
                                        </p:tav>
                                      </p:tavLst>
                                    </p:anim>
                                    <p:animScale>
                                      <p:cBhvr>
                                        <p:cTn id="114" dur="26">
                                          <p:stCondLst>
                                            <p:cond delay="650"/>
                                          </p:stCondLst>
                                        </p:cTn>
                                        <p:tgtEl>
                                          <p:spTgt spid="3">
                                            <p:txEl>
                                              <p:pRg st="19" end="19"/>
                                            </p:txEl>
                                          </p:spTgt>
                                        </p:tgtEl>
                                      </p:cBhvr>
                                      <p:to x="100000" y="60000"/>
                                    </p:animScale>
                                    <p:animScale>
                                      <p:cBhvr>
                                        <p:cTn id="115" dur="166" decel="50000">
                                          <p:stCondLst>
                                            <p:cond delay="676"/>
                                          </p:stCondLst>
                                        </p:cTn>
                                        <p:tgtEl>
                                          <p:spTgt spid="3">
                                            <p:txEl>
                                              <p:pRg st="19" end="19"/>
                                            </p:txEl>
                                          </p:spTgt>
                                        </p:tgtEl>
                                      </p:cBhvr>
                                      <p:to x="100000" y="100000"/>
                                    </p:animScale>
                                    <p:animScale>
                                      <p:cBhvr>
                                        <p:cTn id="116" dur="26">
                                          <p:stCondLst>
                                            <p:cond delay="1312"/>
                                          </p:stCondLst>
                                        </p:cTn>
                                        <p:tgtEl>
                                          <p:spTgt spid="3">
                                            <p:txEl>
                                              <p:pRg st="19" end="19"/>
                                            </p:txEl>
                                          </p:spTgt>
                                        </p:tgtEl>
                                      </p:cBhvr>
                                      <p:to x="100000" y="80000"/>
                                    </p:animScale>
                                    <p:animScale>
                                      <p:cBhvr>
                                        <p:cTn id="117" dur="166" decel="50000">
                                          <p:stCondLst>
                                            <p:cond delay="1338"/>
                                          </p:stCondLst>
                                        </p:cTn>
                                        <p:tgtEl>
                                          <p:spTgt spid="3">
                                            <p:txEl>
                                              <p:pRg st="19" end="19"/>
                                            </p:txEl>
                                          </p:spTgt>
                                        </p:tgtEl>
                                      </p:cBhvr>
                                      <p:to x="100000" y="100000"/>
                                    </p:animScale>
                                    <p:animScale>
                                      <p:cBhvr>
                                        <p:cTn id="118" dur="26">
                                          <p:stCondLst>
                                            <p:cond delay="1642"/>
                                          </p:stCondLst>
                                        </p:cTn>
                                        <p:tgtEl>
                                          <p:spTgt spid="3">
                                            <p:txEl>
                                              <p:pRg st="19" end="19"/>
                                            </p:txEl>
                                          </p:spTgt>
                                        </p:tgtEl>
                                      </p:cBhvr>
                                      <p:to x="100000" y="90000"/>
                                    </p:animScale>
                                    <p:animScale>
                                      <p:cBhvr>
                                        <p:cTn id="119" dur="166" decel="50000">
                                          <p:stCondLst>
                                            <p:cond delay="1668"/>
                                          </p:stCondLst>
                                        </p:cTn>
                                        <p:tgtEl>
                                          <p:spTgt spid="3">
                                            <p:txEl>
                                              <p:pRg st="19" end="19"/>
                                            </p:txEl>
                                          </p:spTgt>
                                        </p:tgtEl>
                                      </p:cBhvr>
                                      <p:to x="100000" y="100000"/>
                                    </p:animScale>
                                    <p:animScale>
                                      <p:cBhvr>
                                        <p:cTn id="120" dur="26">
                                          <p:stCondLst>
                                            <p:cond delay="1808"/>
                                          </p:stCondLst>
                                        </p:cTn>
                                        <p:tgtEl>
                                          <p:spTgt spid="3">
                                            <p:txEl>
                                              <p:pRg st="19" end="19"/>
                                            </p:txEl>
                                          </p:spTgt>
                                        </p:tgtEl>
                                      </p:cBhvr>
                                      <p:to x="100000" y="95000"/>
                                    </p:animScale>
                                    <p:animScale>
                                      <p:cBhvr>
                                        <p:cTn id="121" dur="166" decel="50000">
                                          <p:stCondLst>
                                            <p:cond delay="1834"/>
                                          </p:stCondLst>
                                        </p:cTn>
                                        <p:tgtEl>
                                          <p:spTgt spid="3">
                                            <p:txEl>
                                              <p:pRg st="19" end="19"/>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r"/>
            <a:r>
              <a:rPr lang="ru-RU" sz="2400" b="1" dirty="0" smtClean="0">
                <a:solidFill>
                  <a:srgbClr val="FFCC00"/>
                </a:solidFill>
              </a:rPr>
              <a:t>О КОМПАНИИ</a:t>
            </a:r>
            <a:endParaRPr lang="ru-RU" sz="2400" b="1" dirty="0">
              <a:solidFill>
                <a:srgbClr val="FFCC00"/>
              </a:solidFill>
            </a:endParaRPr>
          </a:p>
        </p:txBody>
      </p:sp>
      <p:pic>
        <p:nvPicPr>
          <p:cNvPr id="4" name="Picture 2" descr="C:\Users\User\Desktop\logo.pn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95537" y="188642"/>
            <a:ext cx="2232247" cy="1002092"/>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p:cNvSpPr txBox="1"/>
          <p:nvPr/>
        </p:nvSpPr>
        <p:spPr>
          <a:xfrm>
            <a:off x="554835" y="1357298"/>
            <a:ext cx="2121093" cy="1631216"/>
          </a:xfrm>
          <a:prstGeom prst="rect">
            <a:avLst/>
          </a:prstGeom>
          <a:noFill/>
        </p:spPr>
        <p:txBody>
          <a:bodyPr wrap="none" rtlCol="0">
            <a:spAutoFit/>
          </a:bodyPr>
          <a:lstStyle/>
          <a:p>
            <a:r>
              <a:rPr lang="ru-RU" sz="10000" b="1" dirty="0" smtClean="0">
                <a:solidFill>
                  <a:schemeClr val="bg2">
                    <a:lumMod val="25000"/>
                  </a:schemeClr>
                </a:solidFill>
              </a:rPr>
              <a:t>10+</a:t>
            </a:r>
            <a:endParaRPr lang="ru-RU" sz="10000" b="1" dirty="0">
              <a:solidFill>
                <a:schemeClr val="bg2">
                  <a:lumMod val="25000"/>
                </a:schemeClr>
              </a:solidFill>
            </a:endParaRPr>
          </a:p>
        </p:txBody>
      </p:sp>
      <p:cxnSp>
        <p:nvCxnSpPr>
          <p:cNvPr id="9" name="Прямая соединительная линия 8"/>
          <p:cNvCxnSpPr/>
          <p:nvPr/>
        </p:nvCxnSpPr>
        <p:spPr>
          <a:xfrm>
            <a:off x="626273" y="2678901"/>
            <a:ext cx="3600000" cy="1588"/>
          </a:xfrm>
          <a:prstGeom prst="line">
            <a:avLst/>
          </a:prstGeom>
          <a:ln w="317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2" name="Прямоугольник 11"/>
          <p:cNvSpPr/>
          <p:nvPr/>
        </p:nvSpPr>
        <p:spPr>
          <a:xfrm>
            <a:off x="626273" y="2820990"/>
            <a:ext cx="4572000" cy="523220"/>
          </a:xfrm>
          <a:prstGeom prst="rect">
            <a:avLst/>
          </a:prstGeom>
        </p:spPr>
        <p:txBody>
          <a:bodyPr>
            <a:spAutoFit/>
          </a:bodyPr>
          <a:lstStyle/>
          <a:p>
            <a:r>
              <a:rPr lang="ru-RU" sz="1400" dirty="0" smtClean="0">
                <a:solidFill>
                  <a:schemeClr val="bg2">
                    <a:lumMod val="25000"/>
                  </a:schemeClr>
                </a:solidFill>
                <a:latin typeface="Calibri" pitchFamily="34" charset="0"/>
                <a:cs typeface="Calibri" pitchFamily="34" charset="0"/>
              </a:rPr>
              <a:t>Более 10 лет на </a:t>
            </a:r>
            <a:r>
              <a:rPr lang="ru-RU" sz="1400" dirty="0" smtClean="0">
                <a:solidFill>
                  <a:prstClr val="black">
                    <a:lumMod val="75000"/>
                    <a:lumOff val="25000"/>
                  </a:prstClr>
                </a:solidFill>
                <a:latin typeface="Calibri" pitchFamily="34" charset="0"/>
                <a:cs typeface="Calibri" pitchFamily="34" charset="0"/>
              </a:rPr>
              <a:t>белорусском рынке</a:t>
            </a:r>
          </a:p>
          <a:p>
            <a:r>
              <a:rPr lang="ru-RU" sz="1400" dirty="0" smtClean="0">
                <a:solidFill>
                  <a:prstClr val="black">
                    <a:lumMod val="75000"/>
                    <a:lumOff val="25000"/>
                  </a:prstClr>
                </a:solidFill>
                <a:latin typeface="Calibri" pitchFamily="34" charset="0"/>
                <a:cs typeface="Calibri" pitchFamily="34" charset="0"/>
              </a:rPr>
              <a:t>рекламных услуг</a:t>
            </a:r>
            <a:endParaRPr lang="ru-RU" sz="1400" dirty="0">
              <a:solidFill>
                <a:schemeClr val="bg2">
                  <a:lumMod val="25000"/>
                </a:schemeClr>
              </a:solidFill>
              <a:latin typeface="Calibri" pitchFamily="34" charset="0"/>
              <a:cs typeface="Calibri" pitchFamily="34" charset="0"/>
            </a:endParaRPr>
          </a:p>
        </p:txBody>
      </p:sp>
      <p:sp>
        <p:nvSpPr>
          <p:cNvPr id="13" name="TextBox 12"/>
          <p:cNvSpPr txBox="1"/>
          <p:nvPr/>
        </p:nvSpPr>
        <p:spPr>
          <a:xfrm>
            <a:off x="4929190" y="1357298"/>
            <a:ext cx="3419526" cy="1631216"/>
          </a:xfrm>
          <a:prstGeom prst="rect">
            <a:avLst/>
          </a:prstGeom>
          <a:noFill/>
        </p:spPr>
        <p:txBody>
          <a:bodyPr wrap="none" rtlCol="0">
            <a:spAutoFit/>
          </a:bodyPr>
          <a:lstStyle/>
          <a:p>
            <a:r>
              <a:rPr lang="ru-RU" sz="10000" b="1" dirty="0" smtClean="0">
                <a:solidFill>
                  <a:schemeClr val="bg2">
                    <a:lumMod val="25000"/>
                  </a:schemeClr>
                </a:solidFill>
              </a:rPr>
              <a:t>5000+</a:t>
            </a:r>
            <a:endParaRPr lang="ru-RU" sz="10000" b="1" dirty="0">
              <a:solidFill>
                <a:schemeClr val="bg2">
                  <a:lumMod val="25000"/>
                </a:schemeClr>
              </a:solidFill>
            </a:endParaRPr>
          </a:p>
        </p:txBody>
      </p:sp>
      <p:sp>
        <p:nvSpPr>
          <p:cNvPr id="14" name="Прямоугольник 13"/>
          <p:cNvSpPr/>
          <p:nvPr/>
        </p:nvSpPr>
        <p:spPr>
          <a:xfrm>
            <a:off x="5072093" y="2821777"/>
            <a:ext cx="1890694" cy="738664"/>
          </a:xfrm>
          <a:prstGeom prst="rect">
            <a:avLst/>
          </a:prstGeom>
        </p:spPr>
        <p:txBody>
          <a:bodyPr wrap="square">
            <a:spAutoFit/>
          </a:bodyPr>
          <a:lstStyle/>
          <a:p>
            <a:r>
              <a:rPr lang="ru-RU" sz="1400" dirty="0" smtClean="0">
                <a:solidFill>
                  <a:schemeClr val="bg2">
                    <a:lumMod val="25000"/>
                  </a:schemeClr>
                </a:solidFill>
                <a:cs typeface="Arial" pitchFamily="34" charset="0"/>
              </a:rPr>
              <a:t>Реализованных </a:t>
            </a:r>
          </a:p>
          <a:p>
            <a:r>
              <a:rPr lang="ru-RU" sz="1400" dirty="0" smtClean="0">
                <a:solidFill>
                  <a:schemeClr val="bg2">
                    <a:lumMod val="25000"/>
                  </a:schemeClr>
                </a:solidFill>
                <a:cs typeface="Arial" pitchFamily="34" charset="0"/>
              </a:rPr>
              <a:t>проектов</a:t>
            </a:r>
          </a:p>
          <a:p>
            <a:endParaRPr lang="ru-RU" sz="1400" dirty="0">
              <a:solidFill>
                <a:schemeClr val="bg2">
                  <a:lumMod val="25000"/>
                </a:schemeClr>
              </a:solidFill>
              <a:cs typeface="Arial" pitchFamily="34" charset="0"/>
            </a:endParaRPr>
          </a:p>
        </p:txBody>
      </p:sp>
      <p:cxnSp>
        <p:nvCxnSpPr>
          <p:cNvPr id="15" name="Прямая соединительная линия 14"/>
          <p:cNvCxnSpPr/>
          <p:nvPr/>
        </p:nvCxnSpPr>
        <p:spPr>
          <a:xfrm>
            <a:off x="4978608" y="2678901"/>
            <a:ext cx="3600000" cy="1588"/>
          </a:xfrm>
          <a:prstGeom prst="line">
            <a:avLst/>
          </a:prstGeom>
          <a:ln w="317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8" name="Прямоугольник 17"/>
          <p:cNvSpPr/>
          <p:nvPr/>
        </p:nvSpPr>
        <p:spPr>
          <a:xfrm>
            <a:off x="2700562" y="5357826"/>
            <a:ext cx="3800264" cy="307777"/>
          </a:xfrm>
          <a:prstGeom prst="rect">
            <a:avLst/>
          </a:prstGeom>
        </p:spPr>
        <p:txBody>
          <a:bodyPr wrap="square">
            <a:spAutoFit/>
          </a:bodyPr>
          <a:lstStyle/>
          <a:p>
            <a:r>
              <a:rPr lang="ru-RU" sz="1400" dirty="0" smtClean="0">
                <a:solidFill>
                  <a:schemeClr val="bg2">
                    <a:lumMod val="25000"/>
                  </a:schemeClr>
                </a:solidFill>
                <a:cs typeface="Arial" pitchFamily="34" charset="0"/>
              </a:rPr>
              <a:t>Более 1000 клиентов, сотрудничавших с нами</a:t>
            </a:r>
            <a:endParaRPr lang="ru-RU" sz="1400" dirty="0">
              <a:solidFill>
                <a:schemeClr val="bg2">
                  <a:lumMod val="25000"/>
                </a:schemeClr>
              </a:solidFill>
              <a:cs typeface="Arial" pitchFamily="34" charset="0"/>
            </a:endParaRPr>
          </a:p>
        </p:txBody>
      </p:sp>
      <p:sp>
        <p:nvSpPr>
          <p:cNvPr id="21" name="TextBox 20"/>
          <p:cNvSpPr txBox="1"/>
          <p:nvPr/>
        </p:nvSpPr>
        <p:spPr>
          <a:xfrm>
            <a:off x="2772000" y="3857628"/>
            <a:ext cx="3419526" cy="1631216"/>
          </a:xfrm>
          <a:prstGeom prst="rect">
            <a:avLst/>
          </a:prstGeom>
          <a:noFill/>
        </p:spPr>
        <p:txBody>
          <a:bodyPr wrap="none" rtlCol="0">
            <a:spAutoFit/>
          </a:bodyPr>
          <a:lstStyle/>
          <a:p>
            <a:r>
              <a:rPr lang="ru-RU" sz="10000" b="1" dirty="0" smtClean="0">
                <a:solidFill>
                  <a:schemeClr val="bg2">
                    <a:lumMod val="25000"/>
                  </a:schemeClr>
                </a:solidFill>
              </a:rPr>
              <a:t>1000+</a:t>
            </a:r>
            <a:endParaRPr lang="ru-RU" sz="10000" b="1" dirty="0">
              <a:solidFill>
                <a:schemeClr val="bg2">
                  <a:lumMod val="25000"/>
                </a:schemeClr>
              </a:solidFill>
            </a:endParaRPr>
          </a:p>
        </p:txBody>
      </p:sp>
      <p:cxnSp>
        <p:nvCxnSpPr>
          <p:cNvPr id="22" name="Прямая соединительная линия 21"/>
          <p:cNvCxnSpPr/>
          <p:nvPr/>
        </p:nvCxnSpPr>
        <p:spPr>
          <a:xfrm>
            <a:off x="2843438" y="5179231"/>
            <a:ext cx="3600000" cy="1588"/>
          </a:xfrm>
          <a:prstGeom prst="line">
            <a:avLst/>
          </a:prstGeom>
          <a:ln w="317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 xmlns:p14="http://schemas.microsoft.com/office/powerpoint/2010/main" val="1209270159"/>
      </p:ext>
    </p:extLst>
  </p:cSld>
  <p:clrMapOvr>
    <a:masterClrMapping/>
  </p:clrMapOvr>
  <mc:AlternateContent xmlns:mc="http://schemas.openxmlformats.org/markup-compatibility/2006">
    <mc:Choice xmlns="" xmlns:p14="http://schemas.microsoft.com/office/powerpoint/2010/main" Requires="p14">
      <p:transition spd="slow" p14:dur="2500" advTm="20455">
        <p:checker/>
      </p:transition>
    </mc:Choice>
    <mc:Fallback>
      <p:transition spd="slow" advTm="20455">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r"/>
            <a:r>
              <a:rPr lang="ru-RU" sz="2400" b="1" dirty="0" smtClean="0">
                <a:solidFill>
                  <a:srgbClr val="FFCC00"/>
                </a:solidFill>
              </a:rPr>
              <a:t>НАШИ УСЛУГИ</a:t>
            </a:r>
            <a:endParaRPr lang="ru-RU" sz="2400" b="1" dirty="0">
              <a:solidFill>
                <a:srgbClr val="FFCC00"/>
              </a:solidFill>
            </a:endParaRPr>
          </a:p>
        </p:txBody>
      </p:sp>
      <p:pic>
        <p:nvPicPr>
          <p:cNvPr id="4" name="Picture 2" descr="C:\Users\User\Desktop\logo.pn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95537" y="188642"/>
            <a:ext cx="2232247" cy="1002092"/>
          </a:xfrm>
          <a:prstGeom prst="rect">
            <a:avLst/>
          </a:prstGeom>
          <a:noFill/>
          <a:extLst>
            <a:ext uri="{909E8E84-426E-40DD-AFC4-6F175D3DCCD1}">
              <a14:hiddenFill xmlns="" xmlns:a14="http://schemas.microsoft.com/office/drawing/2010/main">
                <a:solidFill>
                  <a:srgbClr val="FFFFFF"/>
                </a:solidFill>
              </a14:hiddenFill>
            </a:ext>
          </a:extLst>
        </p:spPr>
      </p:pic>
      <p:pic>
        <p:nvPicPr>
          <p:cNvPr id="3" name="Picture 2"/>
          <p:cNvPicPr>
            <a:picLocks noChangeAspect="1" noChangeArrowheads="1"/>
          </p:cNvPicPr>
          <p:nvPr/>
        </p:nvPicPr>
        <p:blipFill>
          <a:blip r:embed="rId5"/>
          <a:srcRect/>
          <a:stretch>
            <a:fillRect/>
          </a:stretch>
        </p:blipFill>
        <p:spPr bwMode="auto">
          <a:xfrm>
            <a:off x="1142976" y="1274509"/>
            <a:ext cx="6965205" cy="4308983"/>
          </a:xfrm>
          <a:prstGeom prst="rect">
            <a:avLst/>
          </a:prstGeom>
          <a:noFill/>
          <a:ln w="9525">
            <a:noFill/>
            <a:miter lim="800000"/>
            <a:headEnd/>
            <a:tailEnd/>
          </a:ln>
          <a:effectLst/>
        </p:spPr>
      </p:pic>
    </p:spTree>
    <p:custDataLst>
      <p:tags r:id="rId1"/>
    </p:custDataLst>
    <p:extLst>
      <p:ext uri="{BB962C8B-B14F-4D97-AF65-F5344CB8AC3E}">
        <p14:creationId xmlns="" xmlns:p14="http://schemas.microsoft.com/office/powerpoint/2010/main" val="1209270159"/>
      </p:ext>
    </p:extLst>
  </p:cSld>
  <p:clrMapOvr>
    <a:masterClrMapping/>
  </p:clrMapOvr>
  <mc:AlternateContent xmlns:mc="http://schemas.openxmlformats.org/markup-compatibility/2006">
    <mc:Choice xmlns="" xmlns:p14="http://schemas.microsoft.com/office/powerpoint/2010/main" Requires="p14">
      <p:transition spd="slow" p14:dur="2500" advTm="20455">
        <p:checker/>
      </p:transition>
    </mc:Choice>
    <mc:Fallback>
      <p:transition spd="slow" advTm="20455">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r"/>
            <a:r>
              <a:rPr lang="ru-RU" sz="2400" b="1" dirty="0" smtClean="0">
                <a:solidFill>
                  <a:srgbClr val="FFCC00"/>
                </a:solidFill>
              </a:rPr>
              <a:t>Почему стоит выбрать нас? </a:t>
            </a:r>
            <a:endParaRPr lang="ru-RU" sz="2400" b="1" dirty="0">
              <a:solidFill>
                <a:srgbClr val="FFCC00"/>
              </a:solidFill>
            </a:endParaRPr>
          </a:p>
        </p:txBody>
      </p:sp>
      <p:pic>
        <p:nvPicPr>
          <p:cNvPr id="4" name="Picture 2" descr="C:\Users\User\Desktop\logo.pn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95537" y="188642"/>
            <a:ext cx="2232247" cy="1002092"/>
          </a:xfrm>
          <a:prstGeom prst="rect">
            <a:avLst/>
          </a:prstGeom>
          <a:noFill/>
          <a:extLst>
            <a:ext uri="{909E8E84-426E-40DD-AFC4-6F175D3DCCD1}">
              <a14:hiddenFill xmlns="" xmlns:a14="http://schemas.microsoft.com/office/drawing/2010/main">
                <a:solidFill>
                  <a:srgbClr val="FFFFFF"/>
                </a:solidFill>
              </a14:hiddenFill>
            </a:ext>
          </a:extLst>
        </p:spPr>
      </p:pic>
      <p:grpSp>
        <p:nvGrpSpPr>
          <p:cNvPr id="3" name="Группа 18"/>
          <p:cNvGrpSpPr/>
          <p:nvPr/>
        </p:nvGrpSpPr>
        <p:grpSpPr>
          <a:xfrm>
            <a:off x="428596" y="1343885"/>
            <a:ext cx="2520000" cy="2227991"/>
            <a:chOff x="428596" y="1357298"/>
            <a:chExt cx="2520000" cy="2227991"/>
          </a:xfrm>
        </p:grpSpPr>
        <p:pic>
          <p:nvPicPr>
            <p:cNvPr id="14338" name="Picture 2" descr="icon1.jpg"/>
            <p:cNvPicPr>
              <a:picLocks noChangeAspect="1" noChangeArrowheads="1"/>
            </p:cNvPicPr>
            <p:nvPr/>
          </p:nvPicPr>
          <p:blipFill>
            <a:blip r:embed="rId5"/>
            <a:srcRect/>
            <a:stretch>
              <a:fillRect/>
            </a:stretch>
          </p:blipFill>
          <p:spPr bwMode="auto">
            <a:xfrm>
              <a:off x="428596" y="1357298"/>
              <a:ext cx="672685" cy="648000"/>
            </a:xfrm>
            <a:prstGeom prst="rect">
              <a:avLst/>
            </a:prstGeom>
            <a:noFill/>
          </p:spPr>
        </p:pic>
        <p:sp>
          <p:nvSpPr>
            <p:cNvPr id="11" name="Прямоугольник 10"/>
            <p:cNvSpPr/>
            <p:nvPr/>
          </p:nvSpPr>
          <p:spPr>
            <a:xfrm>
              <a:off x="428596" y="2000240"/>
              <a:ext cx="2520000" cy="1585049"/>
            </a:xfrm>
            <a:prstGeom prst="rect">
              <a:avLst/>
            </a:prstGeom>
          </p:spPr>
          <p:txBody>
            <a:bodyPr wrap="square">
              <a:spAutoFit/>
            </a:bodyPr>
            <a:lstStyle/>
            <a:p>
              <a:pPr algn="just"/>
              <a:r>
                <a:rPr lang="ru-RU" sz="1600" dirty="0" smtClean="0">
                  <a:latin typeface="Tahoma" pitchFamily="34" charset="0"/>
                  <a:ea typeface="Tahoma" pitchFamily="34" charset="0"/>
                  <a:cs typeface="Tahoma" pitchFamily="34" charset="0"/>
                </a:rPr>
                <a:t>1. </a:t>
              </a:r>
              <a:r>
                <a:rPr lang="ru-RU" sz="900" dirty="0" smtClean="0"/>
                <a:t>Комплексный подход к решению задач клиента. В отличие от рекламных отделов СМИ, мы не ставим себе цель реализовать все свои площади или продать определенное рекламное место. Агентство «Мегаполис Медиа» разрабатывает строго индивидуальный, персонализированный план рекламной кампании. При этом во внимание принимаются особенности Вашего товара или услуги, целевая аудитория и т.д.</a:t>
              </a:r>
            </a:p>
          </p:txBody>
        </p:sp>
      </p:grpSp>
      <p:grpSp>
        <p:nvGrpSpPr>
          <p:cNvPr id="5" name="Группа 19"/>
          <p:cNvGrpSpPr/>
          <p:nvPr/>
        </p:nvGrpSpPr>
        <p:grpSpPr>
          <a:xfrm>
            <a:off x="3387921" y="1343885"/>
            <a:ext cx="2520000" cy="2089492"/>
            <a:chOff x="3286116" y="1357298"/>
            <a:chExt cx="2520000" cy="2089492"/>
          </a:xfrm>
        </p:grpSpPr>
        <p:pic>
          <p:nvPicPr>
            <p:cNvPr id="14340" name="Picture 4" descr="icon2.jpg"/>
            <p:cNvPicPr>
              <a:picLocks noChangeAspect="1" noChangeArrowheads="1"/>
            </p:cNvPicPr>
            <p:nvPr/>
          </p:nvPicPr>
          <p:blipFill>
            <a:blip r:embed="rId6"/>
            <a:srcRect/>
            <a:stretch>
              <a:fillRect/>
            </a:stretch>
          </p:blipFill>
          <p:spPr bwMode="auto">
            <a:xfrm>
              <a:off x="3286116" y="1357298"/>
              <a:ext cx="660343" cy="648000"/>
            </a:xfrm>
            <a:prstGeom prst="rect">
              <a:avLst/>
            </a:prstGeom>
            <a:noFill/>
          </p:spPr>
        </p:pic>
        <p:sp>
          <p:nvSpPr>
            <p:cNvPr id="12" name="Прямоугольник 11"/>
            <p:cNvSpPr/>
            <p:nvPr/>
          </p:nvSpPr>
          <p:spPr>
            <a:xfrm>
              <a:off x="3286116" y="2000240"/>
              <a:ext cx="2520000" cy="1446550"/>
            </a:xfrm>
            <a:prstGeom prst="rect">
              <a:avLst/>
            </a:prstGeom>
          </p:spPr>
          <p:txBody>
            <a:bodyPr wrap="square">
              <a:spAutoFit/>
            </a:bodyPr>
            <a:lstStyle/>
            <a:p>
              <a:pPr algn="just"/>
              <a:r>
                <a:rPr lang="ru-RU" sz="1600" dirty="0" smtClean="0">
                  <a:latin typeface="Tahoma" pitchFamily="34" charset="0"/>
                  <a:ea typeface="Tahoma" pitchFamily="34" charset="0"/>
                  <a:cs typeface="Tahoma" pitchFamily="34" charset="0"/>
                </a:rPr>
                <a:t>2. </a:t>
              </a:r>
              <a:r>
                <a:rPr lang="ru-RU" sz="900" dirty="0" smtClean="0"/>
                <a:t>10-летний опыт работы в сфере рекламы – это более 1000 клиентов, сотрудничавших с нами в течение этого периода. Именно уникальный опыт позволяет нам прогнозировать результаты рекламной кампании, в идеале знать и соблюдать все требования, предъявляемые законодательством к рекламе в печатных СМИ, в метро, на телевидении, радио и в прессе.</a:t>
              </a:r>
              <a:endParaRPr lang="ru-RU" sz="900" dirty="0">
                <a:latin typeface="Tahoma" pitchFamily="34" charset="0"/>
                <a:ea typeface="Tahoma" pitchFamily="34" charset="0"/>
                <a:cs typeface="Tahoma" pitchFamily="34" charset="0"/>
              </a:endParaRPr>
            </a:p>
          </p:txBody>
        </p:sp>
      </p:grpSp>
      <p:grpSp>
        <p:nvGrpSpPr>
          <p:cNvPr id="6" name="Группа 20"/>
          <p:cNvGrpSpPr/>
          <p:nvPr/>
        </p:nvGrpSpPr>
        <p:grpSpPr>
          <a:xfrm>
            <a:off x="6347245" y="1343885"/>
            <a:ext cx="2520000" cy="1812493"/>
            <a:chOff x="6347245" y="1357298"/>
            <a:chExt cx="2520000" cy="1812493"/>
          </a:xfrm>
        </p:grpSpPr>
        <p:pic>
          <p:nvPicPr>
            <p:cNvPr id="14342" name="Picture 6" descr="icon3.jpg"/>
            <p:cNvPicPr>
              <a:picLocks noChangeAspect="1" noChangeArrowheads="1"/>
            </p:cNvPicPr>
            <p:nvPr/>
          </p:nvPicPr>
          <p:blipFill>
            <a:blip r:embed="rId7"/>
            <a:srcRect/>
            <a:stretch>
              <a:fillRect/>
            </a:stretch>
          </p:blipFill>
          <p:spPr bwMode="auto">
            <a:xfrm>
              <a:off x="6347245" y="1357298"/>
              <a:ext cx="580114" cy="648000"/>
            </a:xfrm>
            <a:prstGeom prst="rect">
              <a:avLst/>
            </a:prstGeom>
            <a:noFill/>
          </p:spPr>
        </p:pic>
        <p:sp>
          <p:nvSpPr>
            <p:cNvPr id="13" name="Прямоугольник 12"/>
            <p:cNvSpPr/>
            <p:nvPr/>
          </p:nvSpPr>
          <p:spPr>
            <a:xfrm>
              <a:off x="6347245" y="2000240"/>
              <a:ext cx="2520000" cy="1169551"/>
            </a:xfrm>
            <a:prstGeom prst="rect">
              <a:avLst/>
            </a:prstGeom>
          </p:spPr>
          <p:txBody>
            <a:bodyPr wrap="square">
              <a:spAutoFit/>
            </a:bodyPr>
            <a:lstStyle/>
            <a:p>
              <a:pPr algn="just"/>
              <a:r>
                <a:rPr lang="ru-RU" sz="1600" dirty="0" smtClean="0">
                  <a:latin typeface="Tahoma" pitchFamily="34" charset="0"/>
                  <a:ea typeface="Tahoma" pitchFamily="34" charset="0"/>
                  <a:cs typeface="Tahoma" pitchFamily="34" charset="0"/>
                </a:rPr>
                <a:t>3. </a:t>
              </a:r>
              <a:r>
                <a:rPr lang="ru-RU" sz="900" dirty="0" smtClean="0"/>
                <a:t>Рекламное агентство «Мегаполис Медиа» работает по актуальным тарифам СМИ: телеканалов, радиостанций, печатных и интернет-изданий.  Заказать у нас рекламу в метро можно по тарифам метрополитена. Один из основных принципов работы нашего агентства: клиент не должен переплачивать</a:t>
              </a:r>
              <a:r>
                <a:rPr lang="ru-RU" sz="800" dirty="0" smtClean="0"/>
                <a:t>.</a:t>
              </a:r>
              <a:endParaRPr lang="ru-RU" sz="800" dirty="0">
                <a:latin typeface="Tahoma" pitchFamily="34" charset="0"/>
                <a:ea typeface="Tahoma" pitchFamily="34" charset="0"/>
                <a:cs typeface="Tahoma" pitchFamily="34" charset="0"/>
              </a:endParaRPr>
            </a:p>
          </p:txBody>
        </p:sp>
      </p:grpSp>
      <p:grpSp>
        <p:nvGrpSpPr>
          <p:cNvPr id="7" name="Группа 21"/>
          <p:cNvGrpSpPr/>
          <p:nvPr/>
        </p:nvGrpSpPr>
        <p:grpSpPr>
          <a:xfrm>
            <a:off x="428596" y="3643314"/>
            <a:ext cx="2520000" cy="2160930"/>
            <a:chOff x="428596" y="3500438"/>
            <a:chExt cx="2520000" cy="2160930"/>
          </a:xfrm>
        </p:grpSpPr>
        <p:pic>
          <p:nvPicPr>
            <p:cNvPr id="14344" name="Picture 8" descr="icon4.jpg"/>
            <p:cNvPicPr>
              <a:picLocks noChangeAspect="1" noChangeArrowheads="1"/>
            </p:cNvPicPr>
            <p:nvPr/>
          </p:nvPicPr>
          <p:blipFill>
            <a:blip r:embed="rId8"/>
            <a:srcRect/>
            <a:stretch>
              <a:fillRect/>
            </a:stretch>
          </p:blipFill>
          <p:spPr bwMode="auto">
            <a:xfrm>
              <a:off x="428596" y="3500438"/>
              <a:ext cx="629999" cy="648000"/>
            </a:xfrm>
            <a:prstGeom prst="rect">
              <a:avLst/>
            </a:prstGeom>
            <a:noFill/>
          </p:spPr>
        </p:pic>
        <p:sp>
          <p:nvSpPr>
            <p:cNvPr id="14" name="Прямоугольник 13"/>
            <p:cNvSpPr/>
            <p:nvPr/>
          </p:nvSpPr>
          <p:spPr>
            <a:xfrm>
              <a:off x="428596" y="4214818"/>
              <a:ext cx="2520000" cy="1446550"/>
            </a:xfrm>
            <a:prstGeom prst="rect">
              <a:avLst/>
            </a:prstGeom>
          </p:spPr>
          <p:txBody>
            <a:bodyPr wrap="square">
              <a:spAutoFit/>
            </a:bodyPr>
            <a:lstStyle/>
            <a:p>
              <a:pPr algn="just"/>
              <a:r>
                <a:rPr lang="ru-RU" sz="1600" dirty="0" smtClean="0">
                  <a:latin typeface="Tahoma" pitchFamily="34" charset="0"/>
                  <a:ea typeface="Tahoma" pitchFamily="34" charset="0"/>
                  <a:cs typeface="Tahoma" pitchFamily="34" charset="0"/>
                </a:rPr>
                <a:t>4. </a:t>
              </a:r>
              <a:r>
                <a:rPr lang="ru-RU" sz="900" dirty="0" smtClean="0"/>
                <a:t>Также мы предлагаем производство рекламных материалов: видеороликов для рекламы на телевидении, </a:t>
              </a:r>
              <a:r>
                <a:rPr lang="ru-RU" sz="900" dirty="0" err="1" smtClean="0"/>
                <a:t>аудиороликов</a:t>
              </a:r>
              <a:r>
                <a:rPr lang="ru-RU" sz="900" dirty="0" smtClean="0"/>
                <a:t>  для рекламы на радиостанциях, макетов для размещения в различных СМИ или в метро. При этом строго соблюдаются требования действующего законодательства в области рекламы, технические параметры рекламных носителей.</a:t>
              </a:r>
              <a:endParaRPr lang="ru-RU" sz="900" dirty="0">
                <a:latin typeface="Tahoma" pitchFamily="34" charset="0"/>
                <a:ea typeface="Tahoma" pitchFamily="34" charset="0"/>
                <a:cs typeface="Tahoma" pitchFamily="34" charset="0"/>
              </a:endParaRPr>
            </a:p>
          </p:txBody>
        </p:sp>
      </p:grpSp>
      <p:grpSp>
        <p:nvGrpSpPr>
          <p:cNvPr id="8" name="Группа 16"/>
          <p:cNvGrpSpPr/>
          <p:nvPr/>
        </p:nvGrpSpPr>
        <p:grpSpPr>
          <a:xfrm>
            <a:off x="3387921" y="3643314"/>
            <a:ext cx="2520000" cy="1606932"/>
            <a:chOff x="3286116" y="3500438"/>
            <a:chExt cx="2520000" cy="1606932"/>
          </a:xfrm>
        </p:grpSpPr>
        <p:pic>
          <p:nvPicPr>
            <p:cNvPr id="14346" name="Picture 10" descr="icon5.jpg"/>
            <p:cNvPicPr>
              <a:picLocks noChangeAspect="1" noChangeArrowheads="1"/>
            </p:cNvPicPr>
            <p:nvPr/>
          </p:nvPicPr>
          <p:blipFill>
            <a:blip r:embed="rId9"/>
            <a:srcRect/>
            <a:stretch>
              <a:fillRect/>
            </a:stretch>
          </p:blipFill>
          <p:spPr bwMode="auto">
            <a:xfrm>
              <a:off x="3286116" y="3500438"/>
              <a:ext cx="671999" cy="648000"/>
            </a:xfrm>
            <a:prstGeom prst="rect">
              <a:avLst/>
            </a:prstGeom>
            <a:noFill/>
          </p:spPr>
        </p:pic>
        <p:sp>
          <p:nvSpPr>
            <p:cNvPr id="15" name="Прямоугольник 14"/>
            <p:cNvSpPr/>
            <p:nvPr/>
          </p:nvSpPr>
          <p:spPr>
            <a:xfrm>
              <a:off x="3286116" y="4214818"/>
              <a:ext cx="2520000" cy="892552"/>
            </a:xfrm>
            <a:prstGeom prst="rect">
              <a:avLst/>
            </a:prstGeom>
          </p:spPr>
          <p:txBody>
            <a:bodyPr wrap="square">
              <a:spAutoFit/>
            </a:bodyPr>
            <a:lstStyle/>
            <a:p>
              <a:pPr algn="just"/>
              <a:r>
                <a:rPr lang="ru-RU" sz="1600" dirty="0" smtClean="0">
                  <a:latin typeface="Tahoma" pitchFamily="34" charset="0"/>
                  <a:ea typeface="Tahoma" pitchFamily="34" charset="0"/>
                  <a:cs typeface="Tahoma" pitchFamily="34" charset="0"/>
                </a:rPr>
                <a:t>5. </a:t>
              </a:r>
              <a:r>
                <a:rPr lang="ru-RU" sz="900" dirty="0" smtClean="0"/>
                <a:t>Длительное и успешное сотрудничество с региональными СМИ (районными и областными телеканалами, прессой и т.д.) позволяет нам размещать рекламу клиентов на различных локальных </a:t>
              </a:r>
              <a:r>
                <a:rPr lang="ru-RU" sz="900" dirty="0" err="1" smtClean="0"/>
                <a:t>рекламоносителях</a:t>
              </a:r>
              <a:r>
                <a:rPr lang="ru-RU" sz="900" dirty="0" smtClean="0"/>
                <a:t>.</a:t>
              </a:r>
              <a:endParaRPr lang="ru-RU" sz="900" dirty="0">
                <a:latin typeface="Tahoma" pitchFamily="34" charset="0"/>
                <a:ea typeface="Tahoma" pitchFamily="34" charset="0"/>
                <a:cs typeface="Tahoma" pitchFamily="34" charset="0"/>
              </a:endParaRPr>
            </a:p>
          </p:txBody>
        </p:sp>
      </p:grpSp>
      <p:grpSp>
        <p:nvGrpSpPr>
          <p:cNvPr id="9" name="Группа 17"/>
          <p:cNvGrpSpPr/>
          <p:nvPr/>
        </p:nvGrpSpPr>
        <p:grpSpPr>
          <a:xfrm>
            <a:off x="6347245" y="3643314"/>
            <a:ext cx="2520000" cy="2437929"/>
            <a:chOff x="6347245" y="3500438"/>
            <a:chExt cx="2520000" cy="2437929"/>
          </a:xfrm>
        </p:grpSpPr>
        <p:pic>
          <p:nvPicPr>
            <p:cNvPr id="14348" name="Picture 12" descr="icon6.jpg"/>
            <p:cNvPicPr>
              <a:picLocks noChangeAspect="1" noChangeArrowheads="1"/>
            </p:cNvPicPr>
            <p:nvPr/>
          </p:nvPicPr>
          <p:blipFill>
            <a:blip r:embed="rId10"/>
            <a:srcRect/>
            <a:stretch>
              <a:fillRect/>
            </a:stretch>
          </p:blipFill>
          <p:spPr bwMode="auto">
            <a:xfrm>
              <a:off x="6347245" y="3500438"/>
              <a:ext cx="605999" cy="648000"/>
            </a:xfrm>
            <a:prstGeom prst="rect">
              <a:avLst/>
            </a:prstGeom>
            <a:noFill/>
          </p:spPr>
        </p:pic>
        <p:sp>
          <p:nvSpPr>
            <p:cNvPr id="16" name="Прямоугольник 15"/>
            <p:cNvSpPr/>
            <p:nvPr/>
          </p:nvSpPr>
          <p:spPr>
            <a:xfrm>
              <a:off x="6347245" y="4214818"/>
              <a:ext cx="2520000" cy="1723549"/>
            </a:xfrm>
            <a:prstGeom prst="rect">
              <a:avLst/>
            </a:prstGeom>
          </p:spPr>
          <p:txBody>
            <a:bodyPr wrap="square">
              <a:spAutoFit/>
            </a:bodyPr>
            <a:lstStyle/>
            <a:p>
              <a:pPr algn="just"/>
              <a:r>
                <a:rPr lang="ru-RU" sz="1600" dirty="0" smtClean="0">
                  <a:latin typeface="Tahoma" pitchFamily="34" charset="0"/>
                  <a:ea typeface="Tahoma" pitchFamily="34" charset="0"/>
                  <a:cs typeface="Tahoma" pitchFamily="34" charset="0"/>
                </a:rPr>
                <a:t>6. </a:t>
              </a:r>
              <a:r>
                <a:rPr lang="ru-RU" sz="900" dirty="0" smtClean="0"/>
                <a:t>Сайт рекламного агентства «Мегаполис Медиа» – еще одна возможность быть полезными нашим партнерам. На нем Вы найдете  тарифы на размещение рекламы в метро и печатных СМИ, на радио и телевидении, в  лифтах и т.д. Также на сайте собраны основные документы, регламентирующие рекламную деятельность в Беларуси, перечень новых рекламных площадок и другая актуальная информация практического характера</a:t>
              </a:r>
              <a:r>
                <a:rPr lang="ru-RU" sz="800" dirty="0" smtClean="0"/>
                <a:t>.</a:t>
              </a:r>
              <a:endParaRPr lang="ru-RU" sz="800" dirty="0">
                <a:latin typeface="Tahoma" pitchFamily="34" charset="0"/>
                <a:ea typeface="Tahoma" pitchFamily="34" charset="0"/>
                <a:cs typeface="Tahoma" pitchFamily="34" charset="0"/>
              </a:endParaRPr>
            </a:p>
          </p:txBody>
        </p:sp>
      </p:grpSp>
    </p:spTree>
    <p:custDataLst>
      <p:tags r:id="rId1"/>
    </p:custDataLst>
    <p:extLst>
      <p:ext uri="{BB962C8B-B14F-4D97-AF65-F5344CB8AC3E}">
        <p14:creationId xmlns="" xmlns:p14="http://schemas.microsoft.com/office/powerpoint/2010/main" val="1209270159"/>
      </p:ext>
    </p:extLst>
  </p:cSld>
  <p:clrMapOvr>
    <a:masterClrMapping/>
  </p:clrMapOvr>
  <mc:AlternateContent xmlns:mc="http://schemas.openxmlformats.org/markup-compatibility/2006">
    <mc:Choice xmlns="" xmlns:p14="http://schemas.microsoft.com/office/powerpoint/2010/main" Requires="p14">
      <p:transition spd="slow" p14:dur="2500" advTm="20455">
        <p:checker/>
      </p:transition>
    </mc:Choice>
    <mc:Fallback>
      <p:transition spd="slow" advTm="20455">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 r="-5000"/>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2500" advTm="9538">
        <p:checker/>
      </p:transition>
    </mc:Choice>
    <mc:Fallback>
      <p:transition spd="slow" advTm="9538">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r"/>
            <a:r>
              <a:rPr lang="ru-RU" sz="2400" b="1" dirty="0" smtClean="0">
                <a:solidFill>
                  <a:srgbClr val="FFCC00"/>
                </a:solidFill>
              </a:rPr>
              <a:t>Целевая аудитория</a:t>
            </a:r>
            <a:endParaRPr lang="ru-RU" sz="2400" b="1" dirty="0">
              <a:solidFill>
                <a:srgbClr val="FFCC00"/>
              </a:solidFill>
            </a:endParaRPr>
          </a:p>
        </p:txBody>
      </p:sp>
      <p:sp>
        <p:nvSpPr>
          <p:cNvPr id="3" name="Объект 2"/>
          <p:cNvSpPr>
            <a:spLocks noGrp="1"/>
          </p:cNvSpPr>
          <p:nvPr>
            <p:ph idx="1"/>
          </p:nvPr>
        </p:nvSpPr>
        <p:spPr/>
        <p:txBody>
          <a:bodyPr>
            <a:noAutofit/>
          </a:bodyPr>
          <a:lstStyle/>
          <a:p>
            <a:pPr marL="0" indent="0">
              <a:buNone/>
              <a:defRPr/>
            </a:pPr>
            <a:r>
              <a:rPr lang="ru-RU" sz="2000" dirty="0" smtClean="0">
                <a:solidFill>
                  <a:schemeClr val="tx1">
                    <a:lumMod val="75000"/>
                    <a:lumOff val="25000"/>
                  </a:schemeClr>
                </a:solidFill>
                <a:cs typeface="Arial" pitchFamily="34" charset="0"/>
              </a:rPr>
              <a:t>Ориентация, в первую очередь, на </a:t>
            </a:r>
            <a:r>
              <a:rPr lang="ru-RU" sz="2000" b="1" u="sng" dirty="0" smtClean="0">
                <a:solidFill>
                  <a:schemeClr val="tx1">
                    <a:lumMod val="75000"/>
                    <a:lumOff val="25000"/>
                  </a:schemeClr>
                </a:solidFill>
                <a:cs typeface="Arial" pitchFamily="34" charset="0"/>
              </a:rPr>
              <a:t>платежеспособную, активную</a:t>
            </a:r>
            <a:r>
              <a:rPr lang="ru-RU" sz="2000" dirty="0" smtClean="0">
                <a:solidFill>
                  <a:schemeClr val="tx1">
                    <a:lumMod val="75000"/>
                    <a:lumOff val="25000"/>
                  </a:schemeClr>
                </a:solidFill>
                <a:cs typeface="Arial" pitchFamily="34" charset="0"/>
              </a:rPr>
              <a:t> целевую аудиторию!!!</a:t>
            </a:r>
          </a:p>
          <a:p>
            <a:pPr>
              <a:buFontTx/>
              <a:buChar char="•"/>
              <a:defRPr/>
            </a:pPr>
            <a:endParaRPr lang="ru-RU" sz="2000" dirty="0">
              <a:solidFill>
                <a:schemeClr val="tx1">
                  <a:lumMod val="75000"/>
                  <a:lumOff val="25000"/>
                </a:schemeClr>
              </a:solidFill>
              <a:cs typeface="Arial" pitchFamily="34" charset="0"/>
            </a:endParaRPr>
          </a:p>
          <a:p>
            <a:pPr>
              <a:buFontTx/>
              <a:buChar char="•"/>
              <a:defRPr/>
            </a:pPr>
            <a:r>
              <a:rPr lang="ru-RU" sz="2000" b="1" i="1" dirty="0" smtClean="0">
                <a:solidFill>
                  <a:schemeClr val="tx1">
                    <a:lumMod val="75000"/>
                    <a:lumOff val="25000"/>
                  </a:schemeClr>
                </a:solidFill>
                <a:cs typeface="Arial" pitchFamily="34" charset="0"/>
              </a:rPr>
              <a:t>Возраст</a:t>
            </a:r>
            <a:r>
              <a:rPr lang="ru-RU" sz="2000" dirty="0" smtClean="0">
                <a:solidFill>
                  <a:schemeClr val="tx1">
                    <a:lumMod val="75000"/>
                    <a:lumOff val="25000"/>
                  </a:schemeClr>
                </a:solidFill>
                <a:cs typeface="Arial" pitchFamily="34" charset="0"/>
              </a:rPr>
              <a:t>: от 20 до 60 </a:t>
            </a:r>
            <a:r>
              <a:rPr lang="ru-RU" sz="2000" dirty="0">
                <a:solidFill>
                  <a:schemeClr val="tx1">
                    <a:lumMod val="75000"/>
                    <a:lumOff val="25000"/>
                  </a:schemeClr>
                </a:solidFill>
                <a:cs typeface="Arial" pitchFamily="34" charset="0"/>
              </a:rPr>
              <a:t>лет; </a:t>
            </a:r>
            <a:endParaRPr lang="ru-RU" sz="2000" dirty="0" smtClean="0">
              <a:solidFill>
                <a:schemeClr val="tx1">
                  <a:lumMod val="75000"/>
                  <a:lumOff val="25000"/>
                </a:schemeClr>
              </a:solidFill>
              <a:cs typeface="Arial" pitchFamily="34" charset="0"/>
            </a:endParaRPr>
          </a:p>
          <a:p>
            <a:pPr>
              <a:buFontTx/>
              <a:buChar char="•"/>
              <a:defRPr/>
            </a:pPr>
            <a:endParaRPr lang="ru-RU" sz="2000" dirty="0" smtClean="0">
              <a:solidFill>
                <a:schemeClr val="tx1">
                  <a:lumMod val="75000"/>
                  <a:lumOff val="25000"/>
                </a:schemeClr>
              </a:solidFill>
              <a:cs typeface="Arial" pitchFamily="34" charset="0"/>
            </a:endParaRPr>
          </a:p>
          <a:p>
            <a:pPr>
              <a:buFontTx/>
              <a:buChar char="•"/>
              <a:defRPr/>
            </a:pPr>
            <a:r>
              <a:rPr lang="ru-RU" sz="2000" b="1" i="1" dirty="0" smtClean="0">
                <a:solidFill>
                  <a:schemeClr val="tx1">
                    <a:lumMod val="75000"/>
                    <a:lumOff val="25000"/>
                  </a:schemeClr>
                </a:solidFill>
                <a:cs typeface="Arial" pitchFamily="34" charset="0"/>
              </a:rPr>
              <a:t>Доход</a:t>
            </a:r>
            <a:r>
              <a:rPr lang="ru-RU" sz="2000" dirty="0" smtClean="0">
                <a:solidFill>
                  <a:schemeClr val="tx1">
                    <a:lumMod val="75000"/>
                    <a:lumOff val="25000"/>
                  </a:schemeClr>
                </a:solidFill>
                <a:cs typeface="Arial" pitchFamily="34" charset="0"/>
              </a:rPr>
              <a:t>: </a:t>
            </a:r>
            <a:r>
              <a:rPr lang="ru-RU" sz="2000" dirty="0">
                <a:solidFill>
                  <a:schemeClr val="tx1">
                    <a:lumMod val="75000"/>
                    <a:lumOff val="25000"/>
                  </a:schemeClr>
                </a:solidFill>
                <a:cs typeface="Arial" pitchFamily="34" charset="0"/>
              </a:rPr>
              <a:t>средний, выше среднего, высокий; </a:t>
            </a:r>
            <a:endParaRPr lang="ru-RU" sz="2000" dirty="0" smtClean="0">
              <a:solidFill>
                <a:schemeClr val="tx1">
                  <a:lumMod val="75000"/>
                  <a:lumOff val="25000"/>
                </a:schemeClr>
              </a:solidFill>
              <a:cs typeface="Arial" pitchFamily="34" charset="0"/>
            </a:endParaRPr>
          </a:p>
          <a:p>
            <a:pPr>
              <a:buFontTx/>
              <a:buChar char="•"/>
              <a:defRPr/>
            </a:pPr>
            <a:endParaRPr lang="ru-RU" sz="2000" dirty="0" smtClean="0">
              <a:solidFill>
                <a:schemeClr val="tx1">
                  <a:lumMod val="75000"/>
                  <a:lumOff val="25000"/>
                </a:schemeClr>
              </a:solidFill>
              <a:cs typeface="Arial" pitchFamily="34" charset="0"/>
            </a:endParaRPr>
          </a:p>
          <a:p>
            <a:pPr>
              <a:buFontTx/>
              <a:buChar char="•"/>
              <a:defRPr/>
            </a:pPr>
            <a:r>
              <a:rPr lang="ru-RU" sz="2000" b="1" i="1" dirty="0" smtClean="0">
                <a:solidFill>
                  <a:schemeClr val="tx1">
                    <a:lumMod val="75000"/>
                    <a:lumOff val="25000"/>
                  </a:schemeClr>
                </a:solidFill>
                <a:cs typeface="Arial" pitchFamily="34" charset="0"/>
              </a:rPr>
              <a:t>Социальный статус</a:t>
            </a:r>
            <a:r>
              <a:rPr lang="ru-RU" sz="2000" dirty="0" smtClean="0">
                <a:solidFill>
                  <a:schemeClr val="tx1">
                    <a:lumMod val="75000"/>
                    <a:lumOff val="25000"/>
                  </a:schemeClr>
                </a:solidFill>
                <a:cs typeface="Arial" pitchFamily="34" charset="0"/>
              </a:rPr>
              <a:t>: владельцы </a:t>
            </a:r>
            <a:r>
              <a:rPr lang="ru-RU" sz="2000" dirty="0">
                <a:solidFill>
                  <a:schemeClr val="tx1">
                    <a:lumMod val="75000"/>
                    <a:lumOff val="25000"/>
                  </a:schemeClr>
                </a:solidFill>
                <a:cs typeface="Arial" pitchFamily="34" charset="0"/>
              </a:rPr>
              <a:t>компаний, руководители</a:t>
            </a:r>
            <a:r>
              <a:rPr lang="ru-RU" sz="2000" dirty="0" smtClean="0">
                <a:solidFill>
                  <a:schemeClr val="tx1">
                    <a:lumMod val="75000"/>
                    <a:lumOff val="25000"/>
                  </a:schemeClr>
                </a:solidFill>
                <a:cs typeface="Arial" pitchFamily="34" charset="0"/>
              </a:rPr>
              <a:t>, инвесторы, топ-менеджеры</a:t>
            </a:r>
            <a:r>
              <a:rPr lang="ru-RU" sz="2000" dirty="0">
                <a:solidFill>
                  <a:schemeClr val="tx1">
                    <a:lumMod val="75000"/>
                    <a:lumOff val="25000"/>
                  </a:schemeClr>
                </a:solidFill>
                <a:cs typeface="Arial" pitchFamily="34" charset="0"/>
              </a:rPr>
              <a:t>, </a:t>
            </a:r>
            <a:r>
              <a:rPr lang="ru-RU" sz="2000" dirty="0" smtClean="0">
                <a:solidFill>
                  <a:schemeClr val="tx1">
                    <a:lumMod val="75000"/>
                    <a:lumOff val="25000"/>
                  </a:schemeClr>
                </a:solidFill>
                <a:cs typeface="Arial" pitchFamily="34" charset="0"/>
              </a:rPr>
              <a:t>специалисты, служащие.</a:t>
            </a:r>
            <a:endParaRPr lang="ru-RU" sz="2000" kern="0" dirty="0">
              <a:solidFill>
                <a:schemeClr val="tx1">
                  <a:lumMod val="75000"/>
                  <a:lumOff val="25000"/>
                </a:schemeClr>
              </a:solidFill>
              <a:cs typeface="Arial" pitchFamily="34" charset="0"/>
            </a:endParaRPr>
          </a:p>
        </p:txBody>
      </p:sp>
      <p:pic>
        <p:nvPicPr>
          <p:cNvPr id="4" name="Picture 2" descr="C:\Users\User\Desktop\logo.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95536" y="188640"/>
            <a:ext cx="2232247" cy="1002092"/>
          </a:xfrm>
          <a:prstGeom prst="rect">
            <a:avLst/>
          </a:prstGeom>
          <a:noFill/>
          <a:extLst>
            <a:ext uri="{909E8E84-426E-40DD-AFC4-6F175D3DCCD1}">
              <a14:hiddenFill xmlns:a14="http://schemas.microsoft.com/office/drawing/2010/main" xmlns="">
                <a:solidFill>
                  <a:srgbClr val="FFFFFF"/>
                </a:solidFill>
              </a14:hiddenFill>
            </a:ext>
          </a:extLst>
        </p:spPr>
      </p:pic>
    </p:spTree>
    <p:custDataLst>
      <p:tags r:id="rId1"/>
    </p:custDataLst>
    <p:extLst>
      <p:ext uri="{BB962C8B-B14F-4D97-AF65-F5344CB8AC3E}">
        <p14:creationId xmlns:p14="http://schemas.microsoft.com/office/powerpoint/2010/main" xmlns="" val="1610422013"/>
      </p:ext>
    </p:extLst>
  </p:cSld>
  <p:clrMapOvr>
    <a:masterClrMapping/>
  </p:clrMapOvr>
  <mc:AlternateContent xmlns:mc="http://schemas.openxmlformats.org/markup-compatibility/2006">
    <mc:Choice xmlns:p14="http://schemas.microsoft.com/office/powerpoint/2010/main" xmlns="" Requires="p14">
      <p:transition spd="slow" p14:dur="2500" advTm="13025">
        <p:checker/>
      </p:transition>
    </mc:Choice>
    <mc:Fallback>
      <p:transition spd="slow" advTm="13025">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additive="base">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 calcmode="lin" valueType="num">
                                      <p:cBhvr additive="base">
                                        <p:cTn id="2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pPr algn="r"/>
            <a:r>
              <a:rPr lang="ru-RU" sz="2400" b="1" dirty="0" smtClean="0">
                <a:solidFill>
                  <a:srgbClr val="FFCC00"/>
                </a:solidFill>
              </a:rPr>
              <a:t>Стоимость размещения</a:t>
            </a:r>
            <a:endParaRPr lang="ru-RU" sz="2400" b="1" dirty="0">
              <a:solidFill>
                <a:srgbClr val="FFCC00"/>
              </a:solidFill>
            </a:endParaRPr>
          </a:p>
        </p:txBody>
      </p:sp>
      <p:sp>
        <p:nvSpPr>
          <p:cNvPr id="3" name="Объект 2"/>
          <p:cNvSpPr>
            <a:spLocks noGrp="1"/>
          </p:cNvSpPr>
          <p:nvPr>
            <p:ph idx="1"/>
          </p:nvPr>
        </p:nvSpPr>
        <p:spPr>
          <a:xfrm>
            <a:off x="457200" y="1600200"/>
            <a:ext cx="8363272" cy="4525963"/>
          </a:xfrm>
        </p:spPr>
        <p:txBody>
          <a:bodyPr>
            <a:normAutofit fontScale="92500" lnSpcReduction="10000"/>
          </a:bodyPr>
          <a:lstStyle/>
          <a:p>
            <a:r>
              <a:rPr lang="ru-RU" sz="3600" b="1" dirty="0" smtClean="0">
                <a:cs typeface="Arial" pitchFamily="34" charset="0"/>
              </a:rPr>
              <a:t>Световые панели </a:t>
            </a:r>
            <a:r>
              <a:rPr lang="ru-RU" sz="3600" dirty="0" smtClean="0">
                <a:cs typeface="Arial" pitchFamily="34" charset="0"/>
              </a:rPr>
              <a:t>= </a:t>
            </a:r>
            <a:r>
              <a:rPr lang="ru-RU" sz="3600" u="sng" dirty="0" smtClean="0">
                <a:cs typeface="Arial" pitchFamily="34" charset="0"/>
              </a:rPr>
              <a:t>2.500.000</a:t>
            </a:r>
            <a:r>
              <a:rPr lang="ru-RU" sz="3600" dirty="0" smtClean="0">
                <a:cs typeface="Arial" pitchFamily="34" charset="0"/>
              </a:rPr>
              <a:t> рублей</a:t>
            </a:r>
            <a:endParaRPr lang="en-US" sz="3600" dirty="0" smtClean="0">
              <a:cs typeface="Arial" pitchFamily="34" charset="0"/>
            </a:endParaRPr>
          </a:p>
          <a:p>
            <a:r>
              <a:rPr lang="en-US" sz="3600" b="1" dirty="0" smtClean="0">
                <a:cs typeface="Arial" pitchFamily="34" charset="0"/>
              </a:rPr>
              <a:t>VIP</a:t>
            </a:r>
            <a:r>
              <a:rPr lang="ru-RU" sz="3600" b="1" dirty="0" smtClean="0">
                <a:cs typeface="Arial" pitchFamily="34" charset="0"/>
              </a:rPr>
              <a:t> </a:t>
            </a:r>
            <a:r>
              <a:rPr lang="ru-RU" sz="3600" dirty="0" smtClean="0">
                <a:cs typeface="Arial" pitchFamily="34" charset="0"/>
              </a:rPr>
              <a:t>категория</a:t>
            </a:r>
            <a:r>
              <a:rPr lang="ru-RU" sz="3600" b="1" dirty="0" smtClean="0">
                <a:cs typeface="Arial" pitchFamily="34" charset="0"/>
              </a:rPr>
              <a:t> </a:t>
            </a:r>
            <a:r>
              <a:rPr lang="ru-RU" sz="3600" dirty="0" smtClean="0">
                <a:cs typeface="Arial" pitchFamily="34" charset="0"/>
              </a:rPr>
              <a:t>= </a:t>
            </a:r>
            <a:r>
              <a:rPr lang="ru-RU" sz="3600" u="sng" dirty="0" smtClean="0">
                <a:cs typeface="Arial" pitchFamily="34" charset="0"/>
              </a:rPr>
              <a:t>1.900.000</a:t>
            </a:r>
            <a:r>
              <a:rPr lang="ru-RU" sz="3600" dirty="0" smtClean="0">
                <a:cs typeface="Arial" pitchFamily="34" charset="0"/>
              </a:rPr>
              <a:t> рублей</a:t>
            </a:r>
          </a:p>
          <a:p>
            <a:r>
              <a:rPr lang="ru-RU" sz="3600" b="1" dirty="0" smtClean="0">
                <a:cs typeface="Arial" pitchFamily="34" charset="0"/>
              </a:rPr>
              <a:t>Стандарт </a:t>
            </a:r>
            <a:r>
              <a:rPr lang="ru-RU" sz="3600" dirty="0" smtClean="0">
                <a:cs typeface="Arial" pitchFamily="34" charset="0"/>
              </a:rPr>
              <a:t>категория = </a:t>
            </a:r>
            <a:r>
              <a:rPr lang="ru-RU" sz="3600" u="sng" dirty="0" smtClean="0">
                <a:cs typeface="Arial" pitchFamily="34" charset="0"/>
              </a:rPr>
              <a:t>1.500.000</a:t>
            </a:r>
            <a:r>
              <a:rPr lang="ru-RU" sz="3600" dirty="0" smtClean="0">
                <a:cs typeface="Arial" pitchFamily="34" charset="0"/>
              </a:rPr>
              <a:t> рублей</a:t>
            </a:r>
          </a:p>
          <a:p>
            <a:pPr marL="0" indent="0">
              <a:buNone/>
            </a:pPr>
            <a:r>
              <a:rPr lang="ru-RU" sz="1400" i="1" dirty="0" smtClean="0">
                <a:latin typeface="Arial" pitchFamily="34" charset="0"/>
                <a:cs typeface="Arial" pitchFamily="34" charset="0"/>
              </a:rPr>
              <a:t>*в месяц с НДС за один постер в одном бизнес-центре</a:t>
            </a:r>
          </a:p>
          <a:p>
            <a:pPr marL="0" indent="0">
              <a:buNone/>
            </a:pPr>
            <a:endParaRPr lang="ru-RU" sz="2400" i="1" dirty="0">
              <a:latin typeface="Arial" pitchFamily="34" charset="0"/>
              <a:cs typeface="Arial" pitchFamily="34" charset="0"/>
            </a:endParaRPr>
          </a:p>
          <a:p>
            <a:pPr marL="0" indent="0" algn="ctr" fontAlgn="base">
              <a:buNone/>
            </a:pPr>
            <a:r>
              <a:rPr lang="ru-RU" sz="2800" b="1" dirty="0">
                <a:latin typeface="Arial" pitchFamily="34" charset="0"/>
                <a:cs typeface="Arial" pitchFamily="34" charset="0"/>
              </a:rPr>
              <a:t>Действует система </a:t>
            </a:r>
            <a:r>
              <a:rPr lang="ru-RU" sz="2800" b="1" dirty="0" smtClean="0">
                <a:latin typeface="Arial" pitchFamily="34" charset="0"/>
                <a:cs typeface="Arial" pitchFamily="34" charset="0"/>
              </a:rPr>
              <a:t>скидок!!!</a:t>
            </a:r>
            <a:endParaRPr lang="ru-RU" sz="2800" b="1" dirty="0">
              <a:latin typeface="Arial" pitchFamily="34" charset="0"/>
              <a:cs typeface="Arial" pitchFamily="34" charset="0"/>
            </a:endParaRPr>
          </a:p>
          <a:p>
            <a:pPr fontAlgn="base"/>
            <a:r>
              <a:rPr lang="ru-RU" sz="2400" u="sng" dirty="0">
                <a:latin typeface="Arial" pitchFamily="34" charset="0"/>
                <a:cs typeface="Arial" pitchFamily="34" charset="0"/>
              </a:rPr>
              <a:t>За </a:t>
            </a:r>
            <a:r>
              <a:rPr lang="ru-RU" sz="2400" u="sng" dirty="0" smtClean="0">
                <a:latin typeface="Arial" pitchFamily="34" charset="0"/>
                <a:cs typeface="Arial" pitchFamily="34" charset="0"/>
              </a:rPr>
              <a:t>объём</a:t>
            </a:r>
            <a:r>
              <a:rPr lang="ru-RU" sz="2400" dirty="0" smtClean="0">
                <a:latin typeface="Arial" pitchFamily="34" charset="0"/>
                <a:cs typeface="Arial" pitchFamily="34" charset="0"/>
              </a:rPr>
              <a:t>:                                         </a:t>
            </a:r>
            <a:r>
              <a:rPr lang="ru-RU" sz="2400" u="sng" dirty="0">
                <a:latin typeface="Arial" pitchFamily="34" charset="0"/>
                <a:cs typeface="Arial" pitchFamily="34" charset="0"/>
              </a:rPr>
              <a:t>За период</a:t>
            </a:r>
            <a:r>
              <a:rPr lang="ru-RU" sz="2400" dirty="0">
                <a:latin typeface="Arial" pitchFamily="34" charset="0"/>
                <a:cs typeface="Arial" pitchFamily="34" charset="0"/>
              </a:rPr>
              <a:t>:</a:t>
            </a:r>
          </a:p>
          <a:p>
            <a:pPr marL="0" indent="0" fontAlgn="base">
              <a:buNone/>
            </a:pPr>
            <a:r>
              <a:rPr lang="ru-RU" sz="2400" dirty="0" smtClean="0">
                <a:latin typeface="Arial" pitchFamily="34" charset="0"/>
                <a:cs typeface="Arial" pitchFamily="34" charset="0"/>
              </a:rPr>
              <a:t>10 </a:t>
            </a:r>
            <a:r>
              <a:rPr lang="ru-RU" sz="2400" dirty="0">
                <a:latin typeface="Arial" pitchFamily="34" charset="0"/>
                <a:cs typeface="Arial" pitchFamily="34" charset="0"/>
              </a:rPr>
              <a:t> постеров  в месяц – </a:t>
            </a:r>
            <a:r>
              <a:rPr lang="ru-RU" sz="2400" dirty="0" smtClean="0">
                <a:latin typeface="Arial" pitchFamily="34" charset="0"/>
                <a:cs typeface="Arial" pitchFamily="34" charset="0"/>
              </a:rPr>
              <a:t>5%               от </a:t>
            </a:r>
            <a:r>
              <a:rPr lang="ru-RU" sz="2400" dirty="0">
                <a:latin typeface="Arial" pitchFamily="34" charset="0"/>
                <a:cs typeface="Arial" pitchFamily="34" charset="0"/>
              </a:rPr>
              <a:t>2-х месяцев – 5%</a:t>
            </a:r>
          </a:p>
          <a:p>
            <a:pPr marL="0" indent="0" fontAlgn="base">
              <a:buNone/>
            </a:pPr>
            <a:r>
              <a:rPr lang="ru-RU" sz="2400" dirty="0" smtClean="0">
                <a:latin typeface="Arial" pitchFamily="34" charset="0"/>
                <a:cs typeface="Arial" pitchFamily="34" charset="0"/>
              </a:rPr>
              <a:t>20 </a:t>
            </a:r>
            <a:r>
              <a:rPr lang="ru-RU" sz="2400" dirty="0">
                <a:latin typeface="Arial" pitchFamily="34" charset="0"/>
                <a:cs typeface="Arial" pitchFamily="34" charset="0"/>
              </a:rPr>
              <a:t> постеров  в месяц –</a:t>
            </a:r>
            <a:r>
              <a:rPr lang="ru-RU" sz="2400" dirty="0" smtClean="0">
                <a:latin typeface="Arial" pitchFamily="34" charset="0"/>
                <a:cs typeface="Arial" pitchFamily="34" charset="0"/>
              </a:rPr>
              <a:t>10%              от 3-х месяцев – 10%</a:t>
            </a:r>
            <a:endParaRPr lang="ru-RU" sz="2400" dirty="0">
              <a:latin typeface="Arial" pitchFamily="34" charset="0"/>
              <a:cs typeface="Arial" pitchFamily="34" charset="0"/>
            </a:endParaRPr>
          </a:p>
          <a:p>
            <a:pPr marL="0" indent="0" fontAlgn="base">
              <a:buNone/>
            </a:pPr>
            <a:r>
              <a:rPr lang="ru-RU" sz="2400" dirty="0" smtClean="0">
                <a:latin typeface="Arial" pitchFamily="34" charset="0"/>
                <a:cs typeface="Arial" pitchFamily="34" charset="0"/>
              </a:rPr>
              <a:t>30 </a:t>
            </a:r>
            <a:r>
              <a:rPr lang="ru-RU" sz="2400" dirty="0">
                <a:latin typeface="Arial" pitchFamily="34" charset="0"/>
                <a:cs typeface="Arial" pitchFamily="34" charset="0"/>
              </a:rPr>
              <a:t> постеров  в месяц – 15%</a:t>
            </a:r>
          </a:p>
          <a:p>
            <a:pPr marL="0" indent="0" fontAlgn="base">
              <a:buNone/>
            </a:pPr>
            <a:r>
              <a:rPr lang="ru-RU" sz="1400" i="1" dirty="0" smtClean="0">
                <a:latin typeface="Arial" pitchFamily="34" charset="0"/>
                <a:cs typeface="Arial" pitchFamily="34" charset="0"/>
              </a:rPr>
              <a:t>*скидки суммируются</a:t>
            </a:r>
            <a:endParaRPr lang="ru-RU" sz="1400" i="1" dirty="0">
              <a:latin typeface="Arial" pitchFamily="34" charset="0"/>
              <a:cs typeface="Arial" pitchFamily="34" charset="0"/>
            </a:endParaRPr>
          </a:p>
        </p:txBody>
      </p:sp>
      <p:pic>
        <p:nvPicPr>
          <p:cNvPr id="4" name="Picture 2" descr="C:\Users\User\Desktop\logo.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95536" y="188640"/>
            <a:ext cx="2232247" cy="1002092"/>
          </a:xfrm>
          <a:prstGeom prst="rect">
            <a:avLst/>
          </a:prstGeom>
          <a:noFill/>
          <a:extLst>
            <a:ext uri="{909E8E84-426E-40DD-AFC4-6F175D3DCCD1}">
              <a14:hiddenFill xmlns:a14="http://schemas.microsoft.com/office/drawing/2010/main" xmlns="">
                <a:solidFill>
                  <a:srgbClr val="FFFFFF"/>
                </a:solidFill>
              </a14:hiddenFill>
            </a:ext>
          </a:extLst>
        </p:spPr>
      </p:pic>
    </p:spTree>
    <p:custDataLst>
      <p:tags r:id="rId1"/>
    </p:custDataLst>
    <p:extLst>
      <p:ext uri="{BB962C8B-B14F-4D97-AF65-F5344CB8AC3E}">
        <p14:creationId xmlns:p14="http://schemas.microsoft.com/office/powerpoint/2010/main" xmlns="" val="998877237"/>
      </p:ext>
    </p:extLst>
  </p:cSld>
  <p:clrMapOvr>
    <a:masterClrMapping/>
  </p:clrMapOvr>
  <mc:AlternateContent xmlns:mc="http://schemas.openxmlformats.org/markup-compatibility/2006">
    <mc:Choice xmlns:p14="http://schemas.microsoft.com/office/powerpoint/2010/main" xmlns="" Requires="p14">
      <p:transition spd="slow" p14:dur="2500" advTm="18047">
        <p:checker/>
      </p:transition>
    </mc:Choice>
    <mc:Fallback>
      <p:transition spd="slow" advTm="18047">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6" presetClass="emph" presetSubtype="0" fill="hold" nodeType="clickEffect">
                                  <p:stCondLst>
                                    <p:cond delay="0"/>
                                  </p:stCondLst>
                                  <p:childTnLst>
                                    <p:animEffect transition="out" filter="fade">
                                      <p:cBhvr>
                                        <p:cTn id="37" dur="500" tmFilter="0, 0; .2, .5; .8, .5; 1, 0"/>
                                        <p:tgtEl>
                                          <p:spTgt spid="3">
                                            <p:txEl>
                                              <p:pRg st="5" end="5"/>
                                            </p:txEl>
                                          </p:spTgt>
                                        </p:tgtEl>
                                      </p:cBhvr>
                                    </p:animEffect>
                                    <p:animScale>
                                      <p:cBhvr>
                                        <p:cTn id="38" dur="250" autoRev="1" fill="hold"/>
                                        <p:tgtEl>
                                          <p:spTgt spid="3">
                                            <p:txEl>
                                              <p:pRg st="5" end="5"/>
                                            </p:txEl>
                                          </p:spTgt>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nodeType="clickEffect">
                                  <p:stCondLst>
                                    <p:cond delay="0"/>
                                  </p:stCondLst>
                                  <p:childTnLst>
                                    <p:animEffect transition="out" filter="fade">
                                      <p:cBhvr>
                                        <p:cTn id="42" dur="500" tmFilter="0, 0; .2, .5; .8, .5; 1, 0"/>
                                        <p:tgtEl>
                                          <p:spTgt spid="3">
                                            <p:txEl>
                                              <p:pRg st="5" end="5"/>
                                            </p:txEl>
                                          </p:spTgt>
                                        </p:tgtEl>
                                      </p:cBhvr>
                                    </p:animEffect>
                                    <p:animScale>
                                      <p:cBhvr>
                                        <p:cTn id="43" dur="250" autoRev="1" fill="hold"/>
                                        <p:tgtEl>
                                          <p:spTgt spid="3">
                                            <p:txEl>
                                              <p:pRg st="5" end="5"/>
                                            </p:txEl>
                                          </p:spTgt>
                                        </p:tgtEl>
                                      </p:cBhvr>
                                      <p:by x="105000" y="105000"/>
                                    </p:animScale>
                                  </p:childTnLst>
                                </p:cTn>
                              </p:par>
                            </p:childTnLst>
                          </p:cTn>
                        </p:par>
                      </p:childTnLst>
                    </p:cTn>
                  </p:par>
                  <p:par>
                    <p:cTn id="44" fill="hold">
                      <p:stCondLst>
                        <p:cond delay="indefinite"/>
                      </p:stCondLst>
                      <p:childTnLst>
                        <p:par>
                          <p:cTn id="45" fill="hold">
                            <p:stCondLst>
                              <p:cond delay="0"/>
                            </p:stCondLst>
                            <p:childTnLst>
                              <p:par>
                                <p:cTn id="46" presetID="26" presetClass="emph" presetSubtype="0" fill="hold" nodeType="clickEffect">
                                  <p:stCondLst>
                                    <p:cond delay="0"/>
                                  </p:stCondLst>
                                  <p:childTnLst>
                                    <p:animEffect transition="out" filter="fade">
                                      <p:cBhvr>
                                        <p:cTn id="47" dur="500" tmFilter="0, 0; .2, .5; .8, .5; 1, 0"/>
                                        <p:tgtEl>
                                          <p:spTgt spid="3">
                                            <p:txEl>
                                              <p:pRg st="5" end="5"/>
                                            </p:txEl>
                                          </p:spTgt>
                                        </p:tgtEl>
                                      </p:cBhvr>
                                    </p:animEffect>
                                    <p:animScale>
                                      <p:cBhvr>
                                        <p:cTn id="48" dur="250" autoRev="1" fill="hold"/>
                                        <p:tgtEl>
                                          <p:spTgt spid="3">
                                            <p:txEl>
                                              <p:pRg st="5" end="5"/>
                                            </p:txEl>
                                          </p:spTgt>
                                        </p:tgtEl>
                                      </p:cBhvr>
                                      <p:by x="105000" y="105000"/>
                                    </p:animScale>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 calcmode="lin" valueType="num">
                                      <p:cBhvr additive="base">
                                        <p:cTn id="5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anim calcmode="lin" valueType="num">
                                      <p:cBhvr additive="base">
                                        <p:cTn id="5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9" end="9"/>
                                            </p:txEl>
                                          </p:spTgt>
                                        </p:tgtEl>
                                        <p:attrNameLst>
                                          <p:attrName>style.visibility</p:attrName>
                                        </p:attrNameLst>
                                      </p:cBhvr>
                                      <p:to>
                                        <p:strVal val="visible"/>
                                      </p:to>
                                    </p:set>
                                    <p:anim calcmode="lin" valueType="num">
                                      <p:cBhvr additive="base">
                                        <p:cTn id="6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
                                            <p:txEl>
                                              <p:pRg st="10" end="10"/>
                                            </p:txEl>
                                          </p:spTgt>
                                        </p:tgtEl>
                                        <p:attrNameLst>
                                          <p:attrName>style.visibility</p:attrName>
                                        </p:attrNameLst>
                                      </p:cBhvr>
                                      <p:to>
                                        <p:strVal val="visible"/>
                                      </p:to>
                                    </p:set>
                                    <p:anim calcmode="lin" valueType="num">
                                      <p:cBhvr additive="base">
                                        <p:cTn id="6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32" presetClass="emph" presetSubtype="0" fill="hold" nodeType="clickEffect">
                                  <p:stCondLst>
                                    <p:cond delay="0"/>
                                  </p:stCondLst>
                                  <p:childTnLst>
                                    <p:animRot by="120000">
                                      <p:cBhvr>
                                        <p:cTn id="74" dur="100" fill="hold">
                                          <p:stCondLst>
                                            <p:cond delay="0"/>
                                          </p:stCondLst>
                                        </p:cTn>
                                        <p:tgtEl>
                                          <p:spTgt spid="3">
                                            <p:txEl>
                                              <p:pRg st="6" end="6"/>
                                            </p:txEl>
                                          </p:spTgt>
                                        </p:tgtEl>
                                        <p:attrNameLst>
                                          <p:attrName>r</p:attrName>
                                        </p:attrNameLst>
                                      </p:cBhvr>
                                    </p:animRot>
                                    <p:animRot by="-240000">
                                      <p:cBhvr>
                                        <p:cTn id="75" dur="200" fill="hold">
                                          <p:stCondLst>
                                            <p:cond delay="200"/>
                                          </p:stCondLst>
                                        </p:cTn>
                                        <p:tgtEl>
                                          <p:spTgt spid="3">
                                            <p:txEl>
                                              <p:pRg st="6" end="6"/>
                                            </p:txEl>
                                          </p:spTgt>
                                        </p:tgtEl>
                                        <p:attrNameLst>
                                          <p:attrName>r</p:attrName>
                                        </p:attrNameLst>
                                      </p:cBhvr>
                                    </p:animRot>
                                    <p:animRot by="240000">
                                      <p:cBhvr>
                                        <p:cTn id="76" dur="200" fill="hold">
                                          <p:stCondLst>
                                            <p:cond delay="400"/>
                                          </p:stCondLst>
                                        </p:cTn>
                                        <p:tgtEl>
                                          <p:spTgt spid="3">
                                            <p:txEl>
                                              <p:pRg st="6" end="6"/>
                                            </p:txEl>
                                          </p:spTgt>
                                        </p:tgtEl>
                                        <p:attrNameLst>
                                          <p:attrName>r</p:attrName>
                                        </p:attrNameLst>
                                      </p:cBhvr>
                                    </p:animRot>
                                    <p:animRot by="-240000">
                                      <p:cBhvr>
                                        <p:cTn id="77" dur="200" fill="hold">
                                          <p:stCondLst>
                                            <p:cond delay="600"/>
                                          </p:stCondLst>
                                        </p:cTn>
                                        <p:tgtEl>
                                          <p:spTgt spid="3">
                                            <p:txEl>
                                              <p:pRg st="6" end="6"/>
                                            </p:txEl>
                                          </p:spTgt>
                                        </p:tgtEl>
                                        <p:attrNameLst>
                                          <p:attrName>r</p:attrName>
                                        </p:attrNameLst>
                                      </p:cBhvr>
                                    </p:animRot>
                                    <p:animRot by="120000">
                                      <p:cBhvr>
                                        <p:cTn id="78" dur="200" fill="hold">
                                          <p:stCondLst>
                                            <p:cond delay="800"/>
                                          </p:stCondLst>
                                        </p:cTn>
                                        <p:tgtEl>
                                          <p:spTgt spid="3">
                                            <p:txEl>
                                              <p:pRg st="6" end="6"/>
                                            </p:txEl>
                                          </p:spTgt>
                                        </p:tgtEl>
                                        <p:attrNameLst>
                                          <p:attrName>r</p:attrName>
                                        </p:attrNameLst>
                                      </p:cBhvr>
                                    </p:animRot>
                                  </p:childTnLst>
                                </p:cTn>
                              </p:par>
                            </p:childTnLst>
                          </p:cTn>
                        </p:par>
                      </p:childTnLst>
                    </p:cTn>
                  </p:par>
                  <p:par>
                    <p:cTn id="79" fill="hold">
                      <p:stCondLst>
                        <p:cond delay="indefinite"/>
                      </p:stCondLst>
                      <p:childTnLst>
                        <p:par>
                          <p:cTn id="80" fill="hold">
                            <p:stCondLst>
                              <p:cond delay="0"/>
                            </p:stCondLst>
                            <p:childTnLst>
                              <p:par>
                                <p:cTn id="81" presetID="26" presetClass="emph" presetSubtype="0" fill="hold" nodeType="clickEffect">
                                  <p:stCondLst>
                                    <p:cond delay="0"/>
                                  </p:stCondLst>
                                  <p:childTnLst>
                                    <p:animEffect transition="out" filter="fade">
                                      <p:cBhvr>
                                        <p:cTn id="82" dur="500" tmFilter="0, 0; .2, .5; .8, .5; 1, 0"/>
                                        <p:tgtEl>
                                          <p:spTgt spid="3">
                                            <p:txEl>
                                              <p:pRg st="7" end="7"/>
                                            </p:txEl>
                                          </p:spTgt>
                                        </p:tgtEl>
                                      </p:cBhvr>
                                    </p:animEffect>
                                    <p:animScale>
                                      <p:cBhvr>
                                        <p:cTn id="83" dur="250" autoRev="1" fill="hold"/>
                                        <p:tgtEl>
                                          <p:spTgt spid="3">
                                            <p:txEl>
                                              <p:pRg st="7" end="7"/>
                                            </p:txEl>
                                          </p:spTgt>
                                        </p:tgtEl>
                                      </p:cBhvr>
                                      <p:by x="105000" y="105000"/>
                                    </p:animScale>
                                  </p:childTnLst>
                                </p:cTn>
                              </p:par>
                            </p:childTnLst>
                          </p:cTn>
                        </p:par>
                      </p:childTnLst>
                    </p:cTn>
                  </p:par>
                  <p:par>
                    <p:cTn id="84" fill="hold">
                      <p:stCondLst>
                        <p:cond delay="indefinite"/>
                      </p:stCondLst>
                      <p:childTnLst>
                        <p:par>
                          <p:cTn id="85" fill="hold">
                            <p:stCondLst>
                              <p:cond delay="0"/>
                            </p:stCondLst>
                            <p:childTnLst>
                              <p:par>
                                <p:cTn id="86" presetID="26" presetClass="emph" presetSubtype="0" fill="hold" nodeType="clickEffect">
                                  <p:stCondLst>
                                    <p:cond delay="0"/>
                                  </p:stCondLst>
                                  <p:childTnLst>
                                    <p:animEffect transition="out" filter="fade">
                                      <p:cBhvr>
                                        <p:cTn id="87" dur="500" tmFilter="0, 0; .2, .5; .8, .5; 1, 0"/>
                                        <p:tgtEl>
                                          <p:spTgt spid="3">
                                            <p:txEl>
                                              <p:pRg st="8" end="8"/>
                                            </p:txEl>
                                          </p:spTgt>
                                        </p:tgtEl>
                                      </p:cBhvr>
                                    </p:animEffect>
                                    <p:animScale>
                                      <p:cBhvr>
                                        <p:cTn id="88" dur="250" autoRev="1" fill="hold"/>
                                        <p:tgtEl>
                                          <p:spTgt spid="3">
                                            <p:txEl>
                                              <p:pRg st="8" end="8"/>
                                            </p:txEl>
                                          </p:spTgt>
                                        </p:tgtEl>
                                      </p:cBhvr>
                                      <p:by x="105000" y="105000"/>
                                    </p:animScale>
                                  </p:childTnLst>
                                </p:cTn>
                              </p:par>
                            </p:childTnLst>
                          </p:cTn>
                        </p:par>
                      </p:childTnLst>
                    </p:cTn>
                  </p:par>
                  <p:par>
                    <p:cTn id="89" fill="hold">
                      <p:stCondLst>
                        <p:cond delay="indefinite"/>
                      </p:stCondLst>
                      <p:childTnLst>
                        <p:par>
                          <p:cTn id="90" fill="hold">
                            <p:stCondLst>
                              <p:cond delay="0"/>
                            </p:stCondLst>
                            <p:childTnLst>
                              <p:par>
                                <p:cTn id="91" presetID="26" presetClass="emph" presetSubtype="0" fill="hold" nodeType="clickEffect">
                                  <p:stCondLst>
                                    <p:cond delay="0"/>
                                  </p:stCondLst>
                                  <p:childTnLst>
                                    <p:animEffect transition="out" filter="fade">
                                      <p:cBhvr>
                                        <p:cTn id="92" dur="500" tmFilter="0, 0; .2, .5; .8, .5; 1, 0"/>
                                        <p:tgtEl>
                                          <p:spTgt spid="3">
                                            <p:txEl>
                                              <p:pRg st="9" end="9"/>
                                            </p:txEl>
                                          </p:spTgt>
                                        </p:tgtEl>
                                      </p:cBhvr>
                                    </p:animEffect>
                                    <p:animScale>
                                      <p:cBhvr>
                                        <p:cTn id="93" dur="250" autoRev="1" fill="hold"/>
                                        <p:tgtEl>
                                          <p:spTgt spid="3">
                                            <p:txEl>
                                              <p:pRg st="9" end="9"/>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r"/>
            <a:r>
              <a:rPr lang="ru-RU" sz="2400" b="1" dirty="0" smtClean="0">
                <a:solidFill>
                  <a:srgbClr val="FFCC00"/>
                </a:solidFill>
              </a:rPr>
              <a:t>Наша реклама в </a:t>
            </a:r>
            <a:r>
              <a:rPr lang="ru-RU" sz="2400" b="1" dirty="0" err="1" smtClean="0">
                <a:solidFill>
                  <a:srgbClr val="FFCC00"/>
                </a:solidFill>
              </a:rPr>
              <a:t>бизнес-центрах</a:t>
            </a:r>
            <a:endParaRPr lang="ru-RU" sz="2400" dirty="0"/>
          </a:p>
        </p:txBody>
      </p:sp>
      <p:pic>
        <p:nvPicPr>
          <p:cNvPr id="5" name="Объект 4"/>
          <p:cNvPicPr>
            <a:picLocks noGrp="1" noChangeAspect="1"/>
          </p:cNvPicPr>
          <p:nvPr>
            <p:ph idx="1"/>
          </p:nvPr>
        </p:nvPicPr>
        <p:blipFill>
          <a:blip r:embed="rId3" cstate="print">
            <a:lum bright="10000"/>
          </a:blip>
          <a:srcRect l="18750" r="33654"/>
          <a:stretch>
            <a:fillRect/>
          </a:stretch>
        </p:blipFill>
        <p:spPr>
          <a:xfrm>
            <a:off x="1357290" y="2071678"/>
            <a:ext cx="2786082" cy="32926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2" descr="C:\Users\User\Desktop\logo.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95536" y="188640"/>
            <a:ext cx="2232247" cy="1002092"/>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Рисунок 5"/>
          <p:cNvPicPr>
            <a:picLocks noChangeAspect="1"/>
          </p:cNvPicPr>
          <p:nvPr/>
        </p:nvPicPr>
        <p:blipFill>
          <a:blip r:embed="rId5" cstate="print">
            <a:lum/>
          </a:blip>
          <a:srcRect l="26354" r="2824"/>
          <a:stretch>
            <a:fillRect/>
          </a:stretch>
        </p:blipFill>
        <p:spPr>
          <a:xfrm rot="5400000">
            <a:off x="5342242" y="2158692"/>
            <a:ext cx="2928958" cy="23263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Прямоугольник 7"/>
          <p:cNvSpPr/>
          <p:nvPr/>
        </p:nvSpPr>
        <p:spPr>
          <a:xfrm>
            <a:off x="285720" y="1500174"/>
            <a:ext cx="3714776" cy="369332"/>
          </a:xfrm>
          <a:prstGeom prst="rect">
            <a:avLst/>
          </a:prstGeom>
        </p:spPr>
        <p:txBody>
          <a:bodyPr wrap="square">
            <a:spAutoFit/>
          </a:bodyPr>
          <a:lstStyle/>
          <a:p>
            <a:r>
              <a:rPr lang="ru-RU" b="1" i="1" dirty="0" smtClean="0">
                <a:solidFill>
                  <a:srgbClr val="FFCC00"/>
                </a:solidFill>
                <a:latin typeface="Arial" pitchFamily="34" charset="0"/>
                <a:cs typeface="Arial" pitchFamily="34" charset="0"/>
              </a:rPr>
              <a:t>Световые панели</a:t>
            </a:r>
            <a:endParaRPr lang="ru-RU" b="1" i="1" dirty="0">
              <a:solidFill>
                <a:srgbClr val="FFCC00"/>
              </a:solidFill>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xmlns="" val="4085181678"/>
      </p:ext>
    </p:extLst>
  </p:cSld>
  <p:clrMapOvr>
    <a:masterClrMapping/>
  </p:clrMapOvr>
  <mc:AlternateContent xmlns:mc="http://schemas.openxmlformats.org/markup-compatibility/2006">
    <mc:Choice xmlns:p14="http://schemas.microsoft.com/office/powerpoint/2010/main" xmlns="" Requires="p14">
      <p:transition spd="slow" p14:dur="2500" advTm="10536">
        <p:checker/>
      </p:transition>
    </mc:Choice>
    <mc:Fallback>
      <p:transition spd="slow" advTm="10536">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500034" y="3714752"/>
            <a:ext cx="3061753" cy="22894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2" descr="C:\Users\User\Desktop\logo.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95536" y="188640"/>
            <a:ext cx="2232247" cy="1002092"/>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Рисунок 5"/>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2000231" y="1537411"/>
            <a:ext cx="2419049" cy="1807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Рисунок 6"/>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5212205" y="1537411"/>
            <a:ext cx="2705283" cy="18055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Рисунок 8"/>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4643438" y="3857628"/>
            <a:ext cx="2832646" cy="18905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Заголовок 1"/>
          <p:cNvSpPr>
            <a:spLocks noGrp="1"/>
          </p:cNvSpPr>
          <p:nvPr>
            <p:ph type="title"/>
          </p:nvPr>
        </p:nvSpPr>
        <p:spPr>
          <a:xfrm>
            <a:off x="457200" y="274638"/>
            <a:ext cx="8229600" cy="1143000"/>
          </a:xfrm>
        </p:spPr>
        <p:txBody>
          <a:bodyPr>
            <a:normAutofit/>
          </a:bodyPr>
          <a:lstStyle/>
          <a:p>
            <a:pPr algn="r"/>
            <a:r>
              <a:rPr lang="ru-RU" sz="2400" b="1" dirty="0" smtClean="0">
                <a:solidFill>
                  <a:srgbClr val="FFCC00"/>
                </a:solidFill>
              </a:rPr>
              <a:t>Наша реклама в </a:t>
            </a:r>
            <a:r>
              <a:rPr lang="ru-RU" sz="2400" b="1" dirty="0" err="1" smtClean="0">
                <a:solidFill>
                  <a:srgbClr val="FFCC00"/>
                </a:solidFill>
              </a:rPr>
              <a:t>бизнес-центрах</a:t>
            </a:r>
            <a:endParaRPr lang="ru-RU" sz="2400" dirty="0"/>
          </a:p>
        </p:txBody>
      </p:sp>
    </p:spTree>
    <p:custDataLst>
      <p:tags r:id="rId1"/>
    </p:custDataLst>
    <p:extLst>
      <p:ext uri="{BB962C8B-B14F-4D97-AF65-F5344CB8AC3E}">
        <p14:creationId xmlns:p14="http://schemas.microsoft.com/office/powerpoint/2010/main" xmlns="" val="4085181678"/>
      </p:ext>
    </p:extLst>
  </p:cSld>
  <p:clrMapOvr>
    <a:masterClrMapping/>
  </p:clrMapOvr>
  <mc:AlternateContent xmlns:mc="http://schemas.openxmlformats.org/markup-compatibility/2006">
    <mc:Choice xmlns:p14="http://schemas.microsoft.com/office/powerpoint/2010/main" xmlns="" Requires="p14">
      <p:transition spd="slow" p14:dur="2500" advTm="10536">
        <p:checker/>
      </p:transition>
    </mc:Choice>
    <mc:Fallback>
      <p:transition spd="slow" advTm="10536">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circle(in)">
                                      <p:cBhvr>
                                        <p:cTn id="35"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5|2|2.8"/>
</p:tagLst>
</file>

<file path=ppt/tags/tag10.xml><?xml version="1.0" encoding="utf-8"?>
<p:tagLst xmlns:a="http://schemas.openxmlformats.org/drawingml/2006/main" xmlns:r="http://schemas.openxmlformats.org/officeDocument/2006/relationships" xmlns:p="http://schemas.openxmlformats.org/presentationml/2006/main">
  <p:tag name="TIMING" val="|0.5|2.4|0.9|1|0.9|0.9|0.9"/>
</p:tagLst>
</file>

<file path=ppt/tags/tag11.xml><?xml version="1.0" encoding="utf-8"?>
<p:tagLst xmlns:a="http://schemas.openxmlformats.org/drawingml/2006/main" xmlns:r="http://schemas.openxmlformats.org/officeDocument/2006/relationships" xmlns:p="http://schemas.openxmlformats.org/presentationml/2006/main">
  <p:tag name="TIMING" val="|0.1|2|0.9|0.9|1.1|0.9"/>
</p:tagLst>
</file>

<file path=ppt/tags/tag12.xml><?xml version="1.0" encoding="utf-8"?>
<p:tagLst xmlns:a="http://schemas.openxmlformats.org/drawingml/2006/main" xmlns:r="http://schemas.openxmlformats.org/officeDocument/2006/relationships" xmlns:p="http://schemas.openxmlformats.org/presentationml/2006/main">
  <p:tag name="TIMING" val="|0.1|2|1.2|1.1|1.1|1.2|1|1.1"/>
</p:tagLst>
</file>

<file path=ppt/tags/tag13.xml><?xml version="1.0" encoding="utf-8"?>
<p:tagLst xmlns:a="http://schemas.openxmlformats.org/drawingml/2006/main" xmlns:r="http://schemas.openxmlformats.org/officeDocument/2006/relationships" xmlns:p="http://schemas.openxmlformats.org/presentationml/2006/main">
  <p:tag name="TIMING" val="|0.7|2|0.9|0.9|0.9|0.9"/>
</p:tagLst>
</file>

<file path=ppt/tags/tag14.xml><?xml version="1.0" encoding="utf-8"?>
<p:tagLst xmlns:a="http://schemas.openxmlformats.org/drawingml/2006/main" xmlns:r="http://schemas.openxmlformats.org/officeDocument/2006/relationships" xmlns:p="http://schemas.openxmlformats.org/presentationml/2006/main">
  <p:tag name="TIMING" val="|0.7|2|0.9|0.9|0.9|0.9"/>
</p:tagLst>
</file>

<file path=ppt/tags/tag15.xml><?xml version="1.0" encoding="utf-8"?>
<p:tagLst xmlns:a="http://schemas.openxmlformats.org/drawingml/2006/main" xmlns:r="http://schemas.openxmlformats.org/officeDocument/2006/relationships" xmlns:p="http://schemas.openxmlformats.org/presentationml/2006/main">
  <p:tag name="TIMING" val="|0.7|2|0.9|0.9|0.9|0.9"/>
</p:tagLst>
</file>

<file path=ppt/tags/tag16.xml><?xml version="1.0" encoding="utf-8"?>
<p:tagLst xmlns:a="http://schemas.openxmlformats.org/drawingml/2006/main" xmlns:r="http://schemas.openxmlformats.org/officeDocument/2006/relationships" xmlns:p="http://schemas.openxmlformats.org/presentationml/2006/main">
  <p:tag name="TIMING" val="|0.7|2|0.9|0.9|0.9|0.9"/>
</p:tagLst>
</file>

<file path=ppt/tags/tag17.xml><?xml version="1.0" encoding="utf-8"?>
<p:tagLst xmlns:a="http://schemas.openxmlformats.org/drawingml/2006/main" xmlns:r="http://schemas.openxmlformats.org/officeDocument/2006/relationships" xmlns:p="http://schemas.openxmlformats.org/presentationml/2006/main">
  <p:tag name="TIMING" val="|0.8|2.6"/>
</p:tagLst>
</file>

<file path=ppt/tags/tag2.xml><?xml version="1.0" encoding="utf-8"?>
<p:tagLst xmlns:a="http://schemas.openxmlformats.org/drawingml/2006/main" xmlns:r="http://schemas.openxmlformats.org/officeDocument/2006/relationships" xmlns:p="http://schemas.openxmlformats.org/presentationml/2006/main">
  <p:tag name="TIMING" val="|0.3|2.4"/>
</p:tagLst>
</file>

<file path=ppt/tags/tag3.xml><?xml version="1.0" encoding="utf-8"?>
<p:tagLst xmlns:a="http://schemas.openxmlformats.org/drawingml/2006/main" xmlns:r="http://schemas.openxmlformats.org/officeDocument/2006/relationships" xmlns:p="http://schemas.openxmlformats.org/presentationml/2006/main">
  <p:tag name="TIMING" val="|0.3|2.4"/>
</p:tagLst>
</file>

<file path=ppt/tags/tag4.xml><?xml version="1.0" encoding="utf-8"?>
<p:tagLst xmlns:a="http://schemas.openxmlformats.org/drawingml/2006/main" xmlns:r="http://schemas.openxmlformats.org/officeDocument/2006/relationships" xmlns:p="http://schemas.openxmlformats.org/presentationml/2006/main">
  <p:tag name="TIMING" val="|0.3|2.4"/>
</p:tagLst>
</file>

<file path=ppt/tags/tag5.xml><?xml version="1.0" encoding="utf-8"?>
<p:tagLst xmlns:a="http://schemas.openxmlformats.org/drawingml/2006/main" xmlns:r="http://schemas.openxmlformats.org/officeDocument/2006/relationships" xmlns:p="http://schemas.openxmlformats.org/presentationml/2006/main">
  <p:tag name="TIMING" val="|0.1|2.8"/>
</p:tagLst>
</file>

<file path=ppt/tags/tag6.xml><?xml version="1.0" encoding="utf-8"?>
<p:tagLst xmlns:a="http://schemas.openxmlformats.org/drawingml/2006/main" xmlns:r="http://schemas.openxmlformats.org/officeDocument/2006/relationships" xmlns:p="http://schemas.openxmlformats.org/presentationml/2006/main">
  <p:tag name="TIMING" val="|0.4|2.3|1|0.8|0.7|0.7|0.7|0.9|1.3|1.3|1.2"/>
</p:tagLst>
</file>

<file path=ppt/tags/tag7.xml><?xml version="1.0" encoding="utf-8"?>
<p:tagLst xmlns:a="http://schemas.openxmlformats.org/drawingml/2006/main" xmlns:r="http://schemas.openxmlformats.org/officeDocument/2006/relationships" xmlns:p="http://schemas.openxmlformats.org/presentationml/2006/main">
  <p:tag name="TIMING" val="|0.7|2|0.9|0.9|0.9|0.9"/>
</p:tagLst>
</file>

<file path=ppt/tags/tag8.xml><?xml version="1.0" encoding="utf-8"?>
<p:tagLst xmlns:a="http://schemas.openxmlformats.org/drawingml/2006/main" xmlns:r="http://schemas.openxmlformats.org/officeDocument/2006/relationships" xmlns:p="http://schemas.openxmlformats.org/presentationml/2006/main">
  <p:tag name="TIMING" val="|0.7|2|0.9|0.9|0.9|0.9"/>
</p:tagLst>
</file>

<file path=ppt/tags/tag9.xml><?xml version="1.0" encoding="utf-8"?>
<p:tagLst xmlns:a="http://schemas.openxmlformats.org/drawingml/2006/main" xmlns:r="http://schemas.openxmlformats.org/officeDocument/2006/relationships" xmlns:p="http://schemas.openxmlformats.org/presentationml/2006/main">
  <p:tag name="TIMING" val="|0.2|2.4|1|1|1|1"/>
</p:tagLst>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632</TotalTime>
  <Words>578</Words>
  <Application>Microsoft Office PowerPoint</Application>
  <PresentationFormat>Экран (4:3)</PresentationFormat>
  <Paragraphs>126</Paragraphs>
  <Slides>18</Slides>
  <Notes>9</Notes>
  <HiddenSlides>0</HiddenSlides>
  <MMClips>0</MMClips>
  <ScaleCrop>false</ScaleCrop>
  <HeadingPairs>
    <vt:vector size="4" baseType="variant">
      <vt:variant>
        <vt:lpstr>Тема</vt:lpstr>
      </vt:variant>
      <vt:variant>
        <vt:i4>1</vt:i4>
      </vt:variant>
      <vt:variant>
        <vt:lpstr>Заголовки слайдов</vt:lpstr>
      </vt:variant>
      <vt:variant>
        <vt:i4>18</vt:i4>
      </vt:variant>
    </vt:vector>
  </HeadingPairs>
  <TitlesOfParts>
    <vt:vector size="19" baseType="lpstr">
      <vt:lpstr>Тема Office</vt:lpstr>
      <vt:lpstr>ПРЕЗЕНТАЦИЯ РЕКЛАМНОГО АГЕНТСТВА MEGAPOLIS MEDIA   Реклама в бизнес-центрах г. Минска</vt:lpstr>
      <vt:lpstr>О КОМПАНИИ</vt:lpstr>
      <vt:lpstr>НАШИ УСЛУГИ</vt:lpstr>
      <vt:lpstr>Почему стоит выбрать нас? </vt:lpstr>
      <vt:lpstr>Слайд 5</vt:lpstr>
      <vt:lpstr>Целевая аудитория</vt:lpstr>
      <vt:lpstr>Стоимость размещения</vt:lpstr>
      <vt:lpstr>Наша реклама в бизнес-центрах</vt:lpstr>
      <vt:lpstr>Наша реклама в бизнес-центрах</vt:lpstr>
      <vt:lpstr>Наша реклама в бизнес-центрах</vt:lpstr>
      <vt:lpstr>Наша реклама в бизнес-центрах</vt:lpstr>
      <vt:lpstr>Слайд 12</vt:lpstr>
      <vt:lpstr>Наша реклама в административных центрах</vt:lpstr>
      <vt:lpstr>НАШИ КЛИЕНТЫ В  2015г.</vt:lpstr>
      <vt:lpstr>НАШИ КЛИЕНТЫ В  2015г.</vt:lpstr>
      <vt:lpstr>НАШИ КЛИЕНТЫ В  2015г.</vt:lpstr>
      <vt:lpstr>НАШИ КЛИЕНТЫ В  2015г.</vt:lpstr>
      <vt:lpstr>Слайд 18</vt:lpstr>
    </vt:vector>
  </TitlesOfParts>
  <Company>SPecialiST RePack, SanBuild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dc:creator>
  <cp:lastModifiedBy>Dasha</cp:lastModifiedBy>
  <cp:revision>59</cp:revision>
  <dcterms:created xsi:type="dcterms:W3CDTF">2015-09-25T06:20:26Z</dcterms:created>
  <dcterms:modified xsi:type="dcterms:W3CDTF">2016-01-27T08:55:34Z</dcterms:modified>
</cp:coreProperties>
</file>