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75" r:id="rId6"/>
    <p:sldId id="263" r:id="rId7"/>
    <p:sldId id="264" r:id="rId8"/>
    <p:sldId id="265" r:id="rId9"/>
    <p:sldId id="266" r:id="rId10"/>
    <p:sldId id="267" r:id="rId11"/>
    <p:sldId id="268" r:id="rId12"/>
    <p:sldId id="27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Rg st="1" end="12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78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9538">
        <p:checker/>
      </p:transition>
    </mc:Choice>
    <mc:Fallback xmlns="">
      <p:transition spd="slow" advTm="9538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3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9538">
        <p:checker/>
      </p:transition>
    </mc:Choice>
    <mc:Fallback xmlns="">
      <p:transition spd="slow" advTm="9538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3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9538">
        <p:checker/>
      </p:transition>
    </mc:Choice>
    <mc:Fallback xmlns="">
      <p:transition spd="slow" advTm="9538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94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9538">
        <p:checker/>
      </p:transition>
    </mc:Choice>
    <mc:Fallback xmlns="">
      <p:transition spd="slow" advTm="9538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25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9538">
        <p:checker/>
      </p:transition>
    </mc:Choice>
    <mc:Fallback xmlns="">
      <p:transition spd="slow" advTm="9538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7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9538">
        <p:checker/>
      </p:transition>
    </mc:Choice>
    <mc:Fallback xmlns="">
      <p:transition spd="slow" advTm="9538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9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9538">
        <p:checker/>
      </p:transition>
    </mc:Choice>
    <mc:Fallback xmlns="">
      <p:transition spd="slow" advTm="9538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01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9538">
        <p:checker/>
      </p:transition>
    </mc:Choice>
    <mc:Fallback xmlns="">
      <p:transition spd="slow" advTm="9538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8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9538">
        <p:checker/>
      </p:transition>
    </mc:Choice>
    <mc:Fallback xmlns="">
      <p:transition spd="slow" advTm="9538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38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9538">
        <p:checker/>
      </p:transition>
    </mc:Choice>
    <mc:Fallback xmlns="">
      <p:transition spd="slow" advTm="9538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560A-5996-4632-8308-3886A95B7E47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2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9538">
        <p:checker/>
      </p:transition>
    </mc:Choice>
    <mc:Fallback xmlns="">
      <p:transition spd="slow" advTm="9538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560A-5996-4632-8308-3886A95B7E47}" type="datetimeFigureOut">
              <a:rPr lang="ru-RU" smtClean="0"/>
              <a:t>30.01.2020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A6C92-8F6F-4A40-8EDE-C343D9D6C5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9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 advTm="9538">
        <p:checker/>
      </p:transition>
    </mc:Choice>
    <mc:Fallback xmlns="">
      <p:transition spd="slow" advTm="9538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130425"/>
            <a:ext cx="8208912" cy="1470025"/>
          </a:xfrm>
        </p:spPr>
        <p:txBody>
          <a:bodyPr/>
          <a:lstStyle/>
          <a:p>
            <a:r>
              <a:rPr lang="ru-RU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Реклама в бизнес-центрах</a:t>
            </a:r>
            <a:endParaRPr lang="ru-RU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3284984"/>
            <a:ext cx="6793202" cy="3096344"/>
          </a:xfrm>
        </p:spPr>
        <p:txBody>
          <a:bodyPr/>
          <a:lstStyle/>
          <a:p>
            <a:r>
              <a:rPr lang="ru-RU" b="1" dirty="0" smtClean="0">
                <a:solidFill>
                  <a:srgbClr val="FFCC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презентация проекта</a:t>
            </a:r>
          </a:p>
          <a:p>
            <a:endParaRPr lang="ru-RU" b="1" dirty="0">
              <a:solidFill>
                <a:srgbClr val="FFCC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b="1" dirty="0" smtClean="0">
              <a:solidFill>
                <a:srgbClr val="FFCC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87624" y="4653136"/>
            <a:ext cx="7200800" cy="1224136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megapolis-reklama.by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3898"/>
            <a:ext cx="869673" cy="843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75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8103">
        <p:checker/>
      </p:transition>
    </mc:Choice>
    <mc:Fallback xmlns="">
      <p:transition spd="slow" advTm="8103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268760"/>
            <a:ext cx="3672408" cy="24510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91686"/>
            <a:ext cx="3021984" cy="2016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74" y="4365103"/>
            <a:ext cx="2981521" cy="1989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03" y="1670169"/>
            <a:ext cx="2970864" cy="2221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182" y="4218656"/>
            <a:ext cx="2237930" cy="16734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3898"/>
            <a:ext cx="869673" cy="843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6076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10453">
        <p:checker/>
      </p:transition>
    </mc:Choice>
    <mc:Fallback xmlns="">
      <p:transition spd="slow" advTm="10453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5982" y="15620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588224" y="2492896"/>
            <a:ext cx="1928724" cy="878905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«Свис»</a:t>
            </a:r>
          </a:p>
          <a:p>
            <a:pPr algn="ctr"/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ул. Володько 24а</a:t>
            </a:r>
          </a:p>
          <a:p>
            <a:pPr algn="ctr"/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489092" y="3644736"/>
            <a:ext cx="3528392" cy="1224137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«На </a:t>
            </a:r>
            <a:r>
              <a:rPr lang="ru-RU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Скрыганова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»</a:t>
            </a:r>
          </a:p>
          <a:p>
            <a:pPr algn="ctr"/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ул. </a:t>
            </a:r>
            <a:r>
              <a:rPr lang="ru-RU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Скрыганова</a:t>
            </a:r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6</a:t>
            </a:r>
          </a:p>
          <a:p>
            <a:pPr algn="ctr"/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436096" y="5326891"/>
            <a:ext cx="3456384" cy="1152128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«Виктория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Plaza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»</a:t>
            </a:r>
          </a:p>
          <a:p>
            <a:pPr algn="ctr"/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ул. Платонова 1б</a:t>
            </a:r>
          </a:p>
          <a:p>
            <a:pPr algn="ctr"/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244781" y="2304831"/>
            <a:ext cx="2952328" cy="100811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Forum Plaza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»</a:t>
            </a:r>
          </a:p>
          <a:p>
            <a:pPr algn="ctr"/>
            <a:r>
              <a:rPr lang="ru-RU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пер. Козлова 7</a:t>
            </a:r>
          </a:p>
          <a:p>
            <a:pPr algn="ctr"/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812004" y="5045294"/>
            <a:ext cx="2336060" cy="1048002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XXI</a:t>
            </a:r>
            <a:r>
              <a:rPr lang="ru-RU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век»</a:t>
            </a:r>
          </a:p>
          <a:p>
            <a:pPr algn="ctr"/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пр. Независимости 169</a:t>
            </a:r>
          </a:p>
          <a:p>
            <a:pPr algn="ctr"/>
            <a:endParaRPr lang="ru-RU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25982" y="1628800"/>
            <a:ext cx="82089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 smtClean="0">
                <a:latin typeface="Arial" pitchFamily="34" charset="0"/>
                <a:cs typeface="Arial" pitchFamily="34" charset="0"/>
              </a:rPr>
              <a:t>А также в административных центрах: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Кропоткина 44 и 89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Победителей 7 и 11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Богдановича 155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Платонова 10 и 22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Кальварийская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25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Казинца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62 и 86/3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Брестская 34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пр. Партизанский 14 и 95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Первомайская 14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Чернышевского 10А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пер. Калинина 16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пр. Машерова 25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Славинского 1</a:t>
            </a: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Мельникайте</a:t>
            </a:r>
            <a:endParaRPr lang="ru-RU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ул. В.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Хоружей</a:t>
            </a:r>
            <a:endParaRPr lang="ru-RU" sz="16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3898"/>
            <a:ext cx="869673" cy="843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938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14935">
        <p:checker/>
      </p:transition>
    </mc:Choice>
    <mc:Fallback xmlns="">
      <p:transition spd="slow" advTm="14935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fontScale="325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pPr algn="ctr"/>
            <a:endParaRPr lang="ru-RU" sz="10000" dirty="0" smtClean="0"/>
          </a:p>
          <a:p>
            <a:pPr marL="0" indent="0" algn="ctr">
              <a:buNone/>
            </a:pPr>
            <a:r>
              <a:rPr lang="ru-RU" sz="12300" b="1" dirty="0" smtClean="0">
                <a:solidFill>
                  <a:srgbClr val="FFCC00"/>
                </a:solidFill>
                <a:latin typeface="Arial" pitchFamily="34" charset="0"/>
                <a:cs typeface="Arial" pitchFamily="34" charset="0"/>
              </a:rPr>
              <a:t>СПАСИБО ЗА ВНИМАНИЕ!!!</a:t>
            </a:r>
          </a:p>
          <a:p>
            <a:pPr marL="0" indent="0" algn="r" fontAlgn="base">
              <a:buNone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endParaRPr lang="en-US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r>
              <a:rPr lang="ru-RU" sz="4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ЧРУП «Мегаполис Медиа»</a:t>
            </a:r>
            <a:endParaRPr lang="ru-RU" sz="49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УНП 190791088, ОКПО 377102745000</a:t>
            </a:r>
          </a:p>
          <a:p>
            <a:pPr marL="0" indent="0" algn="r">
              <a:buNone/>
            </a:pPr>
            <a:endParaRPr lang="ru-RU" sz="4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>
              <a:buNone/>
            </a:pP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Республика Беларусь, г. Минск </a:t>
            </a:r>
            <a:endParaRPr lang="ru-RU" sz="4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>
              <a:buNone/>
            </a:pP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ул</a:t>
            </a: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sz="4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Казинца</a:t>
            </a: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11а, корпус Б, </a:t>
            </a: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офис 413</a:t>
            </a:r>
            <a:b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ru-RU" sz="4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>
              <a:buNone/>
            </a:pP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+375 17 3 - 364 - 364</a:t>
            </a:r>
          </a:p>
          <a:p>
            <a:pPr marL="0" indent="0" algn="r" fontAlgn="base">
              <a:buNone/>
            </a:pP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+375 33 6 - 420 - 420</a:t>
            </a:r>
            <a:b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ru-RU" sz="4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375 29 6 - 233 </a:t>
            </a:r>
            <a:r>
              <a:rPr lang="ru-RU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- 000</a:t>
            </a:r>
          </a:p>
          <a:p>
            <a:pPr marL="0" indent="0" algn="r" fontAlgn="base">
              <a:buNone/>
            </a:pPr>
            <a:endParaRPr lang="ru-RU" sz="49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r" fontAlgn="base">
              <a:buNone/>
            </a:pPr>
            <a:r>
              <a:rPr lang="en-US" sz="4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info@megapolis.info</a:t>
            </a:r>
            <a:endParaRPr lang="ru-RU" sz="49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3898"/>
            <a:ext cx="869673" cy="843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319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19883">
        <p:checker/>
      </p:transition>
    </mc:Choice>
    <mc:Fallback xmlns="">
      <p:transition spd="slow" advTm="19883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О компании</a:t>
            </a:r>
            <a:endParaRPr lang="ru-RU" b="1" dirty="0">
              <a:solidFill>
                <a:srgbClr val="FFCC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fontScale="55000" lnSpcReduction="20000"/>
          </a:bodyPr>
          <a:lstStyle/>
          <a:p>
            <a:pPr lvl="0" algn="just" eaLnBrk="0" fontAlgn="base" hangingPunct="0">
              <a:spcAft>
                <a:spcPct val="0"/>
              </a:spcAft>
              <a:buFontTx/>
              <a:buChar char="•"/>
              <a:defRPr/>
            </a:pPr>
            <a:r>
              <a:rPr lang="ru-RU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Рекламное агентство полного цикла «Мегаполис Медиа» работает на белорусском рынке рекламных услуг с 2001 года. Благодаря более чем 10-летнему опыту, </a:t>
            </a:r>
            <a:r>
              <a:rPr lang="ru-RU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агентство </a:t>
            </a:r>
            <a:r>
              <a:rPr lang="ru-RU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успешно </a:t>
            </a:r>
            <a:r>
              <a:rPr lang="ru-RU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сотрудничает </a:t>
            </a:r>
            <a:r>
              <a:rPr lang="ru-RU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как с рекламодателями, так и </a:t>
            </a:r>
            <a:r>
              <a:rPr lang="ru-RU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 различными </a:t>
            </a:r>
            <a:r>
              <a:rPr lang="ru-RU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СМИ</a:t>
            </a:r>
            <a:r>
              <a:rPr lang="ru-RU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 eaLnBrk="0" fontAlgn="base" hangingPunct="0">
              <a:spcAft>
                <a:spcPct val="0"/>
              </a:spcAft>
              <a:buFontTx/>
              <a:buChar char="•"/>
              <a:defRPr/>
            </a:pPr>
            <a:endParaRPr lang="ru-RU" sz="38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0" algn="just" eaLnBrk="0" hangingPunct="0">
              <a:buFontTx/>
              <a:buChar char="•"/>
              <a:defRPr/>
            </a:pPr>
            <a:r>
              <a:rPr lang="ru-RU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«Мегаполис Медиа»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оказывает услуги по размещению 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рекламы в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бизнес-центрах</a:t>
            </a:r>
            <a:r>
              <a:rPr lang="en-US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Минска</a:t>
            </a:r>
            <a:r>
              <a:rPr lang="en-US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как 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наиболее эффективный способ воздействия на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деловых людей, платёжеспособных клиентов.</a:t>
            </a:r>
            <a:endParaRPr lang="ru-RU" sz="38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0" algn="just" eaLnBrk="0" fontAlgn="base" hangingPunct="0">
              <a:spcAft>
                <a:spcPct val="0"/>
              </a:spcAft>
              <a:buFontTx/>
              <a:buChar char="•"/>
              <a:defRPr/>
            </a:pPr>
            <a:endParaRPr lang="ru-RU" sz="38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0" algn="just" eaLnBrk="0" fontAlgn="base" hangingPunct="0">
              <a:spcAft>
                <a:spcPct val="0"/>
              </a:spcAft>
              <a:buFontTx/>
              <a:buChar char="•"/>
              <a:defRPr/>
            </a:pPr>
            <a:r>
              <a:rPr lang="ru-RU" sz="3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Рекламоносители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представляют собой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постеры 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формата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А0</a:t>
            </a:r>
            <a:r>
              <a:rPr lang="en-US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(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размером </a:t>
            </a:r>
            <a:r>
              <a:rPr lang="en-US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110*81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см, вертикальные</a:t>
            </a:r>
            <a:r>
              <a:rPr lang="en-US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)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, 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которые размещаются преимущественно в </a:t>
            </a:r>
            <a:r>
              <a:rPr lang="ru-RU" sz="3800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прилифтовой</a:t>
            </a: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зоне 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бизнес-центров.</a:t>
            </a:r>
          </a:p>
          <a:p>
            <a:pPr lvl="0" algn="just" eaLnBrk="0" fontAlgn="base" hangingPunct="0">
              <a:spcAft>
                <a:spcPct val="0"/>
              </a:spcAft>
              <a:buFontTx/>
              <a:buChar char="•"/>
              <a:defRPr/>
            </a:pPr>
            <a:endParaRPr lang="ru-RU" sz="38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0" algn="just" eaLnBrk="0" hangingPunct="0">
              <a:buFontTx/>
              <a:buChar char="•"/>
              <a:defRPr/>
            </a:pPr>
            <a:r>
              <a:rPr lang="ru-RU" sz="3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На сегодняшний день сеть </a:t>
            </a:r>
            <a:r>
              <a:rPr lang="ru-RU" sz="3800" kern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рекламоносителей</a:t>
            </a:r>
            <a:r>
              <a:rPr lang="ru-RU" sz="38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охватывает приблизительно 30 бизнес-центров в Минске</a:t>
            </a:r>
            <a:r>
              <a:rPr lang="en-US" sz="38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.</a:t>
            </a:r>
            <a:endParaRPr lang="ru-RU" sz="3800" b="1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3898"/>
            <a:ext cx="869673" cy="843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927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455">
        <p:checker/>
      </p:transition>
    </mc:Choice>
    <mc:Fallback xmlns="">
      <p:transition spd="slow" advTm="20455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4800" b="1" dirty="0" smtClean="0">
                <a:solidFill>
                  <a:srgbClr val="FFCC00"/>
                </a:solidFill>
              </a:rPr>
              <a:t>Целевая аудитория</a:t>
            </a:r>
            <a:endParaRPr lang="ru-RU" sz="4800" b="1" dirty="0">
              <a:solidFill>
                <a:srgbClr val="FFCC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Ориентация, в первую очередь, на </a:t>
            </a:r>
            <a:r>
              <a:rPr lang="ru-RU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экономически активную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целевую аудиторию!!!</a:t>
            </a:r>
          </a:p>
          <a:p>
            <a:pPr>
              <a:buFontTx/>
              <a:buChar char="•"/>
              <a:defRPr/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ru-RU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Возраст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от 20 до 60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лет;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ru-RU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Доход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средний, выше среднего, высокий; </a:t>
            </a: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endParaRPr lang="ru-RU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  <a:defRPr/>
            </a:pPr>
            <a:r>
              <a:rPr lang="ru-RU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Социальный статус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владельцы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компаний, руководители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инвесторы, топ-менеджеры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специалисты, служащие.</a:t>
            </a:r>
            <a:endParaRPr lang="ru-RU" sz="2400" kern="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3898"/>
            <a:ext cx="869673" cy="843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04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13025">
        <p:checker/>
      </p:transition>
    </mc:Choice>
    <mc:Fallback xmlns="">
      <p:transition spd="slow" advTm="13025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ru-RU" sz="4000" b="1" dirty="0" smtClean="0">
                <a:solidFill>
                  <a:srgbClr val="FFCC00"/>
                </a:solidFill>
              </a:rPr>
              <a:t>Преимущества проекта</a:t>
            </a:r>
            <a:endParaRPr lang="ru-RU" sz="4000" b="1" dirty="0">
              <a:solidFill>
                <a:srgbClr val="FFCC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568952" cy="4997152"/>
          </a:xfrm>
        </p:spPr>
        <p:txBody>
          <a:bodyPr>
            <a:normAutofit/>
          </a:bodyPr>
          <a:lstStyle/>
          <a:p>
            <a:pPr fontAlgn="base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Реклама в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БЦ ориентирована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на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активную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целевую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аудиторию с хорошим достатком;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Привлечение внимания наибольшего числа людей, обладающих денежными средствами, но у которых при этом мало времени на просмотр рекламы;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Отсутствие рекламного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окружения как такового;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Удобный способ «отличиться» на фоне конкурентов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fontAlgn="base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На стенде используются крупные шрифты, что обеспечивает лёгкость во время прочтения рекламы;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Изготавливается рекламная конструкция класса «премиум» с антибликовой плёнкой;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Уникальное месторасположение рекламы.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just" eaLnBrk="0" fontAlgn="base" hangingPunct="0">
              <a:spcAft>
                <a:spcPct val="0"/>
              </a:spcAft>
              <a:buNone/>
              <a:defRPr/>
            </a:pPr>
            <a:endParaRPr lang="ru-RU" sz="1400" b="1" kern="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3898"/>
            <a:ext cx="869673" cy="843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455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17890">
        <p:checker/>
      </p:transition>
    </mc:Choice>
    <mc:Fallback xmlns="">
      <p:transition spd="slow" advTm="1789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ru-RU" sz="4000" b="1" dirty="0" smtClean="0">
                <a:solidFill>
                  <a:srgbClr val="FFCC00"/>
                </a:solidFill>
              </a:rPr>
              <a:t>Стоимость размещения</a:t>
            </a:r>
            <a:endParaRPr lang="ru-RU" sz="4000" b="1" dirty="0">
              <a:solidFill>
                <a:srgbClr val="FFCC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VIP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категория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ru-RU" u="sng" dirty="0" smtClean="0">
                <a:latin typeface="Arial" pitchFamily="34" charset="0"/>
                <a:cs typeface="Arial" pitchFamily="34" charset="0"/>
              </a:rPr>
              <a:t>205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рублей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Стандарт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категория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ru-RU" sz="2400" u="sng" dirty="0" smtClean="0">
                <a:latin typeface="Arial" pitchFamily="34" charset="0"/>
                <a:cs typeface="Arial" pitchFamily="34" charset="0"/>
              </a:rPr>
              <a:t>165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рублей</a:t>
            </a:r>
          </a:p>
          <a:p>
            <a:pPr marL="0" indent="0">
              <a:buNone/>
            </a:pP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*в месяц с НДС за один постер в одном </a:t>
            </a: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бизнес-центре</a:t>
            </a:r>
          </a:p>
          <a:p>
            <a:pPr marL="0" indent="0">
              <a:buNone/>
            </a:pP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**стоимость печати входит в цену</a:t>
            </a:r>
            <a:endParaRPr lang="ru-RU" sz="1400" i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400" i="1" dirty="0">
              <a:latin typeface="Arial" pitchFamily="34" charset="0"/>
              <a:cs typeface="Arial" pitchFamily="34" charset="0"/>
            </a:endParaRPr>
          </a:p>
          <a:p>
            <a:pPr marL="0" indent="0" algn="ctr" fontAlgn="base">
              <a:buNone/>
            </a:pPr>
            <a:r>
              <a:rPr lang="ru-RU" sz="2800" b="1" dirty="0">
                <a:latin typeface="Arial" pitchFamily="34" charset="0"/>
                <a:cs typeface="Arial" pitchFamily="34" charset="0"/>
              </a:rPr>
              <a:t>Действует система </a:t>
            </a: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скидок!!!</a:t>
            </a:r>
            <a:endParaRPr lang="ru-RU" sz="2800" b="1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ru-RU" sz="2400" u="sng" dirty="0">
                <a:latin typeface="Arial" pitchFamily="34" charset="0"/>
                <a:cs typeface="Arial" pitchFamily="34" charset="0"/>
              </a:rPr>
              <a:t>За </a:t>
            </a:r>
            <a:r>
              <a:rPr lang="ru-RU" sz="2400" u="sng" dirty="0" smtClean="0">
                <a:latin typeface="Arial" pitchFamily="34" charset="0"/>
                <a:cs typeface="Arial" pitchFamily="34" charset="0"/>
              </a:rPr>
              <a:t>объём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:                                         </a:t>
            </a:r>
            <a:r>
              <a:rPr lang="ru-RU" sz="2400" u="sng" dirty="0">
                <a:latin typeface="Arial" pitchFamily="34" charset="0"/>
                <a:cs typeface="Arial" pitchFamily="34" charset="0"/>
              </a:rPr>
              <a:t>За период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 fontAlgn="base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10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 постеров  в месяц –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5%               от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2-х месяцев – 5%</a:t>
            </a:r>
          </a:p>
          <a:p>
            <a:pPr marL="0" indent="0" fontAlgn="base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20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 постеров  в месяц –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10%              от 3-х месяцев – 10%</a:t>
            </a: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0" indent="0" fontAlgn="base">
              <a:buNone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30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 постеров  в месяц – 15%</a:t>
            </a:r>
          </a:p>
          <a:p>
            <a:pPr marL="0" indent="0" fontAlgn="base">
              <a:buNone/>
            </a:pPr>
            <a:r>
              <a:rPr lang="ru-RU" sz="1400" i="1" dirty="0" smtClean="0">
                <a:latin typeface="Arial" pitchFamily="34" charset="0"/>
                <a:cs typeface="Arial" pitchFamily="34" charset="0"/>
              </a:rPr>
              <a:t>*скидки суммируются</a:t>
            </a:r>
            <a:endParaRPr lang="ru-RU" sz="14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3898"/>
            <a:ext cx="869673" cy="843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887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18047">
        <p:checker/>
      </p:transition>
    </mc:Choice>
    <mc:Fallback xmlns="">
      <p:transition spd="slow" advTm="18047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621376"/>
            <a:ext cx="3061753" cy="2289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80" y="1021964"/>
            <a:ext cx="3126955" cy="2336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05" y="1534375"/>
            <a:ext cx="2705283" cy="18055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53" y="4005064"/>
            <a:ext cx="2572588" cy="19294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623756"/>
            <a:ext cx="2832646" cy="1890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3898"/>
            <a:ext cx="869673" cy="843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1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10536">
        <p:checker/>
      </p:transition>
    </mc:Choice>
    <mc:Fallback xmlns="">
      <p:transition spd="slow" advTm="10536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51058"/>
            <a:ext cx="2410824" cy="16090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24744"/>
            <a:ext cx="3283576" cy="21841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4221089"/>
            <a:ext cx="2813797" cy="1877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24" y="1536058"/>
            <a:ext cx="2957746" cy="2211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645024"/>
            <a:ext cx="2913073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3898"/>
            <a:ext cx="869673" cy="843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1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10678">
        <p:checker/>
      </p:transition>
    </mc:Choice>
    <mc:Fallback xmlns="">
      <p:transition spd="slow" advTm="10678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05064"/>
            <a:ext cx="1753794" cy="2338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58" y="4005064"/>
            <a:ext cx="2459969" cy="1839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556792"/>
            <a:ext cx="2756718" cy="1839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6" y="1734414"/>
            <a:ext cx="2355459" cy="1766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829" y="2852936"/>
            <a:ext cx="3456385" cy="2584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 descr="D:\СТАТЬИ ДАРЬИ КУРАС\ГХУ Чернышевского,10А-№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19034"/>
            <a:ext cx="2045834" cy="15298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3898"/>
            <a:ext cx="869673" cy="843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22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12609">
        <p:checker/>
      </p:transition>
    </mc:Choice>
    <mc:Fallback xmlns="">
      <p:transition spd="slow" advTm="12609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b="1" dirty="0" smtClean="0">
                <a:solidFill>
                  <a:srgbClr val="FFCC00"/>
                </a:solidFill>
              </a:rPr>
              <a:t>Наша реклама в </a:t>
            </a:r>
            <a:br>
              <a:rPr lang="ru-RU" b="1" dirty="0" smtClean="0">
                <a:solidFill>
                  <a:srgbClr val="FFCC00"/>
                </a:solidFill>
              </a:rPr>
            </a:br>
            <a:r>
              <a:rPr lang="ru-RU" b="1" dirty="0" smtClean="0">
                <a:solidFill>
                  <a:srgbClr val="FFCC00"/>
                </a:solidFill>
              </a:rPr>
              <a:t>бизнес-центрах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3965126" cy="2964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452" y="4653136"/>
            <a:ext cx="2849178" cy="1901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45" y="3606840"/>
            <a:ext cx="3193237" cy="238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71" y="1484782"/>
            <a:ext cx="2666056" cy="19935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98" y="4509120"/>
            <a:ext cx="2382722" cy="1590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3898"/>
            <a:ext cx="869673" cy="84384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947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9366">
        <p:checker/>
      </p:transition>
    </mc:Choice>
    <mc:Fallback xmlns="">
      <p:transition spd="slow" advTm="9366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|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|0.9|0.9|1.1|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|1.2|1.1|1.1|1.2|1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3|1|0.8|0.7|0.7|0.7|0.9|1.3|1.3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|0.9|0.9|0.9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2.4|1|1|1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4|0.9|1|0.9|0.9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|0.9|1|0.9|0.8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434</Words>
  <Application>Microsoft Office PowerPoint</Application>
  <PresentationFormat>Экран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Tahoma</vt:lpstr>
      <vt:lpstr>Тема Office</vt:lpstr>
      <vt:lpstr>Реклама в бизнес-центрах</vt:lpstr>
      <vt:lpstr>О компании</vt:lpstr>
      <vt:lpstr>Целевая аудитория</vt:lpstr>
      <vt:lpstr>Преимущества проекта</vt:lpstr>
      <vt:lpstr>Стоимость размещения</vt:lpstr>
      <vt:lpstr>Наша реклама в  бизнес-центрах</vt:lpstr>
      <vt:lpstr>Наша реклама в  бизнес-центрах</vt:lpstr>
      <vt:lpstr>Наша реклама в  бизнес-центрах</vt:lpstr>
      <vt:lpstr>Наша реклама в  бизнес-центрах</vt:lpstr>
      <vt:lpstr>Наша реклама в  бизнес-центрах</vt:lpstr>
      <vt:lpstr>Наша реклама в  бизнес-центрах</vt:lpstr>
      <vt:lpstr>Презентация PowerPoint</vt:lpstr>
    </vt:vector>
  </TitlesOfParts>
  <Company>SPecialiST RePack, SanBuild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Анастасия Тимощенко</cp:lastModifiedBy>
  <cp:revision>42</cp:revision>
  <dcterms:created xsi:type="dcterms:W3CDTF">2015-09-25T06:20:26Z</dcterms:created>
  <dcterms:modified xsi:type="dcterms:W3CDTF">2020-01-30T10:20:34Z</dcterms:modified>
</cp:coreProperties>
</file>