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E1N7TKKbp+RDBP4fKES4vweS6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2DB1A5-304C-4DF3-B8D5-B67B6B9EFB70}">
  <a:tblStyle styleId="{682DB1A5-304C-4DF3-B8D5-B67B6B9EFB7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b="off" i="off"/>
      <a:tcStyle>
        <a:tcBdr/>
        <a:fill>
          <a:solidFill>
            <a:srgbClr val="F5D8CA"/>
          </a:solidFill>
        </a:fill>
      </a:tcStyle>
    </a:band1H>
    <a:band2H>
      <a:tcTxStyle b="off" i="off"/>
      <a:tcStyle>
        <a:tcBdr/>
      </a:tcStyle>
    </a:band2H>
    <a:band1V>
      <a:tcTxStyle b="off" i="off"/>
      <a:tcStyle>
        <a:tcBdr/>
        <a:fill>
          <a:solidFill>
            <a:srgbClr val="F5D8C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75926e8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e75926e80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58c10c0e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f58c10c0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75926e8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e75926e80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7"/>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 name="Google Shape;2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5"/>
        <p:cNvGrpSpPr/>
        <p:nvPr/>
      </p:nvGrpSpPr>
      <p:grpSpPr>
        <a:xfrm>
          <a:off x="0" y="0"/>
          <a:ext cx="0" cy="0"/>
          <a:chOff x="0" y="0"/>
          <a:chExt cx="0" cy="0"/>
        </a:xfrm>
      </p:grpSpPr>
      <p:sp>
        <p:nvSpPr>
          <p:cNvPr id="26" name="Google Shape;26;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1"/>
        <p:cNvGrpSpPr/>
        <p:nvPr/>
      </p:nvGrpSpPr>
      <p:grpSpPr>
        <a:xfrm>
          <a:off x="0" y="0"/>
          <a:ext cx="0" cy="0"/>
          <a:chOff x="0" y="0"/>
          <a:chExt cx="0" cy="0"/>
        </a:xfrm>
      </p:grpSpPr>
      <p:sp>
        <p:nvSpPr>
          <p:cNvPr id="32" name="Google Shape;32;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Arial"/>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6" name="Google Shape;36;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39" name="Google Shape;39;p1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0"/>
        <p:cNvGrpSpPr/>
        <p:nvPr/>
      </p:nvGrpSpPr>
      <p:grpSpPr>
        <a:xfrm>
          <a:off x="0" y="0"/>
          <a:ext cx="0" cy="0"/>
          <a:chOff x="0" y="0"/>
          <a:chExt cx="0" cy="0"/>
        </a:xfrm>
      </p:grpSpPr>
      <p:sp>
        <p:nvSpPr>
          <p:cNvPr id="41" name="Google Shape;41;p1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Arial"/>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5" name="Google Shape;45;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1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1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9" name="Google Shape;59;p1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1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1" name="Google Shape;61;p1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 name="Google Shape;62;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5"/>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5"/>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15"/>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6"/>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rtl="0">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10" name="Google Shape;10;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 name="Google Shape;11;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1152302" y="431325"/>
            <a:ext cx="62760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6C63FF"/>
              </a:buClr>
              <a:buSzPts val="7200"/>
              <a:buFont typeface="Arial"/>
              <a:buNone/>
            </a:pPr>
            <a:r>
              <a:rPr lang="en-US" sz="7200" b="1">
                <a:solidFill>
                  <a:srgbClr val="6C63FF"/>
                </a:solidFill>
              </a:rPr>
              <a:t>AmariShop</a:t>
            </a:r>
            <a:endParaRPr sz="7200" b="1">
              <a:solidFill>
                <a:srgbClr val="6C63FF"/>
              </a:solidFill>
            </a:endParaRPr>
          </a:p>
        </p:txBody>
      </p:sp>
      <p:sp>
        <p:nvSpPr>
          <p:cNvPr id="102" name="Google Shape;102;p1"/>
          <p:cNvSpPr txBox="1">
            <a:spLocks noGrp="1"/>
          </p:cNvSpPr>
          <p:nvPr>
            <p:ph type="subTitle" idx="4294967295"/>
          </p:nvPr>
        </p:nvSpPr>
        <p:spPr>
          <a:xfrm>
            <a:off x="1912513" y="1737000"/>
            <a:ext cx="4857750" cy="527050"/>
          </a:xfrm>
          <a:prstGeom prst="rect">
            <a:avLst/>
          </a:prstGeom>
          <a:noFill/>
          <a:ln>
            <a:noFill/>
          </a:ln>
        </p:spPr>
        <p:txBody>
          <a:bodyPr spcFirstLastPara="1" wrap="square" lIns="0" tIns="45700" rIns="0" bIns="45700" anchor="t" anchorCtr="0">
            <a:normAutofit/>
          </a:bodyPr>
          <a:lstStyle/>
          <a:p>
            <a:pPr marL="91440" marR="0" lvl="0" indent="-91440" algn="l" rtl="0">
              <a:lnSpc>
                <a:spcPct val="90000"/>
              </a:lnSpc>
              <a:spcBef>
                <a:spcPts val="0"/>
              </a:spcBef>
              <a:spcAft>
                <a:spcPts val="0"/>
              </a:spcAft>
              <a:buClr>
                <a:schemeClr val="accent1"/>
              </a:buClr>
              <a:buSzPts val="2800"/>
              <a:buFont typeface="Arial"/>
              <a:buChar char=" "/>
            </a:pPr>
            <a:r>
              <a:rPr lang="en-US" sz="2800" b="0" i="0" u="none" strike="noStrike" cap="none">
                <a:solidFill>
                  <a:srgbClr val="BD582C"/>
                </a:solidFill>
                <a:latin typeface="Arial"/>
                <a:ea typeface="Arial"/>
                <a:cs typeface="Arial"/>
                <a:sym typeface="Arial"/>
              </a:rPr>
              <a:t>shop management system</a:t>
            </a:r>
            <a:endParaRPr sz="2800" b="0" i="0" u="none" strike="noStrike" cap="none">
              <a:solidFill>
                <a:srgbClr val="BD582C"/>
              </a:solidFill>
              <a:latin typeface="Arial"/>
              <a:ea typeface="Arial"/>
              <a:cs typeface="Arial"/>
              <a:sym typeface="Arial"/>
            </a:endParaRPr>
          </a:p>
        </p:txBody>
      </p:sp>
      <p:pic>
        <p:nvPicPr>
          <p:cNvPr id="103" name="Google Shape;103;p1"/>
          <p:cNvPicPr preferRelativeResize="0"/>
          <p:nvPr/>
        </p:nvPicPr>
        <p:blipFill rotWithShape="1">
          <a:blip r:embed="rId3">
            <a:alphaModFix/>
          </a:blip>
          <a:srcRect/>
          <a:stretch/>
        </p:blipFill>
        <p:spPr>
          <a:xfrm>
            <a:off x="6181495" y="2450758"/>
            <a:ext cx="5392745" cy="4407242"/>
          </a:xfrm>
          <a:prstGeom prst="rect">
            <a:avLst/>
          </a:prstGeom>
          <a:noFill/>
          <a:ln>
            <a:noFill/>
          </a:ln>
        </p:spPr>
      </p:pic>
      <p:sp>
        <p:nvSpPr>
          <p:cNvPr id="105" name="Google Shape;105;p1"/>
          <p:cNvSpPr txBox="1"/>
          <p:nvPr/>
        </p:nvSpPr>
        <p:spPr>
          <a:xfrm>
            <a:off x="162900" y="6503450"/>
            <a:ext cx="10181100" cy="5265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accent1"/>
              </a:buClr>
              <a:buSzPts val="2400"/>
              <a:buFont typeface="Arial"/>
              <a:buNone/>
            </a:pPr>
            <a:r>
              <a:rPr lang="en-US" sz="2100" b="0" i="0" u="none" strike="noStrike" cap="none">
                <a:solidFill>
                  <a:schemeClr val="lt1"/>
                </a:solidFill>
                <a:latin typeface="Arial"/>
                <a:ea typeface="Arial"/>
                <a:cs typeface="Arial"/>
                <a:sym typeface="Arial"/>
              </a:rPr>
              <a:t>BOOST UP YOUR BUSINESS WITH EASY MANAGEMENT TOOL</a:t>
            </a:r>
            <a:endParaRPr sz="2100" b="0" i="0" u="none" strike="noStrike" cap="none">
              <a:solidFill>
                <a:schemeClr val="lt1"/>
              </a:solidFill>
              <a:latin typeface="Arial"/>
              <a:ea typeface="Arial"/>
              <a:cs typeface="Arial"/>
              <a:sym typeface="Arial"/>
            </a:endParaRPr>
          </a:p>
        </p:txBody>
      </p:sp>
      <p:sp>
        <p:nvSpPr>
          <p:cNvPr id="106" name="Google Shape;106;p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885245" y="180586"/>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r>
              <a:rPr lang="en-US" b="1"/>
              <a:t>Analyzing Project Scenario</a:t>
            </a:r>
            <a:endParaRPr b="1"/>
          </a:p>
        </p:txBody>
      </p:sp>
      <p:sp>
        <p:nvSpPr>
          <p:cNvPr id="112" name="Google Shape;112;p3"/>
          <p:cNvSpPr txBox="1">
            <a:spLocks noGrp="1"/>
          </p:cNvSpPr>
          <p:nvPr>
            <p:ph type="body" idx="1"/>
          </p:nvPr>
        </p:nvSpPr>
        <p:spPr>
          <a:xfrm>
            <a:off x="503583" y="1845733"/>
            <a:ext cx="11304000" cy="4608000"/>
          </a:xfrm>
          <a:prstGeom prst="rect">
            <a:avLst/>
          </a:prstGeom>
          <a:noFill/>
          <a:ln>
            <a:noFill/>
          </a:ln>
        </p:spPr>
        <p:txBody>
          <a:bodyPr spcFirstLastPara="1" wrap="square" lIns="0" tIns="45700" rIns="0" bIns="45700" anchor="t" anchorCtr="0">
            <a:noAutofit/>
          </a:bodyPr>
          <a:lstStyle/>
          <a:p>
            <a:pPr marL="91440" lvl="0" indent="-107950" algn="just" rtl="0">
              <a:lnSpc>
                <a:spcPct val="90000"/>
              </a:lnSpc>
              <a:spcBef>
                <a:spcPts val="0"/>
              </a:spcBef>
              <a:spcAft>
                <a:spcPts val="0"/>
              </a:spcAft>
              <a:buSzPts val="1700"/>
              <a:buChar char=" "/>
            </a:pPr>
            <a:r>
              <a:rPr lang="en-US" sz="1700"/>
              <a:t>AmariShop is a super shop located in Tejgaon, Dhaka. We sell different types of products in different categories. We have some dedicated customers and we offer discounts to engage more customers. The price of the product doesn’t include vat considering that vat percentage may vary from product to product. We buy products from manufacturers or wholesalers and sell them. </a:t>
            </a:r>
            <a:endParaRPr sz="1700"/>
          </a:p>
          <a:p>
            <a:pPr marL="91440" lvl="0" indent="-107950" algn="just" rtl="0">
              <a:lnSpc>
                <a:spcPct val="90000"/>
              </a:lnSpc>
              <a:spcBef>
                <a:spcPts val="1400"/>
              </a:spcBef>
              <a:spcAft>
                <a:spcPts val="0"/>
              </a:spcAft>
              <a:buSzPts val="1700"/>
              <a:buChar char=" "/>
            </a:pPr>
            <a:r>
              <a:rPr lang="en-US" sz="1700"/>
              <a:t>The product types are Electronic Devices, Electronic Accessories, TV &amp; Home Appliances, Health &amp; Beauty, Baby products &amp; Toys, Groceries, Home &amp; Lifestyle, Women’s Fashion, Men’s Fashion, Watches &amp; Accessories, and Sports.    </a:t>
            </a:r>
            <a:endParaRPr sz="1700"/>
          </a:p>
          <a:p>
            <a:pPr marL="91440" lvl="0" indent="-107950" algn="just" rtl="0">
              <a:lnSpc>
                <a:spcPct val="90000"/>
              </a:lnSpc>
              <a:spcBef>
                <a:spcPts val="1400"/>
              </a:spcBef>
              <a:spcAft>
                <a:spcPts val="0"/>
              </a:spcAft>
              <a:buSzPts val="1700"/>
              <a:buChar char=" "/>
            </a:pPr>
            <a:r>
              <a:rPr lang="en-US" sz="1700"/>
              <a:t>The number/amount of products may vary from time to time. When products become unavailable and we try to connect with the wholesalers. </a:t>
            </a:r>
            <a:endParaRPr sz="1700"/>
          </a:p>
          <a:p>
            <a:pPr marL="91440" lvl="0" indent="-107950" algn="just" rtl="0">
              <a:lnSpc>
                <a:spcPct val="90000"/>
              </a:lnSpc>
              <a:spcBef>
                <a:spcPts val="1400"/>
              </a:spcBef>
              <a:spcAft>
                <a:spcPts val="0"/>
              </a:spcAft>
              <a:buSzPts val="1700"/>
              <a:buChar char=" "/>
            </a:pPr>
            <a:r>
              <a:rPr lang="en-US" sz="1700"/>
              <a:t>There are some salespeople/customer attendants, one operator, one cashier, and one security guard giving their service. For security purposes, we need to store their information. One’s monthly salary can be cut if he/she becomes absent in one day. We offer bonuses at Eid festivals to them. </a:t>
            </a:r>
            <a:endParaRPr sz="1700"/>
          </a:p>
          <a:p>
            <a:pPr marL="91440" lvl="0" indent="-107950" algn="just" rtl="0">
              <a:lnSpc>
                <a:spcPct val="90000"/>
              </a:lnSpc>
              <a:spcBef>
                <a:spcPts val="1400"/>
              </a:spcBef>
              <a:spcAft>
                <a:spcPts val="0"/>
              </a:spcAft>
              <a:buSzPts val="1700"/>
              <a:buChar char=" "/>
            </a:pPr>
            <a:r>
              <a:rPr lang="en-US" sz="1700"/>
              <a:t>The management of the workers and the products are getting difficult day by day as our business is growing. Therefore a management system would be very helpful. We have a plan to expand our business to an online e-commerce shop in the future.</a:t>
            </a:r>
            <a:endParaRPr sz="1700"/>
          </a:p>
          <a:p>
            <a:pPr marL="91440" lvl="0" indent="-91440" algn="just" rtl="0">
              <a:lnSpc>
                <a:spcPct val="90000"/>
              </a:lnSpc>
              <a:spcBef>
                <a:spcPts val="1400"/>
              </a:spcBef>
              <a:spcAft>
                <a:spcPts val="0"/>
              </a:spcAft>
              <a:buSzPts val="1700"/>
              <a:buChar char=" "/>
            </a:pPr>
            <a:r>
              <a:rPr lang="en-US" sz="1700"/>
              <a:t/>
            </a:r>
            <a:br>
              <a:rPr lang="en-US" sz="1700"/>
            </a:br>
            <a:endParaRPr sz="1700"/>
          </a:p>
        </p:txBody>
      </p:sp>
      <p:sp>
        <p:nvSpPr>
          <p:cNvPr id="113" name="Google Shape;113;p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p:nvPr/>
        </p:nvSpPr>
        <p:spPr>
          <a:xfrm>
            <a:off x="-3444217" y="1846262"/>
            <a:ext cx="26301201" cy="492825"/>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19" name="Google Shape;119;p4"/>
          <p:cNvGraphicFramePr/>
          <p:nvPr/>
        </p:nvGraphicFramePr>
        <p:xfrm>
          <a:off x="0" y="687977"/>
          <a:ext cx="3000000" cy="3000000"/>
        </p:xfrm>
        <a:graphic>
          <a:graphicData uri="http://schemas.openxmlformats.org/drawingml/2006/table">
            <a:tbl>
              <a:tblPr firstRow="1" bandRow="1">
                <a:noFill/>
                <a:tableStyleId>{682DB1A5-304C-4DF3-B8D5-B67B6B9EFB70}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gridCol w="4064000">
                  <a:extLst>
                    <a:ext uri="{9D8B030D-6E8A-4147-A177-3AD203B41FA5}">
                      <a16:colId xmlns:a16="http://schemas.microsoft.com/office/drawing/2014/main" val="20002"/>
                    </a:ext>
                  </a:extLst>
                </a:gridCol>
              </a:tblGrid>
              <a:tr h="3453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Possible Entity</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Possible Relationship</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Possible Attributes</a:t>
                      </a:r>
                      <a:endParaRPr sz="1800" u="none" strike="noStrike" cap="none"/>
                    </a:p>
                  </a:txBody>
                  <a:tcPr marL="91450" marR="91450" marT="45725" marB="45725"/>
                </a:tc>
                <a:extLst>
                  <a:ext uri="{0D108BD9-81ED-4DB2-BD59-A6C34878D82A}">
                    <a16:rowId xmlns:a16="http://schemas.microsoft.com/office/drawing/2014/main" val="10000"/>
                  </a:ext>
                </a:extLst>
              </a:tr>
              <a:tr h="55163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1. Shop</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2. Employee [Salespeople, 1     operator, 1 cashier, 1 security guard]</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3. Customer</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4. Product</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Customer </a:t>
                      </a:r>
                      <a:r>
                        <a:rPr lang="en-US" sz="1800" b="1" i="0" u="none" strike="noStrike" cap="none">
                          <a:solidFill>
                            <a:schemeClr val="dk1"/>
                          </a:solidFill>
                          <a:latin typeface="Arial"/>
                          <a:ea typeface="Arial"/>
                          <a:cs typeface="Arial"/>
                          <a:sym typeface="Arial"/>
                        </a:rPr>
                        <a:t>buy</a:t>
                      </a:r>
                      <a:r>
                        <a:rPr lang="en-US" sz="1800" b="0" i="0" u="none" strike="noStrike" cap="none">
                          <a:solidFill>
                            <a:schemeClr val="dk1"/>
                          </a:solidFill>
                          <a:latin typeface="Arial"/>
                          <a:ea typeface="Arial"/>
                          <a:cs typeface="Arial"/>
                          <a:sym typeface="Arial"/>
                        </a:rPr>
                        <a:t> Products</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Shop </a:t>
                      </a:r>
                      <a:r>
                        <a:rPr lang="en-US" sz="1800" b="1" i="0" u="none" strike="noStrike" cap="none">
                          <a:solidFill>
                            <a:schemeClr val="dk1"/>
                          </a:solidFill>
                          <a:latin typeface="Arial"/>
                          <a:ea typeface="Arial"/>
                          <a:cs typeface="Arial"/>
                          <a:sym typeface="Arial"/>
                        </a:rPr>
                        <a:t>has </a:t>
                      </a:r>
                      <a:r>
                        <a:rPr lang="en-US" sz="1800" b="0" i="0" u="none" strike="noStrike" cap="none">
                          <a:solidFill>
                            <a:schemeClr val="dk1"/>
                          </a:solidFill>
                          <a:latin typeface="Arial"/>
                          <a:ea typeface="Arial"/>
                          <a:cs typeface="Arial"/>
                          <a:sym typeface="Arial"/>
                        </a:rPr>
                        <a:t>Employees</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
                      </a:r>
                      <a:br>
                        <a:rPr lang="en-US" sz="1800" u="none" strike="noStrike" cap="none"/>
                      </a:b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1. Employee</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Employee_id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Employee_name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Employee_email</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Employee_phone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Employee_salary</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Employee_bonus</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 Customer</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Customer_id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Customer_name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Customer_email</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3. Product</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Product_id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Product_price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Product_discount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Product_unit [kg/liter/unit]</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Product_category</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Product_available[Bool]</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4.  Shop</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shopID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Shop_name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Shop_owner</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Shop_address</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Shop_contact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Shop_costing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Shop_profit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120" name="Google Shape;120;p4"/>
          <p:cNvSpPr txBox="1"/>
          <p:nvPr/>
        </p:nvSpPr>
        <p:spPr>
          <a:xfrm>
            <a:off x="1243290" y="136825"/>
            <a:ext cx="9514349" cy="1102304"/>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3F3F3F"/>
              </a:buClr>
              <a:buSzPts val="4800"/>
              <a:buFont typeface="Arial"/>
              <a:buNone/>
            </a:pPr>
            <a:r>
              <a:rPr lang="en-US" sz="4100" b="1" i="0" u="none" strike="noStrike" cap="none">
                <a:solidFill>
                  <a:srgbClr val="3F3F3F"/>
                </a:solidFill>
                <a:latin typeface="Arial"/>
                <a:ea typeface="Arial"/>
                <a:cs typeface="Arial"/>
                <a:sym typeface="Arial"/>
              </a:rPr>
              <a:t>Getting into Database Management</a:t>
            </a:r>
            <a:endParaRPr sz="4100" b="1" i="0" u="none" strike="noStrike" cap="none">
              <a:solidFill>
                <a:srgbClr val="3F3F3F"/>
              </a:solidFill>
              <a:latin typeface="Arial"/>
              <a:ea typeface="Arial"/>
              <a:cs typeface="Arial"/>
              <a:sym typeface="Arial"/>
            </a:endParaRPr>
          </a:p>
        </p:txBody>
      </p:sp>
      <p:sp>
        <p:nvSpPr>
          <p:cNvPr id="121" name="Google Shape;121;p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3</a:t>
            </a:fld>
            <a:endParaRPr/>
          </a:p>
        </p:txBody>
      </p:sp>
      <p:sp>
        <p:nvSpPr>
          <p:cNvPr id="122" name="Google Shape;122;p4"/>
          <p:cNvSpPr txBox="1">
            <a:spLocks noGrp="1"/>
          </p:cNvSpPr>
          <p:nvPr>
            <p:ph type="sldNum" idx="12"/>
          </p:nvPr>
        </p:nvSpPr>
        <p:spPr>
          <a:xfrm>
            <a:off x="11093323" y="6459770"/>
            <a:ext cx="961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50"/>
              <a:buNone/>
            </a:pPr>
            <a:fld id="{00000000-1234-1234-1234-123412341234}" type="slidenum">
              <a:rPr lang="en-US" sz="1450" b="1">
                <a:solidFill>
                  <a:srgbClr val="073763"/>
                </a:solidFill>
              </a:rPr>
              <a:t>3</a:t>
            </a:fld>
            <a:endParaRPr sz="1450" b="1">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e75926e809_0_5"/>
          <p:cNvPicPr preferRelativeResize="0"/>
          <p:nvPr/>
        </p:nvPicPr>
        <p:blipFill rotWithShape="1">
          <a:blip r:embed="rId3">
            <a:alphaModFix/>
          </a:blip>
          <a:srcRect/>
          <a:stretch/>
        </p:blipFill>
        <p:spPr>
          <a:xfrm>
            <a:off x="0" y="0"/>
            <a:ext cx="12191999" cy="6858000"/>
          </a:xfrm>
          <a:prstGeom prst="rect">
            <a:avLst/>
          </a:prstGeom>
          <a:noFill/>
          <a:ln>
            <a:noFill/>
          </a:ln>
        </p:spPr>
      </p:pic>
      <p:sp>
        <p:nvSpPr>
          <p:cNvPr id="128" name="Google Shape;128;ge75926e809_0_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4</a:t>
            </a:fld>
            <a:endParaRPr/>
          </a:p>
        </p:txBody>
      </p:sp>
      <p:sp>
        <p:nvSpPr>
          <p:cNvPr id="129" name="Google Shape;129;ge75926e809_0_5"/>
          <p:cNvSpPr txBox="1">
            <a:spLocks noGrp="1"/>
          </p:cNvSpPr>
          <p:nvPr>
            <p:ph type="sldNum" idx="12"/>
          </p:nvPr>
        </p:nvSpPr>
        <p:spPr>
          <a:xfrm>
            <a:off x="11093323" y="6459770"/>
            <a:ext cx="961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50"/>
              <a:buNone/>
            </a:pPr>
            <a:fld id="{00000000-1234-1234-1234-123412341234}" type="slidenum">
              <a:rPr lang="en-US" sz="1450" b="1">
                <a:solidFill>
                  <a:srgbClr val="073763"/>
                </a:solidFill>
              </a:rPr>
              <a:t>4</a:t>
            </a:fld>
            <a:endParaRPr sz="1450" b="1">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idx="4294967295"/>
          </p:nvPr>
        </p:nvSpPr>
        <p:spPr>
          <a:xfrm>
            <a:off x="1162400" y="-10"/>
            <a:ext cx="10058400" cy="544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3F3F3F"/>
              </a:buClr>
              <a:buSzPct val="126315"/>
              <a:buFont typeface="Arial"/>
              <a:buNone/>
            </a:pPr>
            <a:r>
              <a:rPr lang="en-US" sz="3800" u="sng"/>
              <a:t>ER Diagram</a:t>
            </a:r>
            <a:endParaRPr sz="3800" u="sng"/>
          </a:p>
        </p:txBody>
      </p:sp>
      <p:sp>
        <p:nvSpPr>
          <p:cNvPr id="135" name="Google Shape;135;p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5</a:t>
            </a:fld>
            <a:endParaRPr/>
          </a:p>
        </p:txBody>
      </p:sp>
      <p:pic>
        <p:nvPicPr>
          <p:cNvPr id="136" name="Google Shape;136;p5"/>
          <p:cNvPicPr preferRelativeResize="0"/>
          <p:nvPr/>
        </p:nvPicPr>
        <p:blipFill>
          <a:blip r:embed="rId3">
            <a:alphaModFix/>
          </a:blip>
          <a:stretch>
            <a:fillRect/>
          </a:stretch>
        </p:blipFill>
        <p:spPr>
          <a:xfrm>
            <a:off x="0" y="472400"/>
            <a:ext cx="12192000" cy="6385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f58c10c0e7_0_0"/>
          <p:cNvSpPr txBox="1">
            <a:spLocks noGrp="1"/>
          </p:cNvSpPr>
          <p:nvPr>
            <p:ph type="title" idx="4294967295"/>
          </p:nvPr>
        </p:nvSpPr>
        <p:spPr>
          <a:xfrm>
            <a:off x="1162400" y="-10"/>
            <a:ext cx="10058400" cy="544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3F3F3F"/>
              </a:buClr>
              <a:buSzPct val="126315"/>
              <a:buFont typeface="Arial"/>
              <a:buNone/>
            </a:pPr>
            <a:endParaRPr sz="3800" u="sng"/>
          </a:p>
          <a:p>
            <a:pPr marL="0" lvl="0" indent="0" algn="ctr" rtl="0">
              <a:lnSpc>
                <a:spcPct val="85000"/>
              </a:lnSpc>
              <a:spcBef>
                <a:spcPts val="0"/>
              </a:spcBef>
              <a:spcAft>
                <a:spcPts val="0"/>
              </a:spcAft>
              <a:buClr>
                <a:srgbClr val="3F3F3F"/>
              </a:buClr>
              <a:buSzPct val="126315"/>
              <a:buFont typeface="Arial"/>
              <a:buNone/>
            </a:pPr>
            <a:r>
              <a:rPr lang="en-US" sz="3800" u="sng"/>
              <a:t>Relational Schema</a:t>
            </a:r>
            <a:endParaRPr sz="3800" u="sng"/>
          </a:p>
        </p:txBody>
      </p:sp>
      <p:sp>
        <p:nvSpPr>
          <p:cNvPr id="142" name="Google Shape;142;gf58c10c0e7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6</a:t>
            </a:fld>
            <a:endParaRPr/>
          </a:p>
        </p:txBody>
      </p:sp>
      <p:pic>
        <p:nvPicPr>
          <p:cNvPr id="143" name="Google Shape;143;gf58c10c0e7_0_0"/>
          <p:cNvPicPr preferRelativeResize="0"/>
          <p:nvPr/>
        </p:nvPicPr>
        <p:blipFill>
          <a:blip r:embed="rId3">
            <a:alphaModFix/>
          </a:blip>
          <a:stretch>
            <a:fillRect/>
          </a:stretch>
        </p:blipFill>
        <p:spPr>
          <a:xfrm>
            <a:off x="0" y="696600"/>
            <a:ext cx="12191999" cy="616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r>
              <a:rPr lang="en-US"/>
              <a:t>KEY FEATURES</a:t>
            </a:r>
            <a:endParaRPr/>
          </a:p>
        </p:txBody>
      </p:sp>
      <p:sp>
        <p:nvSpPr>
          <p:cNvPr id="149" name="Google Shape;149;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2000"/>
              <a:buFont typeface="Noto Sans Symbols"/>
              <a:buChar char="❑"/>
            </a:pPr>
            <a:r>
              <a:rPr lang="en-US"/>
              <a:t> User Friendly interface &amp; Easy to use</a:t>
            </a:r>
            <a:endParaRPr/>
          </a:p>
          <a:p>
            <a:pPr marL="91440" lvl="0" indent="-91440" algn="l" rtl="0">
              <a:lnSpc>
                <a:spcPct val="90000"/>
              </a:lnSpc>
              <a:spcBef>
                <a:spcPts val="1400"/>
              </a:spcBef>
              <a:spcAft>
                <a:spcPts val="0"/>
              </a:spcAft>
              <a:buSzPts val="2000"/>
              <a:buFont typeface="Noto Sans Symbols"/>
              <a:buChar char="❑"/>
            </a:pPr>
            <a:r>
              <a:rPr lang="en-US"/>
              <a:t> Excellent UI design</a:t>
            </a:r>
            <a:endParaRPr/>
          </a:p>
          <a:p>
            <a:pPr marL="91440" lvl="0" indent="-91440" algn="l" rtl="0">
              <a:lnSpc>
                <a:spcPct val="90000"/>
              </a:lnSpc>
              <a:spcBef>
                <a:spcPts val="1400"/>
              </a:spcBef>
              <a:spcAft>
                <a:spcPts val="0"/>
              </a:spcAft>
              <a:buSzPts val="2000"/>
              <a:buFont typeface="Noto Sans Symbols"/>
              <a:buChar char="❑"/>
            </a:pPr>
            <a:r>
              <a:rPr lang="en-US"/>
              <a:t> Your security is our main priority</a:t>
            </a:r>
            <a:endParaRPr/>
          </a:p>
          <a:p>
            <a:pPr marL="91440" lvl="0" indent="-91440" algn="l" rtl="0">
              <a:lnSpc>
                <a:spcPct val="90000"/>
              </a:lnSpc>
              <a:spcBef>
                <a:spcPts val="1400"/>
              </a:spcBef>
              <a:spcAft>
                <a:spcPts val="0"/>
              </a:spcAft>
              <a:buSzPts val="2000"/>
              <a:buFont typeface="Noto Sans Symbols"/>
              <a:buChar char="❑"/>
            </a:pPr>
            <a:r>
              <a:rPr lang="en-US"/>
              <a:t> Faster &amp; Efficient Database Management with Microsoft SQL Server</a:t>
            </a:r>
            <a:endParaRPr/>
          </a:p>
          <a:p>
            <a:pPr marL="91440" lvl="0" indent="-91440" algn="l" rtl="0">
              <a:lnSpc>
                <a:spcPct val="90000"/>
              </a:lnSpc>
              <a:spcBef>
                <a:spcPts val="1400"/>
              </a:spcBef>
              <a:spcAft>
                <a:spcPts val="0"/>
              </a:spcAft>
              <a:buSzPts val="2000"/>
              <a:buFont typeface="Noto Sans Symbols"/>
              <a:buChar char="❑"/>
            </a:pPr>
            <a:r>
              <a:rPr lang="en-US"/>
              <a:t>  And so on…</a:t>
            </a:r>
            <a:endParaRPr/>
          </a:p>
        </p:txBody>
      </p:sp>
      <p:sp>
        <p:nvSpPr>
          <p:cNvPr id="150" name="Google Shape;150;p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e75926e809_0_1"/>
          <p:cNvSpPr txBox="1">
            <a:spLocks noGrp="1"/>
          </p:cNvSpPr>
          <p:nvPr>
            <p:ph type="title" idx="4294967295"/>
          </p:nvPr>
        </p:nvSpPr>
        <p:spPr>
          <a:xfrm>
            <a:off x="1198699" y="2190625"/>
            <a:ext cx="10087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6C63FF"/>
              </a:buClr>
              <a:buSzPts val="7200"/>
              <a:buFont typeface="Arial"/>
              <a:buNone/>
            </a:pPr>
            <a:r>
              <a:rPr lang="en-US" sz="7200" b="1">
                <a:solidFill>
                  <a:srgbClr val="6C63FF"/>
                </a:solidFill>
              </a:rPr>
              <a:t>Thank You Very Much</a:t>
            </a:r>
            <a:endParaRPr sz="7200" b="1">
              <a:solidFill>
                <a:srgbClr val="6C63FF"/>
              </a:solidFill>
            </a:endParaRPr>
          </a:p>
        </p:txBody>
      </p:sp>
      <p:sp>
        <p:nvSpPr>
          <p:cNvPr id="156" name="Google Shape;156;ge75926e809_0_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Widescreen</PresentationFormat>
  <Paragraphs>67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Noto Sans Symbols</vt:lpstr>
      <vt:lpstr>Retrospect</vt:lpstr>
      <vt:lpstr>AmariShop</vt:lpstr>
      <vt:lpstr>Analyzing Project Scenario</vt:lpstr>
      <vt:lpstr>PowerPoint Presentation</vt:lpstr>
      <vt:lpstr>PowerPoint Presentation</vt:lpstr>
      <vt:lpstr>ER Diagram</vt:lpstr>
      <vt:lpstr> Relational Schema</vt:lpstr>
      <vt:lpstr>KEY FEATURES</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AmariShop</dc:title>
  <dc:creator>Fahim Rahman</dc:creator>
  <cp:lastModifiedBy>User</cp:lastModifiedBy>
  <cp:revision>1</cp:revision>
  <dcterms:created xsi:type="dcterms:W3CDTF">2021-07-31T05:17:43Z</dcterms:created>
  <dcterms:modified xsi:type="dcterms:W3CDTF">2022-08-22T13:00:51Z</dcterms:modified>
</cp:coreProperties>
</file>