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65b47000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65b47000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65b0d6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65b0d6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65b0d6cd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65b0d6cd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ac704b3b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ac704b3b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65b47000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65b47000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65b47000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65b47000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Emulation of wildland fire spread simulation using deep learning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464450" y="36281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Md Fahim Shahriar</a:t>
            </a:r>
            <a:br>
              <a:rPr lang="en" sz="2100">
                <a:solidFill>
                  <a:schemeClr val="lt1"/>
                </a:solidFill>
              </a:rPr>
            </a:br>
            <a:r>
              <a:rPr lang="en" sz="2100">
                <a:solidFill>
                  <a:schemeClr val="lt1"/>
                </a:solidFill>
              </a:rPr>
              <a:t>23341075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Introduction and Motivation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54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Intro:</a:t>
            </a:r>
            <a:endParaRPr b="1" sz="154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4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39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imes New Roman"/>
              <a:buChar char="●"/>
            </a:pPr>
            <a:r>
              <a:rPr lang="en" sz="154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4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Numerical solver: ForeFire</a:t>
            </a:r>
            <a:endParaRPr sz="154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3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imes New Roman"/>
              <a:buChar char="●"/>
            </a:pPr>
            <a:r>
              <a:rPr lang="en" sz="154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Focus: Wildland fire spread simulations in Corsica</a:t>
            </a:r>
            <a:endParaRPr sz="154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3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imes New Roman"/>
              <a:buChar char="●"/>
            </a:pPr>
            <a:r>
              <a:rPr lang="en" sz="154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Key challenge: High computational time</a:t>
            </a:r>
            <a:endParaRPr sz="154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770"/>
              <a:buNone/>
            </a:pPr>
            <a:r>
              <a:rPr b="1" lang="en" sz="1455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Objective:</a:t>
            </a:r>
            <a:endParaRPr b="1" sz="1455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99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Times New Roman"/>
              <a:buChar char="●"/>
            </a:pPr>
            <a:r>
              <a:rPr lang="en" sz="154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Efficiently simulate wildland fire spread</a:t>
            </a:r>
            <a:endParaRPr sz="154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3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imes New Roman"/>
              <a:buChar char="●"/>
            </a:pPr>
            <a:r>
              <a:rPr lang="en" sz="154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Develop a Deep Neural Network (DNN) emulator</a:t>
            </a:r>
            <a:endParaRPr sz="154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4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6185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Methodology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12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Simulation Approach</a:t>
            </a:r>
            <a:endParaRPr b="1" sz="15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293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13"/>
              <a:buFont typeface="Times New Roman"/>
              <a:buChar char="●"/>
            </a:pPr>
            <a:r>
              <a:rPr lang="en" sz="1412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ForeFire solver with Rothermel ROS model</a:t>
            </a:r>
            <a:endParaRPr sz="14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2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3"/>
              <a:buFont typeface="Times New Roman"/>
              <a:buChar char="●"/>
            </a:pPr>
            <a:r>
              <a:rPr lang="en" sz="1412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- 2D fields for elevation and land use</a:t>
            </a:r>
            <a:endParaRPr sz="14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2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3"/>
              <a:buFont typeface="Times New Roman"/>
              <a:buChar char="●"/>
            </a:pPr>
            <a:r>
              <a:rPr lang="en" sz="1412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Environmental parameters: FMC, wind speed, fuel perturbations</a:t>
            </a:r>
            <a:endParaRPr sz="14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812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Setup </a:t>
            </a:r>
            <a:endParaRPr sz="16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993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13"/>
              <a:buFont typeface="Times New Roman"/>
              <a:buChar char="●"/>
            </a:pPr>
            <a:r>
              <a:rPr lang="en" sz="1612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- 2D fields of elevation and land use</a:t>
            </a:r>
            <a:endParaRPr sz="16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9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3"/>
              <a:buFont typeface="Times New Roman"/>
              <a:buChar char="●"/>
            </a:pPr>
            <a:r>
              <a:rPr lang="en" sz="1612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Environmental parameters at 80-m resolution</a:t>
            </a:r>
            <a:endParaRPr sz="16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4536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Methodology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12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DNN Architecture</a:t>
            </a:r>
            <a:endParaRPr b="1" sz="15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643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13"/>
              <a:buFont typeface="Times New Roman"/>
              <a:buChar char="●"/>
            </a:pPr>
            <a:r>
              <a:rPr lang="en" sz="1512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Hybrid design for 2D fields and scalar inputs</a:t>
            </a:r>
            <a:endParaRPr sz="15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6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3"/>
              <a:buFont typeface="Times New Roman"/>
              <a:buChar char="●"/>
            </a:pPr>
            <a:r>
              <a:rPr lang="en" sz="1512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Convolutional blocks for 2D fields, dense blocks for scalar inputs</a:t>
            </a:r>
            <a:endParaRPr sz="15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6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3"/>
              <a:buFont typeface="Times New Roman"/>
              <a:buChar char="●"/>
            </a:pPr>
            <a:r>
              <a:t/>
            </a:r>
            <a:endParaRPr sz="15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812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Training Dataset</a:t>
            </a:r>
            <a:endParaRPr sz="16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993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13"/>
              <a:buFont typeface="Times New Roman"/>
              <a:buChar char="●"/>
            </a:pPr>
            <a:r>
              <a:rPr lang="en" sz="1612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× 10^6 samples from Latin Hypercube Sampling</a:t>
            </a:r>
            <a:endParaRPr sz="16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9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3"/>
              <a:buFont typeface="Times New Roman"/>
              <a:buChar char="●"/>
            </a:pPr>
            <a:r>
              <a:rPr lang="en" sz="1612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Additional augmentation during training</a:t>
            </a:r>
            <a:endParaRPr sz="16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9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3"/>
              <a:buFont typeface="Times New Roman"/>
              <a:buChar char="●"/>
            </a:pPr>
            <a:r>
              <a:rPr lang="en" sz="1612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Test set: 10^4 samples from low-discrepancy sequence</a:t>
            </a:r>
            <a:endParaRPr sz="16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1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4536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Model Accuracy and Insights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DNN Performance 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Explains 94.0% of output variance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Mean Absolute Percentage Error (MAPE): 32.8%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Computational Efficiency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Significant speed-up compared to ForeFire simulations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Thousands of times faster on a 32-CPU machine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66">
                <a:latin typeface="Roboto"/>
                <a:ea typeface="Roboto"/>
                <a:cs typeface="Roboto"/>
                <a:sym typeface="Roboto"/>
              </a:rPr>
              <a:t>Future Research and Implications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323500" y="500925"/>
            <a:ext cx="4774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Future Research Overview:</a:t>
            </a:r>
            <a:endParaRPr b="1"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Ensemble predictions and fire danger mapping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Comparison with other approximation techniques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Exploration of neural network architecture enhancements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Successful DNN emulator for wildland fire spread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Efficient, practical, and promising for various applications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