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65b47000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65b47000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65b0d6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65b0d6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65b0d6cd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65b0d6cd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65b47000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65b47000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65b47000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65b47000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65b47000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65b47000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Urban flood modeling using deep-learning approaches in Seoul, South Korea </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4464450" y="362818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Md Fahim Shahriar</a:t>
            </a:r>
            <a:br>
              <a:rPr lang="en" sz="2100">
                <a:solidFill>
                  <a:schemeClr val="lt1"/>
                </a:solidFill>
              </a:rPr>
            </a:br>
            <a:r>
              <a:rPr lang="en" sz="2100">
                <a:solidFill>
                  <a:schemeClr val="lt1"/>
                </a:solidFill>
              </a:rPr>
              <a:t>23341075</a:t>
            </a:r>
            <a:endParaRPr sz="21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66">
                <a:latin typeface="Roboto"/>
                <a:ea typeface="Roboto"/>
                <a:cs typeface="Roboto"/>
                <a:sym typeface="Roboto"/>
              </a:rPr>
              <a:t>Introduction and Motivation</a:t>
            </a:r>
            <a:endParaRPr/>
          </a:p>
        </p:txBody>
      </p:sp>
      <p:sp>
        <p:nvSpPr>
          <p:cNvPr id="71" name="Google Shape;71;p14"/>
          <p:cNvSpPr txBox="1"/>
          <p:nvPr>
            <p:ph idx="1" type="body"/>
          </p:nvPr>
        </p:nvSpPr>
        <p:spPr>
          <a:xfrm>
            <a:off x="4323500" y="500925"/>
            <a:ext cx="4774500" cy="40986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770"/>
              <a:buNone/>
            </a:pPr>
            <a:r>
              <a:rPr b="1" lang="en" sz="1540">
                <a:solidFill>
                  <a:schemeClr val="dk1"/>
                </a:solidFill>
                <a:highlight>
                  <a:schemeClr val="lt1"/>
                </a:highlight>
                <a:latin typeface="Times New Roman"/>
                <a:ea typeface="Times New Roman"/>
                <a:cs typeface="Times New Roman"/>
                <a:sym typeface="Times New Roman"/>
              </a:rPr>
              <a:t>Intro:</a:t>
            </a:r>
            <a:endParaRPr b="1" sz="1540">
              <a:solidFill>
                <a:schemeClr val="dk1"/>
              </a:solidFill>
              <a:highlight>
                <a:schemeClr val="lt1"/>
              </a:highlight>
              <a:latin typeface="Times New Roman"/>
              <a:ea typeface="Times New Roman"/>
              <a:cs typeface="Times New Roman"/>
              <a:sym typeface="Times New Roman"/>
            </a:endParaRPr>
          </a:p>
          <a:p>
            <a:pPr indent="-300990" lvl="0" marL="457200" rtl="0" algn="l">
              <a:lnSpc>
                <a:spcPct val="95000"/>
              </a:lnSpc>
              <a:spcBef>
                <a:spcPts val="1500"/>
              </a:spcBef>
              <a:spcAft>
                <a:spcPts val="0"/>
              </a:spcAft>
              <a:buClr>
                <a:schemeClr val="dk1"/>
              </a:buClr>
              <a:buSzPts val="1140"/>
              <a:buFont typeface="Times New Roman"/>
              <a:buChar char="●"/>
            </a:pPr>
            <a:r>
              <a:rPr lang="en" sz="1140">
                <a:solidFill>
                  <a:schemeClr val="dk1"/>
                </a:solidFill>
                <a:highlight>
                  <a:schemeClr val="lt1"/>
                </a:highlight>
                <a:latin typeface="Times New Roman"/>
                <a:ea typeface="Times New Roman"/>
                <a:cs typeface="Times New Roman"/>
                <a:sym typeface="Times New Roman"/>
              </a:rPr>
              <a:t>Objective: The article aims to map flood-prone areas in Seoul using</a:t>
            </a:r>
            <a:endParaRPr sz="1140">
              <a:solidFill>
                <a:schemeClr val="dk1"/>
              </a:solidFill>
              <a:highlight>
                <a:schemeClr val="lt1"/>
              </a:highlight>
              <a:latin typeface="Times New Roman"/>
              <a:ea typeface="Times New Roman"/>
              <a:cs typeface="Times New Roman"/>
              <a:sym typeface="Times New Roman"/>
            </a:endParaRPr>
          </a:p>
          <a:p>
            <a:pPr indent="-300990" lvl="0" marL="457200" rtl="0" algn="l">
              <a:lnSpc>
                <a:spcPct val="95000"/>
              </a:lnSpc>
              <a:spcBef>
                <a:spcPts val="0"/>
              </a:spcBef>
              <a:spcAft>
                <a:spcPts val="0"/>
              </a:spcAft>
              <a:buClr>
                <a:schemeClr val="dk1"/>
              </a:buClr>
              <a:buSzPts val="1140"/>
              <a:buFont typeface="Times New Roman"/>
              <a:buChar char="●"/>
            </a:pPr>
            <a:r>
              <a:rPr lang="en" sz="1140">
                <a:solidFill>
                  <a:schemeClr val="dk1"/>
                </a:solidFill>
                <a:highlight>
                  <a:schemeClr val="lt1"/>
                </a:highlight>
                <a:latin typeface="Times New Roman"/>
                <a:ea typeface="Times New Roman"/>
                <a:cs typeface="Times New Roman"/>
                <a:sym typeface="Times New Roman"/>
              </a:rPr>
              <a:t>NNETC and NNETR approaches.</a:t>
            </a:r>
            <a:endParaRPr sz="1140">
              <a:solidFill>
                <a:schemeClr val="dk1"/>
              </a:solidFill>
              <a:highlight>
                <a:schemeClr val="lt1"/>
              </a:highlight>
              <a:latin typeface="Times New Roman"/>
              <a:ea typeface="Times New Roman"/>
              <a:cs typeface="Times New Roman"/>
              <a:sym typeface="Times New Roman"/>
            </a:endParaRPr>
          </a:p>
          <a:p>
            <a:pPr indent="-300990" lvl="0" marL="457200" rtl="0" algn="l">
              <a:lnSpc>
                <a:spcPct val="95000"/>
              </a:lnSpc>
              <a:spcBef>
                <a:spcPts val="0"/>
              </a:spcBef>
              <a:spcAft>
                <a:spcPts val="0"/>
              </a:spcAft>
              <a:buClr>
                <a:schemeClr val="dk1"/>
              </a:buClr>
              <a:buSzPts val="1140"/>
              <a:buFont typeface="Times New Roman"/>
              <a:buChar char="●"/>
            </a:pPr>
            <a:r>
              <a:rPr lang="en" sz="1140">
                <a:solidFill>
                  <a:schemeClr val="dk1"/>
                </a:solidFill>
                <a:highlight>
                  <a:schemeClr val="lt1"/>
                </a:highlight>
                <a:latin typeface="Times New Roman"/>
                <a:ea typeface="Times New Roman"/>
                <a:cs typeface="Times New Roman"/>
                <a:sym typeface="Times New Roman"/>
              </a:rPr>
              <a:t>Scope of Study: Utilizing 10 flood-related factors, the study focuses on creating flood risk maps categorized into five classes.</a:t>
            </a:r>
            <a:endParaRPr sz="1140">
              <a:solidFill>
                <a:schemeClr val="dk1"/>
              </a:solidFill>
              <a:highlight>
                <a:schemeClr val="lt1"/>
              </a:highlight>
              <a:latin typeface="Times New Roman"/>
              <a:ea typeface="Times New Roman"/>
              <a:cs typeface="Times New Roman"/>
              <a:sym typeface="Times New Roman"/>
            </a:endParaRPr>
          </a:p>
          <a:p>
            <a:pPr indent="-300990" lvl="0" marL="457200" rtl="0" algn="l">
              <a:lnSpc>
                <a:spcPct val="95000"/>
              </a:lnSpc>
              <a:spcBef>
                <a:spcPts val="0"/>
              </a:spcBef>
              <a:spcAft>
                <a:spcPts val="0"/>
              </a:spcAft>
              <a:buClr>
                <a:schemeClr val="dk1"/>
              </a:buClr>
              <a:buSzPts val="1140"/>
              <a:buFont typeface="Times New Roman"/>
              <a:buChar char="●"/>
            </a:pPr>
            <a:r>
              <a:rPr lang="en" sz="1140">
                <a:solidFill>
                  <a:schemeClr val="dk1"/>
                </a:solidFill>
                <a:highlight>
                  <a:schemeClr val="lt1"/>
                </a:highlight>
                <a:latin typeface="Times New Roman"/>
                <a:ea typeface="Times New Roman"/>
                <a:cs typeface="Times New Roman"/>
                <a:sym typeface="Times New Roman"/>
              </a:rPr>
              <a:t>Significance: Highlighting that nearly 40% of the study area is susceptible to flooding, the article emphasizes the importance of flood-susceptibility mapping.</a:t>
            </a:r>
            <a:endParaRPr sz="1140">
              <a:solidFill>
                <a:schemeClr val="dk1"/>
              </a:solidFill>
              <a:highlight>
                <a:schemeClr val="lt1"/>
              </a:highlight>
              <a:latin typeface="Times New Roman"/>
              <a:ea typeface="Times New Roman"/>
              <a:cs typeface="Times New Roman"/>
              <a:sym typeface="Times New Roman"/>
            </a:endParaRPr>
          </a:p>
          <a:p>
            <a:pPr indent="0" lvl="0" marL="0" rtl="0" algn="l">
              <a:lnSpc>
                <a:spcPct val="95000"/>
              </a:lnSpc>
              <a:spcBef>
                <a:spcPts val="1500"/>
              </a:spcBef>
              <a:spcAft>
                <a:spcPts val="0"/>
              </a:spcAft>
              <a:buSzPts val="770"/>
              <a:buNone/>
            </a:pPr>
            <a:r>
              <a:t/>
            </a:r>
            <a:endParaRPr sz="1140">
              <a:solidFill>
                <a:schemeClr val="dk1"/>
              </a:solidFill>
              <a:highlight>
                <a:schemeClr val="lt1"/>
              </a:highlight>
              <a:latin typeface="Times New Roman"/>
              <a:ea typeface="Times New Roman"/>
              <a:cs typeface="Times New Roman"/>
              <a:sym typeface="Times New Roman"/>
            </a:endParaRPr>
          </a:p>
          <a:p>
            <a:pPr indent="0" lvl="0" marL="457200" rtl="0" algn="l">
              <a:lnSpc>
                <a:spcPct val="95000"/>
              </a:lnSpc>
              <a:spcBef>
                <a:spcPts val="1500"/>
              </a:spcBef>
              <a:spcAft>
                <a:spcPts val="0"/>
              </a:spcAft>
              <a:buSzPts val="770"/>
              <a:buNone/>
            </a:pPr>
            <a:r>
              <a:rPr b="1" lang="en" sz="1455">
                <a:solidFill>
                  <a:schemeClr val="dk1"/>
                </a:solidFill>
                <a:highlight>
                  <a:schemeClr val="lt1"/>
                </a:highlight>
                <a:latin typeface="Times New Roman"/>
                <a:ea typeface="Times New Roman"/>
                <a:cs typeface="Times New Roman"/>
                <a:sym typeface="Times New Roman"/>
              </a:rPr>
              <a:t> Motivation:</a:t>
            </a:r>
            <a:endParaRPr b="1" sz="1455">
              <a:solidFill>
                <a:schemeClr val="dk1"/>
              </a:solidFill>
              <a:highlight>
                <a:schemeClr val="lt1"/>
              </a:highlight>
              <a:latin typeface="Times New Roman"/>
              <a:ea typeface="Times New Roman"/>
              <a:cs typeface="Times New Roman"/>
              <a:sym typeface="Times New Roman"/>
            </a:endParaRPr>
          </a:p>
          <a:p>
            <a:pPr indent="-300990" lvl="0" marL="457200" rtl="0" algn="l">
              <a:lnSpc>
                <a:spcPct val="95000"/>
              </a:lnSpc>
              <a:spcBef>
                <a:spcPts val="1500"/>
              </a:spcBef>
              <a:spcAft>
                <a:spcPts val="0"/>
              </a:spcAft>
              <a:buClr>
                <a:schemeClr val="dk1"/>
              </a:buClr>
              <a:buSzPts val="1140"/>
              <a:buFont typeface="Times New Roman"/>
              <a:buChar char="●"/>
            </a:pPr>
            <a:r>
              <a:rPr lang="en" sz="1140">
                <a:solidFill>
                  <a:schemeClr val="dk1"/>
                </a:solidFill>
                <a:highlight>
                  <a:schemeClr val="lt1"/>
                </a:highlight>
                <a:latin typeface="Times New Roman"/>
                <a:ea typeface="Times New Roman"/>
                <a:cs typeface="Times New Roman"/>
                <a:sym typeface="Times New Roman"/>
              </a:rPr>
              <a:t>Urban Flood Scenario: Addressing the increasing flood occurrences in Seoul, the study underscores the need for flood-susceptibility assessment.</a:t>
            </a:r>
            <a:endParaRPr sz="1140">
              <a:solidFill>
                <a:schemeClr val="dk1"/>
              </a:solidFill>
              <a:highlight>
                <a:schemeClr val="lt1"/>
              </a:highlight>
              <a:latin typeface="Times New Roman"/>
              <a:ea typeface="Times New Roman"/>
              <a:cs typeface="Times New Roman"/>
              <a:sym typeface="Times New Roman"/>
            </a:endParaRPr>
          </a:p>
          <a:p>
            <a:pPr indent="-300990" lvl="0" marL="457200" rtl="0" algn="l">
              <a:lnSpc>
                <a:spcPct val="95000"/>
              </a:lnSpc>
              <a:spcBef>
                <a:spcPts val="0"/>
              </a:spcBef>
              <a:spcAft>
                <a:spcPts val="0"/>
              </a:spcAft>
              <a:buClr>
                <a:schemeClr val="dk1"/>
              </a:buClr>
              <a:buSzPts val="1140"/>
              <a:buFont typeface="Times New Roman"/>
              <a:buChar char="●"/>
            </a:pPr>
            <a:r>
              <a:rPr lang="en" sz="1140">
                <a:solidFill>
                  <a:schemeClr val="dk1"/>
                </a:solidFill>
                <a:highlight>
                  <a:schemeClr val="lt1"/>
                </a:highlight>
                <a:latin typeface="Times New Roman"/>
                <a:ea typeface="Times New Roman"/>
                <a:cs typeface="Times New Roman"/>
                <a:sym typeface="Times New Roman"/>
              </a:rPr>
              <a:t>Risk Mitigation: Acknowledging recent floods causing fatalities and property damage, the motivation is to predict future disasters through accurate flood-susceptibility mapping.</a:t>
            </a:r>
            <a:endParaRPr sz="1140">
              <a:solidFill>
                <a:schemeClr val="dk1"/>
              </a:solidFill>
              <a:highlight>
                <a:schemeClr val="lt1"/>
              </a:highlight>
              <a:latin typeface="Times New Roman"/>
              <a:ea typeface="Times New Roman"/>
              <a:cs typeface="Times New Roman"/>
              <a:sym typeface="Times New Roman"/>
            </a:endParaRPr>
          </a:p>
          <a:p>
            <a:pPr indent="-300990" lvl="0" marL="457200" rtl="0" algn="l">
              <a:lnSpc>
                <a:spcPct val="95000"/>
              </a:lnSpc>
              <a:spcBef>
                <a:spcPts val="0"/>
              </a:spcBef>
              <a:spcAft>
                <a:spcPts val="0"/>
              </a:spcAft>
              <a:buClr>
                <a:schemeClr val="dk1"/>
              </a:buClr>
              <a:buSzPts val="1140"/>
              <a:buFont typeface="Times New Roman"/>
              <a:buChar char="●"/>
            </a:pPr>
            <a:r>
              <a:rPr lang="en" sz="1140">
                <a:solidFill>
                  <a:schemeClr val="dk1"/>
                </a:solidFill>
                <a:highlight>
                  <a:schemeClr val="lt1"/>
                </a:highlight>
                <a:latin typeface="Times New Roman"/>
                <a:ea typeface="Times New Roman"/>
                <a:cs typeface="Times New Roman"/>
                <a:sym typeface="Times New Roman"/>
              </a:rPr>
              <a:t>Application of Models: The article introduces the application of NNETC and NNETR models as tools for flood risk identification in urban areas.</a:t>
            </a:r>
            <a:endParaRPr sz="1140">
              <a:solidFill>
                <a:schemeClr val="dk1"/>
              </a:solidFill>
              <a:highlight>
                <a:schemeClr val="lt1"/>
              </a:highlight>
              <a:latin typeface="Times New Roman"/>
              <a:ea typeface="Times New Roman"/>
              <a:cs typeface="Times New Roman"/>
              <a:sym typeface="Times New Roman"/>
            </a:endParaRPr>
          </a:p>
          <a:p>
            <a:pPr indent="0" lvl="0" marL="0" rtl="0" algn="l">
              <a:lnSpc>
                <a:spcPct val="80000"/>
              </a:lnSpc>
              <a:spcBef>
                <a:spcPts val="1500"/>
              </a:spcBef>
              <a:spcAft>
                <a:spcPts val="0"/>
              </a:spcAft>
              <a:buSzPts val="770"/>
              <a:buNone/>
            </a:pPr>
            <a:r>
              <a:t/>
            </a:r>
            <a:endParaRPr sz="6185">
              <a:solidFill>
                <a:schemeClr val="dk1"/>
              </a:solidFill>
              <a:highlight>
                <a:schemeClr val="lt1"/>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121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66">
                <a:latin typeface="Roboto"/>
                <a:ea typeface="Roboto"/>
                <a:cs typeface="Roboto"/>
                <a:sym typeface="Roboto"/>
              </a:rPr>
              <a:t>Contribution and Methodology</a:t>
            </a:r>
            <a:endParaRPr/>
          </a:p>
        </p:txBody>
      </p:sp>
      <p:sp>
        <p:nvSpPr>
          <p:cNvPr id="77" name="Google Shape;77;p15"/>
          <p:cNvSpPr txBox="1"/>
          <p:nvPr>
            <p:ph idx="1" type="body"/>
          </p:nvPr>
        </p:nvSpPr>
        <p:spPr>
          <a:xfrm>
            <a:off x="4323500" y="500925"/>
            <a:ext cx="47745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Model Comparison: NNETC and NNETR models are introduced for flood-susceptibility mapping, with a focus on their application and efficiency.</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Thematic Layers: Ten flood-related factors, including elevation, slope, and land use, are overlaid with flooded points for model training and validation.</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Categorization: The flood risk maps categorize areas into five classes based on flood potential using the NNETC and NNETR models.</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1500"/>
              </a:spcBef>
              <a:spcAft>
                <a:spcPts val="1200"/>
              </a:spcAft>
              <a:buNone/>
            </a:pPr>
            <a:r>
              <a:t/>
            </a:r>
            <a:endParaRPr sz="8707">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66">
                <a:latin typeface="Roboto"/>
                <a:ea typeface="Roboto"/>
                <a:cs typeface="Roboto"/>
                <a:sym typeface="Roboto"/>
              </a:rPr>
              <a:t>Model Accuracy and Insights</a:t>
            </a:r>
            <a:endParaRPr/>
          </a:p>
        </p:txBody>
      </p:sp>
      <p:sp>
        <p:nvSpPr>
          <p:cNvPr id="83" name="Google Shape;83;p16"/>
          <p:cNvSpPr txBox="1"/>
          <p:nvPr>
            <p:ph idx="1" type="body"/>
          </p:nvPr>
        </p:nvSpPr>
        <p:spPr>
          <a:xfrm>
            <a:off x="4323500" y="500925"/>
            <a:ext cx="47745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Accuracy Assessment: AUC values indicate very good accuracies in both training and validation steps for both models.</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Variable Importance: TRI is identified as the most critical factor affecting flood inundation, followed by slope, elevation, and TWI.</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Flood Susceptibility Maps: Both models predict high flood risk in Seoul, covering a significant portion of the study area.</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1500"/>
              </a:spcBef>
              <a:spcAft>
                <a:spcPts val="1200"/>
              </a:spcAft>
              <a:buNone/>
            </a:pPr>
            <a:r>
              <a:t/>
            </a:r>
            <a:endParaRPr sz="8707">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66">
                <a:latin typeface="Roboto"/>
                <a:ea typeface="Roboto"/>
                <a:cs typeface="Roboto"/>
                <a:sym typeface="Roboto"/>
              </a:rPr>
              <a:t>Limitations</a:t>
            </a:r>
            <a:endParaRPr/>
          </a:p>
        </p:txBody>
      </p:sp>
      <p:sp>
        <p:nvSpPr>
          <p:cNvPr id="89" name="Google Shape;89;p17"/>
          <p:cNvSpPr txBox="1"/>
          <p:nvPr>
            <p:ph idx="1" type="body"/>
          </p:nvPr>
        </p:nvSpPr>
        <p:spPr>
          <a:xfrm>
            <a:off x="4323500" y="500925"/>
            <a:ext cx="4774500" cy="409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Model Comparison: The NNETC model is found to outperform NNETR, but both are considered robust for urban flood management.</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Factor Analysis: Factors affecting flood risk are identified, emphasizing the importance of considering these in new construction projects.</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Recommendations: Suggestions are made for further research on model efficiency in different urban areas and the impact of varied datasets.</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Conclusion: The study concludes that flood-susceptibility assessment is crucial for Seoul, and the models provide valuable tools for risk mitigation and planning.</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sz="8707">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66">
                <a:latin typeface="Roboto"/>
                <a:ea typeface="Roboto"/>
                <a:cs typeface="Roboto"/>
                <a:sym typeface="Roboto"/>
              </a:rPr>
              <a:t>Future Research and Implications</a:t>
            </a:r>
            <a:endParaRPr/>
          </a:p>
        </p:txBody>
      </p:sp>
      <p:sp>
        <p:nvSpPr>
          <p:cNvPr id="95" name="Google Shape;95;p18"/>
          <p:cNvSpPr txBox="1"/>
          <p:nvPr>
            <p:ph idx="1" type="body"/>
          </p:nvPr>
        </p:nvSpPr>
        <p:spPr>
          <a:xfrm>
            <a:off x="4323500" y="500925"/>
            <a:ext cx="47745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highlight>
                  <a:schemeClr val="lt1"/>
                </a:highlight>
                <a:latin typeface="Times New Roman"/>
                <a:ea typeface="Times New Roman"/>
                <a:cs typeface="Times New Roman"/>
                <a:sym typeface="Times New Roman"/>
              </a:rPr>
              <a:t>Future Research Overview:</a:t>
            </a:r>
            <a:endParaRPr b="1" sz="14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highlight>
                  <a:schemeClr val="lt1"/>
                </a:highlight>
                <a:latin typeface="Times New Roman"/>
                <a:ea typeface="Times New Roman"/>
                <a:cs typeface="Times New Roman"/>
                <a:sym typeface="Times New Roman"/>
              </a:rPr>
              <a:t>Future research endeavors could focus on enhancing the efficiency of flood-susceptibility models in diverse urban contexts beyond Seoul. Investigating the impact of different training and testing datasets on model robustness would contribute to a deeper understanding of the models' generalizability. Additionally, exploring the applicability of NNETC and NNETR models in other geographical regions would provide valuable insights into their versatility for urban flood management. Further investigations may also delve into the dynamic nature of flood risks and the integration of real-time data for more accurate and timely predictions, thus advancing the field of flood risk assessment and management.</a:t>
            </a:r>
            <a:endParaRPr sz="12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