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8" r:id="rId1"/>
  </p:sldMasterIdLst>
  <p:sldIdLst>
    <p:sldId id="256" r:id="rId2"/>
    <p:sldId id="264" r:id="rId3"/>
    <p:sldId id="265" r:id="rId4"/>
    <p:sldId id="268" r:id="rId5"/>
    <p:sldId id="257" r:id="rId6"/>
    <p:sldId id="266" r:id="rId7"/>
    <p:sldId id="269" r:id="rId8"/>
    <p:sldId id="258" r:id="rId9"/>
    <p:sldId id="259" r:id="rId10"/>
    <p:sldId id="260" r:id="rId11"/>
    <p:sldId id="262" r:id="rId12"/>
    <p:sldId id="263"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C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82" d="100"/>
          <a:sy n="82" d="100"/>
        </p:scale>
        <p:origin x="-682" y="-115"/>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FA05C4-7FB9-4E86-BCAC-82ED2B341822}" type="datetimeFigureOut">
              <a:rPr lang="en-US" smtClean="0"/>
              <a:pPr/>
              <a:t>27-Apr-17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565E00-672E-4657-8A26-A87248090143}"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674023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FA05C4-7FB9-4E86-BCAC-82ED2B341822}" type="datetimeFigureOut">
              <a:rPr lang="en-US" smtClean="0"/>
              <a:pPr/>
              <a:t>27-Apr-17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565E00-672E-4657-8A26-A87248090143}" type="slidenum">
              <a:rPr lang="en-US" smtClean="0"/>
              <a:pPr/>
              <a:t>‹#›</a:t>
            </a:fld>
            <a:endParaRPr lang="en-US"/>
          </a:p>
        </p:txBody>
      </p:sp>
    </p:spTree>
    <p:extLst>
      <p:ext uri="{BB962C8B-B14F-4D97-AF65-F5344CB8AC3E}">
        <p14:creationId xmlns:p14="http://schemas.microsoft.com/office/powerpoint/2010/main" xmlns="" val="2932678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FA05C4-7FB9-4E86-BCAC-82ED2B341822}" type="datetimeFigureOut">
              <a:rPr lang="en-US" smtClean="0"/>
              <a:pPr/>
              <a:t>27-Apr-17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565E00-672E-4657-8A26-A87248090143}" type="slidenum">
              <a:rPr lang="en-US" smtClean="0"/>
              <a:pPr/>
              <a:t>‹#›</a:t>
            </a:fld>
            <a:endParaRPr lang="en-US"/>
          </a:p>
        </p:txBody>
      </p:sp>
    </p:spTree>
    <p:extLst>
      <p:ext uri="{BB962C8B-B14F-4D97-AF65-F5344CB8AC3E}">
        <p14:creationId xmlns:p14="http://schemas.microsoft.com/office/powerpoint/2010/main" xmlns="" val="4222196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FA05C4-7FB9-4E86-BCAC-82ED2B341822}" type="datetimeFigureOut">
              <a:rPr lang="en-US" smtClean="0"/>
              <a:pPr/>
              <a:t>27-Apr-17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565E00-672E-4657-8A26-A87248090143}" type="slidenum">
              <a:rPr lang="en-US" smtClean="0"/>
              <a:pPr/>
              <a:t>‹#›</a:t>
            </a:fld>
            <a:endParaRPr lang="en-US"/>
          </a:p>
        </p:txBody>
      </p:sp>
    </p:spTree>
    <p:extLst>
      <p:ext uri="{BB962C8B-B14F-4D97-AF65-F5344CB8AC3E}">
        <p14:creationId xmlns:p14="http://schemas.microsoft.com/office/powerpoint/2010/main" xmlns="" val="4080387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8FA05C4-7FB9-4E86-BCAC-82ED2B341822}" type="datetimeFigureOut">
              <a:rPr lang="en-US" smtClean="0"/>
              <a:pPr/>
              <a:t>27-Apr-17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565E00-672E-4657-8A26-A87248090143}"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61019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FA05C4-7FB9-4E86-BCAC-82ED2B341822}" type="datetimeFigureOut">
              <a:rPr lang="en-US" smtClean="0"/>
              <a:pPr/>
              <a:t>27-Apr-17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565E00-672E-4657-8A26-A87248090143}" type="slidenum">
              <a:rPr lang="en-US" smtClean="0"/>
              <a:pPr/>
              <a:t>‹#›</a:t>
            </a:fld>
            <a:endParaRPr lang="en-US"/>
          </a:p>
        </p:txBody>
      </p:sp>
    </p:spTree>
    <p:extLst>
      <p:ext uri="{BB962C8B-B14F-4D97-AF65-F5344CB8AC3E}">
        <p14:creationId xmlns:p14="http://schemas.microsoft.com/office/powerpoint/2010/main" xmlns="" val="631098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FA05C4-7FB9-4E86-BCAC-82ED2B341822}" type="datetimeFigureOut">
              <a:rPr lang="en-US" smtClean="0"/>
              <a:pPr/>
              <a:t>27-Apr-17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565E00-672E-4657-8A26-A87248090143}" type="slidenum">
              <a:rPr lang="en-US" smtClean="0"/>
              <a:pPr/>
              <a:t>‹#›</a:t>
            </a:fld>
            <a:endParaRPr lang="en-US"/>
          </a:p>
        </p:txBody>
      </p:sp>
    </p:spTree>
    <p:extLst>
      <p:ext uri="{BB962C8B-B14F-4D97-AF65-F5344CB8AC3E}">
        <p14:creationId xmlns:p14="http://schemas.microsoft.com/office/powerpoint/2010/main" xmlns="" val="2160624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FA05C4-7FB9-4E86-BCAC-82ED2B341822}" type="datetimeFigureOut">
              <a:rPr lang="en-US" smtClean="0"/>
              <a:pPr/>
              <a:t>27-Apr-17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565E00-672E-4657-8A26-A87248090143}" type="slidenum">
              <a:rPr lang="en-US" smtClean="0"/>
              <a:pPr/>
              <a:t>‹#›</a:t>
            </a:fld>
            <a:endParaRPr lang="en-US"/>
          </a:p>
        </p:txBody>
      </p:sp>
    </p:spTree>
    <p:extLst>
      <p:ext uri="{BB962C8B-B14F-4D97-AF65-F5344CB8AC3E}">
        <p14:creationId xmlns:p14="http://schemas.microsoft.com/office/powerpoint/2010/main" xmlns="" val="2921550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8FA05C4-7FB9-4E86-BCAC-82ED2B341822}" type="datetimeFigureOut">
              <a:rPr lang="en-US" smtClean="0"/>
              <a:pPr/>
              <a:t>27-Apr-17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1565E00-672E-4657-8A26-A87248090143}" type="slidenum">
              <a:rPr lang="en-US" smtClean="0"/>
              <a:pPr/>
              <a:t>‹#›</a:t>
            </a:fld>
            <a:endParaRPr lang="en-US"/>
          </a:p>
        </p:txBody>
      </p:sp>
    </p:spTree>
    <p:extLst>
      <p:ext uri="{BB962C8B-B14F-4D97-AF65-F5344CB8AC3E}">
        <p14:creationId xmlns:p14="http://schemas.microsoft.com/office/powerpoint/2010/main" xmlns="" val="864871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8FA05C4-7FB9-4E86-BCAC-82ED2B341822}" type="datetimeFigureOut">
              <a:rPr lang="en-US" smtClean="0"/>
              <a:pPr/>
              <a:t>27-Apr-17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1565E00-672E-4657-8A26-A87248090143}" type="slidenum">
              <a:rPr lang="en-US" smtClean="0"/>
              <a:pPr/>
              <a:t>‹#›</a:t>
            </a:fld>
            <a:endParaRPr lang="en-US"/>
          </a:p>
        </p:txBody>
      </p:sp>
    </p:spTree>
    <p:extLst>
      <p:ext uri="{BB962C8B-B14F-4D97-AF65-F5344CB8AC3E}">
        <p14:creationId xmlns:p14="http://schemas.microsoft.com/office/powerpoint/2010/main" xmlns="" val="4031484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8FA05C4-7FB9-4E86-BCAC-82ED2B341822}" type="datetimeFigureOut">
              <a:rPr lang="en-US" smtClean="0"/>
              <a:pPr/>
              <a:t>27-Apr-17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565E00-672E-4657-8A26-A87248090143}" type="slidenum">
              <a:rPr lang="en-US" smtClean="0"/>
              <a:pPr/>
              <a:t>‹#›</a:t>
            </a:fld>
            <a:endParaRPr lang="en-US"/>
          </a:p>
        </p:txBody>
      </p:sp>
    </p:spTree>
    <p:extLst>
      <p:ext uri="{BB962C8B-B14F-4D97-AF65-F5344CB8AC3E}">
        <p14:creationId xmlns:p14="http://schemas.microsoft.com/office/powerpoint/2010/main" xmlns="" val="833810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8FA05C4-7FB9-4E86-BCAC-82ED2B341822}" type="datetimeFigureOut">
              <a:rPr lang="en-US" smtClean="0"/>
              <a:pPr/>
              <a:t>27-Apr-17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1565E00-672E-4657-8A26-A87248090143}"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320410753"/>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9100" y="563131"/>
            <a:ext cx="6172200" cy="2514600"/>
          </a:xfrm>
        </p:spPr>
        <p:txBody>
          <a:bodyPr>
            <a:noAutofit/>
          </a:bodyPr>
          <a:lstStyle/>
          <a:p>
            <a:r>
              <a:rPr lang="en-US" sz="6000" dirty="0">
                <a:solidFill>
                  <a:schemeClr val="accent6">
                    <a:lumMod val="50000"/>
                  </a:schemeClr>
                </a:solidFill>
              </a:rPr>
              <a:t/>
            </a:r>
            <a:br>
              <a:rPr lang="en-US" sz="6000" dirty="0">
                <a:solidFill>
                  <a:schemeClr val="accent6">
                    <a:lumMod val="50000"/>
                  </a:schemeClr>
                </a:solidFill>
              </a:rPr>
            </a:br>
            <a:r>
              <a:rPr lang="en-US" sz="6000" dirty="0">
                <a:solidFill>
                  <a:schemeClr val="accent6">
                    <a:lumMod val="50000"/>
                  </a:schemeClr>
                </a:solidFill>
                <a:latin typeface="Maiandra GD" panose="020E0502030308020204" pitchFamily="34" charset="0"/>
              </a:rPr>
              <a:t>ShopBusters:</a:t>
            </a:r>
            <a:br>
              <a:rPr lang="en-US" sz="6000" dirty="0">
                <a:solidFill>
                  <a:schemeClr val="accent6">
                    <a:lumMod val="50000"/>
                  </a:schemeClr>
                </a:solidFill>
                <a:latin typeface="Maiandra GD" panose="020E0502030308020204" pitchFamily="34" charset="0"/>
              </a:rPr>
            </a:br>
            <a:r>
              <a:rPr lang="en-US" sz="6000" dirty="0">
                <a:solidFill>
                  <a:schemeClr val="accent6">
                    <a:lumMod val="50000"/>
                  </a:schemeClr>
                </a:solidFill>
                <a:latin typeface="Maiandra GD" panose="020E0502030308020204" pitchFamily="34" charset="0"/>
              </a:rPr>
              <a:t> 		Best Online 		Bookstore</a:t>
            </a:r>
          </a:p>
        </p:txBody>
      </p:sp>
      <p:sp>
        <p:nvSpPr>
          <p:cNvPr id="3" name="Subtitle 2"/>
          <p:cNvSpPr>
            <a:spLocks noGrp="1"/>
          </p:cNvSpPr>
          <p:nvPr>
            <p:ph type="subTitle" idx="1"/>
          </p:nvPr>
        </p:nvSpPr>
        <p:spPr>
          <a:xfrm>
            <a:off x="1100051" y="4455620"/>
            <a:ext cx="4233949" cy="1143000"/>
          </a:xfrm>
        </p:spPr>
        <p:txBody>
          <a:bodyPr>
            <a:normAutofit/>
          </a:bodyPr>
          <a:lstStyle/>
          <a:p>
            <a:r>
              <a:rPr lang="en-US" dirty="0">
                <a:solidFill>
                  <a:schemeClr val="accent1"/>
                </a:solidFill>
              </a:rPr>
              <a:t>Professor:</a:t>
            </a:r>
          </a:p>
          <a:p>
            <a:r>
              <a:rPr lang="en-US" dirty="0"/>
              <a:t>Dr. Zahid Anwar</a:t>
            </a: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715000" y="228600"/>
            <a:ext cx="5055716" cy="2836690"/>
          </a:xfrm>
          <a:prstGeom prst="rect">
            <a:avLst/>
          </a:prstGeom>
        </p:spPr>
      </p:pic>
      <p:sp>
        <p:nvSpPr>
          <p:cNvPr id="8" name="Subtitle 2"/>
          <p:cNvSpPr txBox="1">
            <a:spLocks/>
          </p:cNvSpPr>
          <p:nvPr/>
        </p:nvSpPr>
        <p:spPr>
          <a:xfrm>
            <a:off x="6125883" y="4419600"/>
            <a:ext cx="4233949" cy="1143000"/>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b="1" dirty="0">
                <a:solidFill>
                  <a:schemeClr val="accent1"/>
                </a:solidFill>
              </a:rPr>
              <a:t>Group Members:</a:t>
            </a:r>
          </a:p>
          <a:p>
            <a:pPr marL="514350" indent="-514350">
              <a:lnSpc>
                <a:spcPct val="120000"/>
              </a:lnSpc>
              <a:spcBef>
                <a:spcPts val="0"/>
              </a:spcBef>
              <a:buFont typeface="+mj-lt"/>
              <a:buAutoNum type="arabicPeriod"/>
            </a:pPr>
            <a:r>
              <a:rPr lang="en-US" dirty="0"/>
              <a:t>Mir hussain ali</a:t>
            </a:r>
          </a:p>
          <a:p>
            <a:pPr marL="514350" indent="-514350">
              <a:lnSpc>
                <a:spcPct val="120000"/>
              </a:lnSpc>
              <a:spcBef>
                <a:spcPts val="0"/>
              </a:spcBef>
              <a:buFont typeface="+mj-lt"/>
              <a:buAutoNum type="arabicPeriod"/>
            </a:pPr>
            <a:r>
              <a:rPr lang="en-US" dirty="0"/>
              <a:t>Mohammed </a:t>
            </a:r>
            <a:r>
              <a:rPr lang="en-US" dirty="0" err="1"/>
              <a:t>ashfaq</a:t>
            </a:r>
            <a:r>
              <a:rPr lang="en-US" dirty="0"/>
              <a:t> </a:t>
            </a:r>
            <a:r>
              <a:rPr lang="en-US" dirty="0" err="1"/>
              <a:t>ahmed</a:t>
            </a:r>
            <a:endParaRPr lang="en-US" dirty="0"/>
          </a:p>
          <a:p>
            <a:pPr marL="514350" indent="-514350">
              <a:lnSpc>
                <a:spcPct val="120000"/>
              </a:lnSpc>
              <a:spcBef>
                <a:spcPts val="0"/>
              </a:spcBef>
              <a:buFont typeface="+mj-lt"/>
              <a:buAutoNum type="arabicPeriod"/>
            </a:pPr>
            <a:r>
              <a:rPr lang="en-US" dirty="0" err="1"/>
              <a:t>Humaira</a:t>
            </a:r>
            <a:r>
              <a:rPr lang="en-US" dirty="0"/>
              <a:t> </a:t>
            </a:r>
            <a:r>
              <a:rPr lang="en-US" dirty="0" err="1"/>
              <a:t>fatima</a:t>
            </a:r>
            <a:endParaRPr lang="en-US" dirty="0"/>
          </a:p>
        </p:txBody>
      </p:sp>
      <p:sp>
        <p:nvSpPr>
          <p:cNvPr id="9" name="Subtitle 2"/>
          <p:cNvSpPr txBox="1">
            <a:spLocks/>
          </p:cNvSpPr>
          <p:nvPr/>
        </p:nvSpPr>
        <p:spPr>
          <a:xfrm>
            <a:off x="2743200" y="3657600"/>
            <a:ext cx="7696200" cy="5334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b="1" dirty="0">
                <a:solidFill>
                  <a:schemeClr val="accent1"/>
                </a:solidFill>
              </a:rPr>
              <a:t>CIS-475 Software Engineering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Faced</a:t>
            </a:r>
          </a:p>
        </p:txBody>
      </p:sp>
      <p:sp>
        <p:nvSpPr>
          <p:cNvPr id="4" name="Content Placeholder 3"/>
          <p:cNvSpPr>
            <a:spLocks noGrp="1"/>
          </p:cNvSpPr>
          <p:nvPr>
            <p:ph idx="1"/>
          </p:nvPr>
        </p:nvSpPr>
        <p:spPr/>
        <p:txBody>
          <a:bodyPr/>
          <a:lstStyle/>
          <a:p>
            <a:pPr>
              <a:buFont typeface="Arial" panose="020B0604020202020204" pitchFamily="34" charset="0"/>
              <a:buChar char="•"/>
            </a:pPr>
            <a:r>
              <a:rPr lang="en-US" dirty="0"/>
              <a:t>Setting up a Spring Starter project in Eclipse.</a:t>
            </a:r>
          </a:p>
          <a:p>
            <a:pPr>
              <a:buFont typeface="Arial" panose="020B0604020202020204" pitchFamily="34" charset="0"/>
              <a:buChar char="•"/>
            </a:pPr>
            <a:r>
              <a:rPr lang="en-US" dirty="0"/>
              <a:t>Performing CRUD operations .</a:t>
            </a:r>
          </a:p>
          <a:p>
            <a:pPr>
              <a:buFont typeface="Arial" panose="020B0604020202020204" pitchFamily="34" charset="0"/>
              <a:buChar char="•"/>
            </a:pPr>
            <a:r>
              <a:rPr lang="en-US" dirty="0"/>
              <a:t>Experimented with Spring Framework and Hibernate.</a:t>
            </a:r>
          </a:p>
          <a:p>
            <a:pPr>
              <a:buFont typeface="Arial" panose="020B0604020202020204" pitchFamily="34" charset="0"/>
              <a:buChar char="•"/>
            </a:pPr>
            <a:r>
              <a:rPr lang="en-US" dirty="0"/>
              <a:t>Experimented with Spring web Security.</a:t>
            </a:r>
          </a:p>
          <a:p>
            <a:pPr>
              <a:buFont typeface="Arial" panose="020B0604020202020204" pitchFamily="34" charset="0"/>
              <a:buChar char="•"/>
            </a:pPr>
            <a:r>
              <a:rPr lang="en-US" dirty="0"/>
              <a:t>Committing files to </a:t>
            </a:r>
            <a:r>
              <a:rPr lang="en-US" dirty="0" err="1"/>
              <a:t>github</a:t>
            </a:r>
            <a:r>
              <a:rPr lang="en-US" dirty="0"/>
              <a:t> after editing. </a:t>
            </a:r>
          </a:p>
          <a:p>
            <a:pPr>
              <a:buFont typeface="Arial" panose="020B0604020202020204" pitchFamily="34" charset="0"/>
              <a:buChar char="•"/>
            </a:pPr>
            <a:r>
              <a:rPr lang="en-US" dirty="0"/>
              <a:t>Did not had sufficient time to complete full functionality which we had planned.</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Known Issues</a:t>
            </a:r>
          </a:p>
        </p:txBody>
      </p:sp>
      <p:sp>
        <p:nvSpPr>
          <p:cNvPr id="3" name="Content Placeholder 2"/>
          <p:cNvSpPr>
            <a:spLocks noGrp="1"/>
          </p:cNvSpPr>
          <p:nvPr>
            <p:ph idx="1"/>
          </p:nvPr>
        </p:nvSpPr>
        <p:spPr/>
        <p:txBody>
          <a:bodyPr/>
          <a:lstStyle/>
          <a:p>
            <a:r>
              <a:rPr lang="en-US" dirty="0"/>
              <a:t>There is no Favorite feature available as of now for books to mark as favorites</a:t>
            </a:r>
          </a:p>
          <a:p>
            <a:r>
              <a:rPr lang="en-US" dirty="0"/>
              <a:t>Auto Update on Price when user is changing the quantity of the product.</a:t>
            </a:r>
          </a:p>
          <a:p>
            <a:r>
              <a:rPr lang="en-US" dirty="0"/>
              <a:t>No option to search Orders by date in User’s Account.</a:t>
            </a:r>
          </a:p>
          <a:p>
            <a:r>
              <a:rPr lang="en-US" dirty="0"/>
              <a:t>when you click on privacy policy or license agreement you get redirected to same FAQ’s page need to update it.</a:t>
            </a:r>
          </a:p>
          <a:p>
            <a:endParaRPr lang="en-US" dirty="0"/>
          </a:p>
          <a:p>
            <a:endParaRPr lang="en-US" dirty="0"/>
          </a:p>
        </p:txBody>
      </p:sp>
    </p:spTree>
    <p:extLst>
      <p:ext uri="{BB962C8B-B14F-4D97-AF65-F5344CB8AC3E}">
        <p14:creationId xmlns:p14="http://schemas.microsoft.com/office/powerpoint/2010/main" xmlns="" val="19578021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p>
        </p:txBody>
      </p:sp>
      <p:sp>
        <p:nvSpPr>
          <p:cNvPr id="3" name="Content Placeholder 2"/>
          <p:cNvSpPr>
            <a:spLocks noGrp="1"/>
          </p:cNvSpPr>
          <p:nvPr>
            <p:ph idx="1"/>
          </p:nvPr>
        </p:nvSpPr>
        <p:spPr/>
        <p:txBody>
          <a:bodyPr/>
          <a:lstStyle/>
          <a:p>
            <a:pPr marL="457200" indent="-457200">
              <a:buFont typeface="+mj-lt"/>
              <a:buAutoNum type="alphaLcParenR"/>
            </a:pPr>
            <a:r>
              <a:rPr lang="en-US" dirty="0"/>
              <a:t>Add Search by Price, List , category</a:t>
            </a:r>
          </a:p>
          <a:p>
            <a:pPr marL="457200" indent="-457200">
              <a:buFont typeface="+mj-lt"/>
              <a:buAutoNum type="alphaLcParenR"/>
            </a:pPr>
            <a:r>
              <a:rPr lang="en-US" dirty="0"/>
              <a:t>Compare Two products from different Authors.</a:t>
            </a:r>
          </a:p>
          <a:p>
            <a:pPr marL="457200" indent="-457200">
              <a:buFont typeface="+mj-lt"/>
              <a:buAutoNum type="alphaLcParenR"/>
            </a:pPr>
            <a:r>
              <a:rPr lang="en-US" dirty="0"/>
              <a:t>Add User Management to Admin portal.</a:t>
            </a:r>
          </a:p>
          <a:p>
            <a:pPr marL="457200" indent="-457200">
              <a:buFont typeface="+mj-lt"/>
              <a:buAutoNum type="alphaLcParenR"/>
            </a:pPr>
            <a:r>
              <a:rPr lang="en-US" dirty="0"/>
              <a:t>Add Seller Feature to the website where people can upload their Products and sell it on our website.</a:t>
            </a:r>
          </a:p>
          <a:p>
            <a:pPr marL="457200" indent="-457200">
              <a:buFont typeface="+mj-lt"/>
              <a:buAutoNum type="alphaLcParenR"/>
            </a:pPr>
            <a:r>
              <a:rPr lang="en-US" dirty="0"/>
              <a:t>Adding Introduction videos about each Book.</a:t>
            </a:r>
          </a:p>
          <a:p>
            <a:pPr marL="457200" indent="-457200">
              <a:buFont typeface="+mj-lt"/>
              <a:buAutoNum type="alphaLcParenR"/>
            </a:pPr>
            <a:r>
              <a:rPr lang="en-US" dirty="0"/>
              <a:t>Adding AutoComplete Suggestion to search box</a:t>
            </a:r>
          </a:p>
          <a:p>
            <a:pPr marL="0" indent="0">
              <a:buNone/>
            </a:pPr>
            <a:r>
              <a:rPr lang="en-US" dirty="0" err="1"/>
              <a:t>Github</a:t>
            </a:r>
            <a:r>
              <a:rPr lang="en-US" dirty="0"/>
              <a:t> link for source code:</a:t>
            </a:r>
          </a:p>
          <a:p>
            <a:pPr marL="0" indent="0">
              <a:buNone/>
            </a:pPr>
            <a:r>
              <a:rPr lang="en-US" dirty="0">
                <a:highlight>
                  <a:srgbClr val="FFFF00"/>
                </a:highlight>
              </a:rPr>
              <a:t>https://github.com/mhali2090/SWEPROJECT.git</a:t>
            </a:r>
          </a:p>
          <a:p>
            <a:endParaRPr lang="en-US" dirty="0"/>
          </a:p>
          <a:p>
            <a:endParaRPr lang="en-US" dirty="0"/>
          </a:p>
        </p:txBody>
      </p:sp>
    </p:spTree>
    <p:extLst>
      <p:ext uri="{BB962C8B-B14F-4D97-AF65-F5344CB8AC3E}">
        <p14:creationId xmlns:p14="http://schemas.microsoft.com/office/powerpoint/2010/main" xmlns="" val="32596827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3" name="Content Placeholder 2"/>
          <p:cNvSpPr>
            <a:spLocks noGrp="1"/>
          </p:cNvSpPr>
          <p:nvPr>
            <p:ph idx="1"/>
          </p:nvPr>
        </p:nvSpPr>
        <p:spPr/>
        <p:txBody>
          <a:bodyPr>
            <a:normAutofit/>
          </a:bodyPr>
          <a:lstStyle/>
          <a:p>
            <a:pPr marL="0" indent="0">
              <a:buNone/>
            </a:pPr>
            <a:r>
              <a:rPr lang="en-US" sz="4800" dirty="0"/>
              <a:t>Questions?</a:t>
            </a:r>
          </a:p>
        </p:txBody>
      </p:sp>
    </p:spTree>
    <p:extLst>
      <p:ext uri="{BB962C8B-B14F-4D97-AF65-F5344CB8AC3E}">
        <p14:creationId xmlns:p14="http://schemas.microsoft.com/office/powerpoint/2010/main" xmlns="" val="30930294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model</a:t>
            </a:r>
          </a:p>
        </p:txBody>
      </p:sp>
      <p:sp>
        <p:nvSpPr>
          <p:cNvPr id="8" name="Content Placeholder 7"/>
          <p:cNvSpPr>
            <a:spLocks noGrp="1"/>
          </p:cNvSpPr>
          <p:nvPr>
            <p:ph idx="1"/>
          </p:nvPr>
        </p:nvSpPr>
        <p:spPr/>
        <p:txBody>
          <a:bodyPr>
            <a:normAutofit/>
          </a:bodyPr>
          <a:lstStyle/>
          <a:p>
            <a:r>
              <a:rPr lang="en-US" b="1" dirty="0"/>
              <a:t>Customer: </a:t>
            </a:r>
            <a:r>
              <a:rPr lang="en-US" dirty="0"/>
              <a:t>Users / Readers</a:t>
            </a:r>
          </a:p>
          <a:p>
            <a:r>
              <a:rPr lang="en-US" b="1" dirty="0"/>
              <a:t>Business Model</a:t>
            </a:r>
            <a:r>
              <a:rPr lang="en-US" dirty="0"/>
              <a:t>: An online representation of the Books that are sold in the physical store. There are different categories and products for each category, which online shoppers can browse. Details are provided for each product (i.e., name, image, description, price).</a:t>
            </a:r>
          </a:p>
          <a:p>
            <a:r>
              <a:rPr lang="en-US" b="1" dirty="0"/>
              <a:t>Benefits</a:t>
            </a:r>
            <a:r>
              <a:rPr lang="en-US" dirty="0"/>
              <a:t>:  </a:t>
            </a:r>
          </a:p>
          <a:p>
            <a:pPr lvl="1"/>
            <a:r>
              <a:rPr lang="en-US" dirty="0"/>
              <a:t>Faster buying procedure</a:t>
            </a:r>
          </a:p>
          <a:p>
            <a:pPr lvl="1"/>
            <a:r>
              <a:rPr lang="en-US" dirty="0"/>
              <a:t> Easy to find products </a:t>
            </a:r>
          </a:p>
          <a:p>
            <a:pPr lvl="1"/>
            <a:r>
              <a:rPr lang="en-US" dirty="0"/>
              <a:t>More reach to customers, there is no theoretical geographic limitations.</a:t>
            </a:r>
          </a:p>
          <a:p>
            <a:pPr lvl="1"/>
            <a:r>
              <a:rPr lang="en-US" dirty="0"/>
              <a:t> Low operational costs and better quality of services.</a:t>
            </a:r>
          </a:p>
        </p:txBody>
      </p:sp>
      <p:pic>
        <p:nvPicPr>
          <p:cNvPr id="1026" name="Picture 2" descr="Image result for software developer clipart perplexed"/>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064378" y="14446"/>
            <a:ext cx="1642962" cy="1831288"/>
          </a:xfrm>
          <a:prstGeom prst="rect">
            <a:avLst/>
          </a:prstGeom>
          <a:noFill/>
          <a:extLst>
            <a:ext uri="{909E8E84-426E-40DD-AFC4-6F175D3DCCD1}">
              <a14:hiddenFill xmlns:a14="http://schemas.microsoft.com/office/drawing/2010/main" xmlns="">
                <a:solidFill>
                  <a:srgbClr val="FFFFFF"/>
                </a:solidFill>
              </a14:hiddenFill>
            </a:ext>
          </a:extLst>
        </p:spPr>
      </p:pic>
      <p:pic>
        <p:nvPicPr>
          <p:cNvPr id="1036" name="Picture 12" descr="Is Website Design Too Expensive?"/>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445169" y="6016"/>
            <a:ext cx="882174" cy="882174"/>
          </a:xfrm>
          <a:prstGeom prst="rect">
            <a:avLst/>
          </a:prstGeom>
          <a:noFill/>
          <a:extLst>
            <a:ext uri="{909E8E84-426E-40DD-AFC4-6F175D3DCCD1}">
              <a14:hiddenFill xmlns:a14="http://schemas.microsoft.com/office/drawing/2010/main" xmlns="">
                <a:solidFill>
                  <a:srgbClr val="FFFFFF"/>
                </a:solidFill>
              </a14:hiddenFill>
            </a:ext>
          </a:extLst>
        </p:spPr>
      </p:pic>
      <p:pic>
        <p:nvPicPr>
          <p:cNvPr id="1038" name="Picture 14" descr="Price cliparts"/>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974026" y="76201"/>
            <a:ext cx="1042906" cy="820419"/>
          </a:xfrm>
          <a:prstGeom prst="rect">
            <a:avLst/>
          </a:prstGeom>
          <a:noFill/>
          <a:extLst>
            <a:ext uri="{909E8E84-426E-40DD-AFC4-6F175D3DCCD1}">
              <a14:hiddenFill xmlns:a14="http://schemas.microsoft.com/office/drawing/2010/main" xmlns="">
                <a:solidFill>
                  <a:srgbClr val="FFFFFF"/>
                </a:solidFill>
              </a14:hiddenFill>
            </a:ext>
          </a:extLst>
        </p:spPr>
      </p:pic>
      <p:pic>
        <p:nvPicPr>
          <p:cNvPr id="4" name="Picture 3"/>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8696017" y="0"/>
            <a:ext cx="3283007" cy="2031682"/>
          </a:xfrm>
          <a:prstGeom prst="rect">
            <a:avLst/>
          </a:prstGeom>
        </p:spPr>
      </p:pic>
    </p:spTree>
    <p:extLst>
      <p:ext uri="{BB962C8B-B14F-4D97-AF65-F5344CB8AC3E}">
        <p14:creationId xmlns:p14="http://schemas.microsoft.com/office/powerpoint/2010/main" xmlns="" val="1361205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906" y="1842"/>
            <a:ext cx="10058400" cy="1450757"/>
          </a:xfrm>
        </p:spPr>
        <p:txBody>
          <a:bodyPr/>
          <a:lstStyle/>
          <a:p>
            <a:r>
              <a:rPr lang="en-US" dirty="0"/>
              <a:t>High-Level Design Flow : Admin Portal</a:t>
            </a:r>
          </a:p>
        </p:txBody>
      </p:sp>
      <p:pic>
        <p:nvPicPr>
          <p:cNvPr id="1026" name="Picture 2" descr="Image result for browser window"/>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37953" y="1219201"/>
            <a:ext cx="3172047" cy="317204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1066800" y="2667000"/>
            <a:ext cx="2057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Admin</a:t>
            </a:r>
          </a:p>
        </p:txBody>
      </p:sp>
      <p:sp>
        <p:nvSpPr>
          <p:cNvPr id="6" name="TextBox 5"/>
          <p:cNvSpPr txBox="1"/>
          <p:nvPr/>
        </p:nvSpPr>
        <p:spPr>
          <a:xfrm>
            <a:off x="1066800" y="3159792"/>
            <a:ext cx="2057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t>
            </a:r>
          </a:p>
        </p:txBody>
      </p:sp>
      <p:sp>
        <p:nvSpPr>
          <p:cNvPr id="5" name="Rectangle 4"/>
          <p:cNvSpPr/>
          <p:nvPr/>
        </p:nvSpPr>
        <p:spPr>
          <a:xfrm>
            <a:off x="1524000" y="3581400"/>
            <a:ext cx="1143000" cy="309816"/>
          </a:xfrm>
          <a:prstGeom prst="rect">
            <a:avLst/>
          </a:prstGeom>
          <a:solidFill>
            <a:schemeClr val="bg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Sign</a:t>
            </a:r>
            <a:r>
              <a:rPr lang="en-US" b="1" dirty="0">
                <a:solidFill>
                  <a:schemeClr val="tx1"/>
                </a:solidFill>
              </a:rPr>
              <a:t> </a:t>
            </a:r>
            <a:r>
              <a:rPr lang="en-US" b="1" dirty="0">
                <a:solidFill>
                  <a:schemeClr val="bg1"/>
                </a:solidFill>
              </a:rPr>
              <a:t>in</a:t>
            </a:r>
          </a:p>
        </p:txBody>
      </p:sp>
      <p:pic>
        <p:nvPicPr>
          <p:cNvPr id="8" name="Picture 2" descr="Image result for browser window"/>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495800" y="1219200"/>
            <a:ext cx="3172047" cy="3172048"/>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extBox 8"/>
          <p:cNvSpPr txBox="1"/>
          <p:nvPr/>
        </p:nvSpPr>
        <p:spPr>
          <a:xfrm>
            <a:off x="4924647" y="2666999"/>
            <a:ext cx="2057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Add a new book</a:t>
            </a:r>
          </a:p>
        </p:txBody>
      </p:sp>
      <p:sp>
        <p:nvSpPr>
          <p:cNvPr id="10" name="TextBox 9"/>
          <p:cNvSpPr txBox="1"/>
          <p:nvPr/>
        </p:nvSpPr>
        <p:spPr>
          <a:xfrm>
            <a:off x="4924647" y="3159791"/>
            <a:ext cx="2057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View book list</a:t>
            </a:r>
          </a:p>
        </p:txBody>
      </p:sp>
      <p:pic>
        <p:nvPicPr>
          <p:cNvPr id="13" name="Picture 2" descr="Image result for browser window"/>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257363" y="1219200"/>
            <a:ext cx="3172047" cy="3172048"/>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Rounded Rectangle 11"/>
          <p:cNvSpPr/>
          <p:nvPr/>
        </p:nvSpPr>
        <p:spPr>
          <a:xfrm>
            <a:off x="8915400" y="2590800"/>
            <a:ext cx="1905000" cy="445531"/>
          </a:xfrm>
          <a:prstGeom prst="roundRect">
            <a:avLst/>
          </a:prstGeom>
          <a:solidFill>
            <a:schemeClr val="bg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New Book</a:t>
            </a:r>
          </a:p>
        </p:txBody>
      </p:sp>
      <p:pic>
        <p:nvPicPr>
          <p:cNvPr id="20" name="Picture 2" descr="Image result for browser window"/>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35936" y="3952817"/>
            <a:ext cx="3200400" cy="3172048"/>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extBox 13"/>
          <p:cNvSpPr txBox="1"/>
          <p:nvPr/>
        </p:nvSpPr>
        <p:spPr>
          <a:xfrm flipH="1">
            <a:off x="6194580" y="4524152"/>
            <a:ext cx="1654019" cy="461665"/>
          </a:xfrm>
          <a:prstGeom prst="rect">
            <a:avLst/>
          </a:prstGeom>
          <a:noFill/>
        </p:spPr>
        <p:txBody>
          <a:bodyPr wrap="square" rtlCol="0">
            <a:spAutoFit/>
          </a:bodyPr>
          <a:lstStyle/>
          <a:p>
            <a:r>
              <a:rPr lang="en-US" sz="2400" b="1" dirty="0"/>
              <a:t>Edit</a:t>
            </a:r>
          </a:p>
        </p:txBody>
      </p:sp>
      <p:pic>
        <p:nvPicPr>
          <p:cNvPr id="25" name="Picture 2" descr="Image result for browser window"/>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353647" y="4014851"/>
            <a:ext cx="3200400" cy="3172048"/>
          </a:xfrm>
          <a:prstGeom prst="rect">
            <a:avLst/>
          </a:prstGeom>
          <a:noFill/>
          <a:extLst>
            <a:ext uri="{909E8E84-426E-40DD-AFC4-6F175D3DCCD1}">
              <a14:hiddenFill xmlns:a14="http://schemas.microsoft.com/office/drawing/2010/main" xmlns="">
                <a:solidFill>
                  <a:srgbClr val="FFFFFF"/>
                </a:solidFill>
              </a14:hiddenFill>
            </a:ext>
          </a:extLst>
        </p:spPr>
      </p:pic>
      <p:sp>
        <p:nvSpPr>
          <p:cNvPr id="27" name="TextBox 26"/>
          <p:cNvSpPr txBox="1"/>
          <p:nvPr/>
        </p:nvSpPr>
        <p:spPr>
          <a:xfrm flipH="1">
            <a:off x="9843385" y="4615364"/>
            <a:ext cx="2050243" cy="461665"/>
          </a:xfrm>
          <a:prstGeom prst="rect">
            <a:avLst/>
          </a:prstGeom>
          <a:noFill/>
        </p:spPr>
        <p:txBody>
          <a:bodyPr wrap="square" rtlCol="0">
            <a:spAutoFit/>
          </a:bodyPr>
          <a:lstStyle/>
          <a:p>
            <a:r>
              <a:rPr lang="en-US" sz="2400" b="1" dirty="0"/>
              <a:t>View books</a:t>
            </a:r>
          </a:p>
        </p:txBody>
      </p:sp>
      <p:sp>
        <p:nvSpPr>
          <p:cNvPr id="22" name="Right Arrow 21"/>
          <p:cNvSpPr/>
          <p:nvPr/>
        </p:nvSpPr>
        <p:spPr>
          <a:xfrm>
            <a:off x="3910124" y="2666999"/>
            <a:ext cx="533400" cy="58095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6" name="Right Arrow 35"/>
          <p:cNvSpPr/>
          <p:nvPr/>
        </p:nvSpPr>
        <p:spPr>
          <a:xfrm>
            <a:off x="7696200" y="2695647"/>
            <a:ext cx="533400" cy="58095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8" name="Right Arrow 37"/>
          <p:cNvSpPr/>
          <p:nvPr/>
        </p:nvSpPr>
        <p:spPr>
          <a:xfrm rot="10800000">
            <a:off x="7693355" y="5298108"/>
            <a:ext cx="533400" cy="58095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9" name="Right Arrow 38"/>
          <p:cNvSpPr/>
          <p:nvPr/>
        </p:nvSpPr>
        <p:spPr>
          <a:xfrm rot="5400000">
            <a:off x="9601199" y="3938624"/>
            <a:ext cx="533400" cy="58095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2" name="Rectangle 41"/>
          <p:cNvSpPr/>
          <p:nvPr/>
        </p:nvSpPr>
        <p:spPr>
          <a:xfrm>
            <a:off x="4924647" y="3612196"/>
            <a:ext cx="2057399" cy="309816"/>
          </a:xfrm>
          <a:prstGeom prst="rect">
            <a:avLst/>
          </a:prstGeom>
          <a:solidFill>
            <a:schemeClr val="bg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Add book</a:t>
            </a:r>
          </a:p>
        </p:txBody>
      </p:sp>
      <p:pic>
        <p:nvPicPr>
          <p:cNvPr id="26" name="Picture 2" descr="https://img.clipartfest.com/62dec5633da36c38cd1888426ff8acfc_brown-book-png-clipart-book-clipart-png_6283-4698.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370069" y="3159791"/>
            <a:ext cx="946633" cy="707886"/>
          </a:xfrm>
          <a:prstGeom prst="rect">
            <a:avLst/>
          </a:prstGeom>
          <a:noFill/>
          <a:extLst>
            <a:ext uri="{909E8E84-426E-40DD-AFC4-6F175D3DCCD1}">
              <a14:hiddenFill xmlns:a14="http://schemas.microsoft.com/office/drawing/2010/main" xmlns="">
                <a:solidFill>
                  <a:srgbClr val="FFFFFF"/>
                </a:solidFill>
              </a14:hiddenFill>
            </a:ext>
          </a:extLst>
        </p:spPr>
      </p:pic>
      <p:sp>
        <p:nvSpPr>
          <p:cNvPr id="44" name="Rectangle 43"/>
          <p:cNvSpPr/>
          <p:nvPr/>
        </p:nvSpPr>
        <p:spPr>
          <a:xfrm>
            <a:off x="8694181" y="6217460"/>
            <a:ext cx="1058867" cy="309816"/>
          </a:xfrm>
          <a:prstGeom prst="rect">
            <a:avLst/>
          </a:prstGeom>
          <a:solidFill>
            <a:schemeClr val="bg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Edit</a:t>
            </a:r>
          </a:p>
        </p:txBody>
      </p:sp>
      <p:sp>
        <p:nvSpPr>
          <p:cNvPr id="45" name="Rectangle 44"/>
          <p:cNvSpPr/>
          <p:nvPr/>
        </p:nvSpPr>
        <p:spPr>
          <a:xfrm>
            <a:off x="9882933" y="6227939"/>
            <a:ext cx="1202576" cy="309816"/>
          </a:xfrm>
          <a:prstGeom prst="rect">
            <a:avLst/>
          </a:prstGeom>
          <a:solidFill>
            <a:schemeClr val="bg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Delete</a:t>
            </a:r>
          </a:p>
        </p:txBody>
      </p:sp>
      <p:pic>
        <p:nvPicPr>
          <p:cNvPr id="29" name="Picture 28"/>
          <p:cNvPicPr>
            <a:picLocks noChangeAspect="1"/>
          </p:cNvPicPr>
          <p:nvPr/>
        </p:nvPicPr>
        <p:blipFill rotWithShape="1">
          <a:blip r:embed="rId4">
            <a:extLst>
              <a:ext uri="{28A0092B-C50C-407E-A947-70E740481C1C}">
                <a14:useLocalDpi xmlns:a14="http://schemas.microsoft.com/office/drawing/2010/main" xmlns="" val="0"/>
              </a:ext>
            </a:extLst>
          </a:blip>
          <a:srcRect r="-2564" b="53813"/>
          <a:stretch/>
        </p:blipFill>
        <p:spPr>
          <a:xfrm>
            <a:off x="8694181" y="5291207"/>
            <a:ext cx="2493291" cy="804793"/>
          </a:xfrm>
          <a:prstGeom prst="rect">
            <a:avLst/>
          </a:prstGeom>
        </p:spPr>
      </p:pic>
      <p:sp>
        <p:nvSpPr>
          <p:cNvPr id="47" name="Rounded Rectangle 11"/>
          <p:cNvSpPr/>
          <p:nvPr/>
        </p:nvSpPr>
        <p:spPr>
          <a:xfrm>
            <a:off x="5085152" y="5241091"/>
            <a:ext cx="1905000" cy="445531"/>
          </a:xfrm>
          <a:prstGeom prst="roundRect">
            <a:avLst/>
          </a:prstGeom>
          <a:solidFill>
            <a:schemeClr val="bg2">
              <a:lumMod val="5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Edit Book details</a:t>
            </a:r>
          </a:p>
        </p:txBody>
      </p:sp>
      <p:sp>
        <p:nvSpPr>
          <p:cNvPr id="48" name="Rectangle 47"/>
          <p:cNvSpPr/>
          <p:nvPr/>
        </p:nvSpPr>
        <p:spPr>
          <a:xfrm>
            <a:off x="5289829" y="5941058"/>
            <a:ext cx="1568171" cy="383542"/>
          </a:xfrm>
          <a:prstGeom prst="rect">
            <a:avLst/>
          </a:prstGeom>
          <a:solidFill>
            <a:schemeClr val="bg2">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Update Book</a:t>
            </a:r>
          </a:p>
        </p:txBody>
      </p:sp>
      <p:sp>
        <p:nvSpPr>
          <p:cNvPr id="49" name="TextBox 48"/>
          <p:cNvSpPr txBox="1"/>
          <p:nvPr/>
        </p:nvSpPr>
        <p:spPr>
          <a:xfrm flipH="1">
            <a:off x="5961292" y="1793101"/>
            <a:ext cx="1654019" cy="461665"/>
          </a:xfrm>
          <a:prstGeom prst="rect">
            <a:avLst/>
          </a:prstGeom>
          <a:noFill/>
        </p:spPr>
        <p:txBody>
          <a:bodyPr wrap="square" rtlCol="0">
            <a:spAutoFit/>
          </a:bodyPr>
          <a:lstStyle/>
          <a:p>
            <a:r>
              <a:rPr lang="en-US" sz="2400" b="1" dirty="0"/>
              <a:t>Index Page</a:t>
            </a:r>
          </a:p>
        </p:txBody>
      </p:sp>
      <p:sp>
        <p:nvSpPr>
          <p:cNvPr id="50" name="TextBox 49"/>
          <p:cNvSpPr txBox="1"/>
          <p:nvPr/>
        </p:nvSpPr>
        <p:spPr>
          <a:xfrm flipH="1">
            <a:off x="2133600" y="1809690"/>
            <a:ext cx="1654019" cy="400110"/>
          </a:xfrm>
          <a:prstGeom prst="rect">
            <a:avLst/>
          </a:prstGeom>
          <a:noFill/>
        </p:spPr>
        <p:txBody>
          <a:bodyPr wrap="square" rtlCol="0">
            <a:spAutoFit/>
          </a:bodyPr>
          <a:lstStyle/>
          <a:p>
            <a:r>
              <a:rPr lang="en-US" sz="2000" b="1" dirty="0"/>
              <a:t>Admin Login</a:t>
            </a:r>
          </a:p>
        </p:txBody>
      </p:sp>
      <p:sp>
        <p:nvSpPr>
          <p:cNvPr id="51" name="TextBox 50"/>
          <p:cNvSpPr txBox="1"/>
          <p:nvPr/>
        </p:nvSpPr>
        <p:spPr>
          <a:xfrm flipH="1">
            <a:off x="9753048" y="1778912"/>
            <a:ext cx="1654019" cy="461665"/>
          </a:xfrm>
          <a:prstGeom prst="rect">
            <a:avLst/>
          </a:prstGeom>
          <a:noFill/>
        </p:spPr>
        <p:txBody>
          <a:bodyPr wrap="square" rtlCol="0">
            <a:spAutoFit/>
          </a:bodyPr>
          <a:lstStyle/>
          <a:p>
            <a:r>
              <a:rPr lang="en-US" sz="2400" b="1" dirty="0"/>
              <a:t>Book Info</a:t>
            </a:r>
          </a:p>
        </p:txBody>
      </p:sp>
    </p:spTree>
    <p:extLst>
      <p:ext uri="{BB962C8B-B14F-4D97-AF65-F5344CB8AC3E}">
        <p14:creationId xmlns:p14="http://schemas.microsoft.com/office/powerpoint/2010/main" xmlns="" val="21979155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906" y="1842"/>
            <a:ext cx="10058400" cy="1450757"/>
          </a:xfrm>
        </p:spPr>
        <p:txBody>
          <a:bodyPr/>
          <a:lstStyle/>
          <a:p>
            <a:r>
              <a:rPr lang="en-US" dirty="0"/>
              <a:t>High-Level Design Flow : User Portal</a:t>
            </a:r>
          </a:p>
        </p:txBody>
      </p:sp>
      <p:pic>
        <p:nvPicPr>
          <p:cNvPr id="30" name="Picture 29" descr="C:\Users\mhali\AppData\Local\Microsoft\Windows\INetCache\Content.Word\process-flow.png"/>
          <p:cNvPicPr/>
          <p:nvPr/>
        </p:nvPicPr>
        <p:blipFill>
          <a:blip r:embed="rId2">
            <a:extLst>
              <a:ext uri="{28A0092B-C50C-407E-A947-70E740481C1C}">
                <a14:useLocalDpi xmlns:a14="http://schemas.microsoft.com/office/drawing/2010/main" xmlns="" val="0"/>
              </a:ext>
            </a:extLst>
          </a:blip>
          <a:srcRect/>
          <a:stretch>
            <a:fillRect/>
          </a:stretch>
        </p:blipFill>
        <p:spPr bwMode="auto">
          <a:xfrm>
            <a:off x="762000" y="1905000"/>
            <a:ext cx="10820400" cy="4343400"/>
          </a:xfrm>
          <a:prstGeom prst="rect">
            <a:avLst/>
          </a:prstGeom>
          <a:noFill/>
          <a:ln>
            <a:noFill/>
          </a:ln>
        </p:spPr>
      </p:pic>
    </p:spTree>
    <p:extLst>
      <p:ext uri="{BB962C8B-B14F-4D97-AF65-F5344CB8AC3E}">
        <p14:creationId xmlns:p14="http://schemas.microsoft.com/office/powerpoint/2010/main" xmlns="" val="30185744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0034"/>
            <a:ext cx="10058400" cy="1450757"/>
          </a:xfrm>
        </p:spPr>
        <p:txBody>
          <a:bodyPr/>
          <a:lstStyle/>
          <a:p>
            <a:r>
              <a:rPr lang="en-US" dirty="0"/>
              <a:t>User Requirements</a:t>
            </a:r>
          </a:p>
        </p:txBody>
      </p:sp>
      <p:pic>
        <p:nvPicPr>
          <p:cNvPr id="28" name="Picture 27" descr="C:\Users\mhali\AppData\Local\Microsoft\Windows\INetCache\Content.Word\Use case for User.jpg"/>
          <p:cNvPicPr/>
          <p:nvPr/>
        </p:nvPicPr>
        <p:blipFill>
          <a:blip r:embed="rId2">
            <a:extLst>
              <a:ext uri="{28A0092B-C50C-407E-A947-70E740481C1C}">
                <a14:useLocalDpi xmlns:a14="http://schemas.microsoft.com/office/drawing/2010/main" xmlns="" val="0"/>
              </a:ext>
            </a:extLst>
          </a:blip>
          <a:srcRect/>
          <a:stretch>
            <a:fillRect/>
          </a:stretch>
        </p:blipFill>
        <p:spPr bwMode="auto">
          <a:xfrm>
            <a:off x="7239000" y="1905000"/>
            <a:ext cx="4572000" cy="41910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8" name="Picture 7"/>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66800" y="2743200"/>
            <a:ext cx="4522382" cy="22098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Book Use Case</a:t>
            </a:r>
          </a:p>
        </p:txBody>
      </p:sp>
      <p:sp>
        <p:nvSpPr>
          <p:cNvPr id="4" name="Rectangle 3"/>
          <p:cNvSpPr/>
          <p:nvPr/>
        </p:nvSpPr>
        <p:spPr>
          <a:xfrm>
            <a:off x="5410200" y="1905000"/>
            <a:ext cx="5638800" cy="3970318"/>
          </a:xfrm>
          <a:prstGeom prst="rect">
            <a:avLst/>
          </a:prstGeom>
          <a:solidFill>
            <a:schemeClr val="bg1">
              <a:lumMod val="85000"/>
            </a:schemeClr>
          </a:solidFill>
          <a:ln w="25400">
            <a:solidFill>
              <a:schemeClr val="tx1"/>
            </a:solidFill>
          </a:ln>
        </p:spPr>
        <p:txBody>
          <a:bodyPr wrap="square">
            <a:spAutoFit/>
          </a:bodyPr>
          <a:lstStyle/>
          <a:p>
            <a:pPr eaLnBrk="1" hangingPunct="1">
              <a:defRPr/>
            </a:pPr>
            <a:r>
              <a:rPr lang="en-US" b="1" dirty="0">
                <a:latin typeface="Times New Roman" charset="0"/>
                <a:cs typeface="Arial" charset="0"/>
              </a:rPr>
              <a:t>Use Case Title:</a:t>
            </a:r>
            <a:r>
              <a:rPr lang="en-US" dirty="0">
                <a:latin typeface="Times New Roman" charset="0"/>
                <a:cs typeface="Arial" charset="0"/>
              </a:rPr>
              <a:t> Delete a Book. </a:t>
            </a:r>
          </a:p>
          <a:p>
            <a:pPr eaLnBrk="1" hangingPunct="1">
              <a:defRPr/>
            </a:pPr>
            <a:r>
              <a:rPr lang="en-US" b="1" dirty="0">
                <a:latin typeface="Times New Roman" charset="0"/>
                <a:cs typeface="Arial" charset="0"/>
              </a:rPr>
              <a:t>Primary Actor:</a:t>
            </a:r>
            <a:r>
              <a:rPr lang="en-US" dirty="0">
                <a:latin typeface="Times New Roman" charset="0"/>
                <a:cs typeface="Arial" charset="0"/>
              </a:rPr>
              <a:t> Admin ,  </a:t>
            </a:r>
            <a:r>
              <a:rPr lang="en-US" b="1" dirty="0">
                <a:latin typeface="Times New Roman" charset="0"/>
                <a:cs typeface="Arial" charset="0"/>
              </a:rPr>
              <a:t>Level:</a:t>
            </a:r>
            <a:r>
              <a:rPr lang="en-US" dirty="0">
                <a:latin typeface="Times New Roman" charset="0"/>
                <a:cs typeface="Arial" charset="0"/>
              </a:rPr>
              <a:t> Actor goal </a:t>
            </a:r>
          </a:p>
          <a:p>
            <a:pPr eaLnBrk="1" hangingPunct="1">
              <a:defRPr/>
            </a:pPr>
            <a:r>
              <a:rPr lang="en-US" b="1" dirty="0">
                <a:latin typeface="Times New Roman" charset="0"/>
                <a:cs typeface="Arial" charset="0"/>
              </a:rPr>
              <a:t>Precondition:</a:t>
            </a:r>
            <a:r>
              <a:rPr lang="en-US" dirty="0">
                <a:latin typeface="Times New Roman" charset="0"/>
                <a:cs typeface="Arial" charset="0"/>
              </a:rPr>
              <a:t> The Book must be viewed in “View Book List”.</a:t>
            </a:r>
          </a:p>
          <a:p>
            <a:pPr eaLnBrk="1" hangingPunct="1">
              <a:defRPr/>
            </a:pPr>
            <a:r>
              <a:rPr lang="en-US" b="1" dirty="0">
                <a:latin typeface="Times New Roman" charset="0"/>
                <a:cs typeface="Arial" charset="0"/>
              </a:rPr>
              <a:t>Success Guarantees:</a:t>
            </a:r>
            <a:r>
              <a:rPr lang="en-US" dirty="0">
                <a:latin typeface="Times New Roman" charset="0"/>
                <a:cs typeface="Arial" charset="0"/>
              </a:rPr>
              <a:t> Book is deleted. It can no longer be viewed in the Booklist</a:t>
            </a:r>
          </a:p>
          <a:p>
            <a:pPr eaLnBrk="1" hangingPunct="1">
              <a:defRPr/>
            </a:pPr>
            <a:r>
              <a:rPr lang="en-US" b="1" dirty="0">
                <a:latin typeface="Times New Roman" charset="0"/>
                <a:cs typeface="Arial" charset="0"/>
              </a:rPr>
              <a:t>Main Success Scenario</a:t>
            </a:r>
            <a:r>
              <a:rPr lang="en-US" dirty="0">
                <a:latin typeface="Times New Roman" charset="0"/>
                <a:cs typeface="Arial" charset="0"/>
              </a:rPr>
              <a:t> </a:t>
            </a:r>
          </a:p>
          <a:p>
            <a:pPr eaLnBrk="1" hangingPunct="1">
              <a:defRPr/>
            </a:pPr>
            <a:r>
              <a:rPr lang="en-US" dirty="0">
                <a:latin typeface="Times New Roman" charset="0"/>
                <a:cs typeface="Arial" charset="0"/>
              </a:rPr>
              <a:t>1. Admin: selects the View Booklist option</a:t>
            </a:r>
          </a:p>
          <a:p>
            <a:pPr eaLnBrk="1" hangingPunct="1">
              <a:defRPr/>
            </a:pPr>
            <a:r>
              <a:rPr lang="en-US" dirty="0">
                <a:latin typeface="Times New Roman" charset="0"/>
                <a:cs typeface="Arial" charset="0"/>
              </a:rPr>
              <a:t>2. System: displays all the books</a:t>
            </a:r>
          </a:p>
          <a:p>
            <a:pPr eaLnBrk="1" hangingPunct="1">
              <a:defRPr/>
            </a:pPr>
            <a:r>
              <a:rPr lang="en-US" dirty="0">
                <a:latin typeface="Times New Roman" charset="0"/>
                <a:cs typeface="Arial" charset="0"/>
              </a:rPr>
              <a:t>3. Admin: selects the book to be deleted </a:t>
            </a:r>
          </a:p>
          <a:p>
            <a:pPr eaLnBrk="1" hangingPunct="1">
              <a:defRPr/>
            </a:pPr>
            <a:r>
              <a:rPr lang="en-US" dirty="0">
                <a:latin typeface="Times New Roman" charset="0"/>
                <a:cs typeface="Arial" charset="0"/>
              </a:rPr>
              <a:t>4. System: Displays the Message to Confirm the operation.</a:t>
            </a:r>
          </a:p>
          <a:p>
            <a:pPr eaLnBrk="1" hangingPunct="1">
              <a:defRPr/>
            </a:pPr>
            <a:r>
              <a:rPr lang="en-US" dirty="0">
                <a:latin typeface="Times New Roman" charset="0"/>
                <a:cs typeface="Arial" charset="0"/>
              </a:rPr>
              <a:t>5. Admin: Selects the Confirm button</a:t>
            </a:r>
          </a:p>
          <a:p>
            <a:pPr eaLnBrk="1" hangingPunct="1">
              <a:defRPr/>
            </a:pPr>
            <a:r>
              <a:rPr lang="en-US" dirty="0">
                <a:latin typeface="Times New Roman" charset="0"/>
                <a:cs typeface="Arial" charset="0"/>
              </a:rPr>
              <a:t>6. System: Deletes the selected Book and displays the remaining list of Books</a:t>
            </a:r>
          </a:p>
        </p:txBody>
      </p:sp>
      <p:pic>
        <p:nvPicPr>
          <p:cNvPr id="5" name="Picture 2" descr="Image result for browser window"/>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71600" y="1752600"/>
            <a:ext cx="3200400" cy="3172048"/>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p:cNvSpPr txBox="1"/>
          <p:nvPr/>
        </p:nvSpPr>
        <p:spPr>
          <a:xfrm flipH="1">
            <a:off x="1600200" y="2826603"/>
            <a:ext cx="2833612" cy="830997"/>
          </a:xfrm>
          <a:prstGeom prst="rect">
            <a:avLst/>
          </a:prstGeom>
          <a:noFill/>
        </p:spPr>
        <p:txBody>
          <a:bodyPr wrap="square" rtlCol="0">
            <a:spAutoFit/>
          </a:bodyPr>
          <a:lstStyle/>
          <a:p>
            <a:r>
              <a:rPr lang="en-US" sz="2400" b="1" dirty="0"/>
              <a:t>Delete Book</a:t>
            </a:r>
          </a:p>
          <a:p>
            <a:r>
              <a:rPr lang="en-US" sz="2400" b="1" dirty="0"/>
              <a:t>Book1</a:t>
            </a:r>
          </a:p>
        </p:txBody>
      </p:sp>
      <p:sp>
        <p:nvSpPr>
          <p:cNvPr id="9" name="Rectangle 8"/>
          <p:cNvSpPr/>
          <p:nvPr/>
        </p:nvSpPr>
        <p:spPr>
          <a:xfrm>
            <a:off x="3124200" y="4114800"/>
            <a:ext cx="1143000" cy="309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Delete</a:t>
            </a:r>
          </a:p>
        </p:txBody>
      </p:sp>
      <p:sp>
        <p:nvSpPr>
          <p:cNvPr id="11" name="Rectangle 10"/>
          <p:cNvSpPr/>
          <p:nvPr/>
        </p:nvSpPr>
        <p:spPr>
          <a:xfrm>
            <a:off x="1828800" y="3581400"/>
            <a:ext cx="1143000" cy="88392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 name="Picture 2" descr="https://img.clipartfest.com/62dec5633da36c38cd1888426ff8acfc_brown-book-png-clipart-book-clipart-png_6283-4698.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926983" y="3718523"/>
            <a:ext cx="946633" cy="70788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83627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dfai\Downloads\source-files\source files\Bookstore ER Diagram.png"/>
          <p:cNvPicPr>
            <a:picLocks noGrp="1" noChangeAspect="1" noChangeArrowheads="1"/>
          </p:cNvPicPr>
          <p:nvPr>
            <p:ph idx="1"/>
          </p:nvPr>
        </p:nvPicPr>
        <p:blipFill>
          <a:blip r:embed="rId2"/>
          <a:srcRect/>
          <a:stretch>
            <a:fillRect/>
          </a:stretch>
        </p:blipFill>
        <p:spPr bwMode="auto">
          <a:xfrm>
            <a:off x="1839857" y="0"/>
            <a:ext cx="7713823" cy="6248400"/>
          </a:xfrm>
          <a:prstGeom prst="rect">
            <a:avLst/>
          </a:prstGeom>
          <a:noFill/>
        </p:spPr>
      </p:pic>
      <p:sp>
        <p:nvSpPr>
          <p:cNvPr id="6" name="Title 1"/>
          <p:cNvSpPr>
            <a:spLocks noGrp="1"/>
          </p:cNvSpPr>
          <p:nvPr>
            <p:ph type="title"/>
          </p:nvPr>
        </p:nvSpPr>
        <p:spPr>
          <a:xfrm>
            <a:off x="0" y="0"/>
            <a:ext cx="6324600" cy="622591"/>
          </a:xfrm>
        </p:spPr>
        <p:txBody>
          <a:bodyPr>
            <a:normAutofit fontScale="90000"/>
          </a:bodyPr>
          <a:lstStyle/>
          <a:p>
            <a:r>
              <a:rPr lang="en-US" dirty="0" smtClean="0"/>
              <a:t>ER Diagram</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and Architecture</a:t>
            </a:r>
          </a:p>
        </p:txBody>
      </p:sp>
      <p:sp>
        <p:nvSpPr>
          <p:cNvPr id="3073" name="Rectangle 1"/>
          <p:cNvSpPr>
            <a:spLocks noChangeArrowheads="1"/>
          </p:cNvSpPr>
          <p:nvPr/>
        </p:nvSpPr>
        <p:spPr bwMode="auto">
          <a:xfrm>
            <a:off x="1524001" y="-323165"/>
            <a:ext cx="184731"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a:latin typeface="Arial" charset="0"/>
                <a:cs typeface="Arial" charset="0"/>
              </a:rPr>
              <a:t/>
            </a:r>
            <a:br>
              <a:rPr lang="en-US">
                <a:latin typeface="Arial" charset="0"/>
                <a:cs typeface="Arial" charset="0"/>
              </a:rPr>
            </a:br>
            <a:endParaRPr lang="en-US">
              <a:latin typeface="Arial" charset="0"/>
              <a:cs typeface="Arial" charset="0"/>
            </a:endParaRPr>
          </a:p>
        </p:txBody>
      </p:sp>
      <p:sp>
        <p:nvSpPr>
          <p:cNvPr id="3" name="TextBox 2"/>
          <p:cNvSpPr txBox="1"/>
          <p:nvPr/>
        </p:nvSpPr>
        <p:spPr>
          <a:xfrm>
            <a:off x="1269777" y="3511402"/>
            <a:ext cx="1657185" cy="307777"/>
          </a:xfrm>
          <a:prstGeom prst="rect">
            <a:avLst/>
          </a:prstGeom>
          <a:solidFill>
            <a:schemeClr val="bg2"/>
          </a:solidFill>
          <a:ln>
            <a:solidFill>
              <a:schemeClr val="tx1"/>
            </a:solidFill>
          </a:ln>
        </p:spPr>
        <p:txBody>
          <a:bodyPr wrap="none" rtlCol="0">
            <a:spAutoFit/>
          </a:bodyPr>
          <a:lstStyle>
            <a:defPPr>
              <a:defRPr lang="en-US"/>
            </a:defPPr>
            <a:lvl1pPr>
              <a:defRPr sz="1400"/>
            </a:lvl1pPr>
          </a:lstStyle>
          <a:p>
            <a:r>
              <a:rPr lang="en-US" b="1" dirty="0" err="1"/>
              <a:t>CheckOutController</a:t>
            </a:r>
            <a:endParaRPr lang="en-US" b="1" dirty="0"/>
          </a:p>
        </p:txBody>
      </p:sp>
      <p:sp>
        <p:nvSpPr>
          <p:cNvPr id="6" name="TextBox 5"/>
          <p:cNvSpPr txBox="1"/>
          <p:nvPr/>
        </p:nvSpPr>
        <p:spPr>
          <a:xfrm>
            <a:off x="1269776" y="1981200"/>
            <a:ext cx="1379865" cy="307777"/>
          </a:xfrm>
          <a:prstGeom prst="rect">
            <a:avLst/>
          </a:prstGeom>
          <a:solidFill>
            <a:schemeClr val="bg2"/>
          </a:solidFill>
          <a:ln>
            <a:solidFill>
              <a:schemeClr val="tx1"/>
            </a:solidFill>
          </a:ln>
        </p:spPr>
        <p:txBody>
          <a:bodyPr wrap="none" rtlCol="0">
            <a:spAutoFit/>
          </a:bodyPr>
          <a:lstStyle/>
          <a:p>
            <a:r>
              <a:rPr lang="en-US" sz="1400" b="1" dirty="0" err="1"/>
              <a:t>HomeController</a:t>
            </a:r>
            <a:endParaRPr lang="en-US" sz="1400" b="1" dirty="0"/>
          </a:p>
        </p:txBody>
      </p:sp>
      <p:sp>
        <p:nvSpPr>
          <p:cNvPr id="7" name="TextBox 6"/>
          <p:cNvSpPr txBox="1"/>
          <p:nvPr/>
        </p:nvSpPr>
        <p:spPr>
          <a:xfrm>
            <a:off x="1269776" y="2738786"/>
            <a:ext cx="1939313" cy="307777"/>
          </a:xfrm>
          <a:prstGeom prst="rect">
            <a:avLst/>
          </a:prstGeom>
          <a:solidFill>
            <a:schemeClr val="bg2"/>
          </a:solidFill>
          <a:ln>
            <a:solidFill>
              <a:schemeClr val="tx1"/>
            </a:solidFill>
          </a:ln>
        </p:spPr>
        <p:txBody>
          <a:bodyPr wrap="none" rtlCol="0">
            <a:spAutoFit/>
          </a:bodyPr>
          <a:lstStyle>
            <a:defPPr>
              <a:defRPr lang="en-US"/>
            </a:defPPr>
            <a:lvl1pPr>
              <a:defRPr sz="1400"/>
            </a:lvl1pPr>
          </a:lstStyle>
          <a:p>
            <a:r>
              <a:rPr lang="en-US" b="1" dirty="0" err="1"/>
              <a:t>ShoppingCartController</a:t>
            </a:r>
            <a:endParaRPr lang="en-US" b="1" dirty="0"/>
          </a:p>
        </p:txBody>
      </p:sp>
      <p:sp>
        <p:nvSpPr>
          <p:cNvPr id="11" name="TextBox 10"/>
          <p:cNvSpPr txBox="1"/>
          <p:nvPr/>
        </p:nvSpPr>
        <p:spPr>
          <a:xfrm>
            <a:off x="4352658" y="3522136"/>
            <a:ext cx="1373518" cy="307777"/>
          </a:xfrm>
          <a:prstGeom prst="rect">
            <a:avLst/>
          </a:prstGeom>
          <a:solidFill>
            <a:schemeClr val="bg2"/>
          </a:solidFill>
          <a:ln>
            <a:solidFill>
              <a:schemeClr val="tx1"/>
            </a:solidFill>
          </a:ln>
        </p:spPr>
        <p:txBody>
          <a:bodyPr wrap="none" rtlCol="0">
            <a:spAutoFit/>
          </a:bodyPr>
          <a:lstStyle>
            <a:defPPr>
              <a:defRPr lang="en-US"/>
            </a:defPPr>
            <a:lvl1pPr>
              <a:defRPr sz="1400"/>
            </a:lvl1pPr>
          </a:lstStyle>
          <a:p>
            <a:r>
              <a:rPr lang="en-US" b="1" dirty="0" err="1"/>
              <a:t>CartItemService</a:t>
            </a:r>
            <a:endParaRPr lang="en-US" b="1" dirty="0"/>
          </a:p>
        </p:txBody>
      </p:sp>
      <p:sp>
        <p:nvSpPr>
          <p:cNvPr id="12" name="TextBox 11"/>
          <p:cNvSpPr txBox="1"/>
          <p:nvPr/>
        </p:nvSpPr>
        <p:spPr>
          <a:xfrm>
            <a:off x="4352658" y="1991934"/>
            <a:ext cx="1099981" cy="307777"/>
          </a:xfrm>
          <a:prstGeom prst="rect">
            <a:avLst/>
          </a:prstGeom>
          <a:solidFill>
            <a:schemeClr val="bg2"/>
          </a:solidFill>
          <a:ln>
            <a:solidFill>
              <a:schemeClr val="tx1"/>
            </a:solidFill>
          </a:ln>
        </p:spPr>
        <p:txBody>
          <a:bodyPr wrap="none" rtlCol="0">
            <a:spAutoFit/>
          </a:bodyPr>
          <a:lstStyle>
            <a:defPPr>
              <a:defRPr lang="en-US"/>
            </a:defPPr>
            <a:lvl1pPr>
              <a:defRPr sz="1400"/>
            </a:lvl1pPr>
          </a:lstStyle>
          <a:p>
            <a:r>
              <a:rPr lang="en-US" b="1" dirty="0" err="1"/>
              <a:t>BookService</a:t>
            </a:r>
            <a:endParaRPr lang="en-US" b="1" dirty="0"/>
          </a:p>
        </p:txBody>
      </p:sp>
      <p:sp>
        <p:nvSpPr>
          <p:cNvPr id="13" name="TextBox 12"/>
          <p:cNvSpPr txBox="1"/>
          <p:nvPr/>
        </p:nvSpPr>
        <p:spPr>
          <a:xfrm>
            <a:off x="4352658" y="5715000"/>
            <a:ext cx="1665841" cy="307777"/>
          </a:xfrm>
          <a:prstGeom prst="rect">
            <a:avLst/>
          </a:prstGeom>
          <a:solidFill>
            <a:schemeClr val="bg2"/>
          </a:solidFill>
          <a:ln>
            <a:solidFill>
              <a:schemeClr val="tx1"/>
            </a:solidFill>
          </a:ln>
        </p:spPr>
        <p:txBody>
          <a:bodyPr wrap="none" rtlCol="0">
            <a:spAutoFit/>
          </a:bodyPr>
          <a:lstStyle>
            <a:defPPr>
              <a:defRPr lang="en-US"/>
            </a:defPPr>
            <a:lvl1pPr>
              <a:defRPr sz="1400"/>
            </a:lvl1pPr>
          </a:lstStyle>
          <a:p>
            <a:r>
              <a:rPr lang="en-US" b="1" dirty="0" err="1"/>
              <a:t>UserSecurityService</a:t>
            </a:r>
            <a:endParaRPr lang="en-US" b="1" dirty="0"/>
          </a:p>
        </p:txBody>
      </p:sp>
      <p:sp>
        <p:nvSpPr>
          <p:cNvPr id="14" name="TextBox 13"/>
          <p:cNvSpPr txBox="1"/>
          <p:nvPr/>
        </p:nvSpPr>
        <p:spPr>
          <a:xfrm>
            <a:off x="7467600" y="3522136"/>
            <a:ext cx="1398140" cy="307777"/>
          </a:xfrm>
          <a:prstGeom prst="rect">
            <a:avLst/>
          </a:prstGeom>
          <a:solidFill>
            <a:schemeClr val="bg2"/>
          </a:solidFill>
          <a:ln>
            <a:solidFill>
              <a:schemeClr val="tx1"/>
            </a:solidFill>
          </a:ln>
        </p:spPr>
        <p:txBody>
          <a:bodyPr wrap="none" rtlCol="0">
            <a:spAutoFit/>
          </a:bodyPr>
          <a:lstStyle>
            <a:defPPr>
              <a:defRPr lang="en-US"/>
            </a:defPPr>
            <a:lvl1pPr>
              <a:defRPr sz="1400"/>
            </a:lvl1pPr>
          </a:lstStyle>
          <a:p>
            <a:r>
              <a:rPr lang="en-US" b="1" dirty="0" err="1"/>
              <a:t>UserServiceImpl</a:t>
            </a:r>
            <a:endParaRPr lang="en-US" b="1" dirty="0"/>
          </a:p>
        </p:txBody>
      </p:sp>
      <p:sp>
        <p:nvSpPr>
          <p:cNvPr id="15" name="TextBox 14"/>
          <p:cNvSpPr txBox="1"/>
          <p:nvPr/>
        </p:nvSpPr>
        <p:spPr>
          <a:xfrm>
            <a:off x="7480003" y="2763335"/>
            <a:ext cx="1708545" cy="307777"/>
          </a:xfrm>
          <a:prstGeom prst="rect">
            <a:avLst/>
          </a:prstGeom>
          <a:solidFill>
            <a:schemeClr val="bg2"/>
          </a:solidFill>
          <a:ln>
            <a:solidFill>
              <a:schemeClr val="tx1"/>
            </a:solidFill>
          </a:ln>
        </p:spPr>
        <p:txBody>
          <a:bodyPr wrap="none" rtlCol="0">
            <a:spAutoFit/>
          </a:bodyPr>
          <a:lstStyle>
            <a:defPPr>
              <a:defRPr lang="en-US"/>
            </a:defPPr>
            <a:lvl1pPr>
              <a:defRPr sz="1400"/>
            </a:lvl1pPr>
          </a:lstStyle>
          <a:p>
            <a:r>
              <a:rPr lang="en-US" b="1" dirty="0" err="1"/>
              <a:t>CartItemServiceImpl</a:t>
            </a:r>
            <a:endParaRPr lang="en-US" b="1" dirty="0"/>
          </a:p>
        </p:txBody>
      </p:sp>
      <p:sp>
        <p:nvSpPr>
          <p:cNvPr id="16" name="TextBox 15"/>
          <p:cNvSpPr txBox="1"/>
          <p:nvPr/>
        </p:nvSpPr>
        <p:spPr>
          <a:xfrm>
            <a:off x="7467598" y="1981200"/>
            <a:ext cx="1435008" cy="307777"/>
          </a:xfrm>
          <a:prstGeom prst="rect">
            <a:avLst/>
          </a:prstGeom>
          <a:solidFill>
            <a:schemeClr val="bg2"/>
          </a:solidFill>
          <a:ln>
            <a:solidFill>
              <a:schemeClr val="tx1"/>
            </a:solidFill>
          </a:ln>
        </p:spPr>
        <p:txBody>
          <a:bodyPr wrap="none" rtlCol="0">
            <a:spAutoFit/>
          </a:bodyPr>
          <a:lstStyle>
            <a:defPPr>
              <a:defRPr lang="en-US"/>
            </a:defPPr>
            <a:lvl1pPr>
              <a:defRPr sz="1400"/>
            </a:lvl1pPr>
          </a:lstStyle>
          <a:p>
            <a:r>
              <a:rPr lang="en-US" b="1" dirty="0" err="1"/>
              <a:t>BookServiceImpl</a:t>
            </a:r>
            <a:endParaRPr lang="en-US" b="1" dirty="0"/>
          </a:p>
        </p:txBody>
      </p:sp>
      <p:sp>
        <p:nvSpPr>
          <p:cNvPr id="5" name="Rectangle 4"/>
          <p:cNvSpPr/>
          <p:nvPr/>
        </p:nvSpPr>
        <p:spPr>
          <a:xfrm>
            <a:off x="685800" y="1752600"/>
            <a:ext cx="2971800" cy="259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b="1" dirty="0">
                <a:solidFill>
                  <a:schemeClr val="tx1"/>
                </a:solidFill>
              </a:rPr>
              <a:t>Controller</a:t>
            </a:r>
          </a:p>
        </p:txBody>
      </p:sp>
      <p:sp>
        <p:nvSpPr>
          <p:cNvPr id="18" name="Rectangle 17"/>
          <p:cNvSpPr/>
          <p:nvPr/>
        </p:nvSpPr>
        <p:spPr>
          <a:xfrm>
            <a:off x="4076699" y="1752600"/>
            <a:ext cx="2971800" cy="472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b="1" dirty="0">
                <a:solidFill>
                  <a:schemeClr val="tx1"/>
                </a:solidFill>
              </a:rPr>
              <a:t>Service</a:t>
            </a:r>
          </a:p>
        </p:txBody>
      </p:sp>
      <p:sp>
        <p:nvSpPr>
          <p:cNvPr id="19" name="Rectangle 18"/>
          <p:cNvSpPr/>
          <p:nvPr/>
        </p:nvSpPr>
        <p:spPr>
          <a:xfrm>
            <a:off x="7239000" y="1752600"/>
            <a:ext cx="2971800" cy="2590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b="1" dirty="0">
                <a:solidFill>
                  <a:schemeClr val="tx1"/>
                </a:solidFill>
              </a:rPr>
              <a:t>Persistence</a:t>
            </a:r>
          </a:p>
        </p:txBody>
      </p:sp>
      <p:cxnSp>
        <p:nvCxnSpPr>
          <p:cNvPr id="20" name="Straight Arrow Connector 19"/>
          <p:cNvCxnSpPr>
            <a:stCxn id="6" idx="3"/>
            <a:endCxn id="12" idx="1"/>
          </p:cNvCxnSpPr>
          <p:nvPr/>
        </p:nvCxnSpPr>
        <p:spPr>
          <a:xfrm>
            <a:off x="2649641" y="2135089"/>
            <a:ext cx="1703017" cy="10734"/>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6" idx="3"/>
          </p:cNvCxnSpPr>
          <p:nvPr/>
        </p:nvCxnSpPr>
        <p:spPr>
          <a:xfrm>
            <a:off x="2649641" y="2135089"/>
            <a:ext cx="1703017" cy="1376313"/>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3" idx="3"/>
            <a:endCxn id="11" idx="1"/>
          </p:cNvCxnSpPr>
          <p:nvPr/>
        </p:nvCxnSpPr>
        <p:spPr>
          <a:xfrm>
            <a:off x="2926962" y="3665291"/>
            <a:ext cx="1425696" cy="10734"/>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sp>
        <p:nvSpPr>
          <p:cNvPr id="29" name="Rectangle 28"/>
          <p:cNvSpPr/>
          <p:nvPr/>
        </p:nvSpPr>
        <p:spPr>
          <a:xfrm>
            <a:off x="685800" y="4486555"/>
            <a:ext cx="2971800" cy="19981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b="1" dirty="0">
                <a:solidFill>
                  <a:schemeClr val="tx1"/>
                </a:solidFill>
              </a:rPr>
              <a:t>Configuration</a:t>
            </a:r>
          </a:p>
        </p:txBody>
      </p:sp>
      <p:sp>
        <p:nvSpPr>
          <p:cNvPr id="30" name="TextBox 29"/>
          <p:cNvSpPr txBox="1"/>
          <p:nvPr/>
        </p:nvSpPr>
        <p:spPr>
          <a:xfrm>
            <a:off x="1269777" y="5715000"/>
            <a:ext cx="1592103" cy="307777"/>
          </a:xfrm>
          <a:prstGeom prst="rect">
            <a:avLst/>
          </a:prstGeom>
          <a:solidFill>
            <a:schemeClr val="bg2"/>
          </a:solidFill>
          <a:ln>
            <a:solidFill>
              <a:schemeClr val="tx1"/>
            </a:solidFill>
          </a:ln>
        </p:spPr>
        <p:txBody>
          <a:bodyPr wrap="none" rtlCol="0">
            <a:spAutoFit/>
          </a:bodyPr>
          <a:lstStyle>
            <a:defPPr>
              <a:defRPr lang="en-US"/>
            </a:defPPr>
            <a:lvl1pPr>
              <a:defRPr sz="1400"/>
            </a:lvl1pPr>
          </a:lstStyle>
          <a:p>
            <a:r>
              <a:rPr lang="en-US" b="1" dirty="0" err="1"/>
              <a:t>SecurityConfig</a:t>
            </a:r>
            <a:endParaRPr lang="en-US" b="1" dirty="0"/>
          </a:p>
        </p:txBody>
      </p:sp>
      <p:cxnSp>
        <p:nvCxnSpPr>
          <p:cNvPr id="33" name="Straight Arrow Connector 32"/>
          <p:cNvCxnSpPr>
            <a:endCxn id="13" idx="1"/>
          </p:cNvCxnSpPr>
          <p:nvPr/>
        </p:nvCxnSpPr>
        <p:spPr>
          <a:xfrm flipV="1">
            <a:off x="2861880" y="5868889"/>
            <a:ext cx="1490778" cy="3028"/>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sp>
        <p:nvSpPr>
          <p:cNvPr id="35" name="Rectangle 34"/>
          <p:cNvSpPr/>
          <p:nvPr/>
        </p:nvSpPr>
        <p:spPr>
          <a:xfrm>
            <a:off x="7239000" y="4462048"/>
            <a:ext cx="2971800" cy="2022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b="1" dirty="0">
                <a:solidFill>
                  <a:schemeClr val="tx1"/>
                </a:solidFill>
              </a:rPr>
              <a:t>Model</a:t>
            </a:r>
          </a:p>
        </p:txBody>
      </p:sp>
      <p:sp>
        <p:nvSpPr>
          <p:cNvPr id="36" name="TextBox 35"/>
          <p:cNvSpPr txBox="1"/>
          <p:nvPr/>
        </p:nvSpPr>
        <p:spPr>
          <a:xfrm>
            <a:off x="7545460" y="5715000"/>
            <a:ext cx="619080" cy="307777"/>
          </a:xfrm>
          <a:prstGeom prst="rect">
            <a:avLst/>
          </a:prstGeom>
          <a:solidFill>
            <a:schemeClr val="bg2"/>
          </a:solidFill>
          <a:ln>
            <a:solidFill>
              <a:schemeClr val="tx1"/>
            </a:solidFill>
          </a:ln>
        </p:spPr>
        <p:txBody>
          <a:bodyPr wrap="none" rtlCol="0">
            <a:spAutoFit/>
          </a:bodyPr>
          <a:lstStyle>
            <a:defPPr>
              <a:defRPr lang="en-US"/>
            </a:defPPr>
            <a:lvl1pPr>
              <a:defRPr sz="1400"/>
            </a:lvl1pPr>
          </a:lstStyle>
          <a:p>
            <a:r>
              <a:rPr lang="en-US" b="1" dirty="0"/>
              <a:t>User</a:t>
            </a:r>
          </a:p>
        </p:txBody>
      </p:sp>
      <p:sp>
        <p:nvSpPr>
          <p:cNvPr id="37" name="TextBox 36"/>
          <p:cNvSpPr txBox="1"/>
          <p:nvPr/>
        </p:nvSpPr>
        <p:spPr>
          <a:xfrm>
            <a:off x="7545460" y="4639320"/>
            <a:ext cx="958404" cy="307777"/>
          </a:xfrm>
          <a:prstGeom prst="rect">
            <a:avLst/>
          </a:prstGeom>
          <a:solidFill>
            <a:schemeClr val="bg2"/>
          </a:solidFill>
          <a:ln>
            <a:solidFill>
              <a:schemeClr val="tx1"/>
            </a:solidFill>
          </a:ln>
        </p:spPr>
        <p:txBody>
          <a:bodyPr wrap="none" rtlCol="0">
            <a:spAutoFit/>
          </a:bodyPr>
          <a:lstStyle>
            <a:defPPr>
              <a:defRPr lang="en-US"/>
            </a:defPPr>
            <a:lvl1pPr>
              <a:defRPr sz="1400"/>
            </a:lvl1pPr>
          </a:lstStyle>
          <a:p>
            <a:r>
              <a:rPr lang="en-US" b="1" dirty="0" err="1"/>
              <a:t>BookStore</a:t>
            </a:r>
            <a:endParaRPr lang="en-US" b="1" dirty="0"/>
          </a:p>
        </p:txBody>
      </p:sp>
      <p:sp>
        <p:nvSpPr>
          <p:cNvPr id="38" name="TextBox 37"/>
          <p:cNvSpPr txBox="1"/>
          <p:nvPr/>
        </p:nvSpPr>
        <p:spPr>
          <a:xfrm>
            <a:off x="9433036" y="4639320"/>
            <a:ext cx="635239" cy="307777"/>
          </a:xfrm>
          <a:prstGeom prst="rect">
            <a:avLst/>
          </a:prstGeom>
          <a:solidFill>
            <a:schemeClr val="bg2"/>
          </a:solidFill>
          <a:ln>
            <a:solidFill>
              <a:schemeClr val="tx1"/>
            </a:solidFill>
          </a:ln>
        </p:spPr>
        <p:txBody>
          <a:bodyPr wrap="none" rtlCol="0">
            <a:spAutoFit/>
          </a:bodyPr>
          <a:lstStyle>
            <a:defPPr>
              <a:defRPr lang="en-US"/>
            </a:defPPr>
            <a:lvl1pPr>
              <a:defRPr sz="1400"/>
            </a:lvl1pPr>
          </a:lstStyle>
          <a:p>
            <a:r>
              <a:rPr lang="en-US" b="1" dirty="0"/>
              <a:t>Books</a:t>
            </a:r>
          </a:p>
        </p:txBody>
      </p:sp>
      <p:sp>
        <p:nvSpPr>
          <p:cNvPr id="39" name="TextBox 38"/>
          <p:cNvSpPr txBox="1"/>
          <p:nvPr/>
        </p:nvSpPr>
        <p:spPr>
          <a:xfrm>
            <a:off x="9144000" y="5714999"/>
            <a:ext cx="604653" cy="307777"/>
          </a:xfrm>
          <a:prstGeom prst="rect">
            <a:avLst/>
          </a:prstGeom>
          <a:solidFill>
            <a:schemeClr val="bg2"/>
          </a:solidFill>
          <a:ln>
            <a:solidFill>
              <a:schemeClr val="tx1"/>
            </a:solidFill>
          </a:ln>
        </p:spPr>
        <p:txBody>
          <a:bodyPr wrap="none" rtlCol="0">
            <a:spAutoFit/>
          </a:bodyPr>
          <a:lstStyle>
            <a:defPPr>
              <a:defRPr lang="en-US"/>
            </a:defPPr>
            <a:lvl1pPr>
              <a:defRPr sz="1400"/>
            </a:lvl1pPr>
          </a:lstStyle>
          <a:p>
            <a:r>
              <a:rPr lang="en-US" b="1" dirty="0"/>
              <a:t>Role</a:t>
            </a:r>
          </a:p>
        </p:txBody>
      </p:sp>
      <p:cxnSp>
        <p:nvCxnSpPr>
          <p:cNvPr id="40" name="Straight Arrow Connector 39"/>
          <p:cNvCxnSpPr>
            <a:endCxn id="16" idx="1"/>
          </p:cNvCxnSpPr>
          <p:nvPr/>
        </p:nvCxnSpPr>
        <p:spPr>
          <a:xfrm flipV="1">
            <a:off x="5523413" y="2135089"/>
            <a:ext cx="1944185" cy="10734"/>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cxnSp>
        <p:nvCxnSpPr>
          <p:cNvPr id="42" name="Straight Arrow Connector 41"/>
          <p:cNvCxnSpPr>
            <a:stCxn id="13" idx="3"/>
            <a:endCxn id="14" idx="1"/>
          </p:cNvCxnSpPr>
          <p:nvPr/>
        </p:nvCxnSpPr>
        <p:spPr>
          <a:xfrm flipV="1">
            <a:off x="6018499" y="3676025"/>
            <a:ext cx="1449101" cy="2192864"/>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cxnSp>
        <p:nvCxnSpPr>
          <p:cNvPr id="45" name="Straight Arrow Connector 44"/>
          <p:cNvCxnSpPr>
            <a:stCxn id="11" idx="3"/>
            <a:endCxn id="15" idx="1"/>
          </p:cNvCxnSpPr>
          <p:nvPr/>
        </p:nvCxnSpPr>
        <p:spPr>
          <a:xfrm flipV="1">
            <a:off x="5726176" y="2917224"/>
            <a:ext cx="1753827" cy="758801"/>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cxnSp>
        <p:nvCxnSpPr>
          <p:cNvPr id="48" name="Straight Arrow Connector 47"/>
          <p:cNvCxnSpPr>
            <a:endCxn id="38" idx="1"/>
          </p:cNvCxnSpPr>
          <p:nvPr/>
        </p:nvCxnSpPr>
        <p:spPr>
          <a:xfrm>
            <a:off x="8578115" y="4791483"/>
            <a:ext cx="854921" cy="1726"/>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8482752" y="4385846"/>
            <a:ext cx="303288" cy="338554"/>
          </a:xfrm>
          <a:prstGeom prst="rect">
            <a:avLst/>
          </a:prstGeom>
          <a:noFill/>
        </p:spPr>
        <p:txBody>
          <a:bodyPr wrap="none" rtlCol="0">
            <a:spAutoFit/>
          </a:bodyPr>
          <a:lstStyle/>
          <a:p>
            <a:r>
              <a:rPr lang="en-US" sz="1600" b="1" dirty="0"/>
              <a:t>1</a:t>
            </a:r>
          </a:p>
        </p:txBody>
      </p:sp>
      <p:sp>
        <p:nvSpPr>
          <p:cNvPr id="51" name="TextBox 50"/>
          <p:cNvSpPr txBox="1"/>
          <p:nvPr/>
        </p:nvSpPr>
        <p:spPr>
          <a:xfrm>
            <a:off x="9144000" y="4495800"/>
            <a:ext cx="287258" cy="338554"/>
          </a:xfrm>
          <a:prstGeom prst="rect">
            <a:avLst/>
          </a:prstGeom>
          <a:noFill/>
        </p:spPr>
        <p:txBody>
          <a:bodyPr wrap="none" rtlCol="0">
            <a:spAutoFit/>
          </a:bodyPr>
          <a:lstStyle/>
          <a:p>
            <a:r>
              <a:rPr lang="en-US" sz="1600" b="1" dirty="0"/>
              <a:t>*</a:t>
            </a:r>
          </a:p>
        </p:txBody>
      </p:sp>
      <p:sp>
        <p:nvSpPr>
          <p:cNvPr id="50" name="Flowchart: Decision 49"/>
          <p:cNvSpPr/>
          <p:nvPr/>
        </p:nvSpPr>
        <p:spPr>
          <a:xfrm>
            <a:off x="8578115" y="4665077"/>
            <a:ext cx="207925" cy="211723"/>
          </a:xfrm>
          <a:prstGeom prst="flowChartDecision">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Flowchart: Decision 52"/>
          <p:cNvSpPr/>
          <p:nvPr/>
        </p:nvSpPr>
        <p:spPr>
          <a:xfrm>
            <a:off x="8914811" y="5731877"/>
            <a:ext cx="207925" cy="211723"/>
          </a:xfrm>
          <a:prstGeom prst="flowChartDecision">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54" name="Straight Arrow Connector 53"/>
          <p:cNvCxnSpPr>
            <a:endCxn id="53" idx="1"/>
          </p:cNvCxnSpPr>
          <p:nvPr/>
        </p:nvCxnSpPr>
        <p:spPr>
          <a:xfrm flipV="1">
            <a:off x="8168375" y="5837739"/>
            <a:ext cx="746436" cy="8859"/>
          </a:xfrm>
          <a:prstGeom prst="straightConnector1">
            <a:avLst/>
          </a:prstGeom>
          <a:ln w="25400">
            <a:tailEnd type="none" w="lg" len="lg"/>
          </a:ln>
        </p:spPr>
        <p:style>
          <a:lnRef idx="1">
            <a:schemeClr val="dk1"/>
          </a:lnRef>
          <a:fillRef idx="0">
            <a:schemeClr val="dk1"/>
          </a:fillRef>
          <a:effectRef idx="0">
            <a:schemeClr val="dk1"/>
          </a:effectRef>
          <a:fontRef idx="minor">
            <a:schemeClr val="tx1"/>
          </a:fontRef>
        </p:style>
      </p:cxnSp>
      <p:sp>
        <p:nvSpPr>
          <p:cNvPr id="56" name="TextBox 55"/>
          <p:cNvSpPr txBox="1"/>
          <p:nvPr/>
        </p:nvSpPr>
        <p:spPr>
          <a:xfrm>
            <a:off x="8094742" y="5562600"/>
            <a:ext cx="287258" cy="338554"/>
          </a:xfrm>
          <a:prstGeom prst="rect">
            <a:avLst/>
          </a:prstGeom>
          <a:noFill/>
        </p:spPr>
        <p:txBody>
          <a:bodyPr wrap="none" rtlCol="0">
            <a:spAutoFit/>
          </a:bodyPr>
          <a:lstStyle/>
          <a:p>
            <a:r>
              <a:rPr lang="en-US" sz="1600" b="1" dirty="0"/>
              <a:t>*</a:t>
            </a:r>
          </a:p>
        </p:txBody>
      </p:sp>
      <p:sp>
        <p:nvSpPr>
          <p:cNvPr id="57" name="TextBox 56"/>
          <p:cNvSpPr txBox="1"/>
          <p:nvPr/>
        </p:nvSpPr>
        <p:spPr>
          <a:xfrm>
            <a:off x="8915400" y="5410200"/>
            <a:ext cx="303288" cy="338554"/>
          </a:xfrm>
          <a:prstGeom prst="rect">
            <a:avLst/>
          </a:prstGeom>
          <a:noFill/>
        </p:spPr>
        <p:txBody>
          <a:bodyPr wrap="none" rtlCol="0">
            <a:spAutoFit/>
          </a:bodyPr>
          <a:lstStyle/>
          <a:p>
            <a:r>
              <a:rPr lang="en-US" sz="1600" b="1" dirty="0"/>
              <a:t>1</a:t>
            </a:r>
          </a:p>
        </p:txBody>
      </p:sp>
      <p:sp>
        <p:nvSpPr>
          <p:cNvPr id="43" name="TextBox 42"/>
          <p:cNvSpPr txBox="1"/>
          <p:nvPr/>
        </p:nvSpPr>
        <p:spPr>
          <a:xfrm>
            <a:off x="4349181" y="2609276"/>
            <a:ext cx="1272260" cy="307777"/>
          </a:xfrm>
          <a:prstGeom prst="rect">
            <a:avLst/>
          </a:prstGeom>
          <a:solidFill>
            <a:schemeClr val="bg2"/>
          </a:solidFill>
          <a:ln>
            <a:solidFill>
              <a:schemeClr val="tx1"/>
            </a:solidFill>
          </a:ln>
        </p:spPr>
        <p:txBody>
          <a:bodyPr wrap="square" rtlCol="0">
            <a:spAutoFit/>
          </a:bodyPr>
          <a:lstStyle>
            <a:defPPr>
              <a:defRPr lang="en-US"/>
            </a:defPPr>
            <a:lvl1pPr>
              <a:defRPr sz="1400"/>
            </a:lvl1pPr>
          </a:lstStyle>
          <a:p>
            <a:r>
              <a:rPr lang="en-US" b="1" dirty="0" err="1"/>
              <a:t>UserService</a:t>
            </a:r>
            <a:endParaRPr lang="en-US" b="1" dirty="0"/>
          </a:p>
        </p:txBody>
      </p:sp>
      <p:cxnSp>
        <p:nvCxnSpPr>
          <p:cNvPr id="44" name="Straight Arrow Connector 43"/>
          <p:cNvCxnSpPr>
            <a:cxnSpLocks/>
            <a:stCxn id="6" idx="3"/>
            <a:endCxn id="43" idx="1"/>
          </p:cNvCxnSpPr>
          <p:nvPr/>
        </p:nvCxnSpPr>
        <p:spPr>
          <a:xfrm>
            <a:off x="2649641" y="2135089"/>
            <a:ext cx="1699540" cy="628076"/>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cxnSp>
        <p:nvCxnSpPr>
          <p:cNvPr id="47" name="Straight Arrow Connector 46"/>
          <p:cNvCxnSpPr>
            <a:cxnSpLocks/>
            <a:endCxn id="14" idx="1"/>
          </p:cNvCxnSpPr>
          <p:nvPr/>
        </p:nvCxnSpPr>
        <p:spPr>
          <a:xfrm>
            <a:off x="5619777" y="2738786"/>
            <a:ext cx="1847823" cy="937239"/>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Live Demo will constitute the following </a:t>
            </a:r>
          </a:p>
        </p:txBody>
      </p:sp>
      <p:sp>
        <p:nvSpPr>
          <p:cNvPr id="3" name="Content Placeholder 2"/>
          <p:cNvSpPr>
            <a:spLocks noGrp="1"/>
          </p:cNvSpPr>
          <p:nvPr>
            <p:ph idx="1"/>
          </p:nvPr>
        </p:nvSpPr>
        <p:spPr/>
        <p:txBody>
          <a:bodyPr/>
          <a:lstStyle/>
          <a:p>
            <a:pPr>
              <a:buBlip>
                <a:blip r:embed="rId2"/>
              </a:buBlip>
            </a:pPr>
            <a:r>
              <a:rPr lang="en-US" dirty="0"/>
              <a:t>Adding Book as an Admin</a:t>
            </a:r>
          </a:p>
          <a:p>
            <a:pPr>
              <a:buBlip>
                <a:blip r:embed="rId2"/>
              </a:buBlip>
            </a:pPr>
            <a:r>
              <a:rPr lang="en-US" dirty="0"/>
              <a:t>Editing / Updating Book as an Admin</a:t>
            </a:r>
          </a:p>
          <a:p>
            <a:pPr>
              <a:buBlip>
                <a:blip r:embed="rId2"/>
              </a:buBlip>
            </a:pPr>
            <a:r>
              <a:rPr lang="en-US" dirty="0"/>
              <a:t>Deleting Book as an Admin</a:t>
            </a:r>
          </a:p>
          <a:p>
            <a:pPr>
              <a:buBlip>
                <a:blip r:embed="rId2"/>
              </a:buBlip>
            </a:pPr>
            <a:r>
              <a:rPr lang="en-US" dirty="0"/>
              <a:t>Browsing Books as a User</a:t>
            </a:r>
          </a:p>
          <a:p>
            <a:pPr>
              <a:buBlip>
                <a:blip r:embed="rId2"/>
              </a:buBlip>
            </a:pPr>
            <a:r>
              <a:rPr lang="en-US" dirty="0"/>
              <a:t>Login as User and adding a book to the shopping cart.</a:t>
            </a:r>
          </a:p>
          <a:p>
            <a:pPr>
              <a:buBlip>
                <a:blip r:embed="rId2"/>
              </a:buBlip>
            </a:pPr>
            <a:r>
              <a:rPr lang="en-US" dirty="0"/>
              <a:t>Placing the Order</a:t>
            </a:r>
          </a:p>
          <a:p>
            <a:pPr>
              <a:buBlip>
                <a:blip r:embed="rId2"/>
              </a:buBlip>
            </a:pPr>
            <a:r>
              <a:rPr lang="en-US" dirty="0"/>
              <a:t>Order Confirmation page/Email</a:t>
            </a:r>
          </a:p>
          <a:p>
            <a:pPr>
              <a:buBlip>
                <a:blip r:embed="rId2"/>
              </a:buBlip>
            </a:pPr>
            <a:r>
              <a:rPr lang="en-US" dirty="0"/>
              <a:t>User Logout</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2809</TotalTime>
  <Words>502</Words>
  <Application>Microsoft Office PowerPoint</Application>
  <PresentationFormat>Custom</PresentationFormat>
  <Paragraphs>109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Retrospect</vt:lpstr>
      <vt:lpstr> ShopBusters:    Best Online   Bookstore</vt:lpstr>
      <vt:lpstr>Business model</vt:lpstr>
      <vt:lpstr>High-Level Design Flow : Admin Portal</vt:lpstr>
      <vt:lpstr>High-Level Design Flow : User Portal</vt:lpstr>
      <vt:lpstr>User Requirements</vt:lpstr>
      <vt:lpstr>Delete Book Use Case</vt:lpstr>
      <vt:lpstr>ER Diagram</vt:lpstr>
      <vt:lpstr>Design and Architecture</vt:lpstr>
      <vt:lpstr>This Live Demo will constitute the following </vt:lpstr>
      <vt:lpstr>Challenges Faced</vt:lpstr>
      <vt:lpstr>Known Issues</vt:lpstr>
      <vt:lpstr>Future Work</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Tea Maker Machine</dc:title>
  <dc:creator>Zahid Anwar</dc:creator>
  <cp:lastModifiedBy>Faisal Mohammed</cp:lastModifiedBy>
  <cp:revision>70</cp:revision>
  <dcterms:created xsi:type="dcterms:W3CDTF">2010-01-08T07:01:15Z</dcterms:created>
  <dcterms:modified xsi:type="dcterms:W3CDTF">2017-04-27T20:59:43Z</dcterms:modified>
</cp:coreProperties>
</file>