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38" r:id="rId2"/>
    <p:sldId id="360" r:id="rId3"/>
    <p:sldId id="364" r:id="rId4"/>
    <p:sldId id="351" r:id="rId5"/>
    <p:sldId id="362" r:id="rId6"/>
    <p:sldId id="363" r:id="rId7"/>
    <p:sldId id="365" r:id="rId8"/>
    <p:sldId id="366" r:id="rId9"/>
    <p:sldId id="333" r:id="rId10"/>
    <p:sldId id="358" r:id="rId11"/>
    <p:sldId id="359" r:id="rId12"/>
    <p:sldId id="331" r:id="rId13"/>
    <p:sldId id="337" r:id="rId14"/>
    <p:sldId id="336" r:id="rId15"/>
    <p:sldId id="349" r:id="rId16"/>
    <p:sldId id="334" r:id="rId17"/>
    <p:sldId id="347" r:id="rId18"/>
    <p:sldId id="348" r:id="rId19"/>
    <p:sldId id="341" r:id="rId20"/>
    <p:sldId id="342" r:id="rId21"/>
    <p:sldId id="332" r:id="rId22"/>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E8D80BA-97AA-4FC3-B73E-5C1172AF6A77}" v="186" dt="2023-08-17T10:02:03.582"/>
    <p1510:client id="{48D73E16-0426-44D1-A5E4-1517EB8468DD}" v="893" dt="2023-10-17T07:48:03.178"/>
    <p1510:client id="{60CC2144-FCBC-4A6B-877F-96F0725C9653}" v="64" dt="2023-09-16T21:14:08.876"/>
    <p1510:client id="{66715B65-9247-4A53-8CA6-43B8D978EEE3}" v="865" dt="2023-08-27T21:07:47.541"/>
    <p1510:client id="{6C243124-1EB7-441D-8A3B-7A6B78874D29}" v="488" dt="2023-09-04T08:45:09.310"/>
    <p1510:client id="{A528B69A-F8F6-4041-971F-9BEED7832CDD}" v="101" dt="2023-10-09T07:59:00.420"/>
    <p1510:client id="{B04535F3-A168-4B60-96B2-3E0A19B391E5}" v="262" dt="2023-09-18T07:31:21.162"/>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11</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16.10.2023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dirty="0">
                <a:solidFill>
                  <a:schemeClr val="accent2"/>
                </a:solidFill>
                <a:cs typeface="Arial"/>
              </a:rPr>
              <a:t>1.biosensors/empatica_e4/</a:t>
            </a:r>
            <a:r>
              <a:rPr lang="en-US" sz="1400" err="1">
                <a:solidFill>
                  <a:schemeClr val="accent2"/>
                </a:solidFill>
                <a:cs typeface="Arial"/>
              </a:rPr>
              <a:t>bvp</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a:t>
            </a:r>
            <a:r>
              <a:rPr lang="en-US" sz="1400" err="1">
                <a:cs typeface="Arial"/>
              </a:rPr>
              <a:t>detail:the</a:t>
            </a:r>
            <a:r>
              <a:rPr lang="en-US" sz="1400" dirty="0">
                <a:cs typeface="Arial"/>
              </a:rPr>
              <a:t> Blood Volume Pulse (BVP) signal( Value is derived from the light absorbance of the arterial blood).</a:t>
            </a:r>
          </a:p>
          <a:p>
            <a:pPr marL="0" indent="0">
              <a:buNone/>
            </a:pPr>
            <a:r>
              <a:rPr lang="en-US" sz="1400" dirty="0">
                <a:solidFill>
                  <a:srgbClr val="000000"/>
                </a:solidFill>
                <a:cs typeface="Arial"/>
              </a:rPr>
              <a:t>Average Freq: 60 </a:t>
            </a:r>
            <a:endParaRPr lang="en-US" sz="1400" dirty="0">
              <a:cs typeface="Arial"/>
            </a:endParaRPr>
          </a:p>
          <a:p>
            <a:pPr marL="0" indent="0">
              <a:buNone/>
            </a:pPr>
            <a:r>
              <a:rPr lang="en-US" sz="1400" dirty="0">
                <a:solidFill>
                  <a:schemeClr val="accent2"/>
                </a:solidFill>
                <a:cs typeface="Arial"/>
              </a:rPr>
              <a:t>2.biosensors/empatica_e4/</a:t>
            </a:r>
            <a:r>
              <a:rPr lang="en-US" sz="1400" err="1">
                <a:solidFill>
                  <a:schemeClr val="accent2"/>
                </a:solidFill>
                <a:cs typeface="Arial"/>
              </a:rPr>
              <a:t>gsr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Galvanic Skin Response (GSR) signal.</a:t>
            </a:r>
          </a:p>
          <a:p>
            <a:pPr marL="0" indent="0">
              <a:buNone/>
            </a:pPr>
            <a:r>
              <a:rPr lang="en-US" sz="1400" dirty="0">
                <a:solidFill>
                  <a:srgbClr val="000000"/>
                </a:solidFill>
                <a:cs typeface="Arial"/>
              </a:rPr>
              <a:t>Average Freq:4</a:t>
            </a:r>
            <a:endParaRPr lang="en-US" sz="1400" dirty="0">
              <a:cs typeface="Arial"/>
            </a:endParaRPr>
          </a:p>
          <a:p>
            <a:pPr marL="0" indent="0">
              <a:buNone/>
            </a:pPr>
            <a:r>
              <a:rPr lang="en-US" sz="1400" dirty="0">
                <a:solidFill>
                  <a:schemeClr val="accent2"/>
                </a:solidFill>
                <a:cs typeface="Arial"/>
              </a:rPr>
              <a:t>3. biosensors/empatica_e4/</a:t>
            </a:r>
            <a:r>
              <a:rPr lang="en-US" sz="1400" err="1">
                <a:solidFill>
                  <a:schemeClr val="accent2"/>
                </a:solidFill>
                <a:cs typeface="Arial"/>
              </a:rPr>
              <a:t>hr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the Heart Rate (HR) signal. Freq:1.1</a:t>
            </a:r>
          </a:p>
          <a:p>
            <a:pPr marL="0" indent="0">
              <a:buNone/>
            </a:pPr>
            <a:r>
              <a:rPr lang="en-US" sz="1400" dirty="0">
                <a:solidFill>
                  <a:schemeClr val="accent2"/>
                </a:solidFill>
                <a:cs typeface="Arial"/>
              </a:rPr>
              <a:t>4. biosensors/empatica_e4/</a:t>
            </a:r>
            <a:r>
              <a:rPr lang="en-US" sz="1400" err="1">
                <a:solidFill>
                  <a:schemeClr val="accent2"/>
                </a:solidFill>
                <a:cs typeface="Arial"/>
              </a:rPr>
              <a:t>st</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Skin Temperature (ST) signal</a:t>
            </a:r>
          </a:p>
          <a:p>
            <a:pPr marL="0" indent="0">
              <a:buNone/>
            </a:pPr>
            <a:r>
              <a:rPr lang="en-US" sz="1400" dirty="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solidFill>
                <a:latin typeface="Arial"/>
                <a:cs typeface="Arial"/>
              </a:rPr>
              <a:t>5. biosensors/empatica_e4/</a:t>
            </a:r>
            <a:r>
              <a:rPr lang="en-US" dirty="0" err="1">
                <a:solidFill>
                  <a:schemeClr val="accent2"/>
                </a:solidFill>
                <a:latin typeface="Arial"/>
                <a:cs typeface="Arial"/>
              </a:rPr>
              <a:t>ibi</a:t>
            </a:r>
            <a:r>
              <a:rPr lang="en-US" dirty="0">
                <a:solidFill>
                  <a:schemeClr val="accent2"/>
                </a:solidFill>
                <a:latin typeface="Arial"/>
                <a:cs typeface="Arial"/>
              </a:rPr>
              <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Inter-Beat-Interval (IBI) signal. ( value is the distance from the previous detected heartbeat in seconds.)</a:t>
            </a:r>
            <a:endParaRPr lang="en-US" dirty="0"/>
          </a:p>
          <a:p>
            <a:pPr algn="l"/>
            <a:r>
              <a:rPr lang="en-US" dirty="0">
                <a:solidFill>
                  <a:srgbClr val="000000"/>
                </a:solidFill>
                <a:latin typeface="Arial"/>
                <a:cs typeface="Arial"/>
              </a:rPr>
              <a:t>Freq: 1.2</a:t>
            </a:r>
          </a:p>
          <a:p>
            <a:pPr algn="l"/>
            <a:endParaRPr lang="en-US">
              <a:solidFill>
                <a:srgbClr val="000000"/>
              </a:solidFill>
              <a:latin typeface="Arial"/>
              <a:cs typeface="Arial"/>
            </a:endParaRPr>
          </a:p>
          <a:p>
            <a:pPr algn="l"/>
            <a:r>
              <a:rPr lang="en-US" dirty="0">
                <a:solidFill>
                  <a:schemeClr val="accent2"/>
                </a:solidFill>
                <a:latin typeface="Arial"/>
                <a:cs typeface="Arial"/>
              </a:rPr>
              <a:t>6. biosensors/empatica_e4/acc :</a:t>
            </a:r>
          </a:p>
          <a:p>
            <a:pPr algn="l"/>
            <a:r>
              <a:rPr lang="en-US" dirty="0">
                <a:latin typeface="Arial"/>
                <a:cs typeface="Arial"/>
              </a:rPr>
              <a:t>type: </a:t>
            </a:r>
            <a:r>
              <a:rPr lang="en-US" dirty="0" err="1">
                <a:latin typeface="Arial"/>
                <a:cs typeface="Arial"/>
              </a:rPr>
              <a:t>standard_msg</a:t>
            </a:r>
            <a:r>
              <a:rPr lang="en-US" dirty="0">
                <a:latin typeface="Arial"/>
                <a:cs typeface="Arial"/>
              </a:rPr>
              <a:t>/Float32MultiArray</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accelerometer (ACC) data.</a:t>
            </a:r>
            <a:endParaRPr lang="en-US" dirty="0">
              <a:latin typeface="Arial"/>
            </a:endParaRPr>
          </a:p>
          <a:p>
            <a:pPr algn="l"/>
            <a:r>
              <a:rPr lang="en-US" dirty="0">
                <a:solidFill>
                  <a:srgbClr val="000000"/>
                </a:solidFill>
                <a:latin typeface="Arial"/>
                <a:cs typeface="Arial"/>
              </a:rPr>
              <a:t>Average Freq: 31 </a:t>
            </a:r>
          </a:p>
          <a:p>
            <a:pPr algn="l"/>
            <a:endParaRPr lang="en-US">
              <a:solidFill>
                <a:srgbClr val="000000"/>
              </a:solidFill>
              <a:latin typeface="Arial"/>
              <a:cs typeface="Arial"/>
            </a:endParaRPr>
          </a:p>
          <a:p>
            <a:pPr algn="l"/>
            <a:r>
              <a:rPr lang="en-US" dirty="0">
                <a:solidFill>
                  <a:schemeClr val="accent2"/>
                </a:solidFill>
                <a:latin typeface="Arial"/>
                <a:cs typeface="Arial"/>
              </a:rPr>
              <a:t>7. biosensors/empatica_e4/bat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Battery Level (BAT) signal.</a:t>
            </a:r>
            <a:endParaRPr lang="en-US" dirty="0">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dirty="0"/>
                        <a:t>[1]</a:t>
                      </a:r>
                    </a:p>
                  </a:txBody>
                  <a:tcPr/>
                </a:tc>
                <a:tc>
                  <a:txBody>
                    <a:bodyPr/>
                    <a:lstStyle/>
                    <a:p>
                      <a:pPr lvl="0">
                        <a:buNone/>
                      </a:pPr>
                      <a:r>
                        <a:rPr lang="en-US" sz="1200" b="0" i="0" u="none" strike="noStrike" noProof="0" dirty="0">
                          <a:latin typeface="Arial"/>
                        </a:rPr>
                        <a:t>GSR, HR</a:t>
                      </a:r>
                      <a:endParaRPr lang="en-US" sz="1200" dirty="0"/>
                    </a:p>
                  </a:txBody>
                  <a:tcPr/>
                </a:tc>
                <a:tc>
                  <a:txBody>
                    <a:bodyPr/>
                    <a:lstStyle/>
                    <a:p>
                      <a:pPr lvl="0">
                        <a:buNone/>
                      </a:pPr>
                      <a:r>
                        <a:rPr lang="en-US" sz="1200" b="0" i="0" u="none" strike="noStrike" baseline="0" noProof="0" dirty="0">
                          <a:solidFill>
                            <a:srgbClr val="000000"/>
                          </a:solidFill>
                          <a:latin typeface="Arial"/>
                        </a:rPr>
                        <a:t>Fuzzy Decision Algorithm was used for manual and automatic implementation of the proposed approach.</a:t>
                      </a:r>
                      <a:endParaRPr lang="en-US" sz="1200" dirty="0"/>
                    </a:p>
                  </a:txBody>
                  <a:tcPr/>
                </a:tc>
                <a:tc>
                  <a:txBody>
                    <a:bodyPr/>
                    <a:lstStyle/>
                    <a:p>
                      <a:r>
                        <a:rPr lang="en-US" sz="1200" dirty="0"/>
                        <a:t>90% Accuracy</a:t>
                      </a:r>
                    </a:p>
                  </a:txBody>
                  <a:tcPr/>
                </a:tc>
                <a:extLst>
                  <a:ext uri="{0D108BD9-81ED-4DB2-BD59-A6C34878D82A}">
                    <a16:rowId xmlns:a16="http://schemas.microsoft.com/office/drawing/2014/main" val="4204247347"/>
                  </a:ext>
                </a:extLst>
              </a:tr>
              <a:tr h="665983">
                <a:tc>
                  <a:txBody>
                    <a:bodyPr/>
                    <a:lstStyle/>
                    <a:p>
                      <a:r>
                        <a:rPr lang="en-US" sz="1200" dirty="0"/>
                        <a:t>[2]</a:t>
                      </a:r>
                    </a:p>
                  </a:txBody>
                  <a:tcPr/>
                </a:tc>
                <a:tc>
                  <a:txBody>
                    <a:bodyPr/>
                    <a:lstStyle/>
                    <a:p>
                      <a:pPr lvl="0">
                        <a:buNone/>
                      </a:pPr>
                      <a:r>
                        <a:rPr lang="en-US" sz="1200" b="0" i="0" u="none" strike="noStrike" noProof="0" dirty="0">
                          <a:latin typeface="Arial"/>
                        </a:rPr>
                        <a:t>GSR</a:t>
                      </a:r>
                      <a:endParaRPr lang="en-US" dirty="0"/>
                    </a:p>
                  </a:txBody>
                  <a:tcPr/>
                </a:tc>
                <a:tc>
                  <a:txBody>
                    <a:bodyPr/>
                    <a:lstStyle/>
                    <a:p>
                      <a:pPr lvl="0">
                        <a:buNone/>
                      </a:pPr>
                      <a:r>
                        <a:rPr lang="en-US" sz="1200" b="0" i="0" u="none" strike="noStrike" noProof="0" dirty="0">
                          <a:latin typeface="Arial"/>
                        </a:rPr>
                        <a:t>WEKA learning machine was used for testing Bayesian Network (BN), J48, and Sequential Minimal Optimization (SMO).</a:t>
                      </a:r>
                      <a:endParaRPr lang="en-US" dirty="0"/>
                    </a:p>
                  </a:txBody>
                  <a:tcPr/>
                </a:tc>
                <a:tc>
                  <a:txBody>
                    <a:bodyPr/>
                    <a:lstStyle/>
                    <a:p>
                      <a:pPr lvl="0">
                        <a:buNone/>
                      </a:pPr>
                      <a:r>
                        <a:rPr lang="en-US" sz="1200" b="0" i="0" u="none" strike="noStrike" noProof="0" dirty="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dirty="0"/>
                        <a:t>[3]</a:t>
                      </a:r>
                    </a:p>
                  </a:txBody>
                  <a:tcPr/>
                </a:tc>
                <a:tc>
                  <a:txBody>
                    <a:bodyPr/>
                    <a:lstStyle/>
                    <a:p>
                      <a:pPr lvl="0">
                        <a:buNone/>
                      </a:pPr>
                      <a:r>
                        <a:rPr lang="en-US" sz="1200" b="0" i="0" u="none" strike="noStrike" noProof="0" dirty="0">
                          <a:latin typeface="Arial"/>
                        </a:rPr>
                        <a:t>ACC and skin conductance</a:t>
                      </a:r>
                      <a:endParaRPr lang="en-US" dirty="0"/>
                    </a:p>
                  </a:txBody>
                  <a:tcPr/>
                </a:tc>
                <a:tc>
                  <a:txBody>
                    <a:bodyPr/>
                    <a:lstStyle/>
                    <a:p>
                      <a:pPr lvl="0">
                        <a:buNone/>
                      </a:pPr>
                      <a:r>
                        <a:rPr lang="en-US" sz="1200" b="0" i="0" u="none" strike="noStrike" noProof="0" dirty="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dirty="0">
                          <a:latin typeface="Arial"/>
                        </a:rPr>
                        <a:t>This system gives over 75% accuracy of low and high perceived stress recognition using the sensor data.</a:t>
                      </a:r>
                      <a:endParaRPr lang="en-US" dirty="0"/>
                    </a:p>
                  </a:txBody>
                  <a:tcPr/>
                </a:tc>
                <a:extLst>
                  <a:ext uri="{0D108BD9-81ED-4DB2-BD59-A6C34878D82A}">
                    <a16:rowId xmlns:a16="http://schemas.microsoft.com/office/drawing/2014/main" val="3992027580"/>
                  </a:ext>
                </a:extLst>
              </a:tr>
              <a:tr h="665983">
                <a:tc>
                  <a:txBody>
                    <a:bodyPr/>
                    <a:lstStyle/>
                    <a:p>
                      <a:r>
                        <a:rPr lang="en-US" sz="1200" dirty="0"/>
                        <a:t>[4]</a:t>
                      </a:r>
                    </a:p>
                  </a:txBody>
                  <a:tcPr/>
                </a:tc>
                <a:tc>
                  <a:txBody>
                    <a:bodyPr/>
                    <a:lstStyle/>
                    <a:p>
                      <a:pPr lvl="0">
                        <a:buNone/>
                      </a:pPr>
                      <a:r>
                        <a:rPr lang="en-US" sz="1200" b="0" i="0" u="none" strike="noStrike" baseline="0" noProof="0" dirty="0">
                          <a:solidFill>
                            <a:srgbClr val="000000"/>
                          </a:solidFill>
                          <a:latin typeface="Arial"/>
                        </a:rPr>
                        <a:t>HR, Skin Conduct </a:t>
                      </a:r>
                      <a:r>
                        <a:rPr lang="en-US" sz="1200" b="0" i="0" u="none" strike="noStrike" baseline="0" noProof="0" dirty="0" err="1">
                          <a:solidFill>
                            <a:srgbClr val="000000"/>
                          </a:solidFill>
                          <a:latin typeface="Arial"/>
                        </a:rPr>
                        <a:t>ance</a:t>
                      </a:r>
                      <a:r>
                        <a:rPr lang="en-US" sz="1200" b="0" i="0" u="none" strike="noStrike" baseline="0" noProof="0" dirty="0">
                          <a:solidFill>
                            <a:srgbClr val="000000"/>
                          </a:solidFill>
                          <a:latin typeface="Arial"/>
                        </a:rPr>
                        <a:t>, ACC, ST</a:t>
                      </a:r>
                      <a:endParaRPr lang="en-US" dirty="0"/>
                    </a:p>
                  </a:txBody>
                  <a:tcPr/>
                </a:tc>
                <a:tc>
                  <a:txBody>
                    <a:bodyPr/>
                    <a:lstStyle/>
                    <a:p>
                      <a:pPr lvl="0">
                        <a:buNone/>
                      </a:pPr>
                      <a:r>
                        <a:rPr lang="en-US" sz="1200" b="0" i="0" u="none" strike="noStrike" baseline="0" noProof="0" dirty="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dirty="0" err="1">
                          <a:solidFill>
                            <a:srgbClr val="000000"/>
                          </a:solidFill>
                          <a:latin typeface="Arial"/>
                        </a:rPr>
                        <a:t>MultiLayer</a:t>
                      </a:r>
                      <a:r>
                        <a:rPr lang="en-US" sz="1200" b="0" i="0" u="none" strike="noStrike" baseline="0" noProof="0" dirty="0">
                          <a:solidFill>
                            <a:srgbClr val="000000"/>
                          </a:solidFill>
                          <a:latin typeface="Arial"/>
                        </a:rPr>
                        <a:t> Perceptron (MLP) were used for classification.</a:t>
                      </a:r>
                      <a:endParaRPr lang="en-US" dirty="0"/>
                    </a:p>
                  </a:txBody>
                  <a:tcPr/>
                </a:tc>
                <a:tc>
                  <a:txBody>
                    <a:bodyPr/>
                    <a:lstStyle/>
                    <a:p>
                      <a:pPr lvl="0">
                        <a:buNone/>
                      </a:pPr>
                      <a:r>
                        <a:rPr lang="en-US" sz="1200" b="0" i="0" u="none" strike="noStrike" baseline="0" noProof="0" dirty="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dirty="0"/>
                    </a:p>
                  </a:txBody>
                  <a:tcPr/>
                </a:tc>
                <a:extLst>
                  <a:ext uri="{0D108BD9-81ED-4DB2-BD59-A6C34878D82A}">
                    <a16:rowId xmlns:a16="http://schemas.microsoft.com/office/drawing/2014/main" val="3830700525"/>
                  </a:ext>
                </a:extLst>
              </a:tr>
              <a:tr h="665983">
                <a:tc>
                  <a:txBody>
                    <a:bodyPr/>
                    <a:lstStyle/>
                    <a:p>
                      <a:r>
                        <a:rPr lang="en-US" sz="1200" dirty="0"/>
                        <a:t>[5]</a:t>
                      </a:r>
                    </a:p>
                  </a:txBody>
                  <a:tcPr/>
                </a:tc>
                <a:tc>
                  <a:txBody>
                    <a:bodyPr/>
                    <a:lstStyle/>
                    <a:p>
                      <a:pPr lvl="0">
                        <a:buNone/>
                      </a:pPr>
                      <a:r>
                        <a:rPr lang="en-US" sz="1200" b="0" i="0" u="none" strike="noStrike" baseline="0" noProof="0" dirty="0">
                          <a:solidFill>
                            <a:srgbClr val="000000"/>
                          </a:solidFill>
                          <a:latin typeface="Arial"/>
                        </a:rPr>
                        <a:t>HR, Skin </a:t>
                      </a:r>
                      <a:r>
                        <a:rPr lang="en-US" sz="1200" b="0" i="0" u="none" strike="noStrike" baseline="0" noProof="0" dirty="0" err="1">
                          <a:solidFill>
                            <a:srgbClr val="000000"/>
                          </a:solidFill>
                          <a:latin typeface="Arial"/>
                        </a:rPr>
                        <a:t>conducta</a:t>
                      </a:r>
                      <a:r>
                        <a:rPr lang="en-US" sz="1200" b="0" i="0" u="none" strike="noStrike" baseline="0" noProof="0" dirty="0">
                          <a:solidFill>
                            <a:srgbClr val="000000"/>
                          </a:solidFill>
                          <a:latin typeface="Arial"/>
                        </a:rPr>
                        <a:t> </a:t>
                      </a:r>
                      <a:r>
                        <a:rPr lang="en-US" sz="1200" b="0" i="0" u="none" strike="noStrike" baseline="0" noProof="0" dirty="0" err="1">
                          <a:solidFill>
                            <a:srgbClr val="000000"/>
                          </a:solidFill>
                          <a:latin typeface="Arial"/>
                        </a:rPr>
                        <a:t>nce</a:t>
                      </a:r>
                      <a:r>
                        <a:rPr lang="en-US" sz="1200" b="0" i="0" u="none" strike="noStrike" baseline="0" noProof="0" dirty="0">
                          <a:solidFill>
                            <a:srgbClr val="000000"/>
                          </a:solidFill>
                          <a:latin typeface="Arial"/>
                        </a:rPr>
                        <a:t>, ST</a:t>
                      </a:r>
                      <a:endParaRPr lang="en-US" dirty="0"/>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dirty="0"/>
                        <a:t>[6]</a:t>
                      </a:r>
                    </a:p>
                  </a:txBody>
                  <a:tcPr/>
                </a:tc>
                <a:tc>
                  <a:txBody>
                    <a:bodyPr/>
                    <a:lstStyle/>
                    <a:p>
                      <a:pPr lvl="0">
                        <a:buNone/>
                      </a:pPr>
                      <a:r>
                        <a:rPr lang="en-US" sz="1200" b="0" i="0" u="none" strike="noStrike" baseline="0" noProof="0" dirty="0">
                          <a:solidFill>
                            <a:srgbClr val="000000"/>
                          </a:solidFill>
                          <a:latin typeface="Arial"/>
                        </a:rPr>
                        <a:t>HR, EDA, BVP, ST, ACC</a:t>
                      </a:r>
                      <a:endParaRPr lang="en-US" dirty="0"/>
                    </a:p>
                  </a:txBody>
                  <a:tcPr/>
                </a:tc>
                <a:tc>
                  <a:txBody>
                    <a:bodyPr/>
                    <a:lstStyle/>
                    <a:p>
                      <a:pPr lvl="0">
                        <a:buNone/>
                      </a:pPr>
                      <a:r>
                        <a:rPr lang="en-US" sz="1200" b="0" i="0" u="none" strike="noStrike" baseline="0" noProof="0" dirty="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dirty="0"/>
                    </a:p>
                  </a:txBody>
                  <a:tcPr/>
                </a:tc>
                <a:tc>
                  <a:txBody>
                    <a:bodyPr/>
                    <a:lstStyle/>
                    <a:p>
                      <a:pPr lvl="0">
                        <a:buNone/>
                      </a:pPr>
                      <a:r>
                        <a:rPr lang="en-US" sz="1200" b="0" i="0" u="none" strike="noStrike" baseline="0" noProof="0" dirty="0">
                          <a:solidFill>
                            <a:srgbClr val="000000"/>
                          </a:solidFill>
                          <a:latin typeface="Arial"/>
                        </a:rPr>
                        <a:t>This method detected 70% of the stress events with a precision of 95%.</a:t>
                      </a:r>
                      <a:endParaRPr lang="en-US" dirty="0"/>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dirty="0"/>
                        <a:t>[7]</a:t>
                      </a:r>
                    </a:p>
                  </a:txBody>
                  <a:tcPr/>
                </a:tc>
                <a:tc>
                  <a:txBody>
                    <a:bodyPr/>
                    <a:lstStyle/>
                    <a:p>
                      <a:pPr lvl="0">
                        <a:buNone/>
                      </a:pPr>
                      <a:r>
                        <a:rPr lang="en-US" sz="1200" b="0" i="0" u="none" strike="noStrike" baseline="0" noProof="0" dirty="0">
                          <a:solidFill>
                            <a:srgbClr val="000000"/>
                          </a:solidFill>
                          <a:latin typeface="Arial"/>
                        </a:rPr>
                        <a:t>GSR, ACC,BVP;ST</a:t>
                      </a:r>
                      <a:endParaRPr lang="en-US" dirty="0"/>
                    </a:p>
                  </a:txBody>
                  <a:tcPr/>
                </a:tc>
                <a:tc>
                  <a:txBody>
                    <a:bodyPr/>
                    <a:lstStyle/>
                    <a:p>
                      <a:pPr lvl="0">
                        <a:buNone/>
                      </a:pPr>
                      <a:r>
                        <a:rPr lang="en-US" sz="1200" b="0" i="0" u="none" strike="noStrike" baseline="0" noProof="0" dirty="0">
                          <a:solidFill>
                            <a:srgbClr val="000000"/>
                          </a:solidFill>
                          <a:latin typeface="Arial"/>
                        </a:rPr>
                        <a:t>1. Fast Fourier Transform (FFT) and Lomb-</a:t>
                      </a:r>
                      <a:r>
                        <a:rPr lang="en-US" sz="1200" b="0" i="0" u="none" strike="noStrike" baseline="0" noProof="0" dirty="0" err="1">
                          <a:solidFill>
                            <a:srgbClr val="000000"/>
                          </a:solidFill>
                          <a:latin typeface="Arial"/>
                        </a:rPr>
                        <a:t>Scargle</a:t>
                      </a:r>
                      <a:r>
                        <a:rPr lang="en-US" sz="1200" b="0" i="0" u="none" strike="noStrike" baseline="0" noProof="0" dirty="0">
                          <a:solidFill>
                            <a:srgbClr val="000000"/>
                          </a:solidFill>
                          <a:latin typeface="Arial"/>
                        </a:rPr>
                        <a:t> periodogram were applied for feature extraction.</a:t>
                      </a:r>
                      <a:endParaRPr lang="en-US" dirty="0"/>
                    </a:p>
                    <a:p>
                      <a:pPr lvl="0">
                        <a:buNone/>
                      </a:pPr>
                      <a:r>
                        <a:rPr lang="en-US" sz="1200" b="0" i="0" u="none" strike="noStrike" baseline="0" noProof="0" dirty="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dirty="0" err="1">
                          <a:solidFill>
                            <a:srgbClr val="000000"/>
                          </a:solidFill>
                          <a:latin typeface="Arial"/>
                        </a:rPr>
                        <a:t>crossvalidation</a:t>
                      </a:r>
                      <a:r>
                        <a:rPr lang="en-US" sz="1200" b="0" i="0" u="none" strike="noStrike" baseline="0" noProof="0" dirty="0">
                          <a:solidFill>
                            <a:srgbClr val="000000"/>
                          </a:solidFill>
                          <a:latin typeface="Arial"/>
                        </a:rPr>
                        <a:t>.</a:t>
                      </a:r>
                      <a:endParaRPr lang="en-US" dirty="0"/>
                    </a:p>
                  </a:txBody>
                  <a:tcPr/>
                </a:tc>
                <a:tc>
                  <a:txBody>
                    <a:bodyPr/>
                    <a:lstStyle/>
                    <a:p>
                      <a:pPr lvl="0">
                        <a:buNone/>
                      </a:pPr>
                      <a:r>
                        <a:rPr lang="en-US" sz="1200" b="0" i="0" u="none" strike="noStrike" baseline="0" noProof="0" dirty="0">
                          <a:solidFill>
                            <a:srgbClr val="000000"/>
                          </a:solidFill>
                          <a:latin typeface="Arial"/>
                        </a:rPr>
                        <a:t>1. For 3 class stress level detection, 90.40% accuracy was obtained by using </a:t>
                      </a:r>
                      <a:r>
                        <a:rPr lang="en-US" sz="1200" b="0" i="0" u="none" strike="noStrike" baseline="0" noProof="0" dirty="0" err="1">
                          <a:solidFill>
                            <a:srgbClr val="000000"/>
                          </a:solidFill>
                          <a:latin typeface="Arial"/>
                        </a:rPr>
                        <a:t>Empatic</a:t>
                      </a:r>
                      <a:r>
                        <a:rPr lang="en-US" sz="1200" b="0" i="0" u="none" strike="noStrike" baseline="0" noProof="0" dirty="0">
                          <a:solidFill>
                            <a:srgbClr val="000000"/>
                          </a:solidFill>
                          <a:latin typeface="Arial"/>
                        </a:rPr>
                        <a:t> E4 device </a:t>
                      </a:r>
                      <a:endParaRPr lang="en-US" dirty="0"/>
                    </a:p>
                    <a:p>
                      <a:pPr lvl="0">
                        <a:buNone/>
                      </a:pPr>
                      <a:r>
                        <a:rPr lang="en-US" sz="1200" b="0" i="0" u="none" strike="noStrike" baseline="0" noProof="0" dirty="0">
                          <a:solidFill>
                            <a:srgbClr val="000000"/>
                          </a:solidFill>
                          <a:latin typeface="Arial"/>
                        </a:rPr>
                        <a:t>. 2. Achieved maximum 97.92% accuracy with their person-specific models while 88.20% for general models.</a:t>
                      </a:r>
                      <a:endParaRPr lang="en-US" dirty="0"/>
                    </a:p>
                    <a:p>
                      <a:pPr lvl="0">
                        <a:buNone/>
                      </a:pPr>
                      <a:r>
                        <a:rPr lang="en-US" sz="1200" b="0" i="0" u="none" strike="noStrike" baseline="0" noProof="0" dirty="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dirty="0"/>
                        <a:t>[8]</a:t>
                      </a:r>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GSR, ACC,BVP;ST</a:t>
                      </a:r>
                    </a:p>
                    <a:p>
                      <a:pPr lvl="0">
                        <a:buNone/>
                      </a:pPr>
                      <a:endParaRPr lang="en-US" sz="1200" b="0" i="0" u="none" strike="noStrike" noProof="0" dirty="0">
                        <a:latin typeface="Arial"/>
                      </a:endParaRPr>
                    </a:p>
                  </a:txBody>
                  <a:tcPr/>
                </a:tc>
                <a:tc>
                  <a:txBody>
                    <a:bodyPr/>
                    <a:lstStyle/>
                    <a:p>
                      <a:pPr lvl="0">
                        <a:buNone/>
                      </a:pPr>
                      <a:r>
                        <a:rPr lang="en-US" sz="1200" b="0" i="0" u="none" strike="noStrike" baseline="0" noProof="0" dirty="0">
                          <a:solidFill>
                            <a:srgbClr val="000000"/>
                          </a:solidFill>
                          <a:latin typeface="Arial"/>
                        </a:rPr>
                        <a:t>1. Quadratic discriminant analysis and SVM were used as classifiers and LOSO (leave-one-subject-out) used for evaluation of classification performance. </a:t>
                      </a:r>
                      <a:endParaRPr lang="en-US" dirty="0"/>
                    </a:p>
                    <a:p>
                      <a:pPr lvl="0">
                        <a:buNone/>
                      </a:pPr>
                      <a:r>
                        <a:rPr lang="en-US" sz="1200" b="0" i="0" u="none" strike="noStrike" baseline="0" noProof="0" dirty="0">
                          <a:solidFill>
                            <a:srgbClr val="000000"/>
                          </a:solidFill>
                          <a:latin typeface="Arial"/>
                        </a:rPr>
                        <a:t>2. To capture the </a:t>
                      </a:r>
                      <a:r>
                        <a:rPr lang="en-US" sz="1200" b="0" i="0" u="none" strike="noStrike" baseline="0" noProof="0" dirty="0" err="1">
                          <a:solidFill>
                            <a:srgbClr val="000000"/>
                          </a:solidFill>
                          <a:latin typeface="Arial"/>
                        </a:rPr>
                        <a:t>stressrelated</a:t>
                      </a:r>
                      <a:r>
                        <a:rPr lang="en-US" sz="1200" b="0" i="0" u="none" strike="noStrike" baseline="0" noProof="0" dirty="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dirty="0">
                          <a:solidFill>
                            <a:srgbClr val="000000"/>
                          </a:solidFill>
                          <a:latin typeface="Arial"/>
                        </a:rPr>
                        <a:t>SVM gives 94.33% accuracy for the detection of </a:t>
                      </a:r>
                      <a:r>
                        <a:rPr lang="en-US" sz="1200" b="0" i="0" u="none" strike="noStrike" baseline="0" noProof="0" dirty="0" err="1">
                          <a:solidFill>
                            <a:srgbClr val="000000"/>
                          </a:solidFill>
                          <a:latin typeface="Arial"/>
                        </a:rPr>
                        <a:t>fivelevel</a:t>
                      </a:r>
                      <a:r>
                        <a:rPr lang="en-US" sz="1200" b="0" i="0" u="none" strike="noStrike" baseline="0" noProof="0" dirty="0">
                          <a:solidFill>
                            <a:srgbClr val="000000"/>
                          </a:solidFill>
                          <a:latin typeface="Arial"/>
                        </a:rPr>
                        <a:t> stress.</a:t>
                      </a:r>
                      <a:endParaRPr lang="en-US" baseline="0" dirty="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dirty="0"/>
                        <a:t>[9]</a:t>
                      </a:r>
                    </a:p>
                  </a:txBody>
                  <a:tcPr/>
                </a:tc>
                <a:tc>
                  <a:txBody>
                    <a:bodyPr/>
                    <a:lstStyle/>
                    <a:p>
                      <a:pPr lvl="0">
                        <a:buNone/>
                      </a:pPr>
                      <a:r>
                        <a:rPr lang="en-US" sz="1200" b="0" i="0" u="none" strike="noStrike" baseline="0" noProof="0" dirty="0" err="1">
                          <a:solidFill>
                            <a:srgbClr val="000000"/>
                          </a:solidFill>
                          <a:latin typeface="Arial"/>
                        </a:rPr>
                        <a:t>GSR,ECG,ACC,Body</a:t>
                      </a:r>
                      <a:r>
                        <a:rPr lang="en-US" sz="1200" b="0" i="0" u="none" strike="noStrike" baseline="0" noProof="0" dirty="0">
                          <a:solidFill>
                            <a:srgbClr val="000000"/>
                          </a:solidFill>
                          <a:latin typeface="Arial"/>
                        </a:rPr>
                        <a:t> Posture</a:t>
                      </a:r>
                    </a:p>
                  </a:txBody>
                  <a:tcPr/>
                </a:tc>
                <a:tc>
                  <a:txBody>
                    <a:bodyPr/>
                    <a:lstStyle/>
                    <a:p>
                      <a:pPr lvl="0">
                        <a:buNone/>
                      </a:pPr>
                      <a:r>
                        <a:rPr lang="en-US" sz="1200" b="0" i="0" u="none" strike="noStrike" baseline="0" noProof="0" dirty="0">
                          <a:solidFill>
                            <a:srgbClr val="000000"/>
                          </a:solidFill>
                          <a:latin typeface="Arial"/>
                        </a:rPr>
                        <a:t>Behavioral body language features used in the study are visual cues that are extracted from the data acquired by Kinect and an HD camera.</a:t>
                      </a:r>
                      <a:endParaRPr lang="en-US" dirty="0"/>
                    </a:p>
                    <a:p>
                      <a:pPr lvl="0">
                        <a:buNone/>
                      </a:pPr>
                      <a:r>
                        <a:rPr lang="en-US" sz="1200" b="0" i="0" u="none" strike="noStrike" baseline="0" noProof="0" dirty="0">
                          <a:solidFill>
                            <a:srgbClr val="000000"/>
                          </a:solidFill>
                          <a:latin typeface="Arial"/>
                        </a:rPr>
                        <a:t>Classification is performed using linear discriminant analysis</a:t>
                      </a:r>
                      <a:endParaRPr lang="en-US" dirty="0"/>
                    </a:p>
                  </a:txBody>
                  <a:tcPr/>
                </a:tc>
                <a:tc>
                  <a:txBody>
                    <a:bodyPr/>
                    <a:lstStyle/>
                    <a:p>
                      <a:pPr lvl="0">
                        <a:buNone/>
                      </a:pPr>
                      <a:r>
                        <a:rPr lang="en-US" sz="1200" b="0" i="0" u="none" strike="noStrike" baseline="0" noProof="0" dirty="0">
                          <a:solidFill>
                            <a:srgbClr val="000000"/>
                          </a:solidFill>
                        </a:rPr>
                        <a:t>Maximum classification accuracy of 96.30% is achieved.</a:t>
                      </a:r>
                      <a:endParaRPr lang="en-US" dirty="0"/>
                    </a:p>
                  </a:txBody>
                  <a:tcPr/>
                </a:tc>
                <a:extLst>
                  <a:ext uri="{0D108BD9-81ED-4DB2-BD59-A6C34878D82A}">
                    <a16:rowId xmlns:a16="http://schemas.microsoft.com/office/drawing/2014/main" val="3830700525"/>
                  </a:ext>
                </a:extLst>
              </a:tr>
              <a:tr h="665983">
                <a:tc>
                  <a:txBody>
                    <a:bodyPr/>
                    <a:lstStyle/>
                    <a:p>
                      <a:r>
                        <a:rPr lang="en-US" sz="1200" dirty="0"/>
                        <a:t>[10]</a:t>
                      </a:r>
                    </a:p>
                  </a:txBody>
                  <a:tcPr/>
                </a:tc>
                <a:tc>
                  <a:txBody>
                    <a:bodyPr/>
                    <a:lstStyle/>
                    <a:p>
                      <a:pPr lvl="0">
                        <a:buNone/>
                      </a:pPr>
                      <a:r>
                        <a:rPr lang="en-US" sz="1200" b="0" i="0" u="none" strike="noStrike" baseline="0" noProof="0" dirty="0">
                          <a:solidFill>
                            <a:srgbClr val="000000"/>
                          </a:solidFill>
                          <a:latin typeface="Arial"/>
                        </a:rPr>
                        <a:t>Posture Data</a:t>
                      </a:r>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dirty="0">
                <a:cs typeface="Arial"/>
              </a:rPr>
              <a:t>Possible Feature Extraction</a:t>
            </a:r>
            <a:endParaRPr lang="en-US" dirty="0"/>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dirty="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dirty="0">
              <a:cs typeface="Arial" panose="020B0604020202020204" pitchFamily="34" charset="0"/>
            </a:endParaRPr>
          </a:p>
          <a:p>
            <a:pPr marL="342900" indent="-342900" algn="l">
              <a:buFont typeface="Wingdings"/>
              <a:buChar char="§"/>
            </a:pPr>
            <a:endParaRPr lang="en-US" sz="2200" dirty="0">
              <a:latin typeface="Arial"/>
              <a:cs typeface="Arial"/>
            </a:endParaRPr>
          </a:p>
          <a:p>
            <a:pPr marL="342900" indent="-342900" algn="l">
              <a:buFont typeface="Wingdings"/>
              <a:buChar char="§"/>
            </a:pPr>
            <a:r>
              <a:rPr lang="en-US" sz="2200" dirty="0">
                <a:latin typeface="Arial"/>
                <a:cs typeface="Arial"/>
              </a:rPr>
              <a:t>BVP-</a:t>
            </a:r>
            <a:r>
              <a:rPr lang="en-US" sz="2200" err="1">
                <a:latin typeface="Arial"/>
                <a:cs typeface="Arial"/>
              </a:rPr>
              <a:t>HR,HRV,the</a:t>
            </a:r>
            <a:r>
              <a:rPr lang="en-US" sz="2200" dirty="0">
                <a:latin typeface="Arial"/>
                <a:cs typeface="Arial"/>
              </a:rPr>
              <a:t> Inter-Beat-Interval (IBI).</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For Motion?</a:t>
            </a:r>
          </a:p>
          <a:p>
            <a:pPr marL="342900" indent="-342900" algn="l">
              <a:buFont typeface="Arial"/>
              <a:buChar char="•"/>
            </a:pPr>
            <a:endParaRPr lang="en-US" dirty="0">
              <a:cs typeface="Arial" panose="020B0604020202020204" pitchFamily="34" charset="0"/>
            </a:endParaRPr>
          </a:p>
          <a:p>
            <a:pPr marL="285750" indent="-285750" algn="l">
              <a:buFont typeface="Wingdings"/>
              <a:buChar char="§"/>
            </a:pPr>
            <a:endParaRPr lang="en-US" sz="2200" dirty="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dirty="0">
                <a:cs typeface="Arial"/>
              </a:rPr>
              <a:t>Pre-Processing</a:t>
            </a:r>
            <a:endParaRPr lang="en-US" dirty="0"/>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latin typeface="Arial"/>
                <a:cs typeface="Arial"/>
              </a:rPr>
              <a:t>EDA through a low-pass filter to remove high frequency noise</a:t>
            </a:r>
          </a:p>
          <a:p>
            <a:pPr algn="l"/>
            <a:endParaRPr lang="en-US" dirty="0">
              <a:latin typeface="Arial"/>
              <a:cs typeface="Arial"/>
            </a:endParaRPr>
          </a:p>
          <a:p>
            <a:pPr marL="285750" indent="-285750" algn="l">
              <a:buFont typeface="Arial"/>
              <a:buChar char="•"/>
            </a:pPr>
            <a:r>
              <a:rPr lang="en-US" dirty="0">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dirty="0">
                <a:cs typeface="Arial"/>
              </a:rPr>
              <a:t>References</a:t>
            </a:r>
            <a:endParaRPr lang="en-US" dirty="0"/>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dirty="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dirty="0">
                <a:cs typeface="Arial"/>
              </a:rPr>
              <a:t>M. V. </a:t>
            </a:r>
            <a:r>
              <a:rPr lang="en-US" sz="1200" err="1">
                <a:cs typeface="Arial"/>
              </a:rPr>
              <a:t>Villarejo</a:t>
            </a:r>
            <a:r>
              <a:rPr lang="en-US" sz="1200" dirty="0">
                <a:cs typeface="Arial"/>
              </a:rPr>
              <a:t>, B. G. </a:t>
            </a:r>
            <a:r>
              <a:rPr lang="en-US" sz="1200" err="1">
                <a:cs typeface="Arial"/>
              </a:rPr>
              <a:t>Zapirain</a:t>
            </a:r>
            <a:r>
              <a:rPr lang="en-US" sz="1200" dirty="0">
                <a:cs typeface="Arial"/>
              </a:rPr>
              <a:t>, and A. M. Zorrilla, ‘‘A stress sensor based on galvanic skin response (GSR) controlled by ZigBee,’’ Sensors, vol. 12, no. 5, pp. 6075–6101, May 2012, </a:t>
            </a:r>
            <a:r>
              <a:rPr lang="en-US" sz="1200" err="1">
                <a:cs typeface="Arial"/>
              </a:rPr>
              <a:t>doi</a:t>
            </a:r>
            <a:r>
              <a:rPr lang="en-US" sz="1200" dirty="0">
                <a:cs typeface="Arial"/>
              </a:rPr>
              <a:t>: 10.3390/s120506075.</a:t>
            </a:r>
          </a:p>
          <a:p>
            <a:pPr marL="457200" indent="-457200">
              <a:buAutoNum type="arabicPeriod"/>
            </a:pPr>
            <a:r>
              <a:rPr lang="en-US" sz="1200" dirty="0">
                <a:ea typeface="+mn-lt"/>
                <a:cs typeface="+mn-lt"/>
              </a:rPr>
              <a:t>A. Sano and R. W. Picard, ‘‘Stress recognition using wearable sensors and mobile phones,’’ in Proc. </a:t>
            </a:r>
            <a:r>
              <a:rPr lang="en-US" sz="1200" err="1">
                <a:ea typeface="+mn-lt"/>
                <a:cs typeface="+mn-lt"/>
              </a:rPr>
              <a:t>Humaine</a:t>
            </a:r>
            <a:r>
              <a:rPr lang="en-US" sz="1200" dirty="0">
                <a:ea typeface="+mn-lt"/>
                <a:cs typeface="+mn-lt"/>
              </a:rPr>
              <a:t> Assoc. Conf. Affect. </a:t>
            </a:r>
            <a:r>
              <a:rPr lang="en-US" sz="1200" err="1">
                <a:ea typeface="+mn-lt"/>
                <a:cs typeface="+mn-lt"/>
              </a:rPr>
              <a:t>Comput</a:t>
            </a:r>
            <a:r>
              <a:rPr lang="en-US" sz="1200" dirty="0">
                <a:ea typeface="+mn-lt"/>
                <a:cs typeface="+mn-lt"/>
              </a:rPr>
              <a:t>. Intell. Interact., Sep. 2013, pp. 671–676.</a:t>
            </a:r>
            <a:endParaRPr lang="en-US" sz="1200" dirty="0">
              <a:cs typeface="Arial"/>
            </a:endParaRPr>
          </a:p>
          <a:p>
            <a:pPr marL="457200" indent="-457200">
              <a:buAutoNum type="arabicPeriod"/>
            </a:pPr>
            <a:r>
              <a:rPr lang="en-US" sz="1200" dirty="0">
                <a:ea typeface="+mn-lt"/>
                <a:cs typeface="+mn-lt"/>
              </a:rPr>
              <a:t>Y. S. Can, N. </a:t>
            </a:r>
            <a:r>
              <a:rPr lang="en-US" sz="1200" err="1">
                <a:ea typeface="+mn-lt"/>
                <a:cs typeface="+mn-lt"/>
              </a:rPr>
              <a:t>Chalabianloo</a:t>
            </a:r>
            <a:r>
              <a:rPr lang="en-US" sz="1200" dirty="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dirty="0">
              <a:cs typeface="Arial"/>
            </a:endParaRPr>
          </a:p>
          <a:p>
            <a:pPr marL="457200" indent="-457200">
              <a:buAutoNum type="arabicPeriod"/>
            </a:pPr>
            <a:r>
              <a:rPr lang="en-US" sz="1200" dirty="0">
                <a:cs typeface="Arial"/>
              </a:rPr>
              <a:t>A. G. Airij, R. Sudirman, and U. U. Sheikh, ‘‘GSM and GPS based </a:t>
            </a:r>
            <a:r>
              <a:rPr lang="en-US" sz="1200" dirty="0" err="1">
                <a:cs typeface="Arial"/>
              </a:rPr>
              <a:t>realtime</a:t>
            </a:r>
            <a:r>
              <a:rPr lang="en-US" sz="1200" dirty="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dirty="0">
                <a:cs typeface="Arial"/>
              </a:rPr>
              <a:t>] M. </a:t>
            </a:r>
            <a:r>
              <a:rPr lang="en-US" sz="1200" dirty="0" err="1">
                <a:cs typeface="Arial"/>
              </a:rPr>
              <a:t>Gjoreski</a:t>
            </a:r>
            <a:r>
              <a:rPr lang="en-US" sz="1200" dirty="0">
                <a:cs typeface="Arial"/>
              </a:rPr>
              <a:t>, M. </a:t>
            </a:r>
            <a:r>
              <a:rPr lang="en-US" sz="1200" dirty="0" err="1">
                <a:cs typeface="Arial"/>
              </a:rPr>
              <a:t>Luštrek</a:t>
            </a:r>
            <a:r>
              <a:rPr lang="en-US" sz="1200" dirty="0">
                <a:cs typeface="Arial"/>
              </a:rPr>
              <a:t>, M. Gams, and H. </a:t>
            </a:r>
            <a:r>
              <a:rPr lang="en-US" sz="1200" dirty="0" err="1">
                <a:cs typeface="Arial"/>
              </a:rPr>
              <a:t>Gjoreski</a:t>
            </a:r>
            <a:r>
              <a:rPr lang="en-US" sz="1200" dirty="0">
                <a:cs typeface="Arial"/>
              </a:rPr>
              <a:t>, ‘‘Monitoring stress with a wrist device using context,’’ J. Biomed. </a:t>
            </a:r>
            <a:r>
              <a:rPr lang="en-US" sz="1200" dirty="0" err="1">
                <a:cs typeface="Arial"/>
              </a:rPr>
              <a:t>Informat</a:t>
            </a:r>
            <a:r>
              <a:rPr lang="en-US" sz="1200" dirty="0">
                <a:cs typeface="Arial"/>
              </a:rPr>
              <a:t>., vol. 73, pp. 159–170, Sep. 2017</a:t>
            </a:r>
          </a:p>
          <a:p>
            <a:pPr marL="457200" indent="-457200">
              <a:buAutoNum type="arabicPeriod"/>
            </a:pPr>
            <a:r>
              <a:rPr lang="en-US" sz="1200" dirty="0">
                <a:cs typeface="Arial"/>
              </a:rPr>
              <a:t>Y. S. Can, N. </a:t>
            </a:r>
            <a:r>
              <a:rPr lang="en-US" sz="1200" dirty="0" err="1">
                <a:cs typeface="Arial"/>
              </a:rPr>
              <a:t>Chalabianloo</a:t>
            </a:r>
            <a:r>
              <a:rPr lang="en-US" sz="1200" dirty="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dirty="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dirty="0" err="1">
                <a:cs typeface="Arial"/>
              </a:rPr>
              <a:t>Giakoumis</a:t>
            </a:r>
            <a:r>
              <a:rPr lang="en-US" sz="1200" dirty="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dirty="0">
              <a:cs typeface="Arial"/>
            </a:endParaRPr>
          </a:p>
          <a:p>
            <a:pPr marL="457200" indent="-457200">
              <a:buAutoNum type="arabicPeriod"/>
            </a:pPr>
            <a:r>
              <a:rPr lang="en-US" sz="1200" dirty="0" err="1">
                <a:cs typeface="Arial"/>
              </a:rPr>
              <a:t>Arnrich</a:t>
            </a:r>
            <a:r>
              <a:rPr lang="en-US" sz="1200" dirty="0">
                <a:cs typeface="Arial"/>
              </a:rPr>
              <a:t>, B.; Setz, C.; La Marca, R.; </a:t>
            </a:r>
            <a:r>
              <a:rPr lang="en-US" sz="1200" dirty="0" err="1">
                <a:cs typeface="Arial"/>
              </a:rPr>
              <a:t>Tröster</a:t>
            </a:r>
            <a:r>
              <a:rPr lang="en-US" sz="1200" dirty="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dirty="0">
                <a:cs typeface="Arial"/>
              </a:rPr>
              <a:t>, M. On the analysis of fingertip </a:t>
            </a:r>
            <a:r>
              <a:rPr lang="en-US" sz="1200" err="1">
                <a:cs typeface="Arial"/>
              </a:rPr>
              <a:t>photoplethysmogram</a:t>
            </a:r>
            <a:r>
              <a:rPr lang="en-US" sz="1200" dirty="0">
                <a:cs typeface="Arial"/>
              </a:rPr>
              <a:t> signals. Current  cardiology reviews 2012, 8, 14–25</a:t>
            </a:r>
          </a:p>
          <a:p>
            <a:pPr marL="457200" indent="-457200">
              <a:buAutoNum type="arabicPeriod"/>
            </a:pPr>
            <a:r>
              <a:rPr lang="en-US" sz="1200" dirty="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dirty="0">
                <a:cs typeface="Arial"/>
              </a:rPr>
              <a:t>Sano, A.; Picard, R.W. Stress recognition using wearable sensors and mobile phones. In Proceedings of the 2013 </a:t>
            </a:r>
            <a:r>
              <a:rPr lang="en-US" sz="1200" dirty="0" err="1">
                <a:cs typeface="Arial"/>
              </a:rPr>
              <a:t>Humaine</a:t>
            </a:r>
            <a:r>
              <a:rPr lang="en-US" sz="1200" dirty="0">
                <a:cs typeface="Arial"/>
              </a:rPr>
              <a:t> Association Conference on Affective Computing and Intelligent Interaction. IEEE, 2013, pp. 671–676</a:t>
            </a:r>
          </a:p>
          <a:p>
            <a:pPr marL="457200" indent="-457200">
              <a:buAutoNum type="arabicPeriod"/>
            </a:pPr>
            <a:r>
              <a:rPr lang="en-US" sz="1200" dirty="0" err="1">
                <a:cs typeface="Arial"/>
              </a:rPr>
              <a:t>Giakoumis</a:t>
            </a:r>
            <a:r>
              <a:rPr lang="en-US" sz="1200" dirty="0">
                <a:cs typeface="Arial"/>
              </a:rPr>
              <a:t>, D.; Drosou, A.; </a:t>
            </a:r>
            <a:r>
              <a:rPr lang="en-US" sz="1200" dirty="0" err="1">
                <a:cs typeface="Arial"/>
              </a:rPr>
              <a:t>Cipresso</a:t>
            </a:r>
            <a:r>
              <a:rPr lang="en-US" sz="1200" dirty="0">
                <a:cs typeface="Arial"/>
              </a:rPr>
              <a:t>, P.; </a:t>
            </a:r>
            <a:r>
              <a:rPr lang="en-US" sz="1200" dirty="0" err="1">
                <a:cs typeface="Arial"/>
              </a:rPr>
              <a:t>Tzovaras</a:t>
            </a:r>
            <a:r>
              <a:rPr lang="en-US" sz="1200" dirty="0">
                <a:cs typeface="Arial"/>
              </a:rPr>
              <a:t>, D.; </a:t>
            </a:r>
            <a:r>
              <a:rPr lang="en-US" sz="1200" dirty="0" err="1">
                <a:cs typeface="Arial"/>
              </a:rPr>
              <a:t>Hassapis</a:t>
            </a:r>
            <a:r>
              <a:rPr lang="en-US" sz="1200" dirty="0">
                <a:cs typeface="Arial"/>
              </a:rPr>
              <a:t>, G.; </a:t>
            </a:r>
            <a:r>
              <a:rPr lang="en-US" sz="1200" dirty="0" err="1">
                <a:cs typeface="Arial"/>
              </a:rPr>
              <a:t>Gaggioli</a:t>
            </a:r>
            <a:r>
              <a:rPr lang="en-US" sz="1200" dirty="0">
                <a:cs typeface="Arial"/>
              </a:rPr>
              <a:t>, A.; Riva, G. Using activity-related </a:t>
            </a:r>
            <a:r>
              <a:rPr lang="en-US" sz="1200" dirty="0" err="1">
                <a:cs typeface="Arial"/>
              </a:rPr>
              <a:t>behavioural</a:t>
            </a:r>
            <a:r>
              <a:rPr lang="en-US" sz="1200" dirty="0">
                <a:cs typeface="Arial"/>
              </a:rPr>
              <a:t> features towards more effective automatic stress detection. </a:t>
            </a:r>
            <a:r>
              <a:rPr lang="en-US" sz="1200" dirty="0" err="1">
                <a:cs typeface="Arial"/>
              </a:rPr>
              <a:t>PloS</a:t>
            </a:r>
            <a:r>
              <a:rPr lang="en-US" sz="1200" dirty="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B8C-28B5-1C8A-C2C9-4DD98B4CEB7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3719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References</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r>
              <a:rPr lang="en-US" sz="1200" dirty="0">
                <a:cs typeface="Arial"/>
              </a:rPr>
              <a:t>15. </a:t>
            </a:r>
            <a:r>
              <a:rPr lang="en-US" sz="1200" dirty="0" err="1">
                <a:cs typeface="Arial"/>
              </a:rPr>
              <a:t>Giakoumis</a:t>
            </a:r>
            <a:r>
              <a:rPr lang="en-US" sz="1200" dirty="0">
                <a:cs typeface="Arial"/>
              </a:rPr>
              <a:t>, D.; Drosou, A.; </a:t>
            </a:r>
            <a:r>
              <a:rPr lang="en-US" sz="1200" dirty="0" err="1">
                <a:cs typeface="Arial"/>
              </a:rPr>
              <a:t>Cipresso</a:t>
            </a:r>
            <a:r>
              <a:rPr lang="en-US" sz="1200" dirty="0">
                <a:cs typeface="Arial"/>
              </a:rPr>
              <a:t>, P.; </a:t>
            </a:r>
            <a:r>
              <a:rPr lang="en-US" sz="1200" dirty="0" err="1">
                <a:cs typeface="Arial"/>
              </a:rPr>
              <a:t>Tzovaras</a:t>
            </a:r>
            <a:r>
              <a:rPr lang="en-US" sz="1200" dirty="0">
                <a:cs typeface="Arial"/>
              </a:rPr>
              <a:t>, D.; </a:t>
            </a:r>
            <a:r>
              <a:rPr lang="en-US" sz="1200" dirty="0" err="1">
                <a:cs typeface="Arial"/>
              </a:rPr>
              <a:t>Hassapis</a:t>
            </a:r>
            <a:r>
              <a:rPr lang="en-US" sz="1200" dirty="0">
                <a:cs typeface="Arial"/>
              </a:rPr>
              <a:t>, G.; </a:t>
            </a:r>
            <a:r>
              <a:rPr lang="en-US" sz="1200" dirty="0" err="1">
                <a:cs typeface="Arial"/>
              </a:rPr>
              <a:t>Gaggioli</a:t>
            </a:r>
            <a:r>
              <a:rPr lang="en-US" sz="1200" dirty="0">
                <a:cs typeface="Arial"/>
              </a:rPr>
              <a:t>, A.; Riva, G. Using activity-related </a:t>
            </a:r>
            <a:r>
              <a:rPr lang="en-US" sz="1200" dirty="0" err="1">
                <a:cs typeface="Arial"/>
              </a:rPr>
              <a:t>behavioural</a:t>
            </a:r>
            <a:r>
              <a:rPr lang="en-US" sz="1200" dirty="0">
                <a:cs typeface="Arial"/>
              </a:rPr>
              <a:t> features towards more effective automatic stress detection. </a:t>
            </a:r>
            <a:r>
              <a:rPr lang="en-US" sz="1200" dirty="0" err="1">
                <a:cs typeface="Arial"/>
              </a:rPr>
              <a:t>PloS</a:t>
            </a:r>
            <a:r>
              <a:rPr lang="en-US" sz="1200" dirty="0">
                <a:cs typeface="Arial"/>
              </a:rPr>
              <a:t> one 2012, 7, e43571.</a:t>
            </a:r>
            <a:endParaRPr lang="en-US">
              <a:cs typeface="Arial"/>
            </a:endParaRPr>
          </a:p>
          <a:p>
            <a:pPr marL="0" indent="0">
              <a:buNone/>
            </a:pPr>
            <a:r>
              <a:rPr lang="en-US" dirty="0">
                <a:cs typeface="Arial"/>
              </a:rPr>
              <a:t>16.</a:t>
            </a:r>
          </a:p>
          <a:p>
            <a:pPr marL="0" indent="0">
              <a:buNone/>
            </a:pPr>
            <a:endParaRPr lang="en-US" dirty="0">
              <a:cs typeface="Arial"/>
            </a:endParaRPr>
          </a:p>
        </p:txBody>
      </p:sp>
    </p:spTree>
    <p:extLst>
      <p:ext uri="{BB962C8B-B14F-4D97-AF65-F5344CB8AC3E}">
        <p14:creationId xmlns:p14="http://schemas.microsoft.com/office/powerpoint/2010/main" val="134451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1</Notes>
  <HiddenSlides>10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Standarddesign</vt:lpstr>
      <vt:lpstr>Impact of varying collision avoidance strategies on human stress level in human-robot interaction.</vt:lpstr>
      <vt:lpstr>Overveiw of Stress detection studies using PPG and Motion</vt:lpstr>
      <vt:lpstr>Overveiw of Stress detection studies using PPG and Motion</vt:lpstr>
      <vt:lpstr>Possible Feature Extraction</vt:lpstr>
      <vt:lpstr>Pre-Processing</vt:lpstr>
      <vt:lpstr>References</vt:lpstr>
      <vt:lpstr>PowerPoint Presentation</vt:lpstr>
      <vt:lpstr>References</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390</cp:revision>
  <dcterms:created xsi:type="dcterms:W3CDTF">2021-10-27T14:55:33Z</dcterms:created>
  <dcterms:modified xsi:type="dcterms:W3CDTF">2023-10-17T07:48:03Z</dcterms:modified>
</cp:coreProperties>
</file>