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38" r:id="rId2"/>
    <p:sldId id="360" r:id="rId3"/>
    <p:sldId id="355" r:id="rId4"/>
    <p:sldId id="351" r:id="rId5"/>
    <p:sldId id="333" r:id="rId6"/>
    <p:sldId id="358" r:id="rId7"/>
    <p:sldId id="359" r:id="rId8"/>
    <p:sldId id="331" r:id="rId9"/>
    <p:sldId id="337" r:id="rId10"/>
    <p:sldId id="336" r:id="rId11"/>
    <p:sldId id="349" r:id="rId12"/>
    <p:sldId id="334" r:id="rId13"/>
    <p:sldId id="347" r:id="rId14"/>
    <p:sldId id="348" r:id="rId15"/>
    <p:sldId id="341" r:id="rId16"/>
    <p:sldId id="342" r:id="rId17"/>
    <p:sldId id="332" r:id="rId18"/>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E8D80BA-97AA-4FC3-B73E-5C1172AF6A77}" v="186" dt="2023-08-17T10:02:03.582"/>
    <p1510:client id="{60CC2144-FCBC-4A6B-877F-96F0725C9653}" v="64" dt="2023-09-16T21:14:08.876"/>
    <p1510:client id="{66715B65-9247-4A53-8CA6-43B8D978EEE3}" v="865" dt="2023-08-27T21:07:47.541"/>
    <p1510:client id="{6C243124-1EB7-441D-8A3B-7A6B78874D29}" v="488" dt="2023-09-04T08:45:09.310"/>
    <p1510:client id="{A528B69A-F8F6-4041-971F-9BEED7832CDD}" v="101" dt="2023-10-09T07:59:00.420"/>
    <p1510:client id="{B04535F3-A168-4B60-96B2-3E0A19B391E5}" v="262" dt="2023-09-18T07:31:21.162"/>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11</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09.10.2023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046C-9975-D927-6AF4-E3D1B8CBF409}"/>
              </a:ext>
            </a:extLst>
          </p:cNvPr>
          <p:cNvSpPr>
            <a:spLocks noGrp="1"/>
          </p:cNvSpPr>
          <p:nvPr>
            <p:ph type="title"/>
          </p:nvPr>
        </p:nvSpPr>
        <p:spPr/>
        <p:txBody>
          <a:bodyPr/>
          <a:lstStyle/>
          <a:p>
            <a:r>
              <a:rPr lang="en-US" dirty="0">
                <a:cs typeface="Arial"/>
              </a:rPr>
              <a:t>Test E4 </a:t>
            </a:r>
            <a:endParaRPr lang="en-US" dirty="0"/>
          </a:p>
        </p:txBody>
      </p:sp>
      <p:pic>
        <p:nvPicPr>
          <p:cNvPr id="3" name="Content Placeholder 2" descr="A graph showing a sound wave&#10;&#10;Description automatically generated">
            <a:extLst>
              <a:ext uri="{FF2B5EF4-FFF2-40B4-BE49-F238E27FC236}">
                <a16:creationId xmlns:a16="http://schemas.microsoft.com/office/drawing/2014/main" id="{B7DC9A78-8952-5381-1072-459254DEDE22}"/>
              </a:ext>
            </a:extLst>
          </p:cNvPr>
          <p:cNvPicPr>
            <a:picLocks noGrp="1" noChangeAspect="1"/>
          </p:cNvPicPr>
          <p:nvPr>
            <p:ph idx="1"/>
          </p:nvPr>
        </p:nvPicPr>
        <p:blipFill>
          <a:blip r:embed="rId2"/>
          <a:stretch>
            <a:fillRect/>
          </a:stretch>
        </p:blipFill>
        <p:spPr>
          <a:xfrm>
            <a:off x="728191" y="744162"/>
            <a:ext cx="4468388" cy="2458897"/>
          </a:xfrm>
        </p:spPr>
      </p:pic>
      <p:pic>
        <p:nvPicPr>
          <p:cNvPr id="4" name="Picture 3" descr="A graph with blue lines&#10;&#10;Description automatically generated">
            <a:extLst>
              <a:ext uri="{FF2B5EF4-FFF2-40B4-BE49-F238E27FC236}">
                <a16:creationId xmlns:a16="http://schemas.microsoft.com/office/drawing/2014/main" id="{B9AB109C-84E1-B869-A522-08D1F0AE147D}"/>
              </a:ext>
            </a:extLst>
          </p:cNvPr>
          <p:cNvPicPr>
            <a:picLocks noChangeAspect="1"/>
          </p:cNvPicPr>
          <p:nvPr/>
        </p:nvPicPr>
        <p:blipFill>
          <a:blip r:embed="rId3"/>
          <a:stretch>
            <a:fillRect/>
          </a:stretch>
        </p:blipFill>
        <p:spPr>
          <a:xfrm>
            <a:off x="726040" y="3276662"/>
            <a:ext cx="4472681" cy="1280719"/>
          </a:xfrm>
          <a:prstGeom prst="rect">
            <a:avLst/>
          </a:prstGeom>
        </p:spPr>
      </p:pic>
      <p:pic>
        <p:nvPicPr>
          <p:cNvPr id="7" name="Picture 6" descr="A graph with blue line&#10;&#10;Description automatically generated">
            <a:extLst>
              <a:ext uri="{FF2B5EF4-FFF2-40B4-BE49-F238E27FC236}">
                <a16:creationId xmlns:a16="http://schemas.microsoft.com/office/drawing/2014/main" id="{223EA931-F434-88FA-EBAB-3722B5FD6792}"/>
              </a:ext>
            </a:extLst>
          </p:cNvPr>
          <p:cNvPicPr>
            <a:picLocks noChangeAspect="1"/>
          </p:cNvPicPr>
          <p:nvPr/>
        </p:nvPicPr>
        <p:blipFill>
          <a:blip r:embed="rId4"/>
          <a:stretch>
            <a:fillRect/>
          </a:stretch>
        </p:blipFill>
        <p:spPr>
          <a:xfrm>
            <a:off x="726040" y="4702610"/>
            <a:ext cx="4472682" cy="1271342"/>
          </a:xfrm>
          <a:prstGeom prst="rect">
            <a:avLst/>
          </a:prstGeom>
        </p:spPr>
      </p:pic>
      <p:pic>
        <p:nvPicPr>
          <p:cNvPr id="8" name="Picture 7">
            <a:extLst>
              <a:ext uri="{FF2B5EF4-FFF2-40B4-BE49-F238E27FC236}">
                <a16:creationId xmlns:a16="http://schemas.microsoft.com/office/drawing/2014/main" id="{A93FF326-731E-662A-40BF-10F5E774BDBD}"/>
              </a:ext>
            </a:extLst>
          </p:cNvPr>
          <p:cNvPicPr>
            <a:picLocks noChangeAspect="1"/>
          </p:cNvPicPr>
          <p:nvPr/>
        </p:nvPicPr>
        <p:blipFill>
          <a:blip r:embed="rId5"/>
          <a:stretch>
            <a:fillRect/>
          </a:stretch>
        </p:blipFill>
        <p:spPr>
          <a:xfrm>
            <a:off x="5649075" y="3547915"/>
            <a:ext cx="6030927" cy="2989968"/>
          </a:xfrm>
          <a:prstGeom prst="rect">
            <a:avLst/>
          </a:prstGeom>
        </p:spPr>
      </p:pic>
      <p:pic>
        <p:nvPicPr>
          <p:cNvPr id="9" name="Picture 8" descr="A graph with blue lines&#10;&#10;Description automatically generated">
            <a:extLst>
              <a:ext uri="{FF2B5EF4-FFF2-40B4-BE49-F238E27FC236}">
                <a16:creationId xmlns:a16="http://schemas.microsoft.com/office/drawing/2014/main" id="{A7C80269-CB9E-8B9E-674C-25362A439D5D}"/>
              </a:ext>
            </a:extLst>
          </p:cNvPr>
          <p:cNvPicPr>
            <a:picLocks noChangeAspect="1"/>
          </p:cNvPicPr>
          <p:nvPr/>
        </p:nvPicPr>
        <p:blipFill>
          <a:blip r:embed="rId6"/>
          <a:stretch>
            <a:fillRect/>
          </a:stretch>
        </p:blipFill>
        <p:spPr>
          <a:xfrm>
            <a:off x="6000109" y="778795"/>
            <a:ext cx="5217556" cy="1481846"/>
          </a:xfrm>
          <a:prstGeom prst="rect">
            <a:avLst/>
          </a:prstGeom>
        </p:spPr>
      </p:pic>
      <p:pic>
        <p:nvPicPr>
          <p:cNvPr id="10" name="Picture 9" descr="A graph with blue lines&#10;&#10;Description automatically generated">
            <a:extLst>
              <a:ext uri="{FF2B5EF4-FFF2-40B4-BE49-F238E27FC236}">
                <a16:creationId xmlns:a16="http://schemas.microsoft.com/office/drawing/2014/main" id="{248025A8-2955-F839-BE11-AFEE25ECFBD5}"/>
              </a:ext>
            </a:extLst>
          </p:cNvPr>
          <p:cNvPicPr>
            <a:picLocks noChangeAspect="1"/>
          </p:cNvPicPr>
          <p:nvPr/>
        </p:nvPicPr>
        <p:blipFill>
          <a:blip r:embed="rId7"/>
          <a:stretch>
            <a:fillRect/>
          </a:stretch>
        </p:blipFill>
        <p:spPr>
          <a:xfrm>
            <a:off x="6094288" y="2240685"/>
            <a:ext cx="5123378" cy="1460518"/>
          </a:xfrm>
          <a:prstGeom prst="rect">
            <a:avLst/>
          </a:prstGeom>
        </p:spPr>
      </p:pic>
    </p:spTree>
    <p:extLst>
      <p:ext uri="{BB962C8B-B14F-4D97-AF65-F5344CB8AC3E}">
        <p14:creationId xmlns:p14="http://schemas.microsoft.com/office/powerpoint/2010/main" val="306610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6353-6EAD-0F9A-C4B6-2BC362162B9D}"/>
              </a:ext>
            </a:extLst>
          </p:cNvPr>
          <p:cNvSpPr>
            <a:spLocks noGrp="1"/>
          </p:cNvSpPr>
          <p:nvPr>
            <p:ph type="title"/>
          </p:nvPr>
        </p:nvSpPr>
        <p:spPr/>
        <p:txBody>
          <a:bodyPr/>
          <a:lstStyle/>
          <a:p>
            <a:r>
              <a:rPr lang="en-US" dirty="0">
                <a:cs typeface="Arial"/>
              </a:rPr>
              <a:t>Notes </a:t>
            </a:r>
          </a:p>
        </p:txBody>
      </p:sp>
      <p:sp>
        <p:nvSpPr>
          <p:cNvPr id="3" name="Content Placeholder 2">
            <a:extLst>
              <a:ext uri="{FF2B5EF4-FFF2-40B4-BE49-F238E27FC236}">
                <a16:creationId xmlns:a16="http://schemas.microsoft.com/office/drawing/2014/main" id="{DC762C40-79F8-2F0F-FEC1-D07A50B37A4D}"/>
              </a:ext>
            </a:extLst>
          </p:cNvPr>
          <p:cNvSpPr>
            <a:spLocks noGrp="1"/>
          </p:cNvSpPr>
          <p:nvPr>
            <p:ph idx="1"/>
          </p:nvPr>
        </p:nvSpPr>
        <p:spPr/>
        <p:txBody>
          <a:bodyPr/>
          <a:lstStyle/>
          <a:p>
            <a:pPr>
              <a:lnSpc>
                <a:spcPct val="150000"/>
              </a:lnSpc>
              <a:spcBef>
                <a:spcPts val="20"/>
              </a:spcBef>
              <a:buChar char="q"/>
            </a:pPr>
            <a:endParaRPr lang="en-US">
              <a:solidFill>
                <a:srgbClr val="000000"/>
              </a:solidFill>
              <a:cs typeface="Arial"/>
            </a:endParaRPr>
          </a:p>
          <a:p>
            <a:pPr>
              <a:lnSpc>
                <a:spcPct val="150000"/>
              </a:lnSpc>
              <a:spcBef>
                <a:spcPts val="20"/>
              </a:spcBef>
              <a:buChar char="q"/>
            </a:pPr>
            <a:endParaRPr lang="en-US" dirty="0">
              <a:cs typeface="Arial"/>
            </a:endParaRPr>
          </a:p>
          <a:p>
            <a:pPr marL="0" indent="0">
              <a:lnSpc>
                <a:spcPct val="150000"/>
              </a:lnSpc>
              <a:spcBef>
                <a:spcPts val="20"/>
              </a:spcBef>
              <a:buNone/>
            </a:pPr>
            <a:endParaRPr lang="en-US" u="sng">
              <a:solidFill>
                <a:schemeClr val="accent2"/>
              </a:solidFill>
              <a:cs typeface="Arial"/>
            </a:endParaRPr>
          </a:p>
          <a:p>
            <a:pPr>
              <a:lnSpc>
                <a:spcPct val="150000"/>
              </a:lnSpc>
              <a:spcBef>
                <a:spcPts val="20"/>
              </a:spcBef>
              <a:buFont typeface="Arial" panose="05000000000000000000" pitchFamily="2" charset="2"/>
              <a:buChar char="•"/>
            </a:pPr>
            <a:endParaRPr lang="en-US">
              <a:cs typeface="Arial"/>
            </a:endParaRPr>
          </a:p>
          <a:p>
            <a:pPr>
              <a:spcBef>
                <a:spcPts val="20"/>
              </a:spcBef>
              <a:buFont typeface="Arial" panose="05000000000000000000" pitchFamily="2" charset="2"/>
              <a:buChar char="•"/>
            </a:pPr>
            <a:endParaRPr lang="en-US">
              <a:cs typeface="Arial"/>
            </a:endParaRPr>
          </a:p>
          <a:p>
            <a:pPr>
              <a:spcBef>
                <a:spcPts val="20"/>
              </a:spcBef>
            </a:pPr>
            <a:endParaRPr lang="en-US">
              <a:cs typeface="Arial"/>
            </a:endParaRPr>
          </a:p>
          <a:p>
            <a:pPr>
              <a:spcBef>
                <a:spcPts val="20"/>
              </a:spcBef>
            </a:pPr>
            <a:endParaRPr lang="en-US">
              <a:cs typeface="Arial"/>
            </a:endParaRPr>
          </a:p>
          <a:p>
            <a:endParaRPr lang="en-US">
              <a:cs typeface="Arial"/>
            </a:endParaRPr>
          </a:p>
        </p:txBody>
      </p:sp>
      <p:sp>
        <p:nvSpPr>
          <p:cNvPr id="4" name="TextBox 3">
            <a:extLst>
              <a:ext uri="{FF2B5EF4-FFF2-40B4-BE49-F238E27FC236}">
                <a16:creationId xmlns:a16="http://schemas.microsoft.com/office/drawing/2014/main" id="{D7C1DCFE-43C9-31D0-C5D8-92AF6EDCDF4E}"/>
              </a:ext>
            </a:extLst>
          </p:cNvPr>
          <p:cNvSpPr txBox="1"/>
          <p:nvPr/>
        </p:nvSpPr>
        <p:spPr>
          <a:xfrm>
            <a:off x="864582" y="903033"/>
            <a:ext cx="10561898"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endParaRPr lang="en-US" sz="2200" dirty="0">
              <a:latin typeface="Arial"/>
              <a:cs typeface="Arial"/>
            </a:endParaRPr>
          </a:p>
          <a:p>
            <a:pPr marL="342900" indent="-342900" algn="l">
              <a:buFont typeface="Arial" panose="020B0604020202020204" pitchFamily="34" charset="0"/>
              <a:buChar char="•"/>
            </a:pPr>
            <a:r>
              <a:rPr lang="en-US" sz="2200" dirty="0">
                <a:latin typeface="Arial"/>
                <a:cs typeface="Arial"/>
              </a:rPr>
              <a:t>Reg IBI</a:t>
            </a:r>
          </a:p>
          <a:p>
            <a:pPr algn="l"/>
            <a:r>
              <a:rPr lang="en-US" sz="2200" dirty="0">
                <a:latin typeface="Arial"/>
                <a:cs typeface="Arial"/>
              </a:rPr>
              <a:t>"Studies with strong movement (more than 30% of the time): for these, you will probably not be able to get enough reliable IBI to compute heart rate variability continuously. However, you can still compute the average heart rate like consumer devices have done for over a decade. For example, you can use the motion information that our sensor gives, and when it is large, discard the IBI's with huge motion. Then take the average of the remaining IBI and check that they are in a reasonable range that has not changed too abruptly from the last estimate."</a:t>
            </a:r>
          </a:p>
          <a:p>
            <a:pPr marL="342900" indent="-342900" algn="l">
              <a:buFont typeface="Arial" panose="020B0604020202020204" pitchFamily="34" charset="0"/>
              <a:buChar char="•"/>
            </a:pPr>
            <a:endParaRPr lang="en-US" sz="2200" dirty="0">
              <a:latin typeface="Arial"/>
              <a:cs typeface="Arial"/>
            </a:endParaRPr>
          </a:p>
          <a:p>
            <a:pPr marL="342900" indent="-342900" algn="l">
              <a:buFont typeface="Arial" panose="020B0604020202020204" pitchFamily="34" charset="0"/>
              <a:buChar char="•"/>
            </a:pPr>
            <a:endParaRPr lang="en-US" sz="2200" dirty="0">
              <a:cs typeface="Arial" panose="020B0604020202020204" pitchFamily="34" charset="0"/>
            </a:endParaRPr>
          </a:p>
          <a:p>
            <a:pPr marL="342900" indent="-342900" algn="l">
              <a:buFont typeface="Arial" panose="020B0604020202020204" pitchFamily="34" charset="0"/>
              <a:buChar char="•"/>
            </a:pPr>
            <a:endParaRPr lang="en-US" sz="2200" dirty="0">
              <a:cs typeface="Arial" panose="020B0604020202020204" pitchFamily="34" charset="0"/>
            </a:endParaRPr>
          </a:p>
          <a:p>
            <a:pPr marL="342900" indent="-342900" algn="l">
              <a:buFont typeface="Arial" panose="020B0604020202020204" pitchFamily="34" charset="0"/>
              <a:buChar char="•"/>
            </a:pPr>
            <a:endParaRPr lang="en-US" sz="2200" dirty="0">
              <a:cs typeface="Arial" panose="020B0604020202020204" pitchFamily="34" charset="0"/>
            </a:endParaRPr>
          </a:p>
        </p:txBody>
      </p:sp>
    </p:spTree>
    <p:extLst>
      <p:ext uri="{BB962C8B-B14F-4D97-AF65-F5344CB8AC3E}">
        <p14:creationId xmlns:p14="http://schemas.microsoft.com/office/powerpoint/2010/main" val="46759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DB16B7C1-6F3A-22AC-AA69-C52E93EEE36C}"/>
              </a:ext>
            </a:extLst>
          </p:cNvPr>
          <p:cNvSpPr txBox="1"/>
          <p:nvPr/>
        </p:nvSpPr>
        <p:spPr>
          <a:xfrm>
            <a:off x="480785" y="807356"/>
            <a:ext cx="11525249"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endParaRPr lang="en-US" sz="2200" dirty="0">
              <a:cs typeface="Arial" panose="020B0604020202020204" pitchFamily="34" charset="0"/>
            </a:endParaRPr>
          </a:p>
          <a:p>
            <a:pPr marL="342900" indent="-342900" algn="l">
              <a:buFont typeface="Arial"/>
              <a:buChar char="•"/>
            </a:pPr>
            <a:endParaRPr lang="en-US" dirty="0">
              <a:cs typeface="Arial" panose="020B0604020202020204" pitchFamily="34" charset="0"/>
            </a:endParaRPr>
          </a:p>
          <a:p>
            <a:pPr marL="285750" indent="-285750" algn="l">
              <a:buFont typeface="Wingdings"/>
              <a:buChar char="§"/>
            </a:pPr>
            <a:endParaRPr lang="en-US" sz="2200" dirty="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dirty="0">
                <a:solidFill>
                  <a:schemeClr val="accent2"/>
                </a:solidFill>
                <a:cs typeface="Arial"/>
              </a:rPr>
              <a:t>1.biosensors/empatica_e4/</a:t>
            </a:r>
            <a:r>
              <a:rPr lang="en-US" sz="1400" err="1">
                <a:solidFill>
                  <a:schemeClr val="accent2"/>
                </a:solidFill>
                <a:cs typeface="Arial"/>
              </a:rPr>
              <a:t>bvp</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a:t>
            </a:r>
            <a:r>
              <a:rPr lang="en-US" sz="1400" err="1">
                <a:cs typeface="Arial"/>
              </a:rPr>
              <a:t>detail:the</a:t>
            </a:r>
            <a:r>
              <a:rPr lang="en-US" sz="1400" dirty="0">
                <a:cs typeface="Arial"/>
              </a:rPr>
              <a:t> Blood Volume Pulse (BVP) signal( Value is derived from the light absorbance of the arterial blood).</a:t>
            </a:r>
          </a:p>
          <a:p>
            <a:pPr marL="0" indent="0">
              <a:buNone/>
            </a:pPr>
            <a:r>
              <a:rPr lang="en-US" sz="1400" dirty="0">
                <a:solidFill>
                  <a:srgbClr val="000000"/>
                </a:solidFill>
                <a:cs typeface="Arial"/>
              </a:rPr>
              <a:t>Average Freq: 60 </a:t>
            </a:r>
            <a:endParaRPr lang="en-US" sz="1400" dirty="0">
              <a:cs typeface="Arial"/>
            </a:endParaRPr>
          </a:p>
          <a:p>
            <a:pPr marL="0" indent="0">
              <a:buNone/>
            </a:pPr>
            <a:r>
              <a:rPr lang="en-US" sz="1400" dirty="0">
                <a:solidFill>
                  <a:schemeClr val="accent2"/>
                </a:solidFill>
                <a:cs typeface="Arial"/>
              </a:rPr>
              <a:t>2.biosensors/empatica_e4/</a:t>
            </a:r>
            <a:r>
              <a:rPr lang="en-US" sz="1400" err="1">
                <a:solidFill>
                  <a:schemeClr val="accent2"/>
                </a:solidFill>
                <a:cs typeface="Arial"/>
              </a:rPr>
              <a:t>gsr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Galvanic Skin Response (GSR) signal.</a:t>
            </a:r>
          </a:p>
          <a:p>
            <a:pPr marL="0" indent="0">
              <a:buNone/>
            </a:pPr>
            <a:r>
              <a:rPr lang="en-US" sz="1400" dirty="0">
                <a:solidFill>
                  <a:srgbClr val="000000"/>
                </a:solidFill>
                <a:cs typeface="Arial"/>
              </a:rPr>
              <a:t>Average Freq:4</a:t>
            </a:r>
            <a:endParaRPr lang="en-US" sz="1400" dirty="0">
              <a:cs typeface="Arial"/>
            </a:endParaRPr>
          </a:p>
          <a:p>
            <a:pPr marL="0" indent="0">
              <a:buNone/>
            </a:pPr>
            <a:r>
              <a:rPr lang="en-US" sz="1400" dirty="0">
                <a:solidFill>
                  <a:schemeClr val="accent2"/>
                </a:solidFill>
                <a:cs typeface="Arial"/>
              </a:rPr>
              <a:t>3. biosensors/empatica_e4/</a:t>
            </a:r>
            <a:r>
              <a:rPr lang="en-US" sz="1400" err="1">
                <a:solidFill>
                  <a:schemeClr val="accent2"/>
                </a:solidFill>
                <a:cs typeface="Arial"/>
              </a:rPr>
              <a:t>hr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the Heart Rate (HR) signal. Freq:1.1</a:t>
            </a:r>
          </a:p>
          <a:p>
            <a:pPr marL="0" indent="0">
              <a:buNone/>
            </a:pPr>
            <a:r>
              <a:rPr lang="en-US" sz="1400" dirty="0">
                <a:solidFill>
                  <a:schemeClr val="accent2"/>
                </a:solidFill>
                <a:cs typeface="Arial"/>
              </a:rPr>
              <a:t>4. biosensors/empatica_e4/</a:t>
            </a:r>
            <a:r>
              <a:rPr lang="en-US" sz="1400" err="1">
                <a:solidFill>
                  <a:schemeClr val="accent2"/>
                </a:solidFill>
                <a:cs typeface="Arial"/>
              </a:rPr>
              <a:t>st</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Skin Temperature (ST) signal</a:t>
            </a:r>
          </a:p>
          <a:p>
            <a:pPr marL="0" indent="0">
              <a:buNone/>
            </a:pPr>
            <a:r>
              <a:rPr lang="en-US" sz="1400" dirty="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solidFill>
                <a:latin typeface="Arial"/>
                <a:cs typeface="Arial"/>
              </a:rPr>
              <a:t>5. biosensors/empatica_e4/</a:t>
            </a:r>
            <a:r>
              <a:rPr lang="en-US" dirty="0" err="1">
                <a:solidFill>
                  <a:schemeClr val="accent2"/>
                </a:solidFill>
                <a:latin typeface="Arial"/>
                <a:cs typeface="Arial"/>
              </a:rPr>
              <a:t>ibi</a:t>
            </a:r>
            <a:r>
              <a:rPr lang="en-US" dirty="0">
                <a:solidFill>
                  <a:schemeClr val="accent2"/>
                </a:solidFill>
                <a:latin typeface="Arial"/>
                <a:cs typeface="Arial"/>
              </a:rPr>
              <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Inter-Beat-Interval (IBI) signal. ( value is the distance from the previous detected heartbeat in seconds.)</a:t>
            </a:r>
            <a:endParaRPr lang="en-US" dirty="0"/>
          </a:p>
          <a:p>
            <a:pPr algn="l"/>
            <a:r>
              <a:rPr lang="en-US" dirty="0">
                <a:solidFill>
                  <a:srgbClr val="000000"/>
                </a:solidFill>
                <a:latin typeface="Arial"/>
                <a:cs typeface="Arial"/>
              </a:rPr>
              <a:t>Freq: 1.2</a:t>
            </a:r>
          </a:p>
          <a:p>
            <a:pPr algn="l"/>
            <a:endParaRPr lang="en-US">
              <a:solidFill>
                <a:srgbClr val="000000"/>
              </a:solidFill>
              <a:latin typeface="Arial"/>
              <a:cs typeface="Arial"/>
            </a:endParaRPr>
          </a:p>
          <a:p>
            <a:pPr algn="l"/>
            <a:r>
              <a:rPr lang="en-US" dirty="0">
                <a:solidFill>
                  <a:schemeClr val="accent2"/>
                </a:solidFill>
                <a:latin typeface="Arial"/>
                <a:cs typeface="Arial"/>
              </a:rPr>
              <a:t>6. biosensors/empatica_e4/acc :</a:t>
            </a:r>
          </a:p>
          <a:p>
            <a:pPr algn="l"/>
            <a:r>
              <a:rPr lang="en-US" dirty="0">
                <a:latin typeface="Arial"/>
                <a:cs typeface="Arial"/>
              </a:rPr>
              <a:t>type: </a:t>
            </a:r>
            <a:r>
              <a:rPr lang="en-US" dirty="0" err="1">
                <a:latin typeface="Arial"/>
                <a:cs typeface="Arial"/>
              </a:rPr>
              <a:t>standard_msg</a:t>
            </a:r>
            <a:r>
              <a:rPr lang="en-US" dirty="0">
                <a:latin typeface="Arial"/>
                <a:cs typeface="Arial"/>
              </a:rPr>
              <a:t>/Float32MultiArray</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accelerometer (ACC) data.</a:t>
            </a:r>
            <a:endParaRPr lang="en-US" dirty="0">
              <a:latin typeface="Arial"/>
            </a:endParaRPr>
          </a:p>
          <a:p>
            <a:pPr algn="l"/>
            <a:r>
              <a:rPr lang="en-US" dirty="0">
                <a:solidFill>
                  <a:srgbClr val="000000"/>
                </a:solidFill>
                <a:latin typeface="Arial"/>
                <a:cs typeface="Arial"/>
              </a:rPr>
              <a:t>Average Freq: 31 </a:t>
            </a:r>
          </a:p>
          <a:p>
            <a:pPr algn="l"/>
            <a:endParaRPr lang="en-US">
              <a:solidFill>
                <a:srgbClr val="000000"/>
              </a:solidFill>
              <a:latin typeface="Arial"/>
              <a:cs typeface="Arial"/>
            </a:endParaRPr>
          </a:p>
          <a:p>
            <a:pPr algn="l"/>
            <a:r>
              <a:rPr lang="en-US" dirty="0">
                <a:solidFill>
                  <a:schemeClr val="accent2"/>
                </a:solidFill>
                <a:latin typeface="Arial"/>
                <a:cs typeface="Arial"/>
              </a:rPr>
              <a:t>7. biosensors/empatica_e4/bat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Battery Level (BAT) signal.</a:t>
            </a:r>
            <a:endParaRPr lang="en-US" dirty="0">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1</Notes>
  <HiddenSlides>10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Standarddesign</vt:lpstr>
      <vt:lpstr>Impact of varying collision avoidance strategies on human stress level in human-robot interaction.</vt:lpstr>
      <vt:lpstr>Test E4 </vt:lpstr>
      <vt:lpstr>Notes </vt:lpstr>
      <vt:lpstr>PowerPoint Presentation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183</cp:revision>
  <dcterms:created xsi:type="dcterms:W3CDTF">2021-10-27T14:55:33Z</dcterms:created>
  <dcterms:modified xsi:type="dcterms:W3CDTF">2023-10-09T07:59:09Z</dcterms:modified>
</cp:coreProperties>
</file>