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4" r:id="rId4"/>
    <p:sldId id="265" r:id="rId5"/>
    <p:sldId id="268" r:id="rId6"/>
    <p:sldId id="274" r:id="rId7"/>
    <p:sldId id="258" r:id="rId8"/>
    <p:sldId id="273" r:id="rId9"/>
    <p:sldId id="275" r:id="rId10"/>
    <p:sldId id="259" r:id="rId11"/>
    <p:sldId id="260" r:id="rId12"/>
    <p:sldId id="276" r:id="rId13"/>
    <p:sldId id="277" r:id="rId14"/>
    <p:sldId id="27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504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0" d="100"/>
          <a:sy n="80" d="100"/>
        </p:scale>
        <p:origin x="152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dfnam/iit_project_3" TargetMode="External"/><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50C374CE-02E6-4F73-AB6B-3F782344FBDE}"/>
              </a:ext>
            </a:extLst>
          </p:cNvPr>
          <p:cNvSpPr/>
          <p:nvPr/>
        </p:nvSpPr>
        <p:spPr>
          <a:xfrm>
            <a:off x="552450" y="2032000"/>
            <a:ext cx="8191500" cy="1905000"/>
          </a:xfrm>
          <a:prstGeom prst="roundRect">
            <a:avLst/>
          </a:prstGeom>
          <a:noFill/>
          <a:ln w="381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47557BD0-3ADA-4CED-9D7A-62B2EE8CC53E}"/>
              </a:ext>
            </a:extLst>
          </p:cNvPr>
          <p:cNvSpPr/>
          <p:nvPr/>
        </p:nvSpPr>
        <p:spPr>
          <a:xfrm>
            <a:off x="3048000" y="1746250"/>
            <a:ext cx="3038475" cy="568325"/>
          </a:xfrm>
          <a:prstGeom prst="round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2" name="Title 1"/>
          <p:cNvSpPr>
            <a:spLocks noGrp="1"/>
          </p:cNvSpPr>
          <p:nvPr>
            <p:ph type="ctrTitle"/>
          </p:nvPr>
        </p:nvSpPr>
        <p:spPr>
          <a:xfrm>
            <a:off x="685800" y="2314575"/>
            <a:ext cx="7772400" cy="1470025"/>
          </a:xfrm>
        </p:spPr>
        <p:txBody>
          <a:bodyPr>
            <a:normAutofit/>
          </a:bodyPr>
          <a:lstStyle/>
          <a:p>
            <a:r>
              <a:rPr lang="en-IN">
                <a:latin typeface="Poppins SemiBold" panose="00000700000000000000" pitchFamily="2" charset="0"/>
                <a:cs typeface="Poppins SemiBold" panose="00000700000000000000" pitchFamily="2" charset="0"/>
              </a:rPr>
              <a:t>Course Enrollment </a:t>
            </a:r>
            <a:br>
              <a:rPr lang="en-IN">
                <a:latin typeface="Poppins SemiBold" panose="00000700000000000000" pitchFamily="2" charset="0"/>
                <a:cs typeface="Poppins SemiBold" panose="00000700000000000000" pitchFamily="2" charset="0"/>
              </a:rPr>
            </a:br>
            <a:r>
              <a:rPr lang="en-IN">
                <a:latin typeface="Poppins SemiBold" panose="00000700000000000000" pitchFamily="2" charset="0"/>
                <a:cs typeface="Poppins SemiBold" panose="00000700000000000000" pitchFamily="2" charset="0"/>
              </a:rPr>
              <a:t>System</a:t>
            </a:r>
            <a:endParaRPr>
              <a:latin typeface="Poppins SemiBold" panose="00000700000000000000" pitchFamily="2" charset="0"/>
              <a:cs typeface="Poppins SemiBold" panose="00000700000000000000" pitchFamily="2" charset="0"/>
            </a:endParaRPr>
          </a:p>
        </p:txBody>
      </p:sp>
      <p:sp>
        <p:nvSpPr>
          <p:cNvPr id="3" name="Subtitle 2"/>
          <p:cNvSpPr>
            <a:spLocks noGrp="1"/>
          </p:cNvSpPr>
          <p:nvPr>
            <p:ph type="subTitle" idx="1"/>
          </p:nvPr>
        </p:nvSpPr>
        <p:spPr>
          <a:xfrm>
            <a:off x="1905000" y="4067175"/>
            <a:ext cx="5486400" cy="1095375"/>
          </a:xfrm>
        </p:spPr>
        <p:txBody>
          <a:bodyPr>
            <a:normAutofit/>
          </a:bodyPr>
          <a:lstStyle/>
          <a:p>
            <a:r>
              <a:rPr lang="en-IN" sz="2800">
                <a:latin typeface="Poppins SemiBold" panose="00000700000000000000" pitchFamily="2" charset="0"/>
                <a:cs typeface="Poppins SemiBold" panose="00000700000000000000" pitchFamily="2" charset="0"/>
              </a:rPr>
              <a:t>A complete solution for Student and Admin</a:t>
            </a:r>
            <a:endParaRPr sz="2800">
              <a:latin typeface="Poppins SemiBold" panose="00000700000000000000" pitchFamily="2" charset="0"/>
              <a:cs typeface="Poppins SemiBold" panose="00000700000000000000" pitchFamily="2" charset="0"/>
            </a:endParaRPr>
          </a:p>
        </p:txBody>
      </p:sp>
      <p:sp>
        <p:nvSpPr>
          <p:cNvPr id="4" name="Title 1">
            <a:extLst>
              <a:ext uri="{FF2B5EF4-FFF2-40B4-BE49-F238E27FC236}">
                <a16:creationId xmlns:a16="http://schemas.microsoft.com/office/drawing/2014/main" id="{24E741E0-E905-429B-A5FA-AB7A9E506FBC}"/>
              </a:ext>
            </a:extLst>
          </p:cNvPr>
          <p:cNvSpPr txBox="1">
            <a:spLocks/>
          </p:cNvSpPr>
          <p:nvPr/>
        </p:nvSpPr>
        <p:spPr>
          <a:xfrm>
            <a:off x="685800" y="1746250"/>
            <a:ext cx="7772400" cy="568325"/>
          </a:xfrm>
          <a:prstGeom prst="rect">
            <a:avLst/>
          </a:prstGeom>
        </p:spPr>
        <p:txBody>
          <a:bodyPr vert="horz" lIns="91440" tIns="45720" rIns="91440" bIns="45720" rtlCol="0" anchor="ctr">
            <a:normAutofit fontScale="97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200">
                <a:latin typeface="Poppins" panose="00000500000000000000" pitchFamily="2" charset="0"/>
                <a:cs typeface="Poppins" panose="00000500000000000000" pitchFamily="2" charset="0"/>
              </a:rPr>
              <a:t>Project Title 09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a:latin typeface="Poppins SemiBold" panose="00000700000000000000" pitchFamily="2" charset="0"/>
                <a:cs typeface="Poppins SemiBold" panose="00000700000000000000" pitchFamily="2" charset="0"/>
              </a:rPr>
              <a:t>Procedure - Storage</a:t>
            </a:r>
          </a:p>
        </p:txBody>
      </p:sp>
      <p:sp>
        <p:nvSpPr>
          <p:cNvPr id="3" name="Content Placeholder 2"/>
          <p:cNvSpPr>
            <a:spLocks noGrp="1"/>
          </p:cNvSpPr>
          <p:nvPr>
            <p:ph idx="1"/>
          </p:nvPr>
        </p:nvSpPr>
        <p:spPr>
          <a:xfrm>
            <a:off x="457200" y="1600201"/>
            <a:ext cx="8229600" cy="3032760"/>
          </a:xfrm>
        </p:spPr>
        <p:txBody>
          <a:bodyPr>
            <a:normAutofit/>
          </a:bodyPr>
          <a:lstStyle/>
          <a:p>
            <a:pPr marL="0" indent="0">
              <a:buNone/>
            </a:pPr>
            <a:r>
              <a:rPr>
                <a:solidFill>
                  <a:schemeClr val="tx1">
                    <a:lumMod val="65000"/>
                    <a:lumOff val="35000"/>
                  </a:schemeClr>
                </a:solidFill>
                <a:latin typeface="Poppins" panose="00000500000000000000" pitchFamily="2" charset="0"/>
                <a:cs typeface="Poppins" panose="00000500000000000000" pitchFamily="2" charset="0"/>
              </a:rPr>
              <a:t>• </a:t>
            </a:r>
            <a:r>
              <a:rPr lang="en-IN">
                <a:solidFill>
                  <a:schemeClr val="tx1">
                    <a:lumMod val="65000"/>
                    <a:lumOff val="35000"/>
                  </a:schemeClr>
                </a:solidFill>
                <a:latin typeface="Poppins" panose="00000500000000000000" pitchFamily="2" charset="0"/>
                <a:cs typeface="Poppins" panose="00000500000000000000" pitchFamily="2" charset="0"/>
              </a:rPr>
              <a:t>Store the course details, like the progress, ratings, students enrolled.</a:t>
            </a:r>
            <a:endParaRPr>
              <a:solidFill>
                <a:schemeClr val="tx1">
                  <a:lumMod val="65000"/>
                  <a:lumOff val="35000"/>
                </a:schemeClr>
              </a:solidFill>
              <a:latin typeface="Poppins" panose="00000500000000000000" pitchFamily="2" charset="0"/>
              <a:cs typeface="Poppins" panose="00000500000000000000" pitchFamily="2" charset="0"/>
            </a:endParaRPr>
          </a:p>
          <a:p>
            <a:pPr marL="0" indent="0">
              <a:buNone/>
            </a:pPr>
            <a:r>
              <a:rPr>
                <a:solidFill>
                  <a:schemeClr val="tx1">
                    <a:lumMod val="65000"/>
                    <a:lumOff val="35000"/>
                  </a:schemeClr>
                </a:solidFill>
                <a:latin typeface="Poppins" panose="00000500000000000000" pitchFamily="2" charset="0"/>
                <a:cs typeface="Poppins" panose="00000500000000000000" pitchFamily="2" charset="0"/>
              </a:rPr>
              <a:t>• </a:t>
            </a:r>
            <a:r>
              <a:rPr lang="en-IN">
                <a:solidFill>
                  <a:schemeClr val="tx1">
                    <a:lumMod val="65000"/>
                    <a:lumOff val="35000"/>
                  </a:schemeClr>
                </a:solidFill>
                <a:latin typeface="Poppins" panose="00000500000000000000" pitchFamily="2" charset="0"/>
                <a:cs typeface="Poppins" panose="00000500000000000000" pitchFamily="2" charset="0"/>
              </a:rPr>
              <a:t>Stores different modules, chaptes and files related to the course.</a:t>
            </a:r>
            <a:endParaRPr>
              <a:solidFill>
                <a:schemeClr val="tx1">
                  <a:lumMod val="65000"/>
                  <a:lumOff val="35000"/>
                </a:schemeClr>
              </a:solidFill>
              <a:latin typeface="Poppins" panose="00000500000000000000" pitchFamily="2" charset="0"/>
              <a:cs typeface="Poppins" panose="00000500000000000000" pitchFamily="2" charset="0"/>
            </a:endParaRPr>
          </a:p>
          <a:p>
            <a:pPr marL="0" indent="0">
              <a:buNone/>
            </a:pPr>
            <a:r>
              <a:rPr>
                <a:solidFill>
                  <a:schemeClr val="tx1">
                    <a:lumMod val="65000"/>
                    <a:lumOff val="35000"/>
                  </a:schemeClr>
                </a:solidFill>
                <a:latin typeface="Poppins" panose="00000500000000000000" pitchFamily="2" charset="0"/>
                <a:cs typeface="Poppins" panose="00000500000000000000" pitchFamily="2" charset="0"/>
              </a:rPr>
              <a:t>• </a:t>
            </a:r>
            <a:r>
              <a:rPr lang="en-IN">
                <a:solidFill>
                  <a:schemeClr val="tx1">
                    <a:lumMod val="65000"/>
                    <a:lumOff val="35000"/>
                  </a:schemeClr>
                </a:solidFill>
                <a:latin typeface="Poppins" panose="00000500000000000000" pitchFamily="2" charset="0"/>
                <a:cs typeface="Poppins" panose="00000500000000000000" pitchFamily="2" charset="0"/>
              </a:rPr>
              <a:t>stores the thumbnail of the course.</a:t>
            </a:r>
            <a:endParaRPr>
              <a:solidFill>
                <a:schemeClr val="tx1">
                  <a:lumMod val="65000"/>
                  <a:lumOff val="35000"/>
                </a:schemeClr>
              </a:solidFill>
              <a:latin typeface="Poppins" panose="00000500000000000000" pitchFamily="2" charset="0"/>
              <a:cs typeface="Poppins" panose="00000500000000000000" pitchFamily="2"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6"/>
            <a:ext cx="8229600" cy="822323"/>
          </a:xfrm>
        </p:spPr>
        <p:txBody>
          <a:bodyPr>
            <a:normAutofit/>
          </a:bodyPr>
          <a:lstStyle/>
          <a:p>
            <a:r>
              <a:rPr sz="4000">
                <a:latin typeface="Poppins SemiBold" panose="00000700000000000000" pitchFamily="2" charset="0"/>
                <a:cs typeface="Poppins SemiBold" panose="00000700000000000000" pitchFamily="2" charset="0"/>
              </a:rPr>
              <a:t>Procedure - Admin Features </a:t>
            </a:r>
          </a:p>
        </p:txBody>
      </p:sp>
      <p:pic>
        <p:nvPicPr>
          <p:cNvPr id="10" name="Picture 9">
            <a:extLst>
              <a:ext uri="{FF2B5EF4-FFF2-40B4-BE49-F238E27FC236}">
                <a16:creationId xmlns:a16="http://schemas.microsoft.com/office/drawing/2014/main" id="{61DA2587-DEA9-40B6-ADCC-48AB5B9FACD6}"/>
              </a:ext>
            </a:extLst>
          </p:cNvPr>
          <p:cNvPicPr>
            <a:picLocks noChangeAspect="1"/>
          </p:cNvPicPr>
          <p:nvPr/>
        </p:nvPicPr>
        <p:blipFill>
          <a:blip r:embed="rId2"/>
          <a:stretch>
            <a:fillRect/>
          </a:stretch>
        </p:blipFill>
        <p:spPr>
          <a:xfrm>
            <a:off x="548640" y="1465072"/>
            <a:ext cx="8229600" cy="4870787"/>
          </a:xfrm>
          <a:prstGeom prst="rect">
            <a:avLst/>
          </a:prstGeom>
          <a:ln>
            <a:noFill/>
          </a:ln>
          <a:effectLst>
            <a:outerShdw blurRad="292100" dist="139700" dir="2700000" algn="tl" rotWithShape="0">
              <a:srgbClr val="333333">
                <a:alpha val="65000"/>
              </a:srgbClr>
            </a:outerShdw>
          </a:effectLst>
        </p:spPr>
      </p:pic>
      <p:sp>
        <p:nvSpPr>
          <p:cNvPr id="6" name="Rectangle 5">
            <a:extLst>
              <a:ext uri="{FF2B5EF4-FFF2-40B4-BE49-F238E27FC236}">
                <a16:creationId xmlns:a16="http://schemas.microsoft.com/office/drawing/2014/main" id="{4EB020E0-17F0-4AD2-8087-B7898C16C217}"/>
              </a:ext>
            </a:extLst>
          </p:cNvPr>
          <p:cNvSpPr/>
          <p:nvPr/>
        </p:nvSpPr>
        <p:spPr>
          <a:xfrm>
            <a:off x="1931670" y="2241860"/>
            <a:ext cx="468630" cy="259277"/>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2" name="Straight Connector 11">
            <a:extLst>
              <a:ext uri="{FF2B5EF4-FFF2-40B4-BE49-F238E27FC236}">
                <a16:creationId xmlns:a16="http://schemas.microsoft.com/office/drawing/2014/main" id="{CB55A324-5E99-4F6E-9CB0-115AF31C4CF7}"/>
              </a:ext>
            </a:extLst>
          </p:cNvPr>
          <p:cNvCxnSpPr/>
          <p:nvPr/>
        </p:nvCxnSpPr>
        <p:spPr>
          <a:xfrm>
            <a:off x="1798320" y="1963420"/>
            <a:ext cx="1021080"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A8AE1DD9-BADC-4E4E-A1B4-A0BD229E0DAC}"/>
              </a:ext>
            </a:extLst>
          </p:cNvPr>
          <p:cNvCxnSpPr/>
          <p:nvPr/>
        </p:nvCxnSpPr>
        <p:spPr>
          <a:xfrm flipH="1">
            <a:off x="4335780" y="2670810"/>
            <a:ext cx="419100" cy="381000"/>
          </a:xfrm>
          <a:prstGeom prst="straightConnector1">
            <a:avLst/>
          </a:prstGeom>
          <a:ln>
            <a:solidFill>
              <a:srgbClr val="C0504D"/>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FF7B7CC7-4158-4B8A-8460-68C8C1759FD3}"/>
              </a:ext>
            </a:extLst>
          </p:cNvPr>
          <p:cNvCxnSpPr/>
          <p:nvPr/>
        </p:nvCxnSpPr>
        <p:spPr>
          <a:xfrm flipH="1">
            <a:off x="2305050" y="3051810"/>
            <a:ext cx="613410" cy="0"/>
          </a:xfrm>
          <a:prstGeom prst="straightConnector1">
            <a:avLst/>
          </a:prstGeom>
          <a:ln>
            <a:solidFill>
              <a:srgbClr val="C0504D"/>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FDB3B26C-6EBD-46AE-93FD-A6182A6794E9}"/>
              </a:ext>
            </a:extLst>
          </p:cNvPr>
          <p:cNvCxnSpPr/>
          <p:nvPr/>
        </p:nvCxnSpPr>
        <p:spPr>
          <a:xfrm flipH="1">
            <a:off x="6343650" y="2503170"/>
            <a:ext cx="255270" cy="472440"/>
          </a:xfrm>
          <a:prstGeom prst="straightConnector1">
            <a:avLst/>
          </a:prstGeom>
          <a:ln>
            <a:solidFill>
              <a:srgbClr val="C0504D"/>
            </a:solidFill>
            <a:tailEnd type="triangle"/>
          </a:ln>
        </p:spPr>
        <p:style>
          <a:lnRef idx="2">
            <a:schemeClr val="accent1"/>
          </a:lnRef>
          <a:fillRef idx="0">
            <a:schemeClr val="accent1"/>
          </a:fillRef>
          <a:effectRef idx="1">
            <a:schemeClr val="accent1"/>
          </a:effectRef>
          <a:fontRef idx="minor">
            <a:schemeClr val="tx1"/>
          </a:fontRef>
        </p:style>
      </p:cxnSp>
      <p:sp>
        <p:nvSpPr>
          <p:cNvPr id="19" name="Left Brace 18">
            <a:extLst>
              <a:ext uri="{FF2B5EF4-FFF2-40B4-BE49-F238E27FC236}">
                <a16:creationId xmlns:a16="http://schemas.microsoft.com/office/drawing/2014/main" id="{70A8E2A3-A11D-4156-A5BB-4FC4B49D67D9}"/>
              </a:ext>
            </a:extLst>
          </p:cNvPr>
          <p:cNvSpPr/>
          <p:nvPr/>
        </p:nvSpPr>
        <p:spPr>
          <a:xfrm rot="5400000">
            <a:off x="4578669" y="2513522"/>
            <a:ext cx="169541" cy="2084325"/>
          </a:xfrm>
          <a:prstGeom prst="leftBrace">
            <a:avLst/>
          </a:prstGeom>
          <a:ln>
            <a:solidFill>
              <a:srgbClr val="C0504D"/>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N"/>
          </a:p>
        </p:txBody>
      </p:sp>
      <p:sp>
        <p:nvSpPr>
          <p:cNvPr id="20" name="Rectangle 19">
            <a:extLst>
              <a:ext uri="{FF2B5EF4-FFF2-40B4-BE49-F238E27FC236}">
                <a16:creationId xmlns:a16="http://schemas.microsoft.com/office/drawing/2014/main" id="{53B2BE85-8259-4D9A-B34B-9949F84E3A7D}"/>
              </a:ext>
            </a:extLst>
          </p:cNvPr>
          <p:cNvSpPr/>
          <p:nvPr/>
        </p:nvSpPr>
        <p:spPr>
          <a:xfrm>
            <a:off x="7141844" y="1881943"/>
            <a:ext cx="464821" cy="183075"/>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2076"/>
            <a:ext cx="8229600" cy="822323"/>
          </a:xfrm>
        </p:spPr>
        <p:txBody>
          <a:bodyPr>
            <a:normAutofit/>
          </a:bodyPr>
          <a:lstStyle/>
          <a:p>
            <a:r>
              <a:rPr sz="4000">
                <a:latin typeface="Poppins SemiBold" panose="00000700000000000000" pitchFamily="2" charset="0"/>
                <a:cs typeface="Poppins SemiBold" panose="00000700000000000000" pitchFamily="2" charset="0"/>
              </a:rPr>
              <a:t>Procedure - Admin Features </a:t>
            </a:r>
          </a:p>
        </p:txBody>
      </p:sp>
      <p:pic>
        <p:nvPicPr>
          <p:cNvPr id="4" name="Picture 3">
            <a:extLst>
              <a:ext uri="{FF2B5EF4-FFF2-40B4-BE49-F238E27FC236}">
                <a16:creationId xmlns:a16="http://schemas.microsoft.com/office/drawing/2014/main" id="{68B34BA9-20C1-4F79-B68C-B7AB9A6EF379}"/>
              </a:ext>
            </a:extLst>
          </p:cNvPr>
          <p:cNvPicPr>
            <a:picLocks noChangeAspect="1"/>
          </p:cNvPicPr>
          <p:nvPr/>
        </p:nvPicPr>
        <p:blipFill>
          <a:blip r:embed="rId2"/>
          <a:stretch>
            <a:fillRect/>
          </a:stretch>
        </p:blipFill>
        <p:spPr>
          <a:xfrm>
            <a:off x="457200" y="1764968"/>
            <a:ext cx="8229600" cy="4022678"/>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9CBDE1E1-2521-4227-A1C1-C55A1A2EE905}"/>
              </a:ext>
            </a:extLst>
          </p:cNvPr>
          <p:cNvSpPr/>
          <p:nvPr/>
        </p:nvSpPr>
        <p:spPr>
          <a:xfrm>
            <a:off x="2480310" y="2461063"/>
            <a:ext cx="407670" cy="293567"/>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1183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3F4626-DB87-4C5D-A102-5969AA0BE533}"/>
              </a:ext>
            </a:extLst>
          </p:cNvPr>
          <p:cNvPicPr>
            <a:picLocks noChangeAspect="1"/>
          </p:cNvPicPr>
          <p:nvPr/>
        </p:nvPicPr>
        <p:blipFill>
          <a:blip r:embed="rId2"/>
          <a:stretch>
            <a:fillRect/>
          </a:stretch>
        </p:blipFill>
        <p:spPr>
          <a:xfrm>
            <a:off x="376237" y="1764548"/>
            <a:ext cx="8391525" cy="3656811"/>
          </a:xfrm>
          <a:prstGeom prst="rect">
            <a:avLst/>
          </a:prstGeom>
          <a:ln>
            <a:noFill/>
          </a:ln>
          <a:effectLst>
            <a:outerShdw blurRad="292100" dist="139700" dir="2700000" algn="tl" rotWithShape="0">
              <a:srgbClr val="333333">
                <a:alpha val="65000"/>
              </a:srgbClr>
            </a:outerShdw>
          </a:effectLst>
        </p:spPr>
      </p:pic>
      <p:sp>
        <p:nvSpPr>
          <p:cNvPr id="2" name="Title 1"/>
          <p:cNvSpPr>
            <a:spLocks noGrp="1"/>
          </p:cNvSpPr>
          <p:nvPr>
            <p:ph type="title"/>
          </p:nvPr>
        </p:nvSpPr>
        <p:spPr>
          <a:xfrm>
            <a:off x="457200" y="92076"/>
            <a:ext cx="8229600" cy="822323"/>
          </a:xfrm>
        </p:spPr>
        <p:txBody>
          <a:bodyPr>
            <a:normAutofit/>
          </a:bodyPr>
          <a:lstStyle/>
          <a:p>
            <a:r>
              <a:rPr sz="4000">
                <a:latin typeface="Poppins SemiBold" panose="00000700000000000000" pitchFamily="2" charset="0"/>
                <a:cs typeface="Poppins SemiBold" panose="00000700000000000000" pitchFamily="2" charset="0"/>
              </a:rPr>
              <a:t>Procedure - Admin Features </a:t>
            </a:r>
          </a:p>
        </p:txBody>
      </p:sp>
      <p:sp>
        <p:nvSpPr>
          <p:cNvPr id="13" name="Rectangle 12">
            <a:extLst>
              <a:ext uri="{FF2B5EF4-FFF2-40B4-BE49-F238E27FC236}">
                <a16:creationId xmlns:a16="http://schemas.microsoft.com/office/drawing/2014/main" id="{9CBDE1E1-2521-4227-A1C1-C55A1A2EE905}"/>
              </a:ext>
            </a:extLst>
          </p:cNvPr>
          <p:cNvSpPr/>
          <p:nvPr/>
        </p:nvSpPr>
        <p:spPr>
          <a:xfrm>
            <a:off x="3170682" y="2454967"/>
            <a:ext cx="407670" cy="293567"/>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96397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1860A-23CF-472B-B313-8211684B4D2E}"/>
              </a:ext>
            </a:extLst>
          </p:cNvPr>
          <p:cNvSpPr txBox="1">
            <a:spLocks/>
          </p:cNvSpPr>
          <p:nvPr/>
        </p:nvSpPr>
        <p:spPr>
          <a:xfrm>
            <a:off x="457200" y="2684780"/>
            <a:ext cx="8229600" cy="1663700"/>
          </a:xfrm>
          <a:prstGeom prst="rect">
            <a:avLst/>
          </a:prstGeom>
        </p:spPr>
        <p:txBody>
          <a:bodyP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IN" sz="8800">
                <a:latin typeface="Poppins SemiBold" panose="00000700000000000000" pitchFamily="2" charset="0"/>
                <a:cs typeface="Poppins SemiBold" panose="00000700000000000000" pitchFamily="2" charset="0"/>
              </a:rPr>
              <a:t>THANK YOU!!!</a:t>
            </a:r>
          </a:p>
        </p:txBody>
      </p:sp>
    </p:spTree>
    <p:extLst>
      <p:ext uri="{BB962C8B-B14F-4D97-AF65-F5344CB8AC3E}">
        <p14:creationId xmlns:p14="http://schemas.microsoft.com/office/powerpoint/2010/main" val="39612010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33575"/>
            <a:ext cx="8229600" cy="796926"/>
          </a:xfrm>
        </p:spPr>
        <p:txBody>
          <a:bodyPr>
            <a:normAutofit/>
          </a:bodyPr>
          <a:lstStyle/>
          <a:p>
            <a:r>
              <a:rPr lang="en-IN" sz="4000">
                <a:latin typeface="Poppins SemiBold" panose="00000700000000000000" pitchFamily="2" charset="0"/>
                <a:cs typeface="Poppins SemiBold" panose="00000700000000000000" pitchFamily="2" charset="0"/>
              </a:rPr>
              <a:t>EduPlatform </a:t>
            </a:r>
            <a:r>
              <a:rPr sz="4000">
                <a:latin typeface="Poppins SemiBold" panose="00000700000000000000" pitchFamily="2" charset="0"/>
                <a:cs typeface="Poppins SemiBold" panose="00000700000000000000" pitchFamily="2" charset="0"/>
              </a:rPr>
              <a:t>Summary</a:t>
            </a:r>
          </a:p>
        </p:txBody>
      </p:sp>
      <p:sp>
        <p:nvSpPr>
          <p:cNvPr id="3" name="Content Placeholder 2"/>
          <p:cNvSpPr>
            <a:spLocks noGrp="1"/>
          </p:cNvSpPr>
          <p:nvPr>
            <p:ph idx="1"/>
          </p:nvPr>
        </p:nvSpPr>
        <p:spPr>
          <a:xfrm>
            <a:off x="457200" y="2881314"/>
            <a:ext cx="8229600" cy="2047875"/>
          </a:xfrm>
        </p:spPr>
        <p:txBody>
          <a:bodyPr>
            <a:normAutofit fontScale="92500" lnSpcReduction="20000"/>
          </a:bodyPr>
          <a:lstStyle/>
          <a:p>
            <a:pPr marL="0" indent="0" algn="ctr">
              <a:buNone/>
            </a:pPr>
            <a:r>
              <a:rPr lang="en-US" sz="2400">
                <a:solidFill>
                  <a:schemeClr val="tx1">
                    <a:lumMod val="65000"/>
                    <a:lumOff val="35000"/>
                  </a:schemeClr>
                </a:solidFill>
                <a:latin typeface="Poppins" panose="00000500000000000000" pitchFamily="2" charset="0"/>
                <a:cs typeface="Poppins" panose="00000500000000000000" pitchFamily="2" charset="0"/>
              </a:rPr>
              <a:t>I will be designing an interactive interface that allows students to browse through a list of available courses, view important details such as course name and description, and then select and enroll in the courses of their choice. The system will make the enrollment process simple and user-friendly, ensuring that students can easily register for multiple courses online.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4B25D03-47EA-486C-B403-23F6CDEDCD6A}"/>
              </a:ext>
            </a:extLst>
          </p:cNvPr>
          <p:cNvPicPr>
            <a:picLocks noChangeAspect="1"/>
          </p:cNvPicPr>
          <p:nvPr/>
        </p:nvPicPr>
        <p:blipFill>
          <a:blip r:embed="rId2"/>
          <a:stretch>
            <a:fillRect/>
          </a:stretch>
        </p:blipFill>
        <p:spPr>
          <a:xfrm>
            <a:off x="390525" y="1994009"/>
            <a:ext cx="8362950" cy="4190335"/>
          </a:xfrm>
          <a:prstGeom prst="rect">
            <a:avLst/>
          </a:prstGeom>
          <a:ln>
            <a:noFill/>
          </a:ln>
          <a:effectLst>
            <a:outerShdw blurRad="292100" dist="139700" dir="2700000" algn="tl" rotWithShape="0">
              <a:srgbClr val="333333">
                <a:alpha val="65000"/>
              </a:srgbClr>
            </a:outerShdw>
          </a:effectLst>
        </p:spPr>
      </p:pic>
      <p:sp>
        <p:nvSpPr>
          <p:cNvPr id="2" name="Content Placeholder 2">
            <a:extLst>
              <a:ext uri="{FF2B5EF4-FFF2-40B4-BE49-F238E27FC236}">
                <a16:creationId xmlns:a16="http://schemas.microsoft.com/office/drawing/2014/main" id="{7DC67560-0440-4921-84AD-9A3DABF41369}"/>
              </a:ext>
            </a:extLst>
          </p:cNvPr>
          <p:cNvSpPr txBox="1">
            <a:spLocks/>
          </p:cNvSpPr>
          <p:nvPr/>
        </p:nvSpPr>
        <p:spPr>
          <a:xfrm>
            <a:off x="390525" y="1381542"/>
            <a:ext cx="8229600" cy="862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Font typeface="Arial"/>
              <a:buNone/>
            </a:pPr>
            <a:r>
              <a:rPr lang="en-US" sz="2400">
                <a:latin typeface="Poppins" panose="00000500000000000000" pitchFamily="2" charset="0"/>
                <a:cs typeface="Poppins" panose="00000500000000000000" pitchFamily="2" charset="0"/>
                <a:hlinkClick r:id="rId3"/>
              </a:rPr>
              <a:t>https://github.com/mdfnam/iit_project_3</a:t>
            </a:r>
            <a:endParaRPr lang="en-US" sz="2400">
              <a:latin typeface="Poppins" panose="00000500000000000000" pitchFamily="2" charset="0"/>
              <a:cs typeface="Poppins" panose="00000500000000000000" pitchFamily="2" charset="0"/>
            </a:endParaRPr>
          </a:p>
        </p:txBody>
      </p:sp>
      <p:sp>
        <p:nvSpPr>
          <p:cNvPr id="4" name="TextBox 3">
            <a:extLst>
              <a:ext uri="{FF2B5EF4-FFF2-40B4-BE49-F238E27FC236}">
                <a16:creationId xmlns:a16="http://schemas.microsoft.com/office/drawing/2014/main" id="{FB0E6F4A-B3D2-40F2-A3FD-C8AA050329E6}"/>
              </a:ext>
            </a:extLst>
          </p:cNvPr>
          <p:cNvSpPr txBox="1"/>
          <p:nvPr/>
        </p:nvSpPr>
        <p:spPr>
          <a:xfrm>
            <a:off x="1743075" y="673656"/>
            <a:ext cx="5524500" cy="707886"/>
          </a:xfrm>
          <a:prstGeom prst="rect">
            <a:avLst/>
          </a:prstGeom>
          <a:noFill/>
        </p:spPr>
        <p:txBody>
          <a:bodyPr wrap="square">
            <a:spAutoFit/>
          </a:bodyPr>
          <a:lstStyle/>
          <a:p>
            <a:pPr algn="ctr"/>
            <a:r>
              <a:rPr lang="en-US" sz="4000" b="1">
                <a:latin typeface="Poppins SemiBold" panose="00000700000000000000" pitchFamily="2" charset="0"/>
                <a:cs typeface="Poppins SemiBold" panose="00000700000000000000" pitchFamily="2" charset="0"/>
              </a:rPr>
              <a:t>Project Github Link: </a:t>
            </a:r>
            <a:endParaRPr lang="en-IN" sz="4000" b="1">
              <a:latin typeface="Poppins SemiBold" panose="00000700000000000000" pitchFamily="2" charset="0"/>
              <a:cs typeface="Poppins SemiBold" panose="00000700000000000000" pitchFamily="2" charset="0"/>
            </a:endParaRPr>
          </a:p>
        </p:txBody>
      </p:sp>
      <p:sp>
        <p:nvSpPr>
          <p:cNvPr id="12" name="Rectangle 11">
            <a:extLst>
              <a:ext uri="{FF2B5EF4-FFF2-40B4-BE49-F238E27FC236}">
                <a16:creationId xmlns:a16="http://schemas.microsoft.com/office/drawing/2014/main" id="{95EA0F0B-D21A-4F6A-81D5-C8DACD25C454}"/>
              </a:ext>
            </a:extLst>
          </p:cNvPr>
          <p:cNvSpPr/>
          <p:nvPr/>
        </p:nvSpPr>
        <p:spPr>
          <a:xfrm>
            <a:off x="1203325" y="1955899"/>
            <a:ext cx="1619250" cy="287654"/>
          </a:xfrm>
          <a:prstGeom prst="rect">
            <a:avLst/>
          </a:prstGeom>
          <a:noFill/>
          <a:ln w="28575">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53E33D9B-9F6F-4A1F-BA78-637AC78DA3E4}"/>
              </a:ext>
            </a:extLst>
          </p:cNvPr>
          <p:cNvCxnSpPr>
            <a:cxnSpLocks/>
            <a:stCxn id="12" idx="2"/>
          </p:cNvCxnSpPr>
          <p:nvPr/>
        </p:nvCxnSpPr>
        <p:spPr>
          <a:xfrm>
            <a:off x="2012950" y="2243553"/>
            <a:ext cx="2101850" cy="1185447"/>
          </a:xfrm>
          <a:prstGeom prst="straightConnector1">
            <a:avLst/>
          </a:prstGeom>
          <a:ln w="38100">
            <a:tailEnd type="triangle"/>
          </a:ln>
          <a:effectLst/>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FA00C892-6326-4E6F-ADA2-9DFBF14A4A72}"/>
              </a:ext>
            </a:extLst>
          </p:cNvPr>
          <p:cNvGrpSpPr/>
          <p:nvPr/>
        </p:nvGrpSpPr>
        <p:grpSpPr>
          <a:xfrm>
            <a:off x="3230687" y="3556624"/>
            <a:ext cx="4213860" cy="777071"/>
            <a:chOff x="3276600" y="3703944"/>
            <a:chExt cx="4213860" cy="777071"/>
          </a:xfrm>
        </p:grpSpPr>
        <p:sp>
          <p:nvSpPr>
            <p:cNvPr id="11" name="Rectangle 10">
              <a:extLst>
                <a:ext uri="{FF2B5EF4-FFF2-40B4-BE49-F238E27FC236}">
                  <a16:creationId xmlns:a16="http://schemas.microsoft.com/office/drawing/2014/main" id="{CBC7807A-74DE-4F34-A6BA-FDD02B41C151}"/>
                </a:ext>
              </a:extLst>
            </p:cNvPr>
            <p:cNvSpPr/>
            <p:nvPr/>
          </p:nvSpPr>
          <p:spPr>
            <a:xfrm>
              <a:off x="3276600" y="3703944"/>
              <a:ext cx="4213860" cy="777071"/>
            </a:xfrm>
            <a:prstGeom prst="rect">
              <a:avLst/>
            </a:prstGeom>
            <a:solidFill>
              <a:schemeClr val="tx2">
                <a:lumMod val="40000"/>
                <a:lumOff val="6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10305C99-19A6-4094-BBA3-DE7D18029880}"/>
                </a:ext>
              </a:extLst>
            </p:cNvPr>
            <p:cNvPicPr>
              <a:picLocks noChangeAspect="1"/>
            </p:cNvPicPr>
            <p:nvPr/>
          </p:nvPicPr>
          <p:blipFill>
            <a:blip r:embed="rId4"/>
            <a:stretch>
              <a:fillRect/>
            </a:stretch>
          </p:blipFill>
          <p:spPr>
            <a:xfrm>
              <a:off x="3334907" y="3779502"/>
              <a:ext cx="4109640" cy="624857"/>
            </a:xfrm>
            <a:prstGeom prst="rect">
              <a:avLst/>
            </a:prstGeom>
          </p:spPr>
        </p:pic>
      </p:grpSp>
    </p:spTree>
    <p:extLst>
      <p:ext uri="{BB962C8B-B14F-4D97-AF65-F5344CB8AC3E}">
        <p14:creationId xmlns:p14="http://schemas.microsoft.com/office/powerpoint/2010/main" val="36453153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0E6F4A-B3D2-40F2-A3FD-C8AA050329E6}"/>
              </a:ext>
            </a:extLst>
          </p:cNvPr>
          <p:cNvSpPr txBox="1"/>
          <p:nvPr/>
        </p:nvSpPr>
        <p:spPr>
          <a:xfrm>
            <a:off x="1743075" y="519531"/>
            <a:ext cx="5524500" cy="707886"/>
          </a:xfrm>
          <a:prstGeom prst="rect">
            <a:avLst/>
          </a:prstGeom>
          <a:noFill/>
        </p:spPr>
        <p:txBody>
          <a:bodyPr wrap="square">
            <a:spAutoFit/>
          </a:bodyPr>
          <a:lstStyle/>
          <a:p>
            <a:pPr algn="ctr"/>
            <a:r>
              <a:rPr lang="en-US" sz="4000">
                <a:latin typeface="Poppins SemiBold" panose="00000700000000000000" pitchFamily="2" charset="0"/>
                <a:cs typeface="Poppins SemiBold" panose="00000700000000000000" pitchFamily="2" charset="0"/>
              </a:rPr>
              <a:t>Follow the steps:</a:t>
            </a:r>
            <a:endParaRPr lang="en-IN" sz="4000">
              <a:latin typeface="Poppins SemiBold" panose="00000700000000000000" pitchFamily="2" charset="0"/>
              <a:cs typeface="Poppins SemiBold" panose="00000700000000000000" pitchFamily="2" charset="0"/>
            </a:endParaRPr>
          </a:p>
        </p:txBody>
      </p:sp>
      <p:sp>
        <p:nvSpPr>
          <p:cNvPr id="7" name="TextBox 6">
            <a:extLst>
              <a:ext uri="{FF2B5EF4-FFF2-40B4-BE49-F238E27FC236}">
                <a16:creationId xmlns:a16="http://schemas.microsoft.com/office/drawing/2014/main" id="{CFF74602-8A61-4DD4-B47D-5EF15F846932}"/>
              </a:ext>
            </a:extLst>
          </p:cNvPr>
          <p:cNvSpPr txBox="1"/>
          <p:nvPr/>
        </p:nvSpPr>
        <p:spPr>
          <a:xfrm>
            <a:off x="0" y="1697335"/>
            <a:ext cx="9144000" cy="461665"/>
          </a:xfrm>
          <a:prstGeom prst="rect">
            <a:avLst/>
          </a:prstGeom>
          <a:noFill/>
        </p:spPr>
        <p:txBody>
          <a:bodyPr wrap="square">
            <a:spAutoFit/>
          </a:bodyPr>
          <a:lstStyle/>
          <a:p>
            <a:r>
              <a:rPr lang="en-IN" sz="2400">
                <a:solidFill>
                  <a:schemeClr val="tx1">
                    <a:lumMod val="65000"/>
                    <a:lumOff val="35000"/>
                  </a:schemeClr>
                </a:solidFill>
                <a:latin typeface="Poppins SemiBold" panose="00000700000000000000" pitchFamily="2" charset="0"/>
                <a:cs typeface="Poppins SemiBold" panose="00000700000000000000" pitchFamily="2" charset="0"/>
              </a:rPr>
              <a:t># Step 1: Clone the repository using the project's Git URL. </a:t>
            </a:r>
          </a:p>
        </p:txBody>
      </p:sp>
      <p:sp>
        <p:nvSpPr>
          <p:cNvPr id="8" name="TextBox 7">
            <a:extLst>
              <a:ext uri="{FF2B5EF4-FFF2-40B4-BE49-F238E27FC236}">
                <a16:creationId xmlns:a16="http://schemas.microsoft.com/office/drawing/2014/main" id="{4B5E86D3-4F12-4973-9A8D-39226AD0298C}"/>
              </a:ext>
            </a:extLst>
          </p:cNvPr>
          <p:cNvSpPr txBox="1"/>
          <p:nvPr/>
        </p:nvSpPr>
        <p:spPr>
          <a:xfrm>
            <a:off x="0" y="2159000"/>
            <a:ext cx="9144000" cy="461665"/>
          </a:xfrm>
          <a:prstGeom prst="rect">
            <a:avLst/>
          </a:prstGeom>
          <a:noFill/>
        </p:spPr>
        <p:txBody>
          <a:bodyPr wrap="square">
            <a:spAutoFit/>
          </a:bodyPr>
          <a:lstStyle/>
          <a:p>
            <a:pPr algn="ctr"/>
            <a:r>
              <a:rPr lang="en-IN" sz="2400">
                <a:solidFill>
                  <a:srgbClr val="00B050"/>
                </a:solidFill>
                <a:latin typeface="Consolas" panose="020B0609020204030204" pitchFamily="49" charset="0"/>
                <a:cs typeface="Poppins SemiBold" panose="00000700000000000000" pitchFamily="2" charset="0"/>
              </a:rPr>
              <a:t>git clone https://github.com/mdfnam/iit_project_3 .</a:t>
            </a:r>
          </a:p>
        </p:txBody>
      </p:sp>
      <p:sp>
        <p:nvSpPr>
          <p:cNvPr id="9" name="TextBox 8">
            <a:extLst>
              <a:ext uri="{FF2B5EF4-FFF2-40B4-BE49-F238E27FC236}">
                <a16:creationId xmlns:a16="http://schemas.microsoft.com/office/drawing/2014/main" id="{CE0EDFB1-D748-4BA6-9D2D-DC469BAF47EA}"/>
              </a:ext>
            </a:extLst>
          </p:cNvPr>
          <p:cNvSpPr txBox="1"/>
          <p:nvPr/>
        </p:nvSpPr>
        <p:spPr>
          <a:xfrm>
            <a:off x="0" y="3221335"/>
            <a:ext cx="9144000" cy="461665"/>
          </a:xfrm>
          <a:prstGeom prst="rect">
            <a:avLst/>
          </a:prstGeom>
          <a:noFill/>
        </p:spPr>
        <p:txBody>
          <a:bodyPr wrap="square">
            <a:spAutoFit/>
          </a:bodyPr>
          <a:lstStyle/>
          <a:p>
            <a:r>
              <a:rPr lang="en-US" sz="2400">
                <a:solidFill>
                  <a:schemeClr val="tx1">
                    <a:lumMod val="65000"/>
                    <a:lumOff val="35000"/>
                  </a:schemeClr>
                </a:solidFill>
                <a:latin typeface="Poppins SemiBold" panose="00000700000000000000" pitchFamily="2" charset="0"/>
                <a:cs typeface="Poppins SemiBold" panose="00000700000000000000" pitchFamily="2" charset="0"/>
              </a:rPr>
              <a:t># Step 2: Install the necessary dependencies. </a:t>
            </a:r>
            <a:endParaRPr lang="en-IN" sz="2400">
              <a:solidFill>
                <a:schemeClr val="tx1">
                  <a:lumMod val="65000"/>
                  <a:lumOff val="35000"/>
                </a:schemeClr>
              </a:solidFill>
              <a:latin typeface="Poppins SemiBold" panose="00000700000000000000" pitchFamily="2" charset="0"/>
              <a:cs typeface="Poppins SemiBold" panose="00000700000000000000" pitchFamily="2" charset="0"/>
            </a:endParaRPr>
          </a:p>
        </p:txBody>
      </p:sp>
      <p:sp>
        <p:nvSpPr>
          <p:cNvPr id="10" name="TextBox 9">
            <a:extLst>
              <a:ext uri="{FF2B5EF4-FFF2-40B4-BE49-F238E27FC236}">
                <a16:creationId xmlns:a16="http://schemas.microsoft.com/office/drawing/2014/main" id="{85FF67A8-36CD-4E28-A266-8FD7797EA84F}"/>
              </a:ext>
            </a:extLst>
          </p:cNvPr>
          <p:cNvSpPr txBox="1"/>
          <p:nvPr/>
        </p:nvSpPr>
        <p:spPr>
          <a:xfrm>
            <a:off x="0" y="3683000"/>
            <a:ext cx="7112000" cy="461665"/>
          </a:xfrm>
          <a:prstGeom prst="rect">
            <a:avLst/>
          </a:prstGeom>
          <a:noFill/>
        </p:spPr>
        <p:txBody>
          <a:bodyPr wrap="square">
            <a:spAutoFit/>
          </a:bodyPr>
          <a:lstStyle/>
          <a:p>
            <a:pPr algn="ctr"/>
            <a:r>
              <a:rPr lang="en-IN" sz="2400">
                <a:solidFill>
                  <a:srgbClr val="00B050"/>
                </a:solidFill>
                <a:latin typeface="Consolas" panose="020B0609020204030204" pitchFamily="49" charset="0"/>
                <a:cs typeface="Poppins SemiBold" panose="00000700000000000000" pitchFamily="2" charset="0"/>
              </a:rPr>
              <a:t>npm install</a:t>
            </a:r>
          </a:p>
        </p:txBody>
      </p:sp>
      <p:sp>
        <p:nvSpPr>
          <p:cNvPr id="14" name="TextBox 13">
            <a:extLst>
              <a:ext uri="{FF2B5EF4-FFF2-40B4-BE49-F238E27FC236}">
                <a16:creationId xmlns:a16="http://schemas.microsoft.com/office/drawing/2014/main" id="{9A5523DD-D833-4BB4-AA1D-5BC06702A36E}"/>
              </a:ext>
            </a:extLst>
          </p:cNvPr>
          <p:cNvSpPr txBox="1"/>
          <p:nvPr/>
        </p:nvSpPr>
        <p:spPr>
          <a:xfrm>
            <a:off x="0" y="4699000"/>
            <a:ext cx="9144000" cy="830997"/>
          </a:xfrm>
          <a:prstGeom prst="rect">
            <a:avLst/>
          </a:prstGeom>
          <a:noFill/>
        </p:spPr>
        <p:txBody>
          <a:bodyPr wrap="square">
            <a:spAutoFit/>
          </a:bodyPr>
          <a:lstStyle/>
          <a:p>
            <a:r>
              <a:rPr lang="en-US" sz="2400">
                <a:solidFill>
                  <a:schemeClr val="tx1">
                    <a:lumMod val="65000"/>
                    <a:lumOff val="35000"/>
                  </a:schemeClr>
                </a:solidFill>
                <a:latin typeface="Poppins SemiBold" panose="00000700000000000000" pitchFamily="2" charset="0"/>
                <a:cs typeface="Poppins SemiBold" panose="00000700000000000000" pitchFamily="2" charset="0"/>
              </a:rPr>
              <a:t># Step 3: Start the development server with auto-reloading and an instant preview. </a:t>
            </a:r>
            <a:endParaRPr lang="en-IN" sz="2400">
              <a:solidFill>
                <a:schemeClr val="tx1">
                  <a:lumMod val="65000"/>
                  <a:lumOff val="35000"/>
                </a:schemeClr>
              </a:solidFill>
              <a:latin typeface="Poppins SemiBold" panose="00000700000000000000" pitchFamily="2" charset="0"/>
              <a:cs typeface="Poppins SemiBold" panose="00000700000000000000" pitchFamily="2" charset="0"/>
            </a:endParaRPr>
          </a:p>
        </p:txBody>
      </p:sp>
      <p:sp>
        <p:nvSpPr>
          <p:cNvPr id="15" name="TextBox 14">
            <a:extLst>
              <a:ext uri="{FF2B5EF4-FFF2-40B4-BE49-F238E27FC236}">
                <a16:creationId xmlns:a16="http://schemas.microsoft.com/office/drawing/2014/main" id="{C06ED2D0-6311-4467-9526-467FB0273818}"/>
              </a:ext>
            </a:extLst>
          </p:cNvPr>
          <p:cNvSpPr txBox="1"/>
          <p:nvPr/>
        </p:nvSpPr>
        <p:spPr>
          <a:xfrm>
            <a:off x="0" y="5529997"/>
            <a:ext cx="7112000" cy="461665"/>
          </a:xfrm>
          <a:prstGeom prst="rect">
            <a:avLst/>
          </a:prstGeom>
          <a:noFill/>
        </p:spPr>
        <p:txBody>
          <a:bodyPr wrap="square">
            <a:spAutoFit/>
          </a:bodyPr>
          <a:lstStyle/>
          <a:p>
            <a:pPr algn="ctr"/>
            <a:r>
              <a:rPr lang="en-IN" sz="2400">
                <a:solidFill>
                  <a:srgbClr val="00B050"/>
                </a:solidFill>
                <a:latin typeface="Consolas" panose="020B0609020204030204" pitchFamily="49" charset="0"/>
                <a:cs typeface="Poppins SemiBold" panose="00000700000000000000" pitchFamily="2" charset="0"/>
              </a:rPr>
              <a:t>npm run dev</a:t>
            </a:r>
          </a:p>
        </p:txBody>
      </p:sp>
    </p:spTree>
    <p:extLst>
      <p:ext uri="{BB962C8B-B14F-4D97-AF65-F5344CB8AC3E}">
        <p14:creationId xmlns:p14="http://schemas.microsoft.com/office/powerpoint/2010/main" val="384873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3E77E-5B83-4F6F-AEFA-23347CC822EA}"/>
              </a:ext>
            </a:extLst>
          </p:cNvPr>
          <p:cNvSpPr txBox="1"/>
          <p:nvPr/>
        </p:nvSpPr>
        <p:spPr>
          <a:xfrm>
            <a:off x="213360" y="519531"/>
            <a:ext cx="8768079" cy="1323439"/>
          </a:xfrm>
          <a:prstGeom prst="rect">
            <a:avLst/>
          </a:prstGeom>
          <a:noFill/>
        </p:spPr>
        <p:txBody>
          <a:bodyPr wrap="square">
            <a:spAutoFit/>
          </a:bodyPr>
          <a:lstStyle/>
          <a:p>
            <a:pPr algn="ctr"/>
            <a:r>
              <a:rPr lang="en-US" sz="4000">
                <a:latin typeface="Poppins SemiBold" panose="00000700000000000000" pitchFamily="2" charset="0"/>
                <a:cs typeface="Poppins SemiBold" panose="00000700000000000000" pitchFamily="2" charset="0"/>
              </a:rPr>
              <a:t>Login/Signup for Student &amp; Admin (teachers)</a:t>
            </a:r>
            <a:endParaRPr lang="en-IN" sz="4000">
              <a:latin typeface="Poppins SemiBold" panose="00000700000000000000" pitchFamily="2" charset="0"/>
              <a:cs typeface="Poppins SemiBold" panose="00000700000000000000" pitchFamily="2" charset="0"/>
            </a:endParaRPr>
          </a:p>
        </p:txBody>
      </p:sp>
      <p:pic>
        <p:nvPicPr>
          <p:cNvPr id="7" name="Picture 6">
            <a:extLst>
              <a:ext uri="{FF2B5EF4-FFF2-40B4-BE49-F238E27FC236}">
                <a16:creationId xmlns:a16="http://schemas.microsoft.com/office/drawing/2014/main" id="{752FBED8-DFD2-45CD-9EBA-6436B57F750F}"/>
              </a:ext>
            </a:extLst>
          </p:cNvPr>
          <p:cNvPicPr>
            <a:picLocks noChangeAspect="1"/>
          </p:cNvPicPr>
          <p:nvPr/>
        </p:nvPicPr>
        <p:blipFill>
          <a:blip r:embed="rId2"/>
          <a:stretch>
            <a:fillRect/>
          </a:stretch>
        </p:blipFill>
        <p:spPr>
          <a:xfrm>
            <a:off x="716070" y="2133600"/>
            <a:ext cx="3383622" cy="4313188"/>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C73B2790-9B64-4D72-BBC8-53776171068A}"/>
              </a:ext>
            </a:extLst>
          </p:cNvPr>
          <p:cNvPicPr>
            <a:picLocks noChangeAspect="1"/>
          </p:cNvPicPr>
          <p:nvPr/>
        </p:nvPicPr>
        <p:blipFill>
          <a:blip r:embed="rId3"/>
          <a:stretch>
            <a:fillRect/>
          </a:stretch>
        </p:blipFill>
        <p:spPr>
          <a:xfrm>
            <a:off x="4597399" y="2200274"/>
            <a:ext cx="3479401" cy="4246513"/>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7FA377A7-0D02-4ED0-BEC5-1D24D1E6D654}"/>
              </a:ext>
            </a:extLst>
          </p:cNvPr>
          <p:cNvSpPr/>
          <p:nvPr/>
        </p:nvSpPr>
        <p:spPr>
          <a:xfrm>
            <a:off x="4867910" y="3558423"/>
            <a:ext cx="2284730" cy="523358"/>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AC64D04E-AEA2-4247-A2CE-BE5787F36DF9}"/>
              </a:ext>
            </a:extLst>
          </p:cNvPr>
          <p:cNvSpPr/>
          <p:nvPr/>
        </p:nvSpPr>
        <p:spPr>
          <a:xfrm>
            <a:off x="972566" y="3414269"/>
            <a:ext cx="2284730" cy="523358"/>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1A7B814-34F8-4FEB-9415-DF204E71C437}"/>
              </a:ext>
            </a:extLst>
          </p:cNvPr>
          <p:cNvSpPr/>
          <p:nvPr/>
        </p:nvSpPr>
        <p:spPr>
          <a:xfrm>
            <a:off x="2583180" y="4004310"/>
            <a:ext cx="935355" cy="238125"/>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61221CB5-81C4-4C33-893F-DACA4220508E}"/>
              </a:ext>
            </a:extLst>
          </p:cNvPr>
          <p:cNvSpPr txBox="1"/>
          <p:nvPr/>
        </p:nvSpPr>
        <p:spPr>
          <a:xfrm>
            <a:off x="3221367" y="3758615"/>
            <a:ext cx="866349" cy="646331"/>
          </a:xfrm>
          <a:prstGeom prst="rect">
            <a:avLst/>
          </a:prstGeom>
          <a:noFill/>
        </p:spPr>
        <p:txBody>
          <a:bodyPr wrap="square">
            <a:spAutoFit/>
          </a:bodyPr>
          <a:lstStyle/>
          <a:p>
            <a:pPr algn="ctr"/>
            <a:r>
              <a:rPr lang="en-US" sz="3600">
                <a:solidFill>
                  <a:srgbClr val="C0504D"/>
                </a:solidFill>
                <a:latin typeface="Poppins SemiBold" panose="00000700000000000000" pitchFamily="2" charset="0"/>
                <a:cs typeface="Poppins SemiBold" panose="00000700000000000000" pitchFamily="2" charset="0"/>
              </a:rPr>
              <a:t>1</a:t>
            </a:r>
            <a:endParaRPr lang="en-IN" sz="3600">
              <a:solidFill>
                <a:srgbClr val="C0504D"/>
              </a:solidFill>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21256732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913E77E-5B83-4F6F-AEFA-23347CC822EA}"/>
              </a:ext>
            </a:extLst>
          </p:cNvPr>
          <p:cNvSpPr txBox="1"/>
          <p:nvPr/>
        </p:nvSpPr>
        <p:spPr>
          <a:xfrm>
            <a:off x="213360" y="519531"/>
            <a:ext cx="8768079" cy="1323439"/>
          </a:xfrm>
          <a:prstGeom prst="rect">
            <a:avLst/>
          </a:prstGeom>
          <a:noFill/>
        </p:spPr>
        <p:txBody>
          <a:bodyPr wrap="square">
            <a:spAutoFit/>
          </a:bodyPr>
          <a:lstStyle/>
          <a:p>
            <a:pPr algn="ctr"/>
            <a:r>
              <a:rPr lang="en-US" sz="4000">
                <a:latin typeface="Poppins SemiBold" panose="00000700000000000000" pitchFamily="2" charset="0"/>
                <a:cs typeface="Poppins SemiBold" panose="00000700000000000000" pitchFamily="2" charset="0"/>
              </a:rPr>
              <a:t>Login/Signup for Student &amp; Admin (teachers)</a:t>
            </a:r>
            <a:endParaRPr lang="en-IN" sz="4000">
              <a:latin typeface="Poppins SemiBold" panose="00000700000000000000" pitchFamily="2" charset="0"/>
              <a:cs typeface="Poppins SemiBold" panose="00000700000000000000" pitchFamily="2" charset="0"/>
            </a:endParaRPr>
          </a:p>
        </p:txBody>
      </p:sp>
      <p:pic>
        <p:nvPicPr>
          <p:cNvPr id="4" name="Picture 3">
            <a:extLst>
              <a:ext uri="{FF2B5EF4-FFF2-40B4-BE49-F238E27FC236}">
                <a16:creationId xmlns:a16="http://schemas.microsoft.com/office/drawing/2014/main" id="{A26551E3-FEE9-4E03-AEB9-8FDD9266B56D}"/>
              </a:ext>
            </a:extLst>
          </p:cNvPr>
          <p:cNvPicPr>
            <a:picLocks noChangeAspect="1"/>
          </p:cNvPicPr>
          <p:nvPr/>
        </p:nvPicPr>
        <p:blipFill>
          <a:blip r:embed="rId2"/>
          <a:stretch>
            <a:fillRect/>
          </a:stretch>
        </p:blipFill>
        <p:spPr>
          <a:xfrm>
            <a:off x="2798256" y="1991672"/>
            <a:ext cx="3364419" cy="4474149"/>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49C3F6E1-B226-4EB8-9B6A-D7225468D84C}"/>
              </a:ext>
            </a:extLst>
          </p:cNvPr>
          <p:cNvSpPr/>
          <p:nvPr/>
        </p:nvSpPr>
        <p:spPr>
          <a:xfrm>
            <a:off x="3017520" y="4069588"/>
            <a:ext cx="2865120" cy="2031491"/>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6" name="Straight Arrow Connector 5">
            <a:extLst>
              <a:ext uri="{FF2B5EF4-FFF2-40B4-BE49-F238E27FC236}">
                <a16:creationId xmlns:a16="http://schemas.microsoft.com/office/drawing/2014/main" id="{1D2E4F43-27BA-4804-805B-1743629B1928}"/>
              </a:ext>
            </a:extLst>
          </p:cNvPr>
          <p:cNvCxnSpPr/>
          <p:nvPr/>
        </p:nvCxnSpPr>
        <p:spPr>
          <a:xfrm flipH="1">
            <a:off x="5064760" y="3098800"/>
            <a:ext cx="741680" cy="741680"/>
          </a:xfrm>
          <a:prstGeom prst="straightConnector1">
            <a:avLst/>
          </a:prstGeom>
          <a:ln>
            <a:solidFill>
              <a:srgbClr val="C0504D"/>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9681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280"/>
            <a:ext cx="8229600" cy="1143000"/>
          </a:xfrm>
        </p:spPr>
        <p:txBody>
          <a:bodyPr>
            <a:normAutofit/>
          </a:bodyPr>
          <a:lstStyle/>
          <a:p>
            <a:r>
              <a:rPr sz="4000">
                <a:latin typeface="Poppins SemiBold" panose="00000700000000000000" pitchFamily="2" charset="0"/>
                <a:cs typeface="Poppins SemiBold" panose="00000700000000000000" pitchFamily="2" charset="0"/>
              </a:rPr>
              <a:t>Procedure - Frontend (React)</a:t>
            </a:r>
          </a:p>
        </p:txBody>
      </p:sp>
      <p:pic>
        <p:nvPicPr>
          <p:cNvPr id="10" name="Picture 9">
            <a:extLst>
              <a:ext uri="{FF2B5EF4-FFF2-40B4-BE49-F238E27FC236}">
                <a16:creationId xmlns:a16="http://schemas.microsoft.com/office/drawing/2014/main" id="{80C72AB0-8249-4552-8060-3F5A9E0672AD}"/>
              </a:ext>
            </a:extLst>
          </p:cNvPr>
          <p:cNvPicPr>
            <a:picLocks noChangeAspect="1"/>
          </p:cNvPicPr>
          <p:nvPr/>
        </p:nvPicPr>
        <p:blipFill>
          <a:blip r:embed="rId2"/>
          <a:stretch>
            <a:fillRect/>
          </a:stretch>
        </p:blipFill>
        <p:spPr>
          <a:xfrm>
            <a:off x="711200" y="1680732"/>
            <a:ext cx="7721600" cy="4492216"/>
          </a:xfrm>
          <a:prstGeom prst="rect">
            <a:avLst/>
          </a:prstGeom>
          <a:ln>
            <a:noFill/>
          </a:ln>
          <a:effectLst>
            <a:outerShdw blurRad="292100" dist="139700" dir="2700000" algn="tl" rotWithShape="0">
              <a:srgbClr val="333333">
                <a:alpha val="65000"/>
              </a:srgbClr>
            </a:outerShdw>
          </a:effectLst>
        </p:spPr>
      </p:pic>
      <p:sp>
        <p:nvSpPr>
          <p:cNvPr id="11" name="Rectangle 10">
            <a:extLst>
              <a:ext uri="{FF2B5EF4-FFF2-40B4-BE49-F238E27FC236}">
                <a16:creationId xmlns:a16="http://schemas.microsoft.com/office/drawing/2014/main" id="{20FF2213-A488-4BBA-9591-1310BA441D8E}"/>
              </a:ext>
            </a:extLst>
          </p:cNvPr>
          <p:cNvSpPr/>
          <p:nvPr/>
        </p:nvSpPr>
        <p:spPr>
          <a:xfrm>
            <a:off x="1426464" y="5705855"/>
            <a:ext cx="2050288" cy="347083"/>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13" name="Straight Arrow Connector 12">
            <a:extLst>
              <a:ext uri="{FF2B5EF4-FFF2-40B4-BE49-F238E27FC236}">
                <a16:creationId xmlns:a16="http://schemas.microsoft.com/office/drawing/2014/main" id="{53C066B2-3296-461D-AFD8-347FD66CFD6B}"/>
              </a:ext>
            </a:extLst>
          </p:cNvPr>
          <p:cNvCxnSpPr/>
          <p:nvPr/>
        </p:nvCxnSpPr>
        <p:spPr>
          <a:xfrm flipV="1">
            <a:off x="2456688" y="2743200"/>
            <a:ext cx="463296" cy="2962655"/>
          </a:xfrm>
          <a:prstGeom prst="straightConnector1">
            <a:avLst/>
          </a:prstGeom>
          <a:ln>
            <a:solidFill>
              <a:srgbClr val="C0504D"/>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0654918-A01A-4527-937B-B0735031D1B5}"/>
              </a:ext>
            </a:extLst>
          </p:cNvPr>
          <p:cNvSpPr txBox="1"/>
          <p:nvPr/>
        </p:nvSpPr>
        <p:spPr>
          <a:xfrm>
            <a:off x="3221367" y="5530096"/>
            <a:ext cx="866349" cy="646331"/>
          </a:xfrm>
          <a:prstGeom prst="rect">
            <a:avLst/>
          </a:prstGeom>
          <a:noFill/>
        </p:spPr>
        <p:txBody>
          <a:bodyPr wrap="square">
            <a:spAutoFit/>
          </a:bodyPr>
          <a:lstStyle/>
          <a:p>
            <a:pPr algn="ctr"/>
            <a:r>
              <a:rPr lang="en-US" sz="3600">
                <a:solidFill>
                  <a:srgbClr val="C0504D"/>
                </a:solidFill>
                <a:latin typeface="Poppins SemiBold" panose="00000700000000000000" pitchFamily="2" charset="0"/>
                <a:cs typeface="Poppins SemiBold" panose="00000700000000000000" pitchFamily="2" charset="0"/>
              </a:rPr>
              <a:t>2</a:t>
            </a:r>
            <a:endParaRPr lang="en-IN" sz="3600">
              <a:solidFill>
                <a:srgbClr val="C0504D"/>
              </a:solidFill>
              <a:latin typeface="Poppins SemiBold" panose="00000700000000000000" pitchFamily="2" charset="0"/>
              <a:cs typeface="Poppins SemiBold" panose="00000700000000000000" pitchFamily="2" charset="0"/>
            </a:endParaRPr>
          </a:p>
        </p:txBody>
      </p:sp>
      <p:cxnSp>
        <p:nvCxnSpPr>
          <p:cNvPr id="16" name="Straight Connector 15">
            <a:extLst>
              <a:ext uri="{FF2B5EF4-FFF2-40B4-BE49-F238E27FC236}">
                <a16:creationId xmlns:a16="http://schemas.microsoft.com/office/drawing/2014/main" id="{1361CAA5-7720-4B7C-893D-7F85E5812C34}"/>
              </a:ext>
            </a:extLst>
          </p:cNvPr>
          <p:cNvCxnSpPr/>
          <p:nvPr/>
        </p:nvCxnSpPr>
        <p:spPr>
          <a:xfrm>
            <a:off x="1343660" y="2283460"/>
            <a:ext cx="952500" cy="0"/>
          </a:xfrm>
          <a:prstGeom prst="line">
            <a:avLst/>
          </a:prstGeom>
          <a:ln>
            <a:solidFill>
              <a:srgbClr val="C0504D"/>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280"/>
            <a:ext cx="8229600" cy="1143000"/>
          </a:xfrm>
        </p:spPr>
        <p:txBody>
          <a:bodyPr>
            <a:normAutofit/>
          </a:bodyPr>
          <a:lstStyle/>
          <a:p>
            <a:r>
              <a:rPr sz="4000">
                <a:latin typeface="Poppins SemiBold" panose="00000700000000000000" pitchFamily="2" charset="0"/>
                <a:cs typeface="Poppins SemiBold" panose="00000700000000000000" pitchFamily="2" charset="0"/>
              </a:rPr>
              <a:t>Procedure - Frontend (React)</a:t>
            </a:r>
          </a:p>
        </p:txBody>
      </p:sp>
      <p:pic>
        <p:nvPicPr>
          <p:cNvPr id="4" name="Picture 3">
            <a:extLst>
              <a:ext uri="{FF2B5EF4-FFF2-40B4-BE49-F238E27FC236}">
                <a16:creationId xmlns:a16="http://schemas.microsoft.com/office/drawing/2014/main" id="{0CB7898B-11AB-4610-AE39-B96AB25B6EB9}"/>
              </a:ext>
            </a:extLst>
          </p:cNvPr>
          <p:cNvPicPr>
            <a:picLocks noChangeAspect="1"/>
          </p:cNvPicPr>
          <p:nvPr/>
        </p:nvPicPr>
        <p:blipFill>
          <a:blip r:embed="rId2"/>
          <a:stretch>
            <a:fillRect/>
          </a:stretch>
        </p:blipFill>
        <p:spPr>
          <a:xfrm>
            <a:off x="711200" y="1595835"/>
            <a:ext cx="7723958" cy="4492217"/>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56B0B08C-39AA-4918-8275-86210D2DF456}"/>
              </a:ext>
            </a:extLst>
          </p:cNvPr>
          <p:cNvSpPr/>
          <p:nvPr/>
        </p:nvSpPr>
        <p:spPr>
          <a:xfrm>
            <a:off x="1363598" y="5481065"/>
            <a:ext cx="2202561" cy="298705"/>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3DAA6ACA-CA18-4095-849B-50D7662D7E7F}"/>
              </a:ext>
            </a:extLst>
          </p:cNvPr>
          <p:cNvSpPr txBox="1"/>
          <p:nvPr/>
        </p:nvSpPr>
        <p:spPr>
          <a:xfrm>
            <a:off x="3352208" y="5307251"/>
            <a:ext cx="866349" cy="646331"/>
          </a:xfrm>
          <a:prstGeom prst="rect">
            <a:avLst/>
          </a:prstGeom>
          <a:noFill/>
        </p:spPr>
        <p:txBody>
          <a:bodyPr wrap="square">
            <a:spAutoFit/>
          </a:bodyPr>
          <a:lstStyle/>
          <a:p>
            <a:pPr algn="ctr"/>
            <a:r>
              <a:rPr lang="en-US" sz="3600">
                <a:solidFill>
                  <a:srgbClr val="C0504D"/>
                </a:solidFill>
                <a:latin typeface="Poppins SemiBold" panose="00000700000000000000" pitchFamily="2" charset="0"/>
                <a:cs typeface="Poppins SemiBold" panose="00000700000000000000" pitchFamily="2" charset="0"/>
              </a:rPr>
              <a:t>3</a:t>
            </a:r>
            <a:endParaRPr lang="en-IN" sz="3600">
              <a:solidFill>
                <a:srgbClr val="C0504D"/>
              </a:solidFill>
              <a:latin typeface="Poppins SemiBold" panose="00000700000000000000" pitchFamily="2" charset="0"/>
              <a:cs typeface="Poppins SemiBold" panose="00000700000000000000" pitchFamily="2" charset="0"/>
            </a:endParaRPr>
          </a:p>
        </p:txBody>
      </p:sp>
      <p:cxnSp>
        <p:nvCxnSpPr>
          <p:cNvPr id="15" name="Straight Arrow Connector 14">
            <a:extLst>
              <a:ext uri="{FF2B5EF4-FFF2-40B4-BE49-F238E27FC236}">
                <a16:creationId xmlns:a16="http://schemas.microsoft.com/office/drawing/2014/main" id="{C5750926-2C2A-49A1-A131-897B682C72C8}"/>
              </a:ext>
            </a:extLst>
          </p:cNvPr>
          <p:cNvCxnSpPr>
            <a:cxnSpLocks/>
            <a:stCxn id="16" idx="2"/>
          </p:cNvCxnSpPr>
          <p:nvPr/>
        </p:nvCxnSpPr>
        <p:spPr>
          <a:xfrm flipH="1">
            <a:off x="1706880" y="2636893"/>
            <a:ext cx="1177903" cy="1584215"/>
          </a:xfrm>
          <a:prstGeom prst="straightConnector1">
            <a:avLst/>
          </a:prstGeom>
          <a:ln>
            <a:solidFill>
              <a:srgbClr val="C0504D"/>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A0D0088C-3019-4148-B55E-154EC65728B1}"/>
              </a:ext>
            </a:extLst>
          </p:cNvPr>
          <p:cNvSpPr/>
          <p:nvPr/>
        </p:nvSpPr>
        <p:spPr>
          <a:xfrm>
            <a:off x="2451608" y="2289810"/>
            <a:ext cx="866349" cy="347083"/>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7158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280"/>
            <a:ext cx="8229600" cy="1143000"/>
          </a:xfrm>
        </p:spPr>
        <p:txBody>
          <a:bodyPr>
            <a:normAutofit/>
          </a:bodyPr>
          <a:lstStyle/>
          <a:p>
            <a:r>
              <a:rPr sz="4000">
                <a:latin typeface="Poppins SemiBold" panose="00000700000000000000" pitchFamily="2" charset="0"/>
                <a:cs typeface="Poppins SemiBold" panose="00000700000000000000" pitchFamily="2" charset="0"/>
              </a:rPr>
              <a:t>Procedure - Frontend (React)</a:t>
            </a:r>
          </a:p>
        </p:txBody>
      </p:sp>
      <p:pic>
        <p:nvPicPr>
          <p:cNvPr id="5" name="Picture 4">
            <a:extLst>
              <a:ext uri="{FF2B5EF4-FFF2-40B4-BE49-F238E27FC236}">
                <a16:creationId xmlns:a16="http://schemas.microsoft.com/office/drawing/2014/main" id="{A162B14E-BEBA-493B-8DBC-FCA08D0660A0}"/>
              </a:ext>
            </a:extLst>
          </p:cNvPr>
          <p:cNvPicPr>
            <a:picLocks noChangeAspect="1"/>
          </p:cNvPicPr>
          <p:nvPr/>
        </p:nvPicPr>
        <p:blipFill>
          <a:blip r:embed="rId2"/>
          <a:stretch>
            <a:fillRect/>
          </a:stretch>
        </p:blipFill>
        <p:spPr>
          <a:xfrm>
            <a:off x="689518" y="1666547"/>
            <a:ext cx="7764964" cy="4286106"/>
          </a:xfrm>
          <a:prstGeom prst="rect">
            <a:avLst/>
          </a:prstGeom>
          <a:ln>
            <a:noFill/>
          </a:ln>
          <a:effectLst>
            <a:outerShdw blurRad="292100" dist="139700" dir="2700000" algn="tl" rotWithShape="0">
              <a:srgbClr val="333333">
                <a:alpha val="65000"/>
              </a:srgbClr>
            </a:outerShdw>
          </a:effectLst>
        </p:spPr>
      </p:pic>
      <p:sp>
        <p:nvSpPr>
          <p:cNvPr id="10" name="Rectangle 9">
            <a:extLst>
              <a:ext uri="{FF2B5EF4-FFF2-40B4-BE49-F238E27FC236}">
                <a16:creationId xmlns:a16="http://schemas.microsoft.com/office/drawing/2014/main" id="{F1A23BD2-33CD-4730-A3EF-4E8AB22CC64B}"/>
              </a:ext>
            </a:extLst>
          </p:cNvPr>
          <p:cNvSpPr/>
          <p:nvPr/>
        </p:nvSpPr>
        <p:spPr>
          <a:xfrm>
            <a:off x="2631440" y="2407920"/>
            <a:ext cx="686517" cy="228973"/>
          </a:xfrm>
          <a:prstGeom prst="rect">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653940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122</TotalTime>
  <Words>253</Words>
  <Application>Microsoft Office PowerPoint</Application>
  <PresentationFormat>On-screen Show (4:3)</PresentationFormat>
  <Paragraphs>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Consolas</vt:lpstr>
      <vt:lpstr>Poppins</vt:lpstr>
      <vt:lpstr>Poppins SemiBold</vt:lpstr>
      <vt:lpstr>Office Theme</vt:lpstr>
      <vt:lpstr>Course Enrollment  System</vt:lpstr>
      <vt:lpstr>EduPlatform Summary</vt:lpstr>
      <vt:lpstr>PowerPoint Presentation</vt:lpstr>
      <vt:lpstr>PowerPoint Presentation</vt:lpstr>
      <vt:lpstr>PowerPoint Presentation</vt:lpstr>
      <vt:lpstr>PowerPoint Presentation</vt:lpstr>
      <vt:lpstr>Procedure - Frontend (React)</vt:lpstr>
      <vt:lpstr>Procedure - Frontend (React)</vt:lpstr>
      <vt:lpstr>Procedure - Frontend (React)</vt:lpstr>
      <vt:lpstr>Procedure - Storage</vt:lpstr>
      <vt:lpstr>Procedure - Admin Features </vt:lpstr>
      <vt:lpstr>Procedure - Admin Features </vt:lpstr>
      <vt:lpstr>Procedure - Admin Features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Examination System with Auto Evaluation</dc:title>
  <dc:subject/>
  <dc:creator/>
  <cp:keywords/>
  <dc:description>generated using python-pptx</dc:description>
  <cp:lastModifiedBy>Furquan</cp:lastModifiedBy>
  <cp:revision>10</cp:revision>
  <dcterms:created xsi:type="dcterms:W3CDTF">2013-01-27T09:14:16Z</dcterms:created>
  <dcterms:modified xsi:type="dcterms:W3CDTF">2025-09-09T10:45:33Z</dcterms:modified>
  <cp:category/>
</cp:coreProperties>
</file>