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Corbel"/>
      <p:regular r:id="rId11"/>
      <p:bold r:id="rId12"/>
      <p:italic r:id="rId13"/>
      <p:boldItalic r:id="rId14"/>
    </p:embeddedFont>
    <p:embeddedFont>
      <p:font typeface="Quattrocento Sans"/>
      <p:regular r:id="rId15"/>
      <p:bold r:id="rId16"/>
      <p:italic r:id="rId17"/>
      <p:boldItalic r:id="rId18"/>
    </p:embeddedFon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orbel-regular.fntdata"/><Relationship Id="rId10" Type="http://schemas.openxmlformats.org/officeDocument/2006/relationships/slide" Target="slides/slide5.xml"/><Relationship Id="rId13" Type="http://schemas.openxmlformats.org/officeDocument/2006/relationships/font" Target="fonts/Corbel-italic.fntdata"/><Relationship Id="rId12"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regular.fntdata"/><Relationship Id="rId14" Type="http://schemas.openxmlformats.org/officeDocument/2006/relationships/font" Target="fonts/Corbel-boldItalic.fntdata"/><Relationship Id="rId17" Type="http://schemas.openxmlformats.org/officeDocument/2006/relationships/font" Target="fonts/QuattrocentoSans-italic.fntdata"/><Relationship Id="rId16" Type="http://schemas.openxmlformats.org/officeDocument/2006/relationships/font" Target="fonts/QuattrocentoSans-bold.fntdata"/><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font" Target="fonts/Quattrocento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lvl1pPr lvl="0" algn="r">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11"/>
          <p:cNvSpPr txBox="1"/>
          <p:nvPr>
            <p:ph type="title"/>
          </p:nvPr>
        </p:nvSpPr>
        <p:spPr>
          <a:xfrm>
            <a:off x="839788" y="4367160"/>
            <a:ext cx="10515600"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839788" y="987425"/>
            <a:ext cx="10515600" cy="3379735"/>
          </a:xfrm>
          <a:prstGeom prst="rect">
            <a:avLst/>
          </a:prstGeom>
          <a:noFill/>
          <a:ln>
            <a:noFill/>
          </a:ln>
        </p:spPr>
      </p:sp>
      <p:sp>
        <p:nvSpPr>
          <p:cNvPr id="71" name="Google Shape;71;p11"/>
          <p:cNvSpPr txBox="1"/>
          <p:nvPr>
            <p:ph idx="1" type="body"/>
          </p:nvPr>
        </p:nvSpPr>
        <p:spPr>
          <a:xfrm>
            <a:off x="839788" y="5186516"/>
            <a:ext cx="10514012" cy="6824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12"/>
          <p:cNvSpPr txBox="1"/>
          <p:nvPr>
            <p:ph type="title"/>
          </p:nvPr>
        </p:nvSpPr>
        <p:spPr>
          <a:xfrm>
            <a:off x="839788" y="365125"/>
            <a:ext cx="10515600" cy="3534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a:off x="839788" y="4489399"/>
            <a:ext cx="10514012" cy="150182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13"/>
          <p:cNvSpPr txBox="1"/>
          <p:nvPr>
            <p:ph type="title"/>
          </p:nvPr>
        </p:nvSpPr>
        <p:spPr>
          <a:xfrm>
            <a:off x="1446212" y="365125"/>
            <a:ext cx="9302752" cy="29929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4" name="Google Shape;84;p13"/>
          <p:cNvSpPr txBox="1"/>
          <p:nvPr>
            <p:ph idx="2" type="body"/>
          </p:nvPr>
        </p:nvSpPr>
        <p:spPr>
          <a:xfrm>
            <a:off x="838200" y="4501729"/>
            <a:ext cx="10512424"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3"/>
          <p:cNvSpPr txBox="1"/>
          <p:nvPr/>
        </p:nvSpPr>
        <p:spPr>
          <a:xfrm>
            <a:off x="1111044"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
        <p:nvSpPr>
          <p:cNvPr id="89" name="Google Shape;89;p13"/>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14"/>
          <p:cNvSpPr txBox="1"/>
          <p:nvPr>
            <p:ph type="title"/>
          </p:nvPr>
        </p:nvSpPr>
        <p:spPr>
          <a:xfrm>
            <a:off x="839788" y="2326967"/>
            <a:ext cx="1051560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839788" y="4850581"/>
            <a:ext cx="10514012"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5"/>
          <p:cNvSpPr txBox="1"/>
          <p:nvPr>
            <p:ph idx="1" type="body"/>
          </p:nvPr>
        </p:nvSpPr>
        <p:spPr>
          <a:xfrm>
            <a:off x="1337282" y="188595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9" name="Google Shape;99;p15"/>
          <p:cNvSpPr txBox="1"/>
          <p:nvPr>
            <p:ph idx="2" type="body"/>
          </p:nvPr>
        </p:nvSpPr>
        <p:spPr>
          <a:xfrm>
            <a:off x="1356798" y="257175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0" name="Google Shape;100;p15"/>
          <p:cNvSpPr txBox="1"/>
          <p:nvPr>
            <p:ph idx="3" type="body"/>
          </p:nvPr>
        </p:nvSpPr>
        <p:spPr>
          <a:xfrm>
            <a:off x="4587994" y="188595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15"/>
          <p:cNvSpPr txBox="1"/>
          <p:nvPr>
            <p:ph idx="4" type="body"/>
          </p:nvPr>
        </p:nvSpPr>
        <p:spPr>
          <a:xfrm>
            <a:off x="4577441" y="257175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2" name="Google Shape;102;p15"/>
          <p:cNvSpPr txBox="1"/>
          <p:nvPr>
            <p:ph idx="5" type="body"/>
          </p:nvPr>
        </p:nvSpPr>
        <p:spPr>
          <a:xfrm>
            <a:off x="7829035" y="188595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15"/>
          <p:cNvSpPr txBox="1"/>
          <p:nvPr>
            <p:ph idx="6" type="body"/>
          </p:nvPr>
        </p:nvSpPr>
        <p:spPr>
          <a:xfrm>
            <a:off x="7829035" y="257175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4" name="Google Shape;10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6"/>
          <p:cNvSpPr txBox="1"/>
          <p:nvPr>
            <p:ph idx="1" type="body"/>
          </p:nvPr>
        </p:nvSpPr>
        <p:spPr>
          <a:xfrm>
            <a:off x="1332085" y="4297503"/>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0" name="Google Shape;110;p16"/>
          <p:cNvSpPr/>
          <p:nvPr>
            <p:ph idx="2" type="pic"/>
          </p:nvPr>
        </p:nvSpPr>
        <p:spPr>
          <a:xfrm>
            <a:off x="1332085" y="2256354"/>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1" name="Google Shape;111;p16"/>
          <p:cNvSpPr txBox="1"/>
          <p:nvPr>
            <p:ph idx="3" type="body"/>
          </p:nvPr>
        </p:nvSpPr>
        <p:spPr>
          <a:xfrm>
            <a:off x="1332085" y="4873765"/>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16"/>
          <p:cNvSpPr txBox="1"/>
          <p:nvPr>
            <p:ph idx="4" type="body"/>
          </p:nvPr>
        </p:nvSpPr>
        <p:spPr>
          <a:xfrm>
            <a:off x="4568997" y="4297503"/>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16"/>
          <p:cNvSpPr/>
          <p:nvPr>
            <p:ph idx="5" type="pic"/>
          </p:nvPr>
        </p:nvSpPr>
        <p:spPr>
          <a:xfrm>
            <a:off x="4568996" y="2256354"/>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4" name="Google Shape;114;p16"/>
          <p:cNvSpPr txBox="1"/>
          <p:nvPr>
            <p:ph idx="6" type="body"/>
          </p:nvPr>
        </p:nvSpPr>
        <p:spPr>
          <a:xfrm>
            <a:off x="4567644" y="4873764"/>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5" name="Google Shape;115;p16"/>
          <p:cNvSpPr txBox="1"/>
          <p:nvPr>
            <p:ph idx="7" type="body"/>
          </p:nvPr>
        </p:nvSpPr>
        <p:spPr>
          <a:xfrm>
            <a:off x="7804322" y="4297503"/>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8" type="pic"/>
          </p:nvPr>
        </p:nvSpPr>
        <p:spPr>
          <a:xfrm>
            <a:off x="7804321" y="2256354"/>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7" name="Google Shape;117;p16"/>
          <p:cNvSpPr txBox="1"/>
          <p:nvPr>
            <p:ph idx="9" type="body"/>
          </p:nvPr>
        </p:nvSpPr>
        <p:spPr>
          <a:xfrm>
            <a:off x="7804197" y="4873762"/>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7"/>
          <p:cNvSpPr txBox="1"/>
          <p:nvPr>
            <p:ph idx="1" type="body"/>
          </p:nvPr>
        </p:nvSpPr>
        <p:spPr>
          <a:xfrm rot="5400000">
            <a:off x="4061231" y="-1115606"/>
            <a:ext cx="4351338" cy="1023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ctrTitle"/>
          </p:nvPr>
        </p:nvSpPr>
        <p:spPr>
          <a:xfrm>
            <a:off x="854532" y="4464028"/>
            <a:ext cx="9144000" cy="16414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854532" y="3693674"/>
            <a:ext cx="9144000" cy="754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120000" y="1825625"/>
            <a:ext cx="502521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5"/>
          <p:cNvSpPr txBox="1"/>
          <p:nvPr>
            <p:ph idx="2" type="body"/>
          </p:nvPr>
        </p:nvSpPr>
        <p:spPr>
          <a:xfrm>
            <a:off x="6319840" y="1825625"/>
            <a:ext cx="50339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1120000" y="1681163"/>
            <a:ext cx="502521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6"/>
          <p:cNvSpPr txBox="1"/>
          <p:nvPr>
            <p:ph idx="2" type="body"/>
          </p:nvPr>
        </p:nvSpPr>
        <p:spPr>
          <a:xfrm>
            <a:off x="1120000" y="2505075"/>
            <a:ext cx="502521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6"/>
          <p:cNvSpPr txBox="1"/>
          <p:nvPr>
            <p:ph idx="3" type="body"/>
          </p:nvPr>
        </p:nvSpPr>
        <p:spPr>
          <a:xfrm>
            <a:off x="6319840" y="1681163"/>
            <a:ext cx="50355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6"/>
          <p:cNvSpPr txBox="1"/>
          <p:nvPr>
            <p:ph idx="4" type="body"/>
          </p:nvPr>
        </p:nvSpPr>
        <p:spPr>
          <a:xfrm>
            <a:off x="6319840" y="2505075"/>
            <a:ext cx="503554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9"/>
          <p:cNvSpPr txBox="1"/>
          <p:nvPr>
            <p:ph idx="2"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DEDED"/>
              </a:buClr>
              <a:buSzPts val="5400"/>
              <a:buFont typeface="Corbel"/>
              <a:buNone/>
              <a:defRPr b="0" i="0" sz="5400" u="none" cap="none" strike="noStrik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EDEDED"/>
              </a:buClr>
              <a:buSzPts val="2800"/>
              <a:buFont typeface="Arial"/>
              <a:buChar char="•"/>
              <a:defRPr b="0" i="0" sz="2800" u="none" cap="none" strike="noStrike">
                <a:solidFill>
                  <a:srgbClr val="EDEDED"/>
                </a:solidFill>
                <a:latin typeface="Corbel"/>
                <a:ea typeface="Corbel"/>
                <a:cs typeface="Corbel"/>
                <a:sym typeface="Corbel"/>
              </a:defRPr>
            </a:lvl1pPr>
            <a:lvl2pPr indent="-381000" lvl="1" marL="914400" marR="0" rtl="0" algn="l">
              <a:lnSpc>
                <a:spcPct val="90000"/>
              </a:lnSpc>
              <a:spcBef>
                <a:spcPts val="500"/>
              </a:spcBef>
              <a:spcAft>
                <a:spcPts val="0"/>
              </a:spcAft>
              <a:buClr>
                <a:srgbClr val="EDEDED"/>
              </a:buClr>
              <a:buSzPts val="2400"/>
              <a:buFont typeface="Arial"/>
              <a:buChar char="•"/>
              <a:defRPr b="0" i="0" sz="2400" u="none" cap="none" strike="noStrike">
                <a:solidFill>
                  <a:srgbClr val="EDEDED"/>
                </a:solidFill>
                <a:latin typeface="Corbel"/>
                <a:ea typeface="Corbel"/>
                <a:cs typeface="Corbel"/>
                <a:sym typeface="Corbel"/>
              </a:defRPr>
            </a:lvl2pPr>
            <a:lvl3pPr indent="-355600" lvl="2" marL="1371600" marR="0" rtl="0" algn="l">
              <a:lnSpc>
                <a:spcPct val="90000"/>
              </a:lnSpc>
              <a:spcBef>
                <a:spcPts val="500"/>
              </a:spcBef>
              <a:spcAft>
                <a:spcPts val="0"/>
              </a:spcAft>
              <a:buClr>
                <a:srgbClr val="EDEDED"/>
              </a:buClr>
              <a:buSzPts val="2000"/>
              <a:buFont typeface="Arial"/>
              <a:buChar char="•"/>
              <a:defRPr b="0" i="0" sz="2000" u="none" cap="none" strike="noStrike">
                <a:solidFill>
                  <a:srgbClr val="EDEDED"/>
                </a:solidFill>
                <a:latin typeface="Corbel"/>
                <a:ea typeface="Corbel"/>
                <a:cs typeface="Corbel"/>
                <a:sym typeface="Corbel"/>
              </a:defRPr>
            </a:lvl3pPr>
            <a:lvl4pPr indent="-342900" lvl="3" marL="18288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4pPr>
            <a:lvl5pPr indent="-342900" lvl="4" marL="22860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EDEDED"/>
                </a:solidFill>
                <a:latin typeface="Corbel"/>
                <a:ea typeface="Corbel"/>
                <a:cs typeface="Corbel"/>
                <a:sym typeface="Corbel"/>
              </a:defRPr>
            </a:lvl1pPr>
            <a:lvl2pPr indent="0" lvl="1" marL="0" marR="0" rtl="0" algn="r">
              <a:spcBef>
                <a:spcPts val="0"/>
              </a:spcBef>
              <a:buNone/>
              <a:defRPr b="0" i="0" sz="1200" u="none" cap="none" strike="noStrike">
                <a:solidFill>
                  <a:srgbClr val="EDEDED"/>
                </a:solidFill>
                <a:latin typeface="Corbel"/>
                <a:ea typeface="Corbel"/>
                <a:cs typeface="Corbel"/>
                <a:sym typeface="Corbel"/>
              </a:defRPr>
            </a:lvl2pPr>
            <a:lvl3pPr indent="0" lvl="2" marL="0" marR="0" rtl="0" algn="r">
              <a:spcBef>
                <a:spcPts val="0"/>
              </a:spcBef>
              <a:buNone/>
              <a:defRPr b="0" i="0" sz="1200" u="none" cap="none" strike="noStrike">
                <a:solidFill>
                  <a:srgbClr val="EDEDED"/>
                </a:solidFill>
                <a:latin typeface="Corbel"/>
                <a:ea typeface="Corbel"/>
                <a:cs typeface="Corbel"/>
                <a:sym typeface="Corbel"/>
              </a:defRPr>
            </a:lvl3pPr>
            <a:lvl4pPr indent="0" lvl="3" marL="0" marR="0" rtl="0" algn="r">
              <a:spcBef>
                <a:spcPts val="0"/>
              </a:spcBef>
              <a:buNone/>
              <a:defRPr b="0" i="0" sz="1200" u="none" cap="none" strike="noStrike">
                <a:solidFill>
                  <a:srgbClr val="EDEDED"/>
                </a:solidFill>
                <a:latin typeface="Corbel"/>
                <a:ea typeface="Corbel"/>
                <a:cs typeface="Corbel"/>
                <a:sym typeface="Corbel"/>
              </a:defRPr>
            </a:lvl4pPr>
            <a:lvl5pPr indent="0" lvl="4" marL="0" marR="0" rtl="0" algn="r">
              <a:spcBef>
                <a:spcPts val="0"/>
              </a:spcBef>
              <a:buNone/>
              <a:defRPr b="0" i="0" sz="1200" u="none" cap="none" strike="noStrike">
                <a:solidFill>
                  <a:srgbClr val="EDEDED"/>
                </a:solidFill>
                <a:latin typeface="Corbel"/>
                <a:ea typeface="Corbel"/>
                <a:cs typeface="Corbel"/>
                <a:sym typeface="Corbel"/>
              </a:defRPr>
            </a:lvl5pPr>
            <a:lvl6pPr indent="0" lvl="5" marL="0" marR="0" rtl="0" algn="r">
              <a:spcBef>
                <a:spcPts val="0"/>
              </a:spcBef>
              <a:buNone/>
              <a:defRPr b="0" i="0" sz="1200" u="none" cap="none" strike="noStrike">
                <a:solidFill>
                  <a:srgbClr val="EDEDED"/>
                </a:solidFill>
                <a:latin typeface="Corbel"/>
                <a:ea typeface="Corbel"/>
                <a:cs typeface="Corbel"/>
                <a:sym typeface="Corbel"/>
              </a:defRPr>
            </a:lvl6pPr>
            <a:lvl7pPr indent="0" lvl="6" marL="0" marR="0" rtl="0" algn="r">
              <a:spcBef>
                <a:spcPts val="0"/>
              </a:spcBef>
              <a:buNone/>
              <a:defRPr b="0" i="0" sz="1200" u="none" cap="none" strike="noStrike">
                <a:solidFill>
                  <a:srgbClr val="EDEDED"/>
                </a:solidFill>
                <a:latin typeface="Corbel"/>
                <a:ea typeface="Corbel"/>
                <a:cs typeface="Corbel"/>
                <a:sym typeface="Corbel"/>
              </a:defRPr>
            </a:lvl7pPr>
            <a:lvl8pPr indent="0" lvl="7" marL="0" marR="0" rtl="0" algn="r">
              <a:spcBef>
                <a:spcPts val="0"/>
              </a:spcBef>
              <a:buNone/>
              <a:defRPr b="0" i="0" sz="1200" u="none" cap="none" strike="noStrike">
                <a:solidFill>
                  <a:srgbClr val="EDEDED"/>
                </a:solidFill>
                <a:latin typeface="Corbel"/>
                <a:ea typeface="Corbel"/>
                <a:cs typeface="Corbel"/>
                <a:sym typeface="Corbel"/>
              </a:defRPr>
            </a:lvl8pPr>
            <a:lvl9pPr indent="0" lvl="8" marL="0" marR="0" rtl="0" algn="r">
              <a:spcBef>
                <a:spcPts val="0"/>
              </a:spcBef>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4.png"/><Relationship Id="rId7" Type="http://schemas.openxmlformats.org/officeDocument/2006/relationships/image" Target="../media/image9.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9.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p:nvPr/>
        </p:nvSpPr>
        <p:spPr>
          <a:xfrm>
            <a:off x="3543150" y="249343"/>
            <a:ext cx="556109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rgbClr val="FEE0A2"/>
                </a:solidFill>
                <a:latin typeface="Arial Black"/>
                <a:ea typeface="Arial Black"/>
                <a:cs typeface="Arial Black"/>
                <a:sym typeface="Arial Black"/>
              </a:rPr>
              <a:t>Background of Database</a:t>
            </a:r>
            <a:endParaRPr/>
          </a:p>
        </p:txBody>
      </p:sp>
      <p:sp>
        <p:nvSpPr>
          <p:cNvPr id="138" name="Google Shape;138;p19"/>
          <p:cNvSpPr txBox="1"/>
          <p:nvPr/>
        </p:nvSpPr>
        <p:spPr>
          <a:xfrm>
            <a:off x="0" y="820245"/>
            <a:ext cx="16193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FF00"/>
                </a:solidFill>
                <a:latin typeface="Corbel"/>
                <a:ea typeface="Corbel"/>
                <a:cs typeface="Corbel"/>
                <a:sym typeface="Corbel"/>
              </a:rPr>
              <a:t>What is Data ?</a:t>
            </a:r>
            <a:endParaRPr/>
          </a:p>
        </p:txBody>
      </p:sp>
      <p:sp>
        <p:nvSpPr>
          <p:cNvPr id="139" name="Google Shape;139;p19"/>
          <p:cNvSpPr/>
          <p:nvPr/>
        </p:nvSpPr>
        <p:spPr>
          <a:xfrm>
            <a:off x="31672" y="1103658"/>
            <a:ext cx="5562061" cy="783804"/>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050">
                <a:solidFill>
                  <a:schemeClr val="lt1"/>
                </a:solidFill>
                <a:latin typeface="Calibri"/>
                <a:ea typeface="Calibri"/>
                <a:cs typeface="Calibri"/>
                <a:sym typeface="Calibri"/>
              </a:rPr>
              <a:t>Data is a collection of facts. Example: consider yourself,  Name, Age, Height, Weight address all would be data related to you, Even Picture, Image, File all consider is Data.  We are creating millions of, billions of data every day, updating Facebook status or purchasing items from stores or withdrawing money from ATM machine, people are generating data in every second.</a:t>
            </a:r>
            <a:endParaRPr/>
          </a:p>
        </p:txBody>
      </p:sp>
      <p:sp>
        <p:nvSpPr>
          <p:cNvPr id="140" name="Google Shape;140;p19"/>
          <p:cNvSpPr/>
          <p:nvPr/>
        </p:nvSpPr>
        <p:spPr>
          <a:xfrm>
            <a:off x="31672" y="1878657"/>
            <a:ext cx="20345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FF00"/>
                </a:solidFill>
                <a:latin typeface="Corbel"/>
                <a:ea typeface="Corbel"/>
                <a:cs typeface="Corbel"/>
                <a:sym typeface="Corbel"/>
              </a:rPr>
              <a:t>What is Database?</a:t>
            </a:r>
            <a:endParaRPr/>
          </a:p>
        </p:txBody>
      </p:sp>
      <p:pic>
        <p:nvPicPr>
          <p:cNvPr id="141" name="Google Shape;141;p19"/>
          <p:cNvPicPr preferRelativeResize="0"/>
          <p:nvPr/>
        </p:nvPicPr>
        <p:blipFill rotWithShape="1">
          <a:blip r:embed="rId3">
            <a:alphaModFix/>
          </a:blip>
          <a:srcRect b="0" l="0" r="0" t="0"/>
          <a:stretch/>
        </p:blipFill>
        <p:spPr>
          <a:xfrm>
            <a:off x="2034529" y="1866989"/>
            <a:ext cx="276225" cy="381000"/>
          </a:xfrm>
          <a:prstGeom prst="rect">
            <a:avLst/>
          </a:prstGeom>
          <a:noFill/>
          <a:ln>
            <a:noFill/>
          </a:ln>
        </p:spPr>
      </p:pic>
      <p:sp>
        <p:nvSpPr>
          <p:cNvPr id="142" name="Google Shape;142;p19"/>
          <p:cNvSpPr/>
          <p:nvPr/>
        </p:nvSpPr>
        <p:spPr>
          <a:xfrm>
            <a:off x="31672" y="2231062"/>
            <a:ext cx="5562061" cy="61093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050">
                <a:solidFill>
                  <a:schemeClr val="lt1"/>
                </a:solidFill>
                <a:latin typeface="Calibri"/>
                <a:ea typeface="Calibri"/>
                <a:cs typeface="Calibri"/>
                <a:sym typeface="Calibri"/>
              </a:rPr>
              <a:t>Database is a systematic collection of data from the Random information. A Database Management System allows a person to organize, store, and retrieve data from a computer. It is a way of communicating with a computer’s “stored memory.”</a:t>
            </a:r>
            <a:endParaRPr b="1" sz="1050">
              <a:solidFill>
                <a:schemeClr val="lt1"/>
              </a:solidFill>
              <a:latin typeface="Calibri"/>
              <a:ea typeface="Calibri"/>
              <a:cs typeface="Calibri"/>
              <a:sym typeface="Calibri"/>
            </a:endParaRPr>
          </a:p>
        </p:txBody>
      </p:sp>
      <p:sp>
        <p:nvSpPr>
          <p:cNvPr id="143" name="Google Shape;143;p19"/>
          <p:cNvSpPr txBox="1"/>
          <p:nvPr/>
        </p:nvSpPr>
        <p:spPr>
          <a:xfrm>
            <a:off x="31672" y="2752403"/>
            <a:ext cx="48419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FF00"/>
                </a:solidFill>
                <a:latin typeface="Corbel"/>
                <a:ea typeface="Corbel"/>
                <a:cs typeface="Corbel"/>
                <a:sym typeface="Corbel"/>
              </a:rPr>
              <a:t>What is database Management System(DBMS)</a:t>
            </a:r>
            <a:endParaRPr/>
          </a:p>
        </p:txBody>
      </p:sp>
      <p:sp>
        <p:nvSpPr>
          <p:cNvPr id="144" name="Google Shape;144;p19"/>
          <p:cNvSpPr txBox="1"/>
          <p:nvPr/>
        </p:nvSpPr>
        <p:spPr>
          <a:xfrm>
            <a:off x="31672" y="3049068"/>
            <a:ext cx="4281941" cy="5770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50">
                <a:solidFill>
                  <a:schemeClr val="lt1"/>
                </a:solidFill>
                <a:latin typeface="Corbel"/>
                <a:ea typeface="Corbel"/>
                <a:cs typeface="Corbel"/>
                <a:sym typeface="Corbel"/>
              </a:rPr>
              <a:t>A database Management System allow a person to organize,</a:t>
            </a:r>
            <a:endParaRPr/>
          </a:p>
          <a:p>
            <a:pPr indent="0" lvl="0" marL="0" marR="0" rtl="0" algn="l">
              <a:spcBef>
                <a:spcPts val="0"/>
              </a:spcBef>
              <a:spcAft>
                <a:spcPts val="0"/>
              </a:spcAft>
              <a:buNone/>
            </a:pPr>
            <a:r>
              <a:rPr b="1" lang="en-US" sz="1050">
                <a:solidFill>
                  <a:schemeClr val="lt1"/>
                </a:solidFill>
                <a:latin typeface="Corbel"/>
                <a:ea typeface="Corbel"/>
                <a:cs typeface="Corbel"/>
                <a:sym typeface="Corbel"/>
              </a:rPr>
              <a:t>Store, and retrieve data from a computer. It is a way of communicating</a:t>
            </a:r>
            <a:endParaRPr/>
          </a:p>
          <a:p>
            <a:pPr indent="0" lvl="0" marL="0" marR="0" rtl="0" algn="l">
              <a:spcBef>
                <a:spcPts val="0"/>
              </a:spcBef>
              <a:spcAft>
                <a:spcPts val="0"/>
              </a:spcAft>
              <a:buNone/>
            </a:pPr>
            <a:r>
              <a:rPr b="1" lang="en-US" sz="1050">
                <a:solidFill>
                  <a:schemeClr val="lt1"/>
                </a:solidFill>
                <a:latin typeface="Corbel"/>
                <a:ea typeface="Corbel"/>
                <a:cs typeface="Corbel"/>
                <a:sym typeface="Corbel"/>
              </a:rPr>
              <a:t>with a computer’s Data storage. </a:t>
            </a:r>
            <a:endParaRPr/>
          </a:p>
        </p:txBody>
      </p:sp>
      <p:pic>
        <p:nvPicPr>
          <p:cNvPr id="145" name="Google Shape;145;p19"/>
          <p:cNvPicPr preferRelativeResize="0"/>
          <p:nvPr/>
        </p:nvPicPr>
        <p:blipFill rotWithShape="1">
          <a:blip r:embed="rId4">
            <a:alphaModFix/>
          </a:blip>
          <a:srcRect b="0" l="0" r="0" t="0"/>
          <a:stretch/>
        </p:blipFill>
        <p:spPr>
          <a:xfrm>
            <a:off x="146915" y="3710948"/>
            <a:ext cx="3838575" cy="828675"/>
          </a:xfrm>
          <a:prstGeom prst="rect">
            <a:avLst/>
          </a:prstGeom>
          <a:noFill/>
          <a:ln>
            <a:noFill/>
          </a:ln>
        </p:spPr>
      </p:pic>
      <p:sp>
        <p:nvSpPr>
          <p:cNvPr id="146" name="Google Shape;146;p19"/>
          <p:cNvSpPr txBox="1"/>
          <p:nvPr/>
        </p:nvSpPr>
        <p:spPr>
          <a:xfrm>
            <a:off x="144110" y="4186106"/>
            <a:ext cx="596638"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FF0000"/>
                </a:solidFill>
                <a:latin typeface="Corbel"/>
                <a:ea typeface="Corbel"/>
                <a:cs typeface="Corbel"/>
                <a:sym typeface="Corbel"/>
              </a:rPr>
              <a:t>Browser</a:t>
            </a:r>
            <a:endParaRPr/>
          </a:p>
        </p:txBody>
      </p:sp>
      <p:sp>
        <p:nvSpPr>
          <p:cNvPr id="147" name="Google Shape;147;p19"/>
          <p:cNvSpPr txBox="1"/>
          <p:nvPr/>
        </p:nvSpPr>
        <p:spPr>
          <a:xfrm>
            <a:off x="1324332" y="4186106"/>
            <a:ext cx="848309"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FF0000"/>
                </a:solidFill>
                <a:latin typeface="Corbel"/>
                <a:ea typeface="Corbel"/>
                <a:cs typeface="Corbel"/>
                <a:sym typeface="Corbel"/>
              </a:rPr>
              <a:t>Data Storage</a:t>
            </a:r>
            <a:endParaRPr/>
          </a:p>
        </p:txBody>
      </p:sp>
      <p:sp>
        <p:nvSpPr>
          <p:cNvPr id="148" name="Google Shape;148;p19"/>
          <p:cNvSpPr/>
          <p:nvPr/>
        </p:nvSpPr>
        <p:spPr>
          <a:xfrm>
            <a:off x="31672" y="4034900"/>
            <a:ext cx="4283978" cy="76407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a:p>
            <a:pPr indent="0" lvl="0" marL="0" marR="0" rtl="0" algn="l">
              <a:spcBef>
                <a:spcPts val="80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orbel"/>
              <a:ea typeface="Corbel"/>
              <a:cs typeface="Corbel"/>
              <a:sym typeface="Corbel"/>
            </a:endParaRPr>
          </a:p>
        </p:txBody>
      </p:sp>
      <p:sp>
        <p:nvSpPr>
          <p:cNvPr id="149" name="Google Shape;149;p19"/>
          <p:cNvSpPr/>
          <p:nvPr/>
        </p:nvSpPr>
        <p:spPr>
          <a:xfrm>
            <a:off x="2591987" y="4496723"/>
            <a:ext cx="1508746"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900">
                <a:solidFill>
                  <a:srgbClr val="92D050"/>
                </a:solidFill>
                <a:latin typeface="Calibri"/>
                <a:ea typeface="Calibri"/>
                <a:cs typeface="Calibri"/>
                <a:sym typeface="Calibri"/>
              </a:rPr>
              <a:t>Back-End (Database Server)</a:t>
            </a:r>
            <a:endParaRPr b="1" sz="900">
              <a:solidFill>
                <a:srgbClr val="92D050"/>
              </a:solidFill>
              <a:latin typeface="Corbel"/>
              <a:ea typeface="Corbel"/>
              <a:cs typeface="Corbel"/>
              <a:sym typeface="Corbel"/>
            </a:endParaRPr>
          </a:p>
        </p:txBody>
      </p:sp>
      <p:sp>
        <p:nvSpPr>
          <p:cNvPr id="150" name="Google Shape;150;p19"/>
          <p:cNvSpPr/>
          <p:nvPr/>
        </p:nvSpPr>
        <p:spPr>
          <a:xfrm>
            <a:off x="67998" y="4509006"/>
            <a:ext cx="129715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900">
                <a:solidFill>
                  <a:srgbClr val="92D050"/>
                </a:solidFill>
                <a:latin typeface="Calibri"/>
                <a:ea typeface="Calibri"/>
                <a:cs typeface="Calibri"/>
                <a:sym typeface="Calibri"/>
              </a:rPr>
              <a:t>Front-End (application)</a:t>
            </a:r>
            <a:endParaRPr sz="900">
              <a:solidFill>
                <a:schemeClr val="lt1"/>
              </a:solidFill>
              <a:latin typeface="Corbel"/>
              <a:ea typeface="Corbel"/>
              <a:cs typeface="Corbel"/>
              <a:sym typeface="Corbel"/>
            </a:endParaRPr>
          </a:p>
        </p:txBody>
      </p:sp>
      <p:pic>
        <p:nvPicPr>
          <p:cNvPr id="151" name="Google Shape;151;p19"/>
          <p:cNvPicPr preferRelativeResize="0"/>
          <p:nvPr/>
        </p:nvPicPr>
        <p:blipFill rotWithShape="1">
          <a:blip r:embed="rId5">
            <a:alphaModFix/>
          </a:blip>
          <a:srcRect b="0" l="0" r="0" t="0"/>
          <a:stretch/>
        </p:blipFill>
        <p:spPr>
          <a:xfrm>
            <a:off x="144110" y="4878761"/>
            <a:ext cx="2505075" cy="1714500"/>
          </a:xfrm>
          <a:prstGeom prst="rect">
            <a:avLst/>
          </a:prstGeom>
          <a:noFill/>
          <a:ln>
            <a:noFill/>
          </a:ln>
        </p:spPr>
      </p:pic>
      <p:sp>
        <p:nvSpPr>
          <p:cNvPr id="152" name="Google Shape;152;p19"/>
          <p:cNvSpPr/>
          <p:nvPr/>
        </p:nvSpPr>
        <p:spPr>
          <a:xfrm>
            <a:off x="2936147" y="5440286"/>
            <a:ext cx="989901" cy="321513"/>
          </a:xfrm>
          <a:prstGeom prst="rightArrow">
            <a:avLst>
              <a:gd fmla="val 50000" name="adj1"/>
              <a:gd fmla="val 50000" name="adj2"/>
            </a:avLst>
          </a:prstGeom>
          <a:solidFill>
            <a:schemeClr val="lt1"/>
          </a:solidFill>
          <a:ln cap="flat" cmpd="sng" w="12700">
            <a:solidFill>
              <a:srgbClr val="2F7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pic>
        <p:nvPicPr>
          <p:cNvPr id="153" name="Google Shape;153;p19"/>
          <p:cNvPicPr preferRelativeResize="0"/>
          <p:nvPr/>
        </p:nvPicPr>
        <p:blipFill rotWithShape="1">
          <a:blip r:embed="rId6">
            <a:alphaModFix/>
          </a:blip>
          <a:srcRect b="0" l="0" r="0" t="0"/>
          <a:stretch/>
        </p:blipFill>
        <p:spPr>
          <a:xfrm>
            <a:off x="4228052" y="5030088"/>
            <a:ext cx="2961314" cy="1370712"/>
          </a:xfrm>
          <a:prstGeom prst="rect">
            <a:avLst/>
          </a:prstGeom>
          <a:noFill/>
          <a:ln>
            <a:noFill/>
          </a:ln>
        </p:spPr>
      </p:pic>
      <p:sp>
        <p:nvSpPr>
          <p:cNvPr id="154" name="Google Shape;154;p19"/>
          <p:cNvSpPr/>
          <p:nvPr/>
        </p:nvSpPr>
        <p:spPr>
          <a:xfrm>
            <a:off x="2854120" y="5841665"/>
            <a:ext cx="1168996"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800">
                <a:solidFill>
                  <a:schemeClr val="lt1"/>
                </a:solidFill>
                <a:latin typeface="Arial"/>
                <a:ea typeface="Arial"/>
                <a:cs typeface="Arial"/>
                <a:sym typeface="Arial"/>
              </a:rPr>
              <a:t>Server=</a:t>
            </a:r>
            <a:r>
              <a:rPr i="1" lang="en-US" sz="800">
                <a:solidFill>
                  <a:schemeClr val="lt1"/>
                </a:solidFill>
                <a:latin typeface="Arial"/>
                <a:ea typeface="Arial"/>
                <a:cs typeface="Arial"/>
                <a:sym typeface="Arial"/>
              </a:rPr>
              <a:t>sql_box;</a:t>
            </a:r>
            <a:endParaRPr/>
          </a:p>
          <a:p>
            <a:pPr indent="0" lvl="0" marL="0" marR="0" rtl="0" algn="l">
              <a:spcBef>
                <a:spcPts val="0"/>
              </a:spcBef>
              <a:spcAft>
                <a:spcPts val="0"/>
              </a:spcAft>
              <a:buNone/>
            </a:pPr>
            <a:r>
              <a:rPr b="1" i="1" lang="en-US" sz="800">
                <a:solidFill>
                  <a:schemeClr val="lt1"/>
                </a:solidFill>
                <a:latin typeface="Arial"/>
                <a:ea typeface="Arial"/>
                <a:cs typeface="Arial"/>
                <a:sym typeface="Arial"/>
              </a:rPr>
              <a:t>Database=</a:t>
            </a:r>
            <a:r>
              <a:rPr i="1" lang="en-US" sz="800">
                <a:solidFill>
                  <a:schemeClr val="lt1"/>
                </a:solidFill>
                <a:latin typeface="Arial"/>
                <a:ea typeface="Arial"/>
                <a:cs typeface="Arial"/>
                <a:sym typeface="Arial"/>
              </a:rPr>
              <a:t>Common;</a:t>
            </a:r>
            <a:endParaRPr/>
          </a:p>
          <a:p>
            <a:pPr indent="0" lvl="0" marL="0" marR="0" rtl="0" algn="l">
              <a:spcBef>
                <a:spcPts val="0"/>
              </a:spcBef>
              <a:spcAft>
                <a:spcPts val="0"/>
              </a:spcAft>
              <a:buNone/>
            </a:pPr>
            <a:r>
              <a:rPr b="1" i="1" lang="en-US" sz="800">
                <a:solidFill>
                  <a:schemeClr val="lt1"/>
                </a:solidFill>
                <a:latin typeface="Arial"/>
                <a:ea typeface="Arial"/>
                <a:cs typeface="Arial"/>
                <a:sym typeface="Arial"/>
              </a:rPr>
              <a:t>User ID=</a:t>
            </a:r>
            <a:r>
              <a:rPr i="1" lang="en-US" sz="800">
                <a:solidFill>
                  <a:schemeClr val="lt1"/>
                </a:solidFill>
                <a:latin typeface="Arial"/>
                <a:ea typeface="Arial"/>
                <a:cs typeface="Arial"/>
                <a:sym typeface="Arial"/>
              </a:rPr>
              <a:t>uid;</a:t>
            </a:r>
            <a:endParaRPr/>
          </a:p>
          <a:p>
            <a:pPr indent="0" lvl="0" marL="0" marR="0" rtl="0" algn="l">
              <a:spcBef>
                <a:spcPts val="0"/>
              </a:spcBef>
              <a:spcAft>
                <a:spcPts val="0"/>
              </a:spcAft>
              <a:buNone/>
            </a:pPr>
            <a:r>
              <a:rPr b="1" i="1" lang="en-US" sz="800">
                <a:solidFill>
                  <a:schemeClr val="lt1"/>
                </a:solidFill>
                <a:latin typeface="Arial"/>
                <a:ea typeface="Arial"/>
                <a:cs typeface="Arial"/>
                <a:sym typeface="Arial"/>
              </a:rPr>
              <a:t>Pwd=</a:t>
            </a:r>
            <a:r>
              <a:rPr i="1" lang="en-US" sz="800">
                <a:solidFill>
                  <a:schemeClr val="lt1"/>
                </a:solidFill>
                <a:latin typeface="Arial"/>
                <a:ea typeface="Arial"/>
                <a:cs typeface="Arial"/>
                <a:sym typeface="Arial"/>
              </a:rPr>
              <a:t>password</a:t>
            </a:r>
            <a:endParaRPr sz="800">
              <a:solidFill>
                <a:schemeClr val="lt1"/>
              </a:solidFill>
              <a:latin typeface="Corbel"/>
              <a:ea typeface="Corbel"/>
              <a:cs typeface="Corbel"/>
              <a:sym typeface="Corbel"/>
            </a:endParaRPr>
          </a:p>
        </p:txBody>
      </p:sp>
      <p:sp>
        <p:nvSpPr>
          <p:cNvPr id="155" name="Google Shape;155;p19"/>
          <p:cNvSpPr txBox="1"/>
          <p:nvPr/>
        </p:nvSpPr>
        <p:spPr>
          <a:xfrm>
            <a:off x="3101742" y="5481309"/>
            <a:ext cx="489236"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FF0000"/>
                </a:solidFill>
                <a:latin typeface="Corbel"/>
                <a:ea typeface="Corbel"/>
                <a:cs typeface="Corbel"/>
                <a:sym typeface="Corbel"/>
              </a:rPr>
              <a:t>ODBC</a:t>
            </a:r>
            <a:endParaRPr/>
          </a:p>
        </p:txBody>
      </p:sp>
      <p:sp>
        <p:nvSpPr>
          <p:cNvPr id="156" name="Google Shape;156;p19"/>
          <p:cNvSpPr/>
          <p:nvPr/>
        </p:nvSpPr>
        <p:spPr>
          <a:xfrm>
            <a:off x="6576664" y="914987"/>
            <a:ext cx="46627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FF00"/>
                </a:solidFill>
                <a:latin typeface="Corbel"/>
                <a:ea typeface="Corbel"/>
                <a:cs typeface="Corbel"/>
                <a:sym typeface="Corbel"/>
              </a:rPr>
              <a:t>Front-end developer and Back-end developer</a:t>
            </a:r>
            <a:endParaRPr b="1" sz="1800">
              <a:solidFill>
                <a:srgbClr val="FFFF00"/>
              </a:solidFill>
              <a:latin typeface="Corbel"/>
              <a:ea typeface="Corbel"/>
              <a:cs typeface="Corbel"/>
              <a:sym typeface="Corbel"/>
            </a:endParaRPr>
          </a:p>
        </p:txBody>
      </p:sp>
      <p:sp>
        <p:nvSpPr>
          <p:cNvPr id="157" name="Google Shape;157;p19"/>
          <p:cNvSpPr/>
          <p:nvPr/>
        </p:nvSpPr>
        <p:spPr>
          <a:xfrm>
            <a:off x="6040582" y="1266723"/>
            <a:ext cx="6151418" cy="99803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100">
                <a:solidFill>
                  <a:schemeClr val="lt1"/>
                </a:solidFill>
                <a:latin typeface="Calibri"/>
                <a:ea typeface="Calibri"/>
                <a:cs typeface="Calibri"/>
                <a:sym typeface="Calibri"/>
              </a:rPr>
              <a:t>Front-end web or application developer use number of  languages such as C#, VB.NET, C++ and F#, Java, Python, PHP,CSS to develop the application.  Front end language is changed often.  On the other hand,  back- end developer also develop database using Query language SQL (</a:t>
            </a:r>
            <a:r>
              <a:rPr b="1" lang="en-US" sz="1100">
                <a:solidFill>
                  <a:srgbClr val="FF0000"/>
                </a:solidFill>
                <a:latin typeface="Calibri"/>
                <a:ea typeface="Calibri"/>
                <a:cs typeface="Calibri"/>
                <a:sym typeface="Calibri"/>
              </a:rPr>
              <a:t>such as Oracle, SQL server, DB2, MySQL so on</a:t>
            </a:r>
            <a:r>
              <a:rPr b="1" lang="en-US" sz="1100">
                <a:solidFill>
                  <a:schemeClr val="lt1"/>
                </a:solidFill>
                <a:latin typeface="Calibri"/>
                <a:ea typeface="Calibri"/>
                <a:cs typeface="Calibri"/>
                <a:sym typeface="Calibri"/>
              </a:rPr>
              <a:t>) using RDBMS.  Backend database are very similar to each other and does not changed very often.  </a:t>
            </a:r>
            <a:endParaRPr b="1" sz="1100">
              <a:solidFill>
                <a:schemeClr val="lt1"/>
              </a:solidFill>
              <a:latin typeface="Calibri"/>
              <a:ea typeface="Calibri"/>
              <a:cs typeface="Calibri"/>
              <a:sym typeface="Calibri"/>
            </a:endParaRPr>
          </a:p>
        </p:txBody>
      </p:sp>
      <p:pic>
        <p:nvPicPr>
          <p:cNvPr id="158" name="Google Shape;158;p19"/>
          <p:cNvPicPr preferRelativeResize="0"/>
          <p:nvPr/>
        </p:nvPicPr>
        <p:blipFill rotWithShape="1">
          <a:blip r:embed="rId7">
            <a:alphaModFix/>
          </a:blip>
          <a:srcRect b="0" l="0" r="0" t="0"/>
          <a:stretch/>
        </p:blipFill>
        <p:spPr>
          <a:xfrm>
            <a:off x="7858545" y="2837160"/>
            <a:ext cx="3081655" cy="3780790"/>
          </a:xfrm>
          <a:prstGeom prst="rect">
            <a:avLst/>
          </a:prstGeom>
          <a:noFill/>
          <a:ln>
            <a:noFill/>
          </a:ln>
        </p:spPr>
      </p:pic>
      <p:sp>
        <p:nvSpPr>
          <p:cNvPr id="159" name="Google Shape;159;p19"/>
          <p:cNvSpPr txBox="1"/>
          <p:nvPr/>
        </p:nvSpPr>
        <p:spPr>
          <a:xfrm>
            <a:off x="11239415" y="249343"/>
            <a:ext cx="470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p:nvPr/>
        </p:nvSpPr>
        <p:spPr>
          <a:xfrm>
            <a:off x="230207" y="1117307"/>
            <a:ext cx="7076302" cy="46166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1200"/>
              <a:buFont typeface="Arial"/>
              <a:buChar char="•"/>
            </a:pPr>
            <a:r>
              <a:rPr lang="en-US" sz="1200">
                <a:solidFill>
                  <a:schemeClr val="lt1"/>
                </a:solidFill>
                <a:latin typeface="Arial Black"/>
                <a:ea typeface="Arial Black"/>
                <a:cs typeface="Arial Black"/>
                <a:sym typeface="Arial Black"/>
              </a:rPr>
              <a:t>Install SQL Server 2014</a:t>
            </a:r>
            <a:endParaRPr/>
          </a:p>
          <a:p>
            <a:pPr indent="-342900" lvl="0" marL="342900" marR="0" rtl="0" algn="l">
              <a:spcBef>
                <a:spcPts val="0"/>
              </a:spcBef>
              <a:spcAft>
                <a:spcPts val="0"/>
              </a:spcAft>
              <a:buClr>
                <a:schemeClr val="lt1"/>
              </a:buClr>
              <a:buSzPts val="1200"/>
              <a:buFont typeface="Arial"/>
              <a:buChar char="•"/>
            </a:pPr>
            <a:r>
              <a:rPr lang="en-US" sz="1200">
                <a:solidFill>
                  <a:schemeClr val="lt1"/>
                </a:solidFill>
                <a:latin typeface="Arial Black"/>
                <a:ea typeface="Arial Black"/>
                <a:cs typeface="Arial Black"/>
                <a:sym typeface="Arial Black"/>
              </a:rPr>
              <a:t>Familiar with the SQL Server (SQL Server management Studio) </a:t>
            </a:r>
            <a:endParaRPr sz="1200">
              <a:solidFill>
                <a:schemeClr val="lt1"/>
              </a:solidFill>
              <a:latin typeface="Calibri"/>
              <a:ea typeface="Calibri"/>
              <a:cs typeface="Calibri"/>
              <a:sym typeface="Calibri"/>
            </a:endParaRPr>
          </a:p>
        </p:txBody>
      </p:sp>
      <p:sp>
        <p:nvSpPr>
          <p:cNvPr id="165" name="Google Shape;165;p20"/>
          <p:cNvSpPr/>
          <p:nvPr/>
        </p:nvSpPr>
        <p:spPr>
          <a:xfrm>
            <a:off x="2599037" y="260565"/>
            <a:ext cx="628794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0A2"/>
                </a:solidFill>
                <a:latin typeface="Arial Black"/>
                <a:ea typeface="Arial Black"/>
                <a:cs typeface="Arial Black"/>
                <a:sym typeface="Arial Black"/>
              </a:rPr>
              <a:t>Install SQL Server and Familiar</a:t>
            </a:r>
            <a:endParaRPr sz="2800">
              <a:solidFill>
                <a:srgbClr val="FEE0A2"/>
              </a:solidFill>
              <a:latin typeface="Corbel"/>
              <a:ea typeface="Corbel"/>
              <a:cs typeface="Corbel"/>
              <a:sym typeface="Corbel"/>
            </a:endParaRPr>
          </a:p>
        </p:txBody>
      </p:sp>
      <p:pic>
        <p:nvPicPr>
          <p:cNvPr id="166" name="Google Shape;166;p20"/>
          <p:cNvPicPr preferRelativeResize="0"/>
          <p:nvPr/>
        </p:nvPicPr>
        <p:blipFill rotWithShape="1">
          <a:blip r:embed="rId3">
            <a:alphaModFix/>
          </a:blip>
          <a:srcRect b="0" l="0" r="0" t="0"/>
          <a:stretch/>
        </p:blipFill>
        <p:spPr>
          <a:xfrm>
            <a:off x="224752" y="2136130"/>
            <a:ext cx="2778734" cy="2162047"/>
          </a:xfrm>
          <a:prstGeom prst="rect">
            <a:avLst/>
          </a:prstGeom>
          <a:noFill/>
          <a:ln>
            <a:noFill/>
          </a:ln>
        </p:spPr>
      </p:pic>
      <p:sp>
        <p:nvSpPr>
          <p:cNvPr id="167" name="Google Shape;167;p20"/>
          <p:cNvSpPr/>
          <p:nvPr/>
        </p:nvSpPr>
        <p:spPr>
          <a:xfrm>
            <a:off x="153193" y="1535966"/>
            <a:ext cx="2850293" cy="600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FFFF00"/>
                </a:solidFill>
                <a:latin typeface="Calibri"/>
                <a:ea typeface="Calibri"/>
                <a:cs typeface="Calibri"/>
                <a:sym typeface="Calibri"/>
              </a:rPr>
              <a:t>Four developers are connected to SQL server database through SSMS. The database can be reside on-premises or in cloud environment. </a:t>
            </a:r>
            <a:endParaRPr b="1" sz="1100">
              <a:solidFill>
                <a:srgbClr val="FFFF00"/>
              </a:solidFill>
              <a:latin typeface="Corbel"/>
              <a:ea typeface="Corbel"/>
              <a:cs typeface="Corbel"/>
              <a:sym typeface="Corbel"/>
            </a:endParaRPr>
          </a:p>
        </p:txBody>
      </p:sp>
      <p:sp>
        <p:nvSpPr>
          <p:cNvPr id="168" name="Google Shape;168;p20"/>
          <p:cNvSpPr txBox="1"/>
          <p:nvPr/>
        </p:nvSpPr>
        <p:spPr>
          <a:xfrm>
            <a:off x="1528912" y="2084421"/>
            <a:ext cx="463588"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FF0000"/>
                </a:solidFill>
                <a:latin typeface="Corbel"/>
                <a:ea typeface="Corbel"/>
                <a:cs typeface="Corbel"/>
                <a:sym typeface="Corbel"/>
              </a:rPr>
              <a:t>DBMS</a:t>
            </a:r>
            <a:endParaRPr/>
          </a:p>
        </p:txBody>
      </p:sp>
      <p:sp>
        <p:nvSpPr>
          <p:cNvPr id="169" name="Google Shape;169;p20"/>
          <p:cNvSpPr txBox="1"/>
          <p:nvPr/>
        </p:nvSpPr>
        <p:spPr>
          <a:xfrm>
            <a:off x="618631" y="2829945"/>
            <a:ext cx="463588"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FF0000"/>
                </a:solidFill>
                <a:latin typeface="Corbel"/>
                <a:ea typeface="Corbel"/>
                <a:cs typeface="Corbel"/>
                <a:sym typeface="Corbel"/>
              </a:rPr>
              <a:t>DBMS</a:t>
            </a:r>
            <a:endParaRPr/>
          </a:p>
        </p:txBody>
      </p:sp>
      <p:sp>
        <p:nvSpPr>
          <p:cNvPr id="170" name="Google Shape;170;p20"/>
          <p:cNvSpPr txBox="1"/>
          <p:nvPr/>
        </p:nvSpPr>
        <p:spPr>
          <a:xfrm>
            <a:off x="2414479" y="2794511"/>
            <a:ext cx="463588"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FF0000"/>
                </a:solidFill>
                <a:latin typeface="Corbel"/>
                <a:ea typeface="Corbel"/>
                <a:cs typeface="Corbel"/>
                <a:sym typeface="Corbel"/>
              </a:rPr>
              <a:t>DBMS</a:t>
            </a:r>
            <a:endParaRPr/>
          </a:p>
        </p:txBody>
      </p:sp>
      <p:sp>
        <p:nvSpPr>
          <p:cNvPr id="171" name="Google Shape;171;p20"/>
          <p:cNvSpPr txBox="1"/>
          <p:nvPr/>
        </p:nvSpPr>
        <p:spPr>
          <a:xfrm>
            <a:off x="1495648" y="3909102"/>
            <a:ext cx="463588"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FF0000"/>
                </a:solidFill>
                <a:latin typeface="Corbel"/>
                <a:ea typeface="Corbel"/>
                <a:cs typeface="Corbel"/>
                <a:sym typeface="Corbel"/>
              </a:rPr>
              <a:t>DBMS</a:t>
            </a:r>
            <a:endParaRPr/>
          </a:p>
        </p:txBody>
      </p:sp>
      <p:pic>
        <p:nvPicPr>
          <p:cNvPr id="172" name="Google Shape;172;p20"/>
          <p:cNvPicPr preferRelativeResize="0"/>
          <p:nvPr/>
        </p:nvPicPr>
        <p:blipFill rotWithShape="1">
          <a:blip r:embed="rId4">
            <a:alphaModFix/>
          </a:blip>
          <a:srcRect b="0" l="0" r="0" t="0"/>
          <a:stretch/>
        </p:blipFill>
        <p:spPr>
          <a:xfrm>
            <a:off x="3135185" y="2778696"/>
            <a:ext cx="4555630" cy="2162047"/>
          </a:xfrm>
          <a:prstGeom prst="rect">
            <a:avLst/>
          </a:prstGeom>
          <a:noFill/>
          <a:ln>
            <a:noFill/>
          </a:ln>
        </p:spPr>
      </p:pic>
      <p:sp>
        <p:nvSpPr>
          <p:cNvPr id="173" name="Google Shape;173;p20"/>
          <p:cNvSpPr txBox="1"/>
          <p:nvPr/>
        </p:nvSpPr>
        <p:spPr>
          <a:xfrm>
            <a:off x="4394212" y="3013518"/>
            <a:ext cx="6735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0000"/>
                </a:solidFill>
                <a:latin typeface="Corbel"/>
                <a:ea typeface="Corbel"/>
                <a:cs typeface="Corbel"/>
                <a:sym typeface="Corbel"/>
              </a:rPr>
              <a:t>DBMS</a:t>
            </a:r>
            <a:endParaRPr/>
          </a:p>
        </p:txBody>
      </p:sp>
      <p:pic>
        <p:nvPicPr>
          <p:cNvPr id="174" name="Google Shape;174;p20"/>
          <p:cNvPicPr preferRelativeResize="0"/>
          <p:nvPr/>
        </p:nvPicPr>
        <p:blipFill rotWithShape="1">
          <a:blip r:embed="rId5">
            <a:alphaModFix/>
          </a:blip>
          <a:srcRect b="0" l="0" r="0" t="0"/>
          <a:stretch/>
        </p:blipFill>
        <p:spPr>
          <a:xfrm>
            <a:off x="3135185" y="2136130"/>
            <a:ext cx="4555630" cy="609600"/>
          </a:xfrm>
          <a:prstGeom prst="rect">
            <a:avLst/>
          </a:prstGeom>
          <a:noFill/>
          <a:ln>
            <a:noFill/>
          </a:ln>
        </p:spPr>
      </p:pic>
      <p:sp>
        <p:nvSpPr>
          <p:cNvPr id="175" name="Google Shape;175;p20"/>
          <p:cNvSpPr/>
          <p:nvPr/>
        </p:nvSpPr>
        <p:spPr>
          <a:xfrm>
            <a:off x="5003105" y="2350667"/>
            <a:ext cx="615874" cy="265201"/>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050">
                <a:solidFill>
                  <a:srgbClr val="FF0000"/>
                </a:solidFill>
                <a:latin typeface="Calibri"/>
                <a:ea typeface="Calibri"/>
                <a:cs typeface="Calibri"/>
                <a:sym typeface="Calibri"/>
              </a:rPr>
              <a:t>Toolbar</a:t>
            </a:r>
            <a:endParaRPr b="1" sz="1050">
              <a:solidFill>
                <a:srgbClr val="FF0000"/>
              </a:solidFill>
              <a:latin typeface="Calibri"/>
              <a:ea typeface="Calibri"/>
              <a:cs typeface="Calibri"/>
              <a:sym typeface="Calibri"/>
            </a:endParaRPr>
          </a:p>
        </p:txBody>
      </p:sp>
      <p:sp>
        <p:nvSpPr>
          <p:cNvPr id="176" name="Google Shape;176;p20"/>
          <p:cNvSpPr/>
          <p:nvPr/>
        </p:nvSpPr>
        <p:spPr>
          <a:xfrm>
            <a:off x="5618979" y="2103079"/>
            <a:ext cx="732893"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0000"/>
                </a:solidFill>
                <a:latin typeface="Calibri"/>
                <a:ea typeface="Calibri"/>
                <a:cs typeface="Calibri"/>
                <a:sym typeface="Calibri"/>
              </a:rPr>
              <a:t>Menu bar </a:t>
            </a:r>
            <a:endParaRPr b="1" sz="1000">
              <a:solidFill>
                <a:srgbClr val="FF0000"/>
              </a:solidFill>
              <a:latin typeface="Corbel"/>
              <a:ea typeface="Corbel"/>
              <a:cs typeface="Corbel"/>
              <a:sym typeface="Corbel"/>
            </a:endParaRPr>
          </a:p>
        </p:txBody>
      </p:sp>
      <p:sp>
        <p:nvSpPr>
          <p:cNvPr id="177" name="Google Shape;177;p20"/>
          <p:cNvSpPr/>
          <p:nvPr/>
        </p:nvSpPr>
        <p:spPr>
          <a:xfrm>
            <a:off x="-280360" y="4336750"/>
            <a:ext cx="3349695" cy="635751"/>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b="1" lang="en-US" sz="1100">
                <a:solidFill>
                  <a:schemeClr val="lt1"/>
                </a:solidFill>
                <a:latin typeface="Calibri"/>
                <a:ea typeface="Calibri"/>
                <a:cs typeface="Calibri"/>
                <a:sym typeface="Calibri"/>
              </a:rPr>
              <a:t>So SSMS is not the server, it is a Client tool. Developer connects to SQL Server using SSMS Client tool. </a:t>
            </a:r>
            <a:endParaRPr b="1" sz="1100">
              <a:solidFill>
                <a:schemeClr val="lt1"/>
              </a:solidFill>
              <a:latin typeface="Calibri"/>
              <a:ea typeface="Calibri"/>
              <a:cs typeface="Calibri"/>
              <a:sym typeface="Calibri"/>
            </a:endParaRPr>
          </a:p>
        </p:txBody>
      </p:sp>
      <p:pic>
        <p:nvPicPr>
          <p:cNvPr id="178" name="Google Shape;178;p20"/>
          <p:cNvPicPr preferRelativeResize="0"/>
          <p:nvPr/>
        </p:nvPicPr>
        <p:blipFill rotWithShape="1">
          <a:blip r:embed="rId6">
            <a:alphaModFix/>
          </a:blip>
          <a:srcRect b="0" l="0" r="0" t="0"/>
          <a:stretch/>
        </p:blipFill>
        <p:spPr>
          <a:xfrm>
            <a:off x="5311043" y="2947568"/>
            <a:ext cx="1257538" cy="855129"/>
          </a:xfrm>
          <a:prstGeom prst="rect">
            <a:avLst/>
          </a:prstGeom>
          <a:noFill/>
          <a:ln>
            <a:noFill/>
          </a:ln>
        </p:spPr>
      </p:pic>
      <p:sp>
        <p:nvSpPr>
          <p:cNvPr id="179" name="Google Shape;179;p20"/>
          <p:cNvSpPr/>
          <p:nvPr/>
        </p:nvSpPr>
        <p:spPr>
          <a:xfrm>
            <a:off x="3768358" y="4972137"/>
            <a:ext cx="3012539" cy="273473"/>
          </a:xfrm>
          <a:prstGeom prst="rect">
            <a:avLst/>
          </a:prstGeom>
          <a:noFill/>
          <a:ln>
            <a:noFill/>
          </a:ln>
        </p:spPr>
        <p:txBody>
          <a:bodyPr anchorCtr="0" anchor="t" bIns="45700" lIns="91425" spcFirstLastPara="1" rIns="91425" wrap="square" tIns="45700">
            <a:noAutofit/>
          </a:bodyPr>
          <a:lstStyle/>
          <a:p>
            <a:pPr indent="0" lvl="0" marL="685800" marR="0" rtl="0" algn="l">
              <a:lnSpc>
                <a:spcPct val="107000"/>
              </a:lnSpc>
              <a:spcBef>
                <a:spcPts val="0"/>
              </a:spcBef>
              <a:spcAft>
                <a:spcPts val="0"/>
              </a:spcAft>
              <a:buNone/>
            </a:pPr>
            <a:r>
              <a:rPr b="1" lang="en-US" sz="1100">
                <a:solidFill>
                  <a:srgbClr val="00B0F0"/>
                </a:solidFill>
                <a:latin typeface="Calibri"/>
                <a:ea typeface="Calibri"/>
                <a:cs typeface="Calibri"/>
                <a:sym typeface="Calibri"/>
              </a:rPr>
              <a:t>Connecting to SQL server with SSMS</a:t>
            </a:r>
            <a:endParaRPr/>
          </a:p>
        </p:txBody>
      </p:sp>
      <p:sp>
        <p:nvSpPr>
          <p:cNvPr id="180" name="Google Shape;180;p20"/>
          <p:cNvSpPr/>
          <p:nvPr/>
        </p:nvSpPr>
        <p:spPr>
          <a:xfrm>
            <a:off x="2365000" y="1552088"/>
            <a:ext cx="6096000" cy="635751"/>
          </a:xfrm>
          <a:prstGeom prst="rect">
            <a:avLst/>
          </a:prstGeom>
          <a:noFill/>
          <a:ln>
            <a:noFill/>
          </a:ln>
        </p:spPr>
        <p:txBody>
          <a:bodyPr anchorCtr="0" anchor="t" bIns="45700" lIns="91425" spcFirstLastPara="1" rIns="91425" wrap="square" tIns="45700">
            <a:noAutofit/>
          </a:bodyPr>
          <a:lstStyle/>
          <a:p>
            <a:pPr indent="0" lvl="0" marL="685800" marR="0" rtl="0" algn="l">
              <a:lnSpc>
                <a:spcPct val="107000"/>
              </a:lnSpc>
              <a:spcBef>
                <a:spcPts val="0"/>
              </a:spcBef>
              <a:spcAft>
                <a:spcPts val="0"/>
              </a:spcAft>
              <a:buNone/>
            </a:pPr>
            <a:r>
              <a:rPr b="1" lang="en-US" sz="1100">
                <a:solidFill>
                  <a:srgbClr val="FFFF00"/>
                </a:solidFill>
                <a:latin typeface="Calibri"/>
                <a:ea typeface="Calibri"/>
                <a:cs typeface="Calibri"/>
                <a:sym typeface="Calibri"/>
              </a:rPr>
              <a:t>Server Type:  Database Engine,  </a:t>
            </a:r>
            <a:endParaRPr/>
          </a:p>
          <a:p>
            <a:pPr indent="0" lvl="0" marL="685800" marR="0" rtl="0" algn="l">
              <a:lnSpc>
                <a:spcPct val="107000"/>
              </a:lnSpc>
              <a:spcBef>
                <a:spcPts val="0"/>
              </a:spcBef>
              <a:spcAft>
                <a:spcPts val="0"/>
              </a:spcAft>
              <a:buNone/>
            </a:pPr>
            <a:r>
              <a:rPr b="1" lang="en-US" sz="1100">
                <a:solidFill>
                  <a:srgbClr val="FFFF00"/>
                </a:solidFill>
                <a:latin typeface="Calibri"/>
                <a:ea typeface="Calibri"/>
                <a:cs typeface="Calibri"/>
                <a:sym typeface="Calibri"/>
              </a:rPr>
              <a:t>Server Name:  (local) or . or 127.0.0.1</a:t>
            </a:r>
            <a:endParaRPr/>
          </a:p>
          <a:p>
            <a:pPr indent="0" lvl="0" marL="685800" marR="0" rtl="0" algn="l">
              <a:lnSpc>
                <a:spcPct val="107000"/>
              </a:lnSpc>
              <a:spcBef>
                <a:spcPts val="0"/>
              </a:spcBef>
              <a:spcAft>
                <a:spcPts val="0"/>
              </a:spcAft>
              <a:buNone/>
            </a:pPr>
            <a:r>
              <a:rPr b="1" lang="en-US" sz="1100">
                <a:solidFill>
                  <a:srgbClr val="FFFF00"/>
                </a:solidFill>
                <a:latin typeface="Calibri"/>
                <a:ea typeface="Calibri"/>
                <a:cs typeface="Calibri"/>
                <a:sym typeface="Calibri"/>
              </a:rPr>
              <a:t>Authentication: Windows Authentication or SQL Server Authentication:</a:t>
            </a:r>
            <a:endParaRPr b="1" sz="1100">
              <a:solidFill>
                <a:srgbClr val="FFFF00"/>
              </a:solidFill>
              <a:latin typeface="Calibri"/>
              <a:ea typeface="Calibri"/>
              <a:cs typeface="Calibri"/>
              <a:sym typeface="Calibri"/>
            </a:endParaRPr>
          </a:p>
        </p:txBody>
      </p:sp>
      <p:pic>
        <p:nvPicPr>
          <p:cNvPr id="181" name="Google Shape;181;p20"/>
          <p:cNvPicPr preferRelativeResize="0"/>
          <p:nvPr/>
        </p:nvPicPr>
        <p:blipFill rotWithShape="1">
          <a:blip r:embed="rId7">
            <a:alphaModFix/>
          </a:blip>
          <a:srcRect b="0" l="0" r="0" t="0"/>
          <a:stretch/>
        </p:blipFill>
        <p:spPr>
          <a:xfrm>
            <a:off x="442866" y="5230112"/>
            <a:ext cx="1767748" cy="1197073"/>
          </a:xfrm>
          <a:prstGeom prst="rect">
            <a:avLst/>
          </a:prstGeom>
          <a:noFill/>
          <a:ln>
            <a:noFill/>
          </a:ln>
        </p:spPr>
      </p:pic>
      <p:sp>
        <p:nvSpPr>
          <p:cNvPr id="182" name="Google Shape;182;p20"/>
          <p:cNvSpPr/>
          <p:nvPr/>
        </p:nvSpPr>
        <p:spPr>
          <a:xfrm>
            <a:off x="2210615" y="5175565"/>
            <a:ext cx="5546052" cy="136030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050">
                <a:solidFill>
                  <a:srgbClr val="FF0000"/>
                </a:solidFill>
                <a:latin typeface="Corbel"/>
                <a:ea typeface="Corbel"/>
                <a:cs typeface="Corbel"/>
                <a:sym typeface="Corbel"/>
              </a:rPr>
              <a:t>Master </a:t>
            </a:r>
            <a:r>
              <a:rPr b="1" lang="en-US" sz="1050">
                <a:solidFill>
                  <a:schemeClr val="lt1"/>
                </a:solidFill>
                <a:latin typeface="Corbel"/>
                <a:ea typeface="Corbel"/>
                <a:cs typeface="Corbel"/>
                <a:sym typeface="Corbel"/>
              </a:rPr>
              <a:t>– </a:t>
            </a:r>
            <a:r>
              <a:rPr b="1" lang="en-US" sz="1100">
                <a:solidFill>
                  <a:schemeClr val="lt1"/>
                </a:solidFill>
                <a:latin typeface="Calibri"/>
                <a:ea typeface="Calibri"/>
                <a:cs typeface="Calibri"/>
                <a:sym typeface="Calibri"/>
              </a:rPr>
              <a:t>Information about all the database going to be in this server, SQL server configuration, login information. </a:t>
            </a:r>
            <a:endParaRPr/>
          </a:p>
          <a:p>
            <a:pPr indent="0" lvl="0" marL="0" marR="0" rtl="0" algn="l">
              <a:lnSpc>
                <a:spcPct val="107000"/>
              </a:lnSpc>
              <a:spcBef>
                <a:spcPts val="0"/>
              </a:spcBef>
              <a:spcAft>
                <a:spcPts val="0"/>
              </a:spcAft>
              <a:buNone/>
            </a:pPr>
            <a:r>
              <a:rPr b="1" lang="en-US" sz="1100">
                <a:solidFill>
                  <a:srgbClr val="FF0000"/>
                </a:solidFill>
                <a:latin typeface="Calibri"/>
                <a:ea typeface="Calibri"/>
                <a:cs typeface="Calibri"/>
                <a:sym typeface="Calibri"/>
              </a:rPr>
              <a:t>Model</a:t>
            </a:r>
            <a:r>
              <a:rPr b="1" lang="en-US" sz="1100">
                <a:solidFill>
                  <a:schemeClr val="lt1"/>
                </a:solidFill>
                <a:latin typeface="Calibri"/>
                <a:ea typeface="Calibri"/>
                <a:cs typeface="Calibri"/>
                <a:sym typeface="Calibri"/>
              </a:rPr>
              <a:t> – is a template database, when new database is create, the contents of the Model database are copies to the new  database. Like table, view so on. </a:t>
            </a:r>
            <a:endParaRPr/>
          </a:p>
          <a:p>
            <a:pPr indent="0" lvl="0" marL="0" marR="0" rtl="0" algn="l">
              <a:lnSpc>
                <a:spcPct val="107000"/>
              </a:lnSpc>
              <a:spcBef>
                <a:spcPts val="0"/>
              </a:spcBef>
              <a:spcAft>
                <a:spcPts val="0"/>
              </a:spcAft>
              <a:buNone/>
            </a:pPr>
            <a:r>
              <a:rPr b="1" lang="en-US" sz="1100">
                <a:solidFill>
                  <a:srgbClr val="FF0000"/>
                </a:solidFill>
                <a:latin typeface="Calibri"/>
                <a:ea typeface="Calibri"/>
                <a:cs typeface="Calibri"/>
                <a:sym typeface="Calibri"/>
              </a:rPr>
              <a:t>Msdb</a:t>
            </a:r>
            <a:r>
              <a:rPr b="1" lang="en-US" sz="1100">
                <a:solidFill>
                  <a:schemeClr val="lt1"/>
                </a:solidFill>
                <a:latin typeface="Calibri"/>
                <a:ea typeface="Calibri"/>
                <a:cs typeface="Calibri"/>
                <a:sym typeface="Calibri"/>
              </a:rPr>
              <a:t> – MSdb stores all sort of data , such as backup, restore history, tuning advisor data, SQL agent job history so on.</a:t>
            </a:r>
            <a:endParaRPr/>
          </a:p>
          <a:p>
            <a:pPr indent="0" lvl="0" marL="0" marR="0" rtl="0" algn="l">
              <a:lnSpc>
                <a:spcPct val="107000"/>
              </a:lnSpc>
              <a:spcBef>
                <a:spcPts val="0"/>
              </a:spcBef>
              <a:spcAft>
                <a:spcPts val="0"/>
              </a:spcAft>
              <a:buNone/>
            </a:pPr>
            <a:r>
              <a:rPr b="1" lang="en-US" sz="1100">
                <a:solidFill>
                  <a:srgbClr val="FF0000"/>
                </a:solidFill>
                <a:latin typeface="Calibri"/>
                <a:ea typeface="Calibri"/>
                <a:cs typeface="Calibri"/>
                <a:sym typeface="Calibri"/>
              </a:rPr>
              <a:t>Tempdb</a:t>
            </a:r>
            <a:r>
              <a:rPr b="1" lang="en-US" sz="1100">
                <a:solidFill>
                  <a:schemeClr val="lt1"/>
                </a:solidFill>
                <a:latin typeface="Calibri"/>
                <a:ea typeface="Calibri"/>
                <a:cs typeface="Calibri"/>
                <a:sym typeface="Calibri"/>
              </a:rPr>
              <a:t> – Tempdb is a system database. SQL server used as a store temporary tables, Index</a:t>
            </a:r>
            <a:endParaRPr b="1" sz="1100">
              <a:solidFill>
                <a:schemeClr val="lt1"/>
              </a:solidFill>
              <a:latin typeface="Calibri"/>
              <a:ea typeface="Calibri"/>
              <a:cs typeface="Calibri"/>
              <a:sym typeface="Calibri"/>
            </a:endParaRPr>
          </a:p>
        </p:txBody>
      </p:sp>
      <p:pic>
        <p:nvPicPr>
          <p:cNvPr id="183" name="Google Shape;183;p20"/>
          <p:cNvPicPr preferRelativeResize="0"/>
          <p:nvPr/>
        </p:nvPicPr>
        <p:blipFill rotWithShape="1">
          <a:blip r:embed="rId8">
            <a:alphaModFix/>
          </a:blip>
          <a:srcRect b="0" l="0" r="0" t="0"/>
          <a:stretch/>
        </p:blipFill>
        <p:spPr>
          <a:xfrm>
            <a:off x="7903941" y="1388740"/>
            <a:ext cx="4036122" cy="1804974"/>
          </a:xfrm>
          <a:prstGeom prst="rect">
            <a:avLst/>
          </a:prstGeom>
          <a:noFill/>
          <a:ln>
            <a:noFill/>
          </a:ln>
        </p:spPr>
      </p:pic>
      <p:sp>
        <p:nvSpPr>
          <p:cNvPr id="184" name="Google Shape;184;p20"/>
          <p:cNvSpPr/>
          <p:nvPr/>
        </p:nvSpPr>
        <p:spPr>
          <a:xfrm>
            <a:off x="8355429" y="1017511"/>
            <a:ext cx="2626681" cy="32284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400">
                <a:solidFill>
                  <a:srgbClr val="FFFF00"/>
                </a:solidFill>
                <a:latin typeface="Calibri"/>
                <a:ea typeface="Calibri"/>
                <a:cs typeface="Calibri"/>
                <a:sym typeface="Calibri"/>
              </a:rPr>
              <a:t>When Fail to connect SQL Server.</a:t>
            </a:r>
            <a:endParaRPr b="1" sz="1400">
              <a:solidFill>
                <a:srgbClr val="FFFF00"/>
              </a:solidFill>
              <a:latin typeface="Calibri"/>
              <a:ea typeface="Calibri"/>
              <a:cs typeface="Calibri"/>
              <a:sym typeface="Calibri"/>
            </a:endParaRPr>
          </a:p>
        </p:txBody>
      </p:sp>
      <p:sp>
        <p:nvSpPr>
          <p:cNvPr id="185" name="Google Shape;185;p20"/>
          <p:cNvSpPr/>
          <p:nvPr/>
        </p:nvSpPr>
        <p:spPr>
          <a:xfrm>
            <a:off x="7801139" y="3303828"/>
            <a:ext cx="4306704" cy="1281761"/>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100">
                <a:solidFill>
                  <a:schemeClr val="lt1"/>
                </a:solidFill>
                <a:latin typeface="Calibri"/>
                <a:ea typeface="Calibri"/>
                <a:cs typeface="Calibri"/>
                <a:sym typeface="Calibri"/>
              </a:rPr>
              <a:t>Right Click Start (Window) &gt; Click Computer Management&gt; Open or extended Service and Application &gt; Open or extended SQL Server Configuration Manager. &gt; Click SQL Server Services</a:t>
            </a:r>
            <a:endParaRPr b="1" sz="1100">
              <a:solidFill>
                <a:schemeClr val="lt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100">
                <a:solidFill>
                  <a:schemeClr val="lt1"/>
                </a:solidFill>
                <a:latin typeface="Calibri"/>
                <a:ea typeface="Calibri"/>
                <a:cs typeface="Calibri"/>
                <a:sym typeface="Calibri"/>
              </a:rPr>
              <a:t> IF SQL Server State(</a:t>
            </a:r>
            <a:r>
              <a:rPr b="1" lang="en-US" sz="1100">
                <a:solidFill>
                  <a:srgbClr val="FF0000"/>
                </a:solidFill>
                <a:latin typeface="Calibri"/>
                <a:ea typeface="Calibri"/>
                <a:cs typeface="Calibri"/>
                <a:sym typeface="Calibri"/>
              </a:rPr>
              <a:t>MSSQLSERVER</a:t>
            </a:r>
            <a:r>
              <a:rPr b="1" lang="en-US" sz="1100">
                <a:solidFill>
                  <a:schemeClr val="lt1"/>
                </a:solidFill>
                <a:latin typeface="Calibri"/>
                <a:ea typeface="Calibri"/>
                <a:cs typeface="Calibri"/>
                <a:sym typeface="Calibri"/>
              </a:rPr>
              <a:t>) is showing Stopped, Highlight the SQL Server (</a:t>
            </a:r>
            <a:r>
              <a:rPr b="1" lang="en-US" sz="1100">
                <a:solidFill>
                  <a:srgbClr val="FF0000"/>
                </a:solidFill>
                <a:latin typeface="Calibri"/>
                <a:ea typeface="Calibri"/>
                <a:cs typeface="Calibri"/>
                <a:sym typeface="Calibri"/>
              </a:rPr>
              <a:t>MSSQLSERVER</a:t>
            </a:r>
            <a:r>
              <a:rPr b="1" lang="en-US" sz="1100">
                <a:solidFill>
                  <a:schemeClr val="lt1"/>
                </a:solidFill>
                <a:latin typeface="Calibri"/>
                <a:ea typeface="Calibri"/>
                <a:cs typeface="Calibri"/>
                <a:sym typeface="Calibri"/>
              </a:rPr>
              <a:t>) , right click and click start.  State should show Running. </a:t>
            </a:r>
            <a:endParaRPr b="1" sz="1100">
              <a:solidFill>
                <a:schemeClr val="lt1"/>
              </a:solidFill>
              <a:latin typeface="Calibri"/>
              <a:ea typeface="Calibri"/>
              <a:cs typeface="Calibri"/>
              <a:sym typeface="Calibri"/>
            </a:endParaRPr>
          </a:p>
        </p:txBody>
      </p:sp>
      <p:pic>
        <p:nvPicPr>
          <p:cNvPr id="186" name="Google Shape;186;p20"/>
          <p:cNvPicPr preferRelativeResize="0"/>
          <p:nvPr/>
        </p:nvPicPr>
        <p:blipFill rotWithShape="1">
          <a:blip r:embed="rId9">
            <a:alphaModFix/>
          </a:blip>
          <a:srcRect b="0" l="0" r="0" t="0"/>
          <a:stretch/>
        </p:blipFill>
        <p:spPr>
          <a:xfrm>
            <a:off x="7814156" y="4817460"/>
            <a:ext cx="4219091" cy="1609725"/>
          </a:xfrm>
          <a:prstGeom prst="rect">
            <a:avLst/>
          </a:prstGeom>
          <a:noFill/>
          <a:ln>
            <a:noFill/>
          </a:ln>
        </p:spPr>
      </p:pic>
      <p:sp>
        <p:nvSpPr>
          <p:cNvPr id="187" name="Google Shape;187;p20"/>
          <p:cNvSpPr/>
          <p:nvPr/>
        </p:nvSpPr>
        <p:spPr>
          <a:xfrm rot="1424985">
            <a:off x="9139045" y="4745117"/>
            <a:ext cx="251670" cy="304867"/>
          </a:xfrm>
          <a:prstGeom prst="downArrow">
            <a:avLst>
              <a:gd fmla="val 50000" name="adj1"/>
              <a:gd fmla="val 50000" name="adj2"/>
            </a:avLst>
          </a:prstGeom>
          <a:solidFill>
            <a:srgbClr val="FF0000"/>
          </a:solidFill>
          <a:ln cap="flat" cmpd="sng" w="12700">
            <a:solidFill>
              <a:srgbClr val="2F7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88" name="Google Shape;188;p20"/>
          <p:cNvSpPr/>
          <p:nvPr/>
        </p:nvSpPr>
        <p:spPr>
          <a:xfrm rot="1424985">
            <a:off x="9139044" y="5714094"/>
            <a:ext cx="251670" cy="304867"/>
          </a:xfrm>
          <a:prstGeom prst="downArrow">
            <a:avLst>
              <a:gd fmla="val 50000" name="adj1"/>
              <a:gd fmla="val 50000" name="adj2"/>
            </a:avLst>
          </a:prstGeom>
          <a:solidFill>
            <a:srgbClr val="FF0000"/>
          </a:solidFill>
          <a:ln cap="flat" cmpd="sng" w="12700">
            <a:solidFill>
              <a:srgbClr val="2F7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89" name="Google Shape;189;p20"/>
          <p:cNvSpPr txBox="1"/>
          <p:nvPr/>
        </p:nvSpPr>
        <p:spPr>
          <a:xfrm>
            <a:off x="11094720" y="260565"/>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p:nvPr/>
        </p:nvSpPr>
        <p:spPr>
          <a:xfrm>
            <a:off x="2256640" y="249343"/>
            <a:ext cx="765262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EE0A2"/>
                </a:solidFill>
                <a:latin typeface="Arial Black"/>
                <a:ea typeface="Arial Black"/>
                <a:cs typeface="Arial Black"/>
                <a:sym typeface="Arial Black"/>
              </a:rPr>
              <a:t>Database, Table, Insert, Schema, Fetch Data</a:t>
            </a:r>
            <a:endParaRPr sz="2400">
              <a:solidFill>
                <a:srgbClr val="FEE0A2"/>
              </a:solidFill>
              <a:latin typeface="Corbel"/>
              <a:ea typeface="Corbel"/>
              <a:cs typeface="Corbel"/>
              <a:sym typeface="Corbel"/>
            </a:endParaRPr>
          </a:p>
        </p:txBody>
      </p:sp>
      <p:sp>
        <p:nvSpPr>
          <p:cNvPr id="195" name="Google Shape;195;p21"/>
          <p:cNvSpPr/>
          <p:nvPr/>
        </p:nvSpPr>
        <p:spPr>
          <a:xfrm>
            <a:off x="0" y="796714"/>
            <a:ext cx="5029200" cy="111825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1200"/>
              <a:buFont typeface="Arial"/>
              <a:buChar char="•"/>
            </a:pPr>
            <a:r>
              <a:rPr b="1" lang="en-US" sz="1200">
                <a:solidFill>
                  <a:schemeClr val="lt1"/>
                </a:solidFill>
                <a:latin typeface="Calibri"/>
                <a:ea typeface="Calibri"/>
                <a:cs typeface="Calibri"/>
                <a:sym typeface="Calibri"/>
              </a:rPr>
              <a:t>Create database, Where does SQL Server database reside?</a:t>
            </a:r>
            <a:endParaRPr/>
          </a:p>
          <a:p>
            <a:pPr indent="-342900" lvl="0" marL="342900" marR="0" rtl="0" algn="l">
              <a:spcBef>
                <a:spcPts val="0"/>
              </a:spcBef>
              <a:spcAft>
                <a:spcPts val="0"/>
              </a:spcAft>
              <a:buClr>
                <a:schemeClr val="lt1"/>
              </a:buClr>
              <a:buSzPts val="1200"/>
              <a:buFont typeface="Arial"/>
              <a:buChar char="•"/>
            </a:pPr>
            <a:r>
              <a:rPr b="1" lang="en-US" sz="1200">
                <a:solidFill>
                  <a:schemeClr val="lt1"/>
                </a:solidFill>
                <a:latin typeface="Calibri"/>
                <a:ea typeface="Calibri"/>
                <a:cs typeface="Calibri"/>
                <a:sym typeface="Calibri"/>
              </a:rPr>
              <a:t>Create table graphically and using code, Understanding Schema, </a:t>
            </a:r>
            <a:endParaRPr/>
          </a:p>
          <a:p>
            <a:pPr indent="-342900" lvl="0" marL="342900" marR="0" rtl="0" algn="l">
              <a:spcBef>
                <a:spcPts val="0"/>
              </a:spcBef>
              <a:spcAft>
                <a:spcPts val="0"/>
              </a:spcAft>
              <a:buNone/>
            </a:pPr>
            <a:r>
              <a:rPr b="1" lang="en-US" sz="1200">
                <a:solidFill>
                  <a:schemeClr val="lt1"/>
                </a:solidFill>
                <a:latin typeface="Calibri"/>
                <a:ea typeface="Calibri"/>
                <a:cs typeface="Calibri"/>
                <a:sym typeface="Calibri"/>
              </a:rPr>
              <a:t>	constraints</a:t>
            </a:r>
            <a:endParaRPr/>
          </a:p>
          <a:p>
            <a:pPr indent="-342900" lvl="0" marL="342900" marR="0" rtl="0" algn="l">
              <a:spcBef>
                <a:spcPts val="0"/>
              </a:spcBef>
              <a:spcAft>
                <a:spcPts val="0"/>
              </a:spcAft>
              <a:buClr>
                <a:schemeClr val="lt1"/>
              </a:buClr>
              <a:buSzPts val="1200"/>
              <a:buFont typeface="Arial"/>
              <a:buChar char="•"/>
            </a:pPr>
            <a:r>
              <a:rPr b="1" lang="en-US" sz="1200">
                <a:solidFill>
                  <a:schemeClr val="lt1"/>
                </a:solidFill>
                <a:latin typeface="Calibri"/>
                <a:ea typeface="Calibri"/>
                <a:cs typeface="Calibri"/>
                <a:sym typeface="Calibri"/>
              </a:rPr>
              <a:t>Insert data into a tables, and what are others processes of Insert data</a:t>
            </a:r>
            <a:endParaRPr/>
          </a:p>
          <a:p>
            <a:pPr indent="-342900" lvl="0" marL="342900" marR="0" rtl="0" algn="l">
              <a:spcBef>
                <a:spcPts val="800"/>
              </a:spcBef>
              <a:spcAft>
                <a:spcPts val="0"/>
              </a:spcAft>
              <a:buClr>
                <a:schemeClr val="lt1"/>
              </a:buClr>
              <a:buSzPts val="1200"/>
              <a:buFont typeface="Arial"/>
              <a:buChar char="•"/>
            </a:pPr>
            <a:r>
              <a:rPr b="1" lang="en-US" sz="1200">
                <a:solidFill>
                  <a:schemeClr val="lt1"/>
                </a:solidFill>
                <a:latin typeface="Calibri"/>
                <a:ea typeface="Calibri"/>
                <a:cs typeface="Calibri"/>
                <a:sym typeface="Calibri"/>
              </a:rPr>
              <a:t>Fetch data from single tables</a:t>
            </a:r>
            <a:endParaRPr/>
          </a:p>
        </p:txBody>
      </p:sp>
      <p:sp>
        <p:nvSpPr>
          <p:cNvPr id="196" name="Google Shape;196;p21"/>
          <p:cNvSpPr/>
          <p:nvPr/>
        </p:nvSpPr>
        <p:spPr>
          <a:xfrm>
            <a:off x="373949" y="1806503"/>
            <a:ext cx="3169201" cy="289951"/>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200">
                <a:solidFill>
                  <a:srgbClr val="FFFF00"/>
                </a:solidFill>
                <a:latin typeface="Calibri"/>
                <a:ea typeface="Calibri"/>
                <a:cs typeface="Calibri"/>
                <a:sym typeface="Calibri"/>
              </a:rPr>
              <a:t>Create database graphically  and using a Query</a:t>
            </a:r>
            <a:endParaRPr b="1" sz="1200">
              <a:solidFill>
                <a:srgbClr val="FFFF00"/>
              </a:solidFill>
              <a:latin typeface="Calibri"/>
              <a:ea typeface="Calibri"/>
              <a:cs typeface="Calibri"/>
              <a:sym typeface="Calibri"/>
            </a:endParaRPr>
          </a:p>
        </p:txBody>
      </p:sp>
      <p:sp>
        <p:nvSpPr>
          <p:cNvPr id="197" name="Google Shape;197;p21"/>
          <p:cNvSpPr/>
          <p:nvPr/>
        </p:nvSpPr>
        <p:spPr>
          <a:xfrm>
            <a:off x="-1" y="1720966"/>
            <a:ext cx="3431097" cy="569836"/>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lang="en-US" sz="1800">
                <a:solidFill>
                  <a:srgbClr val="0000FF"/>
                </a:solidFill>
                <a:latin typeface="Consolas"/>
                <a:ea typeface="Consolas"/>
                <a:cs typeface="Consolas"/>
                <a:sym typeface="Consolas"/>
              </a:rPr>
              <a:t> </a:t>
            </a:r>
            <a:endParaRPr sz="2400">
              <a:solidFill>
                <a:schemeClr val="lt1"/>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chemeClr val="lt1"/>
                </a:solidFill>
                <a:latin typeface="Consolas"/>
                <a:ea typeface="Consolas"/>
                <a:cs typeface="Consolas"/>
                <a:sym typeface="Consolas"/>
              </a:rPr>
              <a:t>Create database &lt;database name&gt;</a:t>
            </a:r>
            <a:endParaRPr sz="1100">
              <a:solidFill>
                <a:schemeClr val="lt1"/>
              </a:solidFill>
              <a:latin typeface="Calibri"/>
              <a:ea typeface="Calibri"/>
              <a:cs typeface="Calibri"/>
              <a:sym typeface="Calibri"/>
            </a:endParaRPr>
          </a:p>
        </p:txBody>
      </p:sp>
      <p:sp>
        <p:nvSpPr>
          <p:cNvPr id="198" name="Google Shape;198;p21"/>
          <p:cNvSpPr/>
          <p:nvPr/>
        </p:nvSpPr>
        <p:spPr>
          <a:xfrm>
            <a:off x="222833" y="4486127"/>
            <a:ext cx="1867949" cy="487569"/>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lang="en-US" sz="1200">
                <a:solidFill>
                  <a:schemeClr val="lt1"/>
                </a:solidFill>
                <a:latin typeface="Consolas"/>
                <a:ea typeface="Consolas"/>
                <a:cs typeface="Consolas"/>
                <a:sym typeface="Consolas"/>
              </a:rPr>
              <a:t>USE &lt;database&gt;</a:t>
            </a:r>
            <a:endParaRPr sz="1200">
              <a:solidFill>
                <a:schemeClr val="lt1"/>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200">
                <a:solidFill>
                  <a:schemeClr val="lt1"/>
                </a:solidFill>
                <a:latin typeface="Consolas"/>
                <a:ea typeface="Consolas"/>
                <a:cs typeface="Consolas"/>
                <a:sym typeface="Consolas"/>
              </a:rPr>
              <a:t>GO</a:t>
            </a:r>
            <a:endParaRPr sz="1200">
              <a:solidFill>
                <a:schemeClr val="lt1"/>
              </a:solidFill>
              <a:latin typeface="Calibri"/>
              <a:ea typeface="Calibri"/>
              <a:cs typeface="Calibri"/>
              <a:sym typeface="Calibri"/>
            </a:endParaRPr>
          </a:p>
        </p:txBody>
      </p:sp>
      <p:sp>
        <p:nvSpPr>
          <p:cNvPr id="199" name="Google Shape;199;p21"/>
          <p:cNvSpPr/>
          <p:nvPr/>
        </p:nvSpPr>
        <p:spPr>
          <a:xfrm>
            <a:off x="322553" y="2257171"/>
            <a:ext cx="262123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rgbClr val="008000"/>
                </a:solidFill>
                <a:latin typeface="Consolas"/>
                <a:ea typeface="Consolas"/>
                <a:cs typeface="Consolas"/>
                <a:sym typeface="Consolas"/>
              </a:rPr>
              <a:t>-------Drop database &lt; database name&gt; </a:t>
            </a:r>
            <a:endParaRPr/>
          </a:p>
        </p:txBody>
      </p:sp>
      <p:sp>
        <p:nvSpPr>
          <p:cNvPr id="200" name="Google Shape;200;p21"/>
          <p:cNvSpPr txBox="1"/>
          <p:nvPr/>
        </p:nvSpPr>
        <p:spPr>
          <a:xfrm>
            <a:off x="322553" y="2472279"/>
            <a:ext cx="306205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orbel"/>
                <a:ea typeface="Corbel"/>
                <a:cs typeface="Corbel"/>
                <a:sym typeface="Corbel"/>
              </a:rPr>
              <a:t>Right click database, give the database name, OK</a:t>
            </a:r>
            <a:endParaRPr/>
          </a:p>
        </p:txBody>
      </p:sp>
      <p:sp>
        <p:nvSpPr>
          <p:cNvPr id="201" name="Google Shape;201;p21"/>
          <p:cNvSpPr/>
          <p:nvPr/>
        </p:nvSpPr>
        <p:spPr>
          <a:xfrm>
            <a:off x="542966" y="2684534"/>
            <a:ext cx="2621230"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rgbClr val="008000"/>
                </a:solidFill>
                <a:latin typeface="Consolas"/>
                <a:ea typeface="Consolas"/>
                <a:cs typeface="Consolas"/>
                <a:sym typeface="Consolas"/>
              </a:rPr>
              <a:t>-------Drop database &lt; database name&gt; </a:t>
            </a:r>
            <a:endParaRPr/>
          </a:p>
        </p:txBody>
      </p:sp>
      <p:sp>
        <p:nvSpPr>
          <p:cNvPr id="202" name="Google Shape;202;p21"/>
          <p:cNvSpPr/>
          <p:nvPr/>
        </p:nvSpPr>
        <p:spPr>
          <a:xfrm>
            <a:off x="-296412" y="3963081"/>
            <a:ext cx="5120082" cy="256993"/>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b="1" lang="en-US" sz="1000">
                <a:solidFill>
                  <a:schemeClr val="lt1"/>
                </a:solidFill>
                <a:latin typeface="Calibri"/>
                <a:ea typeface="Calibri"/>
                <a:cs typeface="Calibri"/>
                <a:sym typeface="Calibri"/>
              </a:rPr>
              <a:t>   C:\Program Files\Microsoft SQL Server\MSSQL12.MSSQLSERVER\MSSQL\DATA</a:t>
            </a:r>
            <a:endParaRPr b="1" sz="1000">
              <a:solidFill>
                <a:schemeClr val="lt1"/>
              </a:solidFill>
              <a:latin typeface="Calibri"/>
              <a:ea typeface="Calibri"/>
              <a:cs typeface="Calibri"/>
              <a:sym typeface="Calibri"/>
            </a:endParaRPr>
          </a:p>
        </p:txBody>
      </p:sp>
      <p:sp>
        <p:nvSpPr>
          <p:cNvPr id="203" name="Google Shape;203;p21"/>
          <p:cNvSpPr/>
          <p:nvPr/>
        </p:nvSpPr>
        <p:spPr>
          <a:xfrm>
            <a:off x="371275" y="2823442"/>
            <a:ext cx="1829796"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FFFF00"/>
                </a:solidFill>
                <a:latin typeface="Calibri"/>
                <a:ea typeface="Calibri"/>
                <a:cs typeface="Calibri"/>
                <a:sym typeface="Calibri"/>
              </a:rPr>
              <a:t>Database create two files </a:t>
            </a:r>
            <a:endParaRPr b="1" sz="1200">
              <a:solidFill>
                <a:srgbClr val="FFFF00"/>
              </a:solidFill>
              <a:latin typeface="Corbel"/>
              <a:ea typeface="Corbel"/>
              <a:cs typeface="Corbel"/>
              <a:sym typeface="Corbel"/>
            </a:endParaRPr>
          </a:p>
        </p:txBody>
      </p:sp>
      <p:sp>
        <p:nvSpPr>
          <p:cNvPr id="204" name="Google Shape;204;p21"/>
          <p:cNvSpPr/>
          <p:nvPr/>
        </p:nvSpPr>
        <p:spPr>
          <a:xfrm>
            <a:off x="222833" y="3199619"/>
            <a:ext cx="2409699" cy="487569"/>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7000"/>
              </a:lnSpc>
              <a:spcBef>
                <a:spcPts val="0"/>
              </a:spcBef>
              <a:spcAft>
                <a:spcPts val="0"/>
              </a:spcAft>
              <a:buClr>
                <a:schemeClr val="lt1"/>
              </a:buClr>
              <a:buSzPts val="1200"/>
              <a:buFont typeface="Arial"/>
              <a:buChar char="•"/>
            </a:pPr>
            <a:r>
              <a:rPr lang="en-US" sz="1200">
                <a:solidFill>
                  <a:schemeClr val="lt1"/>
                </a:solidFill>
                <a:latin typeface="Calibri"/>
                <a:ea typeface="Calibri"/>
                <a:cs typeface="Calibri"/>
                <a:sym typeface="Calibri"/>
              </a:rPr>
              <a:t>data files (.MDF file) </a:t>
            </a:r>
            <a:endParaRPr/>
          </a:p>
          <a:p>
            <a:pPr indent="-171450" lvl="0" marL="171450" marR="0" rtl="0" algn="l">
              <a:lnSpc>
                <a:spcPct val="107000"/>
              </a:lnSpc>
              <a:spcBef>
                <a:spcPts val="0"/>
              </a:spcBef>
              <a:spcAft>
                <a:spcPts val="0"/>
              </a:spcAft>
              <a:buClr>
                <a:schemeClr val="lt1"/>
              </a:buClr>
              <a:buSzPts val="1200"/>
              <a:buFont typeface="Arial"/>
              <a:buChar char="•"/>
            </a:pPr>
            <a:r>
              <a:rPr lang="en-US" sz="1200">
                <a:solidFill>
                  <a:schemeClr val="lt1"/>
                </a:solidFill>
                <a:latin typeface="Calibri"/>
                <a:ea typeface="Calibri"/>
                <a:cs typeface="Calibri"/>
                <a:sym typeface="Calibri"/>
              </a:rPr>
              <a:t>and transaction log file( .LDF file)</a:t>
            </a:r>
            <a:endParaRPr/>
          </a:p>
        </p:txBody>
      </p:sp>
      <p:sp>
        <p:nvSpPr>
          <p:cNvPr id="205" name="Google Shape;205;p21"/>
          <p:cNvSpPr/>
          <p:nvPr/>
        </p:nvSpPr>
        <p:spPr>
          <a:xfrm>
            <a:off x="-104129" y="3636030"/>
            <a:ext cx="2780603" cy="289951"/>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b="1" lang="en-US" sz="1200">
                <a:solidFill>
                  <a:srgbClr val="FFFF00"/>
                </a:solidFill>
                <a:latin typeface="Calibri"/>
                <a:ea typeface="Calibri"/>
                <a:cs typeface="Calibri"/>
                <a:sym typeface="Calibri"/>
              </a:rPr>
              <a:t>Where you can see data files??</a:t>
            </a:r>
            <a:endParaRPr/>
          </a:p>
        </p:txBody>
      </p:sp>
      <p:sp>
        <p:nvSpPr>
          <p:cNvPr id="206" name="Google Shape;206;p21"/>
          <p:cNvSpPr txBox="1"/>
          <p:nvPr/>
        </p:nvSpPr>
        <p:spPr>
          <a:xfrm>
            <a:off x="371275" y="4256448"/>
            <a:ext cx="190789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FFFF00"/>
                </a:solidFill>
                <a:latin typeface="Corbel"/>
                <a:ea typeface="Corbel"/>
                <a:cs typeface="Corbel"/>
                <a:sym typeface="Corbel"/>
              </a:rPr>
              <a:t>Create a table in a </a:t>
            </a:r>
            <a:r>
              <a:rPr b="1" lang="en-US" sz="1200">
                <a:solidFill>
                  <a:srgbClr val="FFFF00"/>
                </a:solidFill>
                <a:latin typeface="Corbel"/>
                <a:ea typeface="Corbel"/>
                <a:cs typeface="Corbel"/>
                <a:sym typeface="Corbel"/>
              </a:rPr>
              <a:t>database</a:t>
            </a:r>
            <a:endParaRPr/>
          </a:p>
        </p:txBody>
      </p:sp>
      <p:sp>
        <p:nvSpPr>
          <p:cNvPr id="207" name="Google Shape;207;p21"/>
          <p:cNvSpPr/>
          <p:nvPr/>
        </p:nvSpPr>
        <p:spPr>
          <a:xfrm>
            <a:off x="-111870" y="4916380"/>
            <a:ext cx="1768626" cy="289951"/>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b="1" lang="en-US" sz="1200">
                <a:solidFill>
                  <a:srgbClr val="FFFF00"/>
                </a:solidFill>
                <a:latin typeface="Calibri"/>
                <a:ea typeface="Calibri"/>
                <a:cs typeface="Calibri"/>
                <a:sym typeface="Calibri"/>
              </a:rPr>
              <a:t>What is Schema? </a:t>
            </a:r>
            <a:endParaRPr/>
          </a:p>
        </p:txBody>
      </p:sp>
      <p:sp>
        <p:nvSpPr>
          <p:cNvPr id="208" name="Google Shape;208;p21"/>
          <p:cNvSpPr/>
          <p:nvPr/>
        </p:nvSpPr>
        <p:spPr>
          <a:xfrm>
            <a:off x="-296412" y="5267789"/>
            <a:ext cx="6096000" cy="816890"/>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b="1" lang="en-US" sz="1100">
                <a:solidFill>
                  <a:schemeClr val="lt1"/>
                </a:solidFill>
                <a:latin typeface="Calibri"/>
                <a:ea typeface="Calibri"/>
                <a:cs typeface="Calibri"/>
                <a:sym typeface="Calibri"/>
              </a:rPr>
              <a:t>Schema is mainly used to Manage several logical entities in one physical database.</a:t>
            </a:r>
            <a:endParaRPr b="1" sz="1100">
              <a:solidFill>
                <a:schemeClr val="lt1"/>
              </a:solidFill>
              <a:latin typeface="Calibri"/>
              <a:ea typeface="Calibri"/>
              <a:cs typeface="Calibri"/>
              <a:sym typeface="Calibri"/>
            </a:endParaRPr>
          </a:p>
          <a:p>
            <a:pPr indent="0" lvl="0" marL="457200" marR="0" rtl="0" algn="l">
              <a:lnSpc>
                <a:spcPct val="107000"/>
              </a:lnSpc>
              <a:spcBef>
                <a:spcPts val="0"/>
              </a:spcBef>
              <a:spcAft>
                <a:spcPts val="0"/>
              </a:spcAft>
              <a:buNone/>
            </a:pPr>
            <a:r>
              <a:rPr b="1" lang="en-US" sz="1100">
                <a:solidFill>
                  <a:schemeClr val="lt1"/>
                </a:solidFill>
                <a:latin typeface="Calibri"/>
                <a:ea typeface="Calibri"/>
                <a:cs typeface="Calibri"/>
                <a:sym typeface="Calibri"/>
              </a:rPr>
              <a:t>Schemas offer a convenient way to separate database users from database object owners.</a:t>
            </a:r>
            <a:r>
              <a:rPr b="1" lang="en-US" sz="1100">
                <a:solidFill>
                  <a:schemeClr val="lt1"/>
                </a:solidFill>
                <a:latin typeface="Arial"/>
                <a:ea typeface="Arial"/>
                <a:cs typeface="Arial"/>
                <a:sym typeface="Arial"/>
              </a:rPr>
              <a:t>(dbo) </a:t>
            </a:r>
            <a:r>
              <a:rPr b="1" lang="en-US" sz="1100">
                <a:solidFill>
                  <a:schemeClr val="lt1"/>
                </a:solidFill>
                <a:latin typeface="Calibri"/>
                <a:ea typeface="Calibri"/>
                <a:cs typeface="Calibri"/>
                <a:sym typeface="Calibri"/>
              </a:rPr>
              <a:t>(divided into database tables in the case of relational databases). –go to AdventureWork 2014 -- ---Example (HR, Person, Production, Purchase, Sale so on)</a:t>
            </a:r>
            <a:endParaRPr b="1" sz="1100">
              <a:solidFill>
                <a:schemeClr val="lt1"/>
              </a:solidFill>
              <a:latin typeface="Calibri"/>
              <a:ea typeface="Calibri"/>
              <a:cs typeface="Calibri"/>
              <a:sym typeface="Calibri"/>
            </a:endParaRPr>
          </a:p>
        </p:txBody>
      </p:sp>
      <p:sp>
        <p:nvSpPr>
          <p:cNvPr id="209" name="Google Shape;209;p21"/>
          <p:cNvSpPr/>
          <p:nvPr/>
        </p:nvSpPr>
        <p:spPr>
          <a:xfrm>
            <a:off x="-296412" y="6069858"/>
            <a:ext cx="4386907" cy="322845"/>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b="1" lang="en-US" sz="1400">
                <a:solidFill>
                  <a:schemeClr val="lt1"/>
                </a:solidFill>
                <a:latin typeface="Calibri"/>
                <a:ea typeface="Calibri"/>
                <a:cs typeface="Calibri"/>
                <a:sym typeface="Calibri"/>
              </a:rPr>
              <a:t>Schema of the table write  sp_help   &lt;table Name&gt;</a:t>
            </a:r>
            <a:endParaRPr b="1" sz="1400">
              <a:solidFill>
                <a:schemeClr val="lt1"/>
              </a:solidFill>
              <a:latin typeface="Calibri"/>
              <a:ea typeface="Calibri"/>
              <a:cs typeface="Calibri"/>
              <a:sym typeface="Calibri"/>
            </a:endParaRPr>
          </a:p>
        </p:txBody>
      </p:sp>
      <p:sp>
        <p:nvSpPr>
          <p:cNvPr id="210" name="Google Shape;210;p21"/>
          <p:cNvSpPr/>
          <p:nvPr/>
        </p:nvSpPr>
        <p:spPr>
          <a:xfrm>
            <a:off x="139617" y="6271776"/>
            <a:ext cx="2804166" cy="289951"/>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200">
                <a:solidFill>
                  <a:srgbClr val="FFFF00"/>
                </a:solidFill>
                <a:latin typeface="Calibri"/>
                <a:ea typeface="Calibri"/>
                <a:cs typeface="Calibri"/>
                <a:sym typeface="Calibri"/>
              </a:rPr>
              <a:t>Insert data graphically and using a query.</a:t>
            </a:r>
            <a:endParaRPr b="1" sz="1200">
              <a:solidFill>
                <a:srgbClr val="FFFF00"/>
              </a:solidFill>
              <a:latin typeface="Calibri"/>
              <a:ea typeface="Calibri"/>
              <a:cs typeface="Calibri"/>
              <a:sym typeface="Calibri"/>
            </a:endParaRPr>
          </a:p>
        </p:txBody>
      </p:sp>
      <p:sp>
        <p:nvSpPr>
          <p:cNvPr id="211" name="Google Shape;211;p21"/>
          <p:cNvSpPr/>
          <p:nvPr/>
        </p:nvSpPr>
        <p:spPr>
          <a:xfrm>
            <a:off x="4802515" y="664376"/>
            <a:ext cx="7389485" cy="374807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200">
                <a:solidFill>
                  <a:srgbClr val="FFFF00"/>
                </a:solidFill>
                <a:latin typeface="Quattrocento Sans"/>
                <a:ea typeface="Quattrocento Sans"/>
                <a:cs typeface="Quattrocento Sans"/>
                <a:sym typeface="Quattrocento Sans"/>
              </a:rPr>
              <a:t>Fetch data from emp table every possible way. (</a:t>
            </a:r>
            <a:r>
              <a:rPr b="1" lang="en-US" sz="1200">
                <a:solidFill>
                  <a:srgbClr val="FFFF00"/>
                </a:solidFill>
                <a:latin typeface="Consolas"/>
                <a:ea typeface="Consolas"/>
                <a:cs typeface="Consolas"/>
                <a:sym typeface="Consolas"/>
              </a:rPr>
              <a:t>code is not case sensitive)</a:t>
            </a:r>
            <a:endParaRPr/>
          </a:p>
          <a:p>
            <a:pPr indent="0" lvl="0" marL="0" marR="0" rtl="0" algn="l">
              <a:lnSpc>
                <a:spcPct val="107000"/>
              </a:lnSpc>
              <a:spcBef>
                <a:spcPts val="0"/>
              </a:spcBef>
              <a:spcAft>
                <a:spcPts val="0"/>
              </a:spcAft>
              <a:buNone/>
            </a:pPr>
            <a:r>
              <a:rPr b="1" lang="en-US" sz="1200">
                <a:solidFill>
                  <a:srgbClr val="00B0F0"/>
                </a:solidFill>
                <a:latin typeface="Corbel"/>
                <a:ea typeface="Corbel"/>
                <a:cs typeface="Corbel"/>
                <a:sym typeface="Corbel"/>
              </a:rPr>
              <a:t>    SQL Syntax is: SELECT &lt;column_name&gt; FROM  &lt;table_name&gt; WHERE &lt;condition&gt;</a:t>
            </a:r>
            <a:endParaRPr b="1" sz="1200">
              <a:solidFill>
                <a:srgbClr val="00B0F0"/>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all the data from the employees table. </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Last_name, job_ID and salary from employees </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first two rows from the employees table</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King's all information.</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---Assign alias for Employee_ID, Last_Name and salary columns, show different patterns. </a:t>
            </a:r>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Chen, Austin and king’s employee_id, last_name and salary from employees table </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all the information between 100 to 105 from employees table </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all the information using like operator(%) from employees table[different ways]</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employee salary more than 16000 dollars </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employee salary Less than 13000 dollars </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employee’s data where employee’s salary more than 8000 and less than 13000</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employee’s from the table when salary will not show 8000 </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hire date using alias from employees table</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Unique Job id from employees table</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data from employees, show the difference using ‘and’ / ‘or ’ operators</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employee_id and salary ascending and Descending order.</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last two row from the table</a:t>
            </a:r>
            <a:endParaRPr sz="1100">
              <a:solidFill>
                <a:srgbClr val="C0F1E5"/>
              </a:solidFill>
              <a:latin typeface="Calibri"/>
              <a:ea typeface="Calibri"/>
              <a:cs typeface="Calibri"/>
              <a:sym typeface="Calibri"/>
            </a:endParaRPr>
          </a:p>
          <a:p>
            <a:pPr indent="0" lvl="0" marL="457200" marR="0" rtl="0" algn="l">
              <a:lnSpc>
                <a:spcPct val="107000"/>
              </a:lnSpc>
              <a:spcBef>
                <a:spcPts val="0"/>
              </a:spcBef>
              <a:spcAft>
                <a:spcPts val="0"/>
              </a:spcAft>
              <a:buNone/>
            </a:pPr>
            <a:r>
              <a:rPr lang="en-US" sz="1100">
                <a:solidFill>
                  <a:srgbClr val="C0F1E5"/>
                </a:solidFill>
                <a:latin typeface="Consolas"/>
                <a:ea typeface="Consolas"/>
                <a:cs typeface="Consolas"/>
                <a:sym typeface="Consolas"/>
              </a:rPr>
              <a:t>---Fetch data who get the commission and who did not get commission.</a:t>
            </a:r>
            <a:endParaRPr sz="1100">
              <a:solidFill>
                <a:srgbClr val="C0F1E5"/>
              </a:solidFill>
              <a:latin typeface="Calibri"/>
              <a:ea typeface="Calibri"/>
              <a:cs typeface="Calibri"/>
              <a:sym typeface="Calibri"/>
            </a:endParaRPr>
          </a:p>
        </p:txBody>
      </p:sp>
      <p:sp>
        <p:nvSpPr>
          <p:cNvPr id="212" name="Google Shape;212;p21"/>
          <p:cNvSpPr/>
          <p:nvPr/>
        </p:nvSpPr>
        <p:spPr>
          <a:xfrm>
            <a:off x="5699572" y="4855729"/>
            <a:ext cx="2242779"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200">
                <a:solidFill>
                  <a:srgbClr val="FFFF00"/>
                </a:solidFill>
                <a:latin typeface="Calibri"/>
                <a:ea typeface="Calibri"/>
                <a:cs typeface="Calibri"/>
                <a:sym typeface="Calibri"/>
              </a:rPr>
              <a:t>Working with unknown value</a:t>
            </a:r>
            <a:r>
              <a:rPr lang="en-US" sz="1800">
                <a:solidFill>
                  <a:srgbClr val="002060"/>
                </a:solidFill>
                <a:latin typeface="Calibri"/>
                <a:ea typeface="Calibri"/>
                <a:cs typeface="Calibri"/>
                <a:sym typeface="Calibri"/>
              </a:rPr>
              <a:t>.</a:t>
            </a:r>
            <a:endParaRPr/>
          </a:p>
        </p:txBody>
      </p:sp>
      <p:sp>
        <p:nvSpPr>
          <p:cNvPr id="213" name="Google Shape;213;p21"/>
          <p:cNvSpPr/>
          <p:nvPr/>
        </p:nvSpPr>
        <p:spPr>
          <a:xfrm>
            <a:off x="5264727" y="5125929"/>
            <a:ext cx="6096000" cy="610936"/>
          </a:xfrm>
          <a:prstGeom prst="rect">
            <a:avLst/>
          </a:prstGeom>
          <a:noFill/>
          <a:ln>
            <a:noFill/>
          </a:ln>
        </p:spPr>
        <p:txBody>
          <a:bodyPr anchorCtr="0" anchor="t" bIns="45700" lIns="91425" spcFirstLastPara="1" rIns="91425" wrap="square" tIns="45700">
            <a:noAutofit/>
          </a:bodyPr>
          <a:lstStyle/>
          <a:p>
            <a:pPr indent="0" lvl="0" marL="457200" marR="0" rtl="0" algn="l">
              <a:lnSpc>
                <a:spcPct val="107000"/>
              </a:lnSpc>
              <a:spcBef>
                <a:spcPts val="0"/>
              </a:spcBef>
              <a:spcAft>
                <a:spcPts val="0"/>
              </a:spcAft>
              <a:buNone/>
            </a:pPr>
            <a:r>
              <a:rPr lang="en-US" sz="1050">
                <a:solidFill>
                  <a:schemeClr val="lt1"/>
                </a:solidFill>
                <a:latin typeface="Calibri"/>
                <a:ea typeface="Calibri"/>
                <a:cs typeface="Calibri"/>
                <a:sym typeface="Calibri"/>
              </a:rPr>
              <a:t>SQL Server uses NULL to make missing values.  A Null is neither TRUE  or FALSE but it is make for UNKNOWN. NULL values as part of table is not good.  Avoid storing NULL value, instead  replace with DEFAULT value. </a:t>
            </a:r>
            <a:endParaRPr/>
          </a:p>
        </p:txBody>
      </p:sp>
      <p:pic>
        <p:nvPicPr>
          <p:cNvPr id="214" name="Google Shape;214;p21"/>
          <p:cNvPicPr preferRelativeResize="0"/>
          <p:nvPr/>
        </p:nvPicPr>
        <p:blipFill rotWithShape="1">
          <a:blip r:embed="rId3">
            <a:alphaModFix/>
          </a:blip>
          <a:srcRect b="0" l="0" r="0" t="0"/>
          <a:stretch/>
        </p:blipFill>
        <p:spPr>
          <a:xfrm>
            <a:off x="6703300" y="5638800"/>
            <a:ext cx="4117100" cy="1054180"/>
          </a:xfrm>
          <a:prstGeom prst="rect">
            <a:avLst/>
          </a:prstGeom>
          <a:noFill/>
          <a:ln>
            <a:noFill/>
          </a:ln>
        </p:spPr>
      </p:pic>
      <p:sp>
        <p:nvSpPr>
          <p:cNvPr id="215" name="Google Shape;215;p21"/>
          <p:cNvSpPr txBox="1"/>
          <p:nvPr/>
        </p:nvSpPr>
        <p:spPr>
          <a:xfrm>
            <a:off x="10799972" y="6084679"/>
            <a:ext cx="112151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FFFF00"/>
                </a:solidFill>
                <a:latin typeface="Corbel"/>
                <a:ea typeface="Corbel"/>
                <a:cs typeface="Corbel"/>
                <a:sym typeface="Corbel"/>
              </a:rPr>
              <a:t>Logical Order</a:t>
            </a:r>
            <a:endParaRPr/>
          </a:p>
        </p:txBody>
      </p:sp>
      <p:sp>
        <p:nvSpPr>
          <p:cNvPr id="216" name="Google Shape;216;p21"/>
          <p:cNvSpPr txBox="1"/>
          <p:nvPr/>
        </p:nvSpPr>
        <p:spPr>
          <a:xfrm>
            <a:off x="11360727" y="249343"/>
            <a:ext cx="470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p:nvPr/>
        </p:nvSpPr>
        <p:spPr>
          <a:xfrm>
            <a:off x="4685035" y="253999"/>
            <a:ext cx="342247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EE0A2"/>
                </a:solidFill>
                <a:latin typeface="Arial Black"/>
                <a:ea typeface="Arial Black"/>
                <a:cs typeface="Arial Black"/>
                <a:sym typeface="Arial Black"/>
              </a:rPr>
              <a:t>Data Export Import</a:t>
            </a:r>
            <a:endParaRPr sz="2400">
              <a:solidFill>
                <a:srgbClr val="FEE0A2"/>
              </a:solidFill>
              <a:latin typeface="Corbel"/>
              <a:ea typeface="Corbel"/>
              <a:cs typeface="Corbel"/>
              <a:sym typeface="Corbel"/>
            </a:endParaRPr>
          </a:p>
        </p:txBody>
      </p:sp>
      <p:sp>
        <p:nvSpPr>
          <p:cNvPr id="222" name="Google Shape;222;p22"/>
          <p:cNvSpPr txBox="1"/>
          <p:nvPr/>
        </p:nvSpPr>
        <p:spPr>
          <a:xfrm>
            <a:off x="1210962" y="1145059"/>
            <a:ext cx="161089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FF00"/>
                </a:solidFill>
                <a:latin typeface="Corbel"/>
                <a:ea typeface="Corbel"/>
                <a:cs typeface="Corbel"/>
                <a:sym typeface="Corbel"/>
              </a:rPr>
              <a:t>Go to following Url </a:t>
            </a:r>
            <a:endParaRPr/>
          </a:p>
        </p:txBody>
      </p:sp>
      <p:sp>
        <p:nvSpPr>
          <p:cNvPr id="223" name="Google Shape;223;p22"/>
          <p:cNvSpPr txBox="1"/>
          <p:nvPr/>
        </p:nvSpPr>
        <p:spPr>
          <a:xfrm>
            <a:off x="1073021" y="1452836"/>
            <a:ext cx="36120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https://worldpopulationreview.com/</a:t>
            </a:r>
            <a:endParaRPr/>
          </a:p>
        </p:txBody>
      </p:sp>
      <p:pic>
        <p:nvPicPr>
          <p:cNvPr id="224" name="Google Shape;224;p22"/>
          <p:cNvPicPr preferRelativeResize="0"/>
          <p:nvPr/>
        </p:nvPicPr>
        <p:blipFill rotWithShape="1">
          <a:blip r:embed="rId3">
            <a:alphaModFix/>
          </a:blip>
          <a:srcRect b="0" l="0" r="0" t="0"/>
          <a:stretch/>
        </p:blipFill>
        <p:spPr>
          <a:xfrm>
            <a:off x="455562" y="2354734"/>
            <a:ext cx="4732580" cy="1500574"/>
          </a:xfrm>
          <a:prstGeom prst="rect">
            <a:avLst/>
          </a:prstGeom>
          <a:noFill/>
          <a:ln>
            <a:noFill/>
          </a:ln>
        </p:spPr>
      </p:pic>
      <p:sp>
        <p:nvSpPr>
          <p:cNvPr id="225" name="Google Shape;225;p22"/>
          <p:cNvSpPr/>
          <p:nvPr/>
        </p:nvSpPr>
        <p:spPr>
          <a:xfrm>
            <a:off x="1845520" y="1810454"/>
            <a:ext cx="341774" cy="435000"/>
          </a:xfrm>
          <a:prstGeom prst="down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6" name="Google Shape;226;p22"/>
          <p:cNvSpPr/>
          <p:nvPr/>
        </p:nvSpPr>
        <p:spPr>
          <a:xfrm>
            <a:off x="4489622" y="3031524"/>
            <a:ext cx="321275" cy="214184"/>
          </a:xfrm>
          <a:prstGeom prst="rect">
            <a:avLst/>
          </a:prstGeom>
          <a:solidFill>
            <a:schemeClr val="accent1">
              <a:alpha val="25882"/>
            </a:schemeClr>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7" name="Google Shape;227;p22"/>
          <p:cNvSpPr/>
          <p:nvPr/>
        </p:nvSpPr>
        <p:spPr>
          <a:xfrm>
            <a:off x="4562272" y="2850204"/>
            <a:ext cx="122763" cy="181320"/>
          </a:xfrm>
          <a:prstGeom prst="downArrow">
            <a:avLst>
              <a:gd fmla="val 50000" name="adj1"/>
              <a:gd fmla="val 50000" name="adj2"/>
            </a:avLst>
          </a:prstGeom>
          <a:solidFill>
            <a:schemeClr val="accent1"/>
          </a:solidFill>
          <a:ln cap="flat" cmpd="sng" w="12700">
            <a:solidFill>
              <a:srgbClr val="2F7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8" name="Google Shape;228;p22"/>
          <p:cNvSpPr txBox="1"/>
          <p:nvPr/>
        </p:nvSpPr>
        <p:spPr>
          <a:xfrm>
            <a:off x="4320191" y="2613410"/>
            <a:ext cx="72968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FF0000"/>
                </a:solidFill>
                <a:latin typeface="Corbel"/>
                <a:ea typeface="Corbel"/>
                <a:cs typeface="Corbel"/>
                <a:sym typeface="Corbel"/>
              </a:rPr>
              <a:t>Download</a:t>
            </a:r>
            <a:endParaRPr/>
          </a:p>
        </p:txBody>
      </p:sp>
      <p:sp>
        <p:nvSpPr>
          <p:cNvPr id="229" name="Google Shape;229;p22"/>
          <p:cNvSpPr txBox="1"/>
          <p:nvPr/>
        </p:nvSpPr>
        <p:spPr>
          <a:xfrm>
            <a:off x="2402732" y="1985402"/>
            <a:ext cx="237757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lt1"/>
                </a:solidFill>
                <a:latin typeface="Corbel"/>
                <a:ea typeface="Corbel"/>
                <a:cs typeface="Corbel"/>
                <a:sym typeface="Corbel"/>
              </a:rPr>
              <a:t>Scroll down and click csv as shown bellow</a:t>
            </a:r>
            <a:endParaRPr/>
          </a:p>
        </p:txBody>
      </p:sp>
      <p:pic>
        <p:nvPicPr>
          <p:cNvPr id="230" name="Google Shape;230;p22"/>
          <p:cNvPicPr preferRelativeResize="0"/>
          <p:nvPr/>
        </p:nvPicPr>
        <p:blipFill rotWithShape="1">
          <a:blip r:embed="rId4">
            <a:alphaModFix/>
          </a:blip>
          <a:srcRect b="0" l="0" r="0" t="0"/>
          <a:stretch/>
        </p:blipFill>
        <p:spPr>
          <a:xfrm>
            <a:off x="455562" y="5045290"/>
            <a:ext cx="4113674" cy="1602646"/>
          </a:xfrm>
          <a:prstGeom prst="rect">
            <a:avLst/>
          </a:prstGeom>
          <a:noFill/>
          <a:ln>
            <a:noFill/>
          </a:ln>
        </p:spPr>
      </p:pic>
      <p:sp>
        <p:nvSpPr>
          <p:cNvPr id="231" name="Google Shape;231;p22"/>
          <p:cNvSpPr txBox="1"/>
          <p:nvPr/>
        </p:nvSpPr>
        <p:spPr>
          <a:xfrm>
            <a:off x="397848" y="3936559"/>
            <a:ext cx="45291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orbel"/>
                <a:ea typeface="Corbel"/>
                <a:cs typeface="Corbel"/>
                <a:sym typeface="Corbel"/>
              </a:rPr>
              <a:t>Place your cursor inside the table any place &gt;  Click insert &gt; click  table</a:t>
            </a:r>
            <a:endParaRPr/>
          </a:p>
          <a:p>
            <a:pPr indent="0" lvl="0" marL="0" marR="0" rtl="0" algn="l">
              <a:spcBef>
                <a:spcPts val="0"/>
              </a:spcBef>
              <a:spcAft>
                <a:spcPts val="0"/>
              </a:spcAft>
              <a:buNone/>
            </a:pPr>
            <a:r>
              <a:rPr lang="en-US" sz="1200">
                <a:solidFill>
                  <a:schemeClr val="lt1"/>
                </a:solidFill>
                <a:latin typeface="Corbel"/>
                <a:ea typeface="Corbel"/>
                <a:cs typeface="Corbel"/>
                <a:sym typeface="Corbel"/>
              </a:rPr>
              <a:t>&gt; Click OK</a:t>
            </a:r>
            <a:endParaRPr/>
          </a:p>
          <a:p>
            <a:pPr indent="0" lvl="0" marL="0" marR="0" rtl="0" algn="l">
              <a:spcBef>
                <a:spcPts val="0"/>
              </a:spcBef>
              <a:spcAft>
                <a:spcPts val="0"/>
              </a:spcAft>
              <a:buNone/>
            </a:pPr>
            <a:r>
              <a:t/>
            </a:r>
            <a:endParaRPr sz="1200">
              <a:solidFill>
                <a:schemeClr val="lt1"/>
              </a:solidFill>
              <a:latin typeface="Corbel"/>
              <a:ea typeface="Corbel"/>
              <a:cs typeface="Corbel"/>
              <a:sym typeface="Corbel"/>
            </a:endParaRPr>
          </a:p>
        </p:txBody>
      </p:sp>
      <p:pic>
        <p:nvPicPr>
          <p:cNvPr id="232" name="Google Shape;232;p22"/>
          <p:cNvPicPr preferRelativeResize="0"/>
          <p:nvPr/>
        </p:nvPicPr>
        <p:blipFill rotWithShape="1">
          <a:blip r:embed="rId5">
            <a:alphaModFix/>
          </a:blip>
          <a:srcRect b="0" l="0" r="0" t="0"/>
          <a:stretch/>
        </p:blipFill>
        <p:spPr>
          <a:xfrm>
            <a:off x="2402732" y="4259724"/>
            <a:ext cx="1241763" cy="558312"/>
          </a:xfrm>
          <a:prstGeom prst="rect">
            <a:avLst/>
          </a:prstGeom>
          <a:noFill/>
          <a:ln>
            <a:noFill/>
          </a:ln>
        </p:spPr>
      </p:pic>
      <p:sp>
        <p:nvSpPr>
          <p:cNvPr id="233" name="Google Shape;233;p22"/>
          <p:cNvSpPr/>
          <p:nvPr/>
        </p:nvSpPr>
        <p:spPr>
          <a:xfrm>
            <a:off x="1845520" y="4516584"/>
            <a:ext cx="341774" cy="435000"/>
          </a:xfrm>
          <a:prstGeom prst="down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34" name="Google Shape;234;p22"/>
          <p:cNvSpPr/>
          <p:nvPr/>
        </p:nvSpPr>
        <p:spPr>
          <a:xfrm>
            <a:off x="3155092" y="4259724"/>
            <a:ext cx="362465" cy="57984"/>
          </a:xfrm>
          <a:prstGeom prst="lef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35" name="Google Shape;235;p22"/>
          <p:cNvSpPr/>
          <p:nvPr/>
        </p:nvSpPr>
        <p:spPr>
          <a:xfrm>
            <a:off x="3188043" y="4493161"/>
            <a:ext cx="321276" cy="45719"/>
          </a:xfrm>
          <a:prstGeom prst="lef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36" name="Google Shape;236;p22"/>
          <p:cNvSpPr/>
          <p:nvPr/>
        </p:nvSpPr>
        <p:spPr>
          <a:xfrm>
            <a:off x="3644495" y="6290351"/>
            <a:ext cx="362465" cy="57984"/>
          </a:xfrm>
          <a:prstGeom prst="lef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37" name="Google Shape;237;p22"/>
          <p:cNvSpPr/>
          <p:nvPr/>
        </p:nvSpPr>
        <p:spPr>
          <a:xfrm>
            <a:off x="4780306" y="5766485"/>
            <a:ext cx="1822578" cy="80127"/>
          </a:xfrm>
          <a:prstGeom prst="right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pic>
        <p:nvPicPr>
          <p:cNvPr id="238" name="Google Shape;238;p22"/>
          <p:cNvPicPr preferRelativeResize="0"/>
          <p:nvPr/>
        </p:nvPicPr>
        <p:blipFill rotWithShape="1">
          <a:blip r:embed="rId6">
            <a:alphaModFix/>
          </a:blip>
          <a:srcRect b="0" l="0" r="0" t="0"/>
          <a:stretch/>
        </p:blipFill>
        <p:spPr>
          <a:xfrm>
            <a:off x="4780306" y="6004673"/>
            <a:ext cx="1952625" cy="257175"/>
          </a:xfrm>
          <a:prstGeom prst="rect">
            <a:avLst/>
          </a:prstGeom>
          <a:noFill/>
          <a:ln>
            <a:noFill/>
          </a:ln>
        </p:spPr>
      </p:pic>
      <p:sp>
        <p:nvSpPr>
          <p:cNvPr id="239" name="Google Shape;239;p22"/>
          <p:cNvSpPr txBox="1"/>
          <p:nvPr/>
        </p:nvSpPr>
        <p:spPr>
          <a:xfrm>
            <a:off x="4685034" y="5256567"/>
            <a:ext cx="200086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Corbel"/>
                <a:ea typeface="Corbel"/>
                <a:cs typeface="Corbel"/>
                <a:sym typeface="Corbel"/>
              </a:rPr>
              <a:t>Save the files on your desktop</a:t>
            </a:r>
            <a:endParaRPr/>
          </a:p>
          <a:p>
            <a:pPr indent="0" lvl="0" marL="0" marR="0" rtl="0" algn="l">
              <a:spcBef>
                <a:spcPts val="0"/>
              </a:spcBef>
              <a:spcAft>
                <a:spcPts val="0"/>
              </a:spcAft>
              <a:buNone/>
            </a:pPr>
            <a:r>
              <a:rPr b="1" lang="en-US" sz="1100">
                <a:solidFill>
                  <a:schemeClr val="lt1"/>
                </a:solidFill>
                <a:latin typeface="Corbel"/>
                <a:ea typeface="Corbel"/>
                <a:cs typeface="Corbel"/>
                <a:sym typeface="Corbel"/>
              </a:rPr>
              <a:t>as a  WP.xls</a:t>
            </a:r>
            <a:endParaRPr/>
          </a:p>
        </p:txBody>
      </p:sp>
      <p:pic>
        <p:nvPicPr>
          <p:cNvPr id="240" name="Google Shape;240;p22"/>
          <p:cNvPicPr preferRelativeResize="0"/>
          <p:nvPr/>
        </p:nvPicPr>
        <p:blipFill rotWithShape="1">
          <a:blip r:embed="rId7">
            <a:alphaModFix/>
          </a:blip>
          <a:srcRect b="0" l="0" r="0" t="0"/>
          <a:stretch/>
        </p:blipFill>
        <p:spPr>
          <a:xfrm>
            <a:off x="7195893" y="3988746"/>
            <a:ext cx="3881144" cy="2330597"/>
          </a:xfrm>
          <a:prstGeom prst="rect">
            <a:avLst/>
          </a:prstGeom>
          <a:noFill/>
          <a:ln>
            <a:noFill/>
          </a:ln>
        </p:spPr>
      </p:pic>
      <p:sp>
        <p:nvSpPr>
          <p:cNvPr id="241" name="Google Shape;241;p22"/>
          <p:cNvSpPr/>
          <p:nvPr/>
        </p:nvSpPr>
        <p:spPr>
          <a:xfrm>
            <a:off x="7448706" y="3939103"/>
            <a:ext cx="1029729" cy="233437"/>
          </a:xfrm>
          <a:prstGeom prst="rect">
            <a:avLst/>
          </a:prstGeom>
          <a:solidFill>
            <a:schemeClr val="accent1">
              <a:alpha val="32941"/>
            </a:schemeClr>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42" name="Google Shape;242;p22"/>
          <p:cNvSpPr/>
          <p:nvPr/>
        </p:nvSpPr>
        <p:spPr>
          <a:xfrm>
            <a:off x="9970852" y="6001024"/>
            <a:ext cx="1033324" cy="205224"/>
          </a:xfrm>
          <a:prstGeom prst="rect">
            <a:avLst/>
          </a:prstGeom>
          <a:solidFill>
            <a:schemeClr val="accent1">
              <a:alpha val="32941"/>
            </a:schemeClr>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43" name="Google Shape;243;p22"/>
          <p:cNvSpPr/>
          <p:nvPr/>
        </p:nvSpPr>
        <p:spPr>
          <a:xfrm>
            <a:off x="8107510" y="4483818"/>
            <a:ext cx="1713141" cy="250266"/>
          </a:xfrm>
          <a:prstGeom prst="rect">
            <a:avLst/>
          </a:prstGeom>
          <a:solidFill>
            <a:schemeClr val="accent1">
              <a:alpha val="32941"/>
            </a:schemeClr>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44" name="Google Shape;244;p22"/>
          <p:cNvSpPr txBox="1"/>
          <p:nvPr/>
        </p:nvSpPr>
        <p:spPr>
          <a:xfrm>
            <a:off x="7077215" y="6300452"/>
            <a:ext cx="43044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Corbel"/>
                <a:ea typeface="Corbel"/>
                <a:cs typeface="Corbel"/>
                <a:sym typeface="Corbel"/>
              </a:rPr>
              <a:t>Create a database worldPopulation &gt; right Click wp database &gt;</a:t>
            </a:r>
            <a:endParaRPr/>
          </a:p>
          <a:p>
            <a:pPr indent="0" lvl="0" marL="0" marR="0" rtl="0" algn="l">
              <a:spcBef>
                <a:spcPts val="0"/>
              </a:spcBef>
              <a:spcAft>
                <a:spcPts val="0"/>
              </a:spcAft>
              <a:buNone/>
            </a:pPr>
            <a:r>
              <a:rPr b="1" lang="en-US" sz="1200">
                <a:solidFill>
                  <a:schemeClr val="lt1"/>
                </a:solidFill>
                <a:latin typeface="Corbel"/>
                <a:ea typeface="Corbel"/>
                <a:cs typeface="Corbel"/>
                <a:sym typeface="Corbel"/>
              </a:rPr>
              <a:t>Tasks &gt; click import Data</a:t>
            </a:r>
            <a:endParaRPr/>
          </a:p>
        </p:txBody>
      </p:sp>
      <p:pic>
        <p:nvPicPr>
          <p:cNvPr id="245" name="Google Shape;245;p22"/>
          <p:cNvPicPr preferRelativeResize="0"/>
          <p:nvPr/>
        </p:nvPicPr>
        <p:blipFill rotWithShape="1">
          <a:blip r:embed="rId8">
            <a:alphaModFix/>
          </a:blip>
          <a:srcRect b="0" l="0" r="0" t="0"/>
          <a:stretch/>
        </p:blipFill>
        <p:spPr>
          <a:xfrm>
            <a:off x="9136465" y="897686"/>
            <a:ext cx="2293296" cy="2421652"/>
          </a:xfrm>
          <a:prstGeom prst="rect">
            <a:avLst/>
          </a:prstGeom>
          <a:noFill/>
          <a:ln>
            <a:noFill/>
          </a:ln>
        </p:spPr>
      </p:pic>
      <p:sp>
        <p:nvSpPr>
          <p:cNvPr id="246" name="Google Shape;246;p22"/>
          <p:cNvSpPr/>
          <p:nvPr/>
        </p:nvSpPr>
        <p:spPr>
          <a:xfrm rot="10800000">
            <a:off x="10112226" y="3413542"/>
            <a:ext cx="341774" cy="435000"/>
          </a:xfrm>
          <a:prstGeom prst="downArrow">
            <a:avLst>
              <a:gd fmla="val 50000" name="adj1"/>
              <a:gd fmla="val 50000" name="adj2"/>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47" name="Google Shape;247;p22"/>
          <p:cNvSpPr txBox="1"/>
          <p:nvPr/>
        </p:nvSpPr>
        <p:spPr>
          <a:xfrm>
            <a:off x="5457534" y="1515248"/>
            <a:ext cx="373886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Corbel"/>
                <a:ea typeface="Corbel"/>
                <a:cs typeface="Corbel"/>
                <a:sym typeface="Corbel"/>
              </a:rPr>
              <a:t>Go next &gt; Choose Data Source (Microsoft excel) &gt;  Browse Excel File path (wp.xls) &gt; next &gt; Choose Destination ( SQL Server NativeClient 11.0 &gt;  Database WorldPopulation &gt; Next &gt; click excel Sheet</a:t>
            </a:r>
            <a:endParaRPr/>
          </a:p>
          <a:p>
            <a:pPr indent="0" lvl="0" marL="0" marR="0" rtl="0" algn="l">
              <a:spcBef>
                <a:spcPts val="0"/>
              </a:spcBef>
              <a:spcAft>
                <a:spcPts val="0"/>
              </a:spcAft>
              <a:buNone/>
            </a:pPr>
            <a:r>
              <a:rPr b="1" lang="en-US" sz="1200">
                <a:solidFill>
                  <a:schemeClr val="lt1"/>
                </a:solidFill>
                <a:latin typeface="Corbel"/>
                <a:ea typeface="Corbel"/>
                <a:cs typeface="Corbel"/>
                <a:sym typeface="Corbel"/>
              </a:rPr>
              <a:t>&gt; Next &gt; Run immediately , Next &gt; Finished</a:t>
            </a:r>
            <a:endParaRPr/>
          </a:p>
        </p:txBody>
      </p:sp>
      <p:sp>
        <p:nvSpPr>
          <p:cNvPr id="248" name="Google Shape;248;p22"/>
          <p:cNvSpPr txBox="1"/>
          <p:nvPr/>
        </p:nvSpPr>
        <p:spPr>
          <a:xfrm>
            <a:off x="11004176" y="253999"/>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p:nvPr/>
        </p:nvSpPr>
        <p:spPr>
          <a:xfrm>
            <a:off x="4830818" y="275847"/>
            <a:ext cx="357826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0A2"/>
                </a:solidFill>
                <a:latin typeface="Arial Black"/>
                <a:ea typeface="Arial Black"/>
                <a:cs typeface="Arial Black"/>
                <a:sym typeface="Arial Black"/>
              </a:rPr>
              <a:t>SQL Data Types </a:t>
            </a:r>
            <a:endParaRPr sz="2800">
              <a:solidFill>
                <a:srgbClr val="FEE0A2"/>
              </a:solidFill>
              <a:latin typeface="Corbel"/>
              <a:ea typeface="Corbel"/>
              <a:cs typeface="Corbel"/>
              <a:sym typeface="Corbel"/>
            </a:endParaRPr>
          </a:p>
        </p:txBody>
      </p:sp>
      <p:pic>
        <p:nvPicPr>
          <p:cNvPr id="254" name="Google Shape;254;p23"/>
          <p:cNvPicPr preferRelativeResize="0"/>
          <p:nvPr/>
        </p:nvPicPr>
        <p:blipFill rotWithShape="1">
          <a:blip r:embed="rId3">
            <a:alphaModFix/>
          </a:blip>
          <a:srcRect b="0" l="0" r="0" t="0"/>
          <a:stretch/>
        </p:blipFill>
        <p:spPr>
          <a:xfrm>
            <a:off x="231513" y="2070514"/>
            <a:ext cx="4599305" cy="2584450"/>
          </a:xfrm>
          <a:prstGeom prst="rect">
            <a:avLst/>
          </a:prstGeom>
          <a:noFill/>
          <a:ln>
            <a:noFill/>
          </a:ln>
        </p:spPr>
      </p:pic>
      <p:sp>
        <p:nvSpPr>
          <p:cNvPr id="255" name="Google Shape;255;p23"/>
          <p:cNvSpPr/>
          <p:nvPr/>
        </p:nvSpPr>
        <p:spPr>
          <a:xfrm>
            <a:off x="119270" y="1092261"/>
            <a:ext cx="5274365" cy="68505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chemeClr val="lt1"/>
                </a:solidFill>
                <a:latin typeface="Calibri"/>
                <a:ea typeface="Calibri"/>
                <a:cs typeface="Calibri"/>
                <a:sym typeface="Calibri"/>
              </a:rPr>
              <a:t>SQL developer must decide what type of data that will be stored inside each column when creating a table. </a:t>
            </a:r>
            <a:endParaRPr sz="1800">
              <a:solidFill>
                <a:schemeClr val="lt1"/>
              </a:solidFill>
              <a:latin typeface="Calibri"/>
              <a:ea typeface="Calibri"/>
              <a:cs typeface="Calibri"/>
              <a:sym typeface="Calibri"/>
            </a:endParaRPr>
          </a:p>
        </p:txBody>
      </p:sp>
      <p:sp>
        <p:nvSpPr>
          <p:cNvPr id="256" name="Google Shape;256;p23"/>
          <p:cNvSpPr/>
          <p:nvPr/>
        </p:nvSpPr>
        <p:spPr>
          <a:xfrm>
            <a:off x="119270" y="4782304"/>
            <a:ext cx="6096000" cy="145007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400">
                <a:solidFill>
                  <a:schemeClr val="lt1"/>
                </a:solidFill>
                <a:latin typeface="Calibri"/>
                <a:ea typeface="Calibri"/>
                <a:cs typeface="Calibri"/>
                <a:sym typeface="Calibri"/>
              </a:rPr>
              <a:t>Unicode and Non Unicode</a:t>
            </a:r>
            <a:endParaRPr/>
          </a:p>
          <a:p>
            <a:pPr indent="0" lvl="0" marL="0" marR="0" rtl="0" algn="l">
              <a:lnSpc>
                <a:spcPct val="107000"/>
              </a:lnSpc>
              <a:spcBef>
                <a:spcPts val="800"/>
              </a:spcBef>
              <a:spcAft>
                <a:spcPts val="0"/>
              </a:spcAft>
              <a:buNone/>
            </a:pPr>
            <a:r>
              <a:rPr b="1" lang="en-US" sz="1400">
                <a:solidFill>
                  <a:schemeClr val="lt1"/>
                </a:solidFill>
                <a:latin typeface="Calibri"/>
                <a:ea typeface="Calibri"/>
                <a:cs typeface="Calibri"/>
                <a:sym typeface="Calibri"/>
              </a:rPr>
              <a:t>Unicode ---Universal supported data, when data use Globally ( All culture “N” National language) --- 2 byte = 1 character</a:t>
            </a:r>
            <a:endParaRPr/>
          </a:p>
          <a:p>
            <a:pPr indent="0" lvl="0" marL="0" marR="0" rtl="0" algn="l">
              <a:lnSpc>
                <a:spcPct val="107000"/>
              </a:lnSpc>
              <a:spcBef>
                <a:spcPts val="800"/>
              </a:spcBef>
              <a:spcAft>
                <a:spcPts val="0"/>
              </a:spcAft>
              <a:buNone/>
            </a:pPr>
            <a:r>
              <a:rPr b="1" lang="en-US" sz="1400">
                <a:solidFill>
                  <a:schemeClr val="lt1"/>
                </a:solidFill>
                <a:latin typeface="Calibri"/>
                <a:ea typeface="Calibri"/>
                <a:cs typeface="Calibri"/>
                <a:sym typeface="Calibri"/>
              </a:rPr>
              <a:t>Non-Unicode --- Non Universal supported data, When data use locally ( only English culture non National Language) -- 1 byte = 1 character </a:t>
            </a:r>
            <a:endParaRPr b="1" sz="1400">
              <a:solidFill>
                <a:schemeClr val="lt1"/>
              </a:solidFill>
              <a:latin typeface="Calibri"/>
              <a:ea typeface="Calibri"/>
              <a:cs typeface="Calibri"/>
              <a:sym typeface="Calibri"/>
            </a:endParaRPr>
          </a:p>
        </p:txBody>
      </p:sp>
      <p:sp>
        <p:nvSpPr>
          <p:cNvPr id="257" name="Google Shape;257;p23"/>
          <p:cNvSpPr/>
          <p:nvPr/>
        </p:nvSpPr>
        <p:spPr>
          <a:xfrm>
            <a:off x="6978869" y="5969810"/>
            <a:ext cx="5129049" cy="78386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lang="en-US" sz="1400">
                <a:solidFill>
                  <a:srgbClr val="FFFF00"/>
                </a:solidFill>
                <a:latin typeface="Calibri"/>
                <a:ea typeface="Calibri"/>
                <a:cs typeface="Calibri"/>
                <a:sym typeface="Calibri"/>
              </a:rPr>
              <a:t>((</a:t>
            </a:r>
            <a:r>
              <a:rPr lang="en-US" sz="1400">
                <a:solidFill>
                  <a:srgbClr val="FFFF00"/>
                </a:solidFill>
                <a:latin typeface="Arial"/>
                <a:ea typeface="Arial"/>
                <a:cs typeface="Arial"/>
                <a:sym typeface="Arial"/>
              </a:rPr>
              <a:t> 1 bit means 0 or 1, 8 bit make </a:t>
            </a:r>
            <a:r>
              <a:rPr b="1" lang="en-US" sz="1400">
                <a:solidFill>
                  <a:srgbClr val="FFFF00"/>
                </a:solidFill>
                <a:latin typeface="Arial"/>
                <a:ea typeface="Arial"/>
                <a:cs typeface="Arial"/>
                <a:sym typeface="Arial"/>
              </a:rPr>
              <a:t>one</a:t>
            </a:r>
            <a:r>
              <a:rPr lang="en-US" sz="1400">
                <a:solidFill>
                  <a:srgbClr val="FFFF00"/>
                </a:solidFill>
                <a:latin typeface="Arial"/>
                <a:ea typeface="Arial"/>
                <a:cs typeface="Arial"/>
                <a:sym typeface="Arial"/>
              </a:rPr>
              <a:t> byte. 0 ,1 = 2</a:t>
            </a:r>
            <a:r>
              <a:rPr baseline="30000" lang="en-US" sz="1400">
                <a:solidFill>
                  <a:srgbClr val="FFFF00"/>
                </a:solidFill>
                <a:latin typeface="Arial"/>
                <a:ea typeface="Arial"/>
                <a:cs typeface="Arial"/>
                <a:sym typeface="Arial"/>
              </a:rPr>
              <a:t>8</a:t>
            </a:r>
            <a:r>
              <a:rPr lang="en-US" sz="1400">
                <a:solidFill>
                  <a:srgbClr val="FFFF00"/>
                </a:solidFill>
                <a:latin typeface="Arial"/>
                <a:ea typeface="Arial"/>
                <a:cs typeface="Arial"/>
                <a:sym typeface="Arial"/>
              </a:rPr>
              <a:t> = 256 character can be use like 1,2, @, &lt;, &gt;, [, (, so on .  gigabyte </a:t>
            </a:r>
            <a:r>
              <a:rPr b="1" lang="en-US" sz="1400">
                <a:solidFill>
                  <a:srgbClr val="FFFF00"/>
                </a:solidFill>
                <a:latin typeface="Arial"/>
                <a:ea typeface="Arial"/>
                <a:cs typeface="Arial"/>
                <a:sym typeface="Arial"/>
              </a:rPr>
              <a:t>is</a:t>
            </a:r>
            <a:r>
              <a:rPr lang="en-US" sz="1400">
                <a:solidFill>
                  <a:srgbClr val="FFFF00"/>
                </a:solidFill>
                <a:latin typeface="Arial"/>
                <a:ea typeface="Arial"/>
                <a:cs typeface="Arial"/>
                <a:sym typeface="Arial"/>
              </a:rPr>
              <a:t> eight times bigger than one gigabit.))</a:t>
            </a:r>
            <a:endParaRPr sz="1400">
              <a:solidFill>
                <a:srgbClr val="FFFF00"/>
              </a:solidFill>
              <a:latin typeface="Calibri"/>
              <a:ea typeface="Calibri"/>
              <a:cs typeface="Calibri"/>
              <a:sym typeface="Calibri"/>
            </a:endParaRPr>
          </a:p>
        </p:txBody>
      </p:sp>
      <p:cxnSp>
        <p:nvCxnSpPr>
          <p:cNvPr id="258" name="Google Shape;258;p23"/>
          <p:cNvCxnSpPr/>
          <p:nvPr/>
        </p:nvCxnSpPr>
        <p:spPr>
          <a:xfrm flipH="1" rot="10800000">
            <a:off x="1660634" y="3741683"/>
            <a:ext cx="851338" cy="399393"/>
          </a:xfrm>
          <a:prstGeom prst="straightConnector1">
            <a:avLst/>
          </a:prstGeom>
          <a:noFill/>
          <a:ln cap="flat" cmpd="sng" w="9525">
            <a:solidFill>
              <a:schemeClr val="accent1"/>
            </a:solidFill>
            <a:prstDash val="solid"/>
            <a:miter lim="800000"/>
            <a:headEnd len="sm" w="sm" type="none"/>
            <a:tailEnd len="med" w="med" type="triangle"/>
          </a:ln>
        </p:spPr>
      </p:cxnSp>
      <p:sp>
        <p:nvSpPr>
          <p:cNvPr id="259" name="Google Shape;259;p23"/>
          <p:cNvSpPr txBox="1"/>
          <p:nvPr/>
        </p:nvSpPr>
        <p:spPr>
          <a:xfrm>
            <a:off x="2452010" y="3614343"/>
            <a:ext cx="71526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FF0000"/>
                </a:solidFill>
                <a:latin typeface="Corbel"/>
                <a:ea typeface="Corbel"/>
                <a:cs typeface="Corbel"/>
                <a:sym typeface="Corbel"/>
              </a:rPr>
              <a:t>Waste space</a:t>
            </a:r>
            <a:endParaRPr/>
          </a:p>
        </p:txBody>
      </p:sp>
      <p:sp>
        <p:nvSpPr>
          <p:cNvPr id="260" name="Google Shape;260;p23"/>
          <p:cNvSpPr txBox="1"/>
          <p:nvPr/>
        </p:nvSpPr>
        <p:spPr>
          <a:xfrm>
            <a:off x="5236424" y="1637272"/>
            <a:ext cx="3172663"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rgbClr val="00B0F0"/>
                </a:solidFill>
                <a:latin typeface="Corbel"/>
                <a:ea typeface="Corbel"/>
                <a:cs typeface="Corbel"/>
                <a:sym typeface="Corbel"/>
              </a:rPr>
              <a:t>Numbers of characters use </a:t>
            </a:r>
            <a:endParaRPr/>
          </a:p>
          <a:p>
            <a:pPr indent="0" lvl="0" marL="0" marR="0" rtl="0" algn="l">
              <a:spcBef>
                <a:spcPts val="0"/>
              </a:spcBef>
              <a:spcAft>
                <a:spcPts val="0"/>
              </a:spcAft>
              <a:buNone/>
            </a:pPr>
            <a:r>
              <a:rPr b="1" lang="en-US" sz="2000" u="sng">
                <a:solidFill>
                  <a:srgbClr val="00B0F0"/>
                </a:solidFill>
                <a:latin typeface="Corbel"/>
                <a:ea typeface="Corbel"/>
                <a:cs typeface="Corbel"/>
                <a:sym typeface="Corbel"/>
              </a:rPr>
              <a:t>In data type.</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Char to char(8000)</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Varchar to varchar(8000)</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Varchar(max)</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nvarchar to nvarchar(4000)</a:t>
            </a:r>
            <a:endParaRPr/>
          </a:p>
        </p:txBody>
      </p:sp>
      <p:sp>
        <p:nvSpPr>
          <p:cNvPr id="261" name="Google Shape;261;p23"/>
          <p:cNvSpPr txBox="1"/>
          <p:nvPr/>
        </p:nvSpPr>
        <p:spPr>
          <a:xfrm>
            <a:off x="8176592" y="2937235"/>
            <a:ext cx="3504934"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B0F0"/>
                </a:solidFill>
                <a:latin typeface="Corbel"/>
                <a:ea typeface="Corbel"/>
                <a:cs typeface="Corbel"/>
                <a:sym typeface="Corbel"/>
              </a:rPr>
              <a:t>Numeric Data</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Tinyint(1 byte) – 0 to 255</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Smallint (2 bytes) –32,768 to 32767 </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Int ( 4 bytes)</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Bigint (8 bytes)</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Decimal or Number (8 Bytes)</a:t>
            </a:r>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262" name="Google Shape;262;p23"/>
          <p:cNvSpPr txBox="1"/>
          <p:nvPr/>
        </p:nvSpPr>
        <p:spPr>
          <a:xfrm>
            <a:off x="9263270" y="1777320"/>
            <a:ext cx="2255746" cy="646331"/>
          </a:xfrm>
          <a:prstGeom prst="rect">
            <a:avLst/>
          </a:prstGeom>
          <a:solidFill>
            <a:srgbClr val="48BAD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Create small tamp</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table, show datatype</a:t>
            </a:r>
            <a:endParaRPr/>
          </a:p>
        </p:txBody>
      </p:sp>
      <p:sp>
        <p:nvSpPr>
          <p:cNvPr id="263" name="Google Shape;263;p23"/>
          <p:cNvSpPr txBox="1"/>
          <p:nvPr/>
        </p:nvSpPr>
        <p:spPr>
          <a:xfrm>
            <a:off x="10896600" y="275847"/>
            <a:ext cx="47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1-5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