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Classic" charset="1" panose="00000500000000000000"/>
      <p:regular r:id="rId15"/>
    </p:embeddedFont>
    <p:embeddedFont>
      <p:font typeface="Now Heavy" charset="1" panose="00000A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90001" y="-2003702"/>
            <a:ext cx="9089832" cy="6131505"/>
          </a:xfrm>
          <a:custGeom>
            <a:avLst/>
            <a:gdLst/>
            <a:ahLst/>
            <a:cxnLst/>
            <a:rect r="r" b="b" t="t" l="l"/>
            <a:pathLst>
              <a:path h="6131505" w="9089832">
                <a:moveTo>
                  <a:pt x="0" y="0"/>
                </a:moveTo>
                <a:lnTo>
                  <a:pt x="9089832" y="0"/>
                </a:lnTo>
                <a:lnTo>
                  <a:pt x="9089832" y="6131504"/>
                </a:lnTo>
                <a:lnTo>
                  <a:pt x="0" y="613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32111" y="592517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83663" y="-4081666"/>
            <a:ext cx="9144000" cy="6168044"/>
          </a:xfrm>
          <a:custGeom>
            <a:avLst/>
            <a:gdLst/>
            <a:ahLst/>
            <a:cxnLst/>
            <a:rect r="r" b="b" t="t" l="l"/>
            <a:pathLst>
              <a:path h="6168044" w="9144000">
                <a:moveTo>
                  <a:pt x="0" y="0"/>
                </a:moveTo>
                <a:lnTo>
                  <a:pt x="9144000" y="0"/>
                </a:lnTo>
                <a:lnTo>
                  <a:pt x="9144000" y="6168044"/>
                </a:lnTo>
                <a:lnTo>
                  <a:pt x="0" y="6168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70654" y="1028700"/>
            <a:ext cx="1264709" cy="1264709"/>
          </a:xfrm>
          <a:custGeom>
            <a:avLst/>
            <a:gdLst/>
            <a:ahLst/>
            <a:cxnLst/>
            <a:rect r="r" b="b" t="t" l="l"/>
            <a:pathLst>
              <a:path h="1264709" w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85641" y="1459923"/>
            <a:ext cx="11679856" cy="5054192"/>
          </a:xfrm>
          <a:custGeom>
            <a:avLst/>
            <a:gdLst/>
            <a:ahLst/>
            <a:cxnLst/>
            <a:rect r="r" b="b" t="t" l="l"/>
            <a:pathLst>
              <a:path h="5054192" w="11679856">
                <a:moveTo>
                  <a:pt x="0" y="0"/>
                </a:moveTo>
                <a:lnTo>
                  <a:pt x="11679857" y="0"/>
                </a:lnTo>
                <a:lnTo>
                  <a:pt x="11679857" y="5054193"/>
                </a:lnTo>
                <a:lnTo>
                  <a:pt x="0" y="50541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73196" y="7020009"/>
            <a:ext cx="3486250" cy="3486250"/>
          </a:xfrm>
          <a:custGeom>
            <a:avLst/>
            <a:gdLst/>
            <a:ahLst/>
            <a:cxnLst/>
            <a:rect r="r" b="b" t="t" l="l"/>
            <a:pathLst>
              <a:path h="3486250" w="3486250">
                <a:moveTo>
                  <a:pt x="0" y="0"/>
                </a:moveTo>
                <a:lnTo>
                  <a:pt x="3486251" y="0"/>
                </a:lnTo>
                <a:lnTo>
                  <a:pt x="3486251" y="3486250"/>
                </a:lnTo>
                <a:lnTo>
                  <a:pt x="0" y="3486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586222"/>
            <a:ext cx="3996656" cy="167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8"/>
              </a:lnSpc>
            </a:pPr>
            <a:r>
              <a:rPr lang="en-US" sz="3170">
                <a:solidFill>
                  <a:srgbClr val="2B26AD"/>
                </a:solidFill>
                <a:latin typeface="Montserrat Classic"/>
              </a:rPr>
              <a:t>Travis Cook</a:t>
            </a:r>
          </a:p>
          <a:p>
            <a:pPr algn="l">
              <a:lnSpc>
                <a:spcPts val="4438"/>
              </a:lnSpc>
            </a:pPr>
            <a:r>
              <a:rPr lang="en-US" sz="3170">
                <a:solidFill>
                  <a:srgbClr val="2B26AD"/>
                </a:solidFill>
                <a:latin typeface="Montserrat Classic"/>
              </a:rPr>
              <a:t>Matthew Groh</a:t>
            </a:r>
          </a:p>
          <a:p>
            <a:pPr algn="l">
              <a:lnSpc>
                <a:spcPts val="4438"/>
              </a:lnSpc>
            </a:pPr>
            <a:r>
              <a:rPr lang="en-US" sz="3170">
                <a:solidFill>
                  <a:srgbClr val="2B26AD"/>
                </a:solidFill>
                <a:latin typeface="Montserrat Classic"/>
              </a:rPr>
              <a:t>Marshal Rittenger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96238" y="-1724265"/>
            <a:ext cx="6334896" cy="4261657"/>
          </a:xfrm>
          <a:custGeom>
            <a:avLst/>
            <a:gdLst/>
            <a:ahLst/>
            <a:cxnLst/>
            <a:rect r="r" b="b" t="t" l="l"/>
            <a:pathLst>
              <a:path h="4261657" w="6334896">
                <a:moveTo>
                  <a:pt x="0" y="0"/>
                </a:moveTo>
                <a:lnTo>
                  <a:pt x="6334895" y="0"/>
                </a:lnTo>
                <a:lnTo>
                  <a:pt x="6334895" y="4261657"/>
                </a:lnTo>
                <a:lnTo>
                  <a:pt x="0" y="42616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7995" y="7378073"/>
            <a:ext cx="8648160" cy="5817853"/>
          </a:xfrm>
          <a:custGeom>
            <a:avLst/>
            <a:gdLst/>
            <a:ahLst/>
            <a:cxnLst/>
            <a:rect r="r" b="b" t="t" l="l"/>
            <a:pathLst>
              <a:path h="5817853" w="8648160">
                <a:moveTo>
                  <a:pt x="0" y="0"/>
                </a:moveTo>
                <a:lnTo>
                  <a:pt x="8648160" y="0"/>
                </a:lnTo>
                <a:lnTo>
                  <a:pt x="8648160" y="5817854"/>
                </a:lnTo>
                <a:lnTo>
                  <a:pt x="0" y="5817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413338" y="3290039"/>
            <a:ext cx="8707708" cy="6152432"/>
            <a:chOff x="0" y="0"/>
            <a:chExt cx="2293388" cy="16203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93388" cy="1620394"/>
            </a:xfrm>
            <a:custGeom>
              <a:avLst/>
              <a:gdLst/>
              <a:ahLst/>
              <a:cxnLst/>
              <a:rect r="r" b="b" t="t" l="l"/>
              <a:pathLst>
                <a:path h="1620394" w="2293388">
                  <a:moveTo>
                    <a:pt x="0" y="0"/>
                  </a:moveTo>
                  <a:lnTo>
                    <a:pt x="2293388" y="0"/>
                  </a:lnTo>
                  <a:lnTo>
                    <a:pt x="2293388" y="1620394"/>
                  </a:lnTo>
                  <a:lnTo>
                    <a:pt x="0" y="1620394"/>
                  </a:lnTo>
                  <a:close/>
                </a:path>
              </a:pathLst>
            </a:custGeom>
            <a:solidFill>
              <a:srgbClr val="A1CFEB"/>
            </a:solidFill>
            <a:ln w="57150" cap="sq">
              <a:solidFill>
                <a:srgbClr val="00438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93388" cy="1668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34849" y="3611359"/>
            <a:ext cx="8264686" cy="5509791"/>
          </a:xfrm>
          <a:custGeom>
            <a:avLst/>
            <a:gdLst/>
            <a:ahLst/>
            <a:cxnLst/>
            <a:rect r="r" b="b" t="t" l="l"/>
            <a:pathLst>
              <a:path h="5509791" w="8264686">
                <a:moveTo>
                  <a:pt x="0" y="0"/>
                </a:moveTo>
                <a:lnTo>
                  <a:pt x="8264686" y="0"/>
                </a:lnTo>
                <a:lnTo>
                  <a:pt x="8264686" y="5509791"/>
                </a:lnTo>
                <a:lnTo>
                  <a:pt x="0" y="55097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6757" y="747663"/>
            <a:ext cx="10996623" cy="194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12"/>
              </a:lnSpc>
            </a:pPr>
            <a:r>
              <a:rPr lang="en-US" sz="14512">
                <a:solidFill>
                  <a:srgbClr val="FFBF40"/>
                </a:solidFill>
                <a:latin typeface="Now Heavy"/>
              </a:rPr>
              <a:t>POKÉMON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6757" y="3437881"/>
            <a:ext cx="7676581" cy="334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9241" indent="-414621" lvl="1">
              <a:lnSpc>
                <a:spcPts val="5300"/>
              </a:lnSpc>
              <a:buFont typeface="Arial"/>
              <a:buChar char="•"/>
            </a:pPr>
            <a:r>
              <a:rPr lang="en-US" sz="3840" spc="376">
                <a:solidFill>
                  <a:srgbClr val="F5FFF5"/>
                </a:solidFill>
                <a:latin typeface="DM Sans"/>
              </a:rPr>
              <a:t>Handheld video game</a:t>
            </a:r>
          </a:p>
          <a:p>
            <a:pPr algn="l" marL="829241" indent="-414621" lvl="1">
              <a:lnSpc>
                <a:spcPts val="5300"/>
              </a:lnSpc>
              <a:buFont typeface="Arial"/>
              <a:buChar char="•"/>
            </a:pPr>
            <a:r>
              <a:rPr lang="en-US" sz="3840" spc="376">
                <a:solidFill>
                  <a:srgbClr val="F5FFF5"/>
                </a:solidFill>
                <a:latin typeface="DM Sans"/>
              </a:rPr>
              <a:t>Head-to-head battle</a:t>
            </a:r>
          </a:p>
          <a:p>
            <a:pPr algn="l" marL="829241" indent="-414621" lvl="1">
              <a:lnSpc>
                <a:spcPts val="5300"/>
              </a:lnSpc>
              <a:buFont typeface="Arial"/>
              <a:buChar char="•"/>
            </a:pPr>
            <a:r>
              <a:rPr lang="en-US" sz="3840" spc="376">
                <a:solidFill>
                  <a:srgbClr val="F5FFF5"/>
                </a:solidFill>
                <a:latin typeface="DM Sans"/>
              </a:rPr>
              <a:t>Each Pokémon has unique stats and abilities.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87701" y="2203361"/>
            <a:ext cx="4405286" cy="48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75"/>
              </a:lnSpc>
            </a:pPr>
            <a:r>
              <a:rPr lang="en-US" sz="2880" spc="282">
                <a:solidFill>
                  <a:srgbClr val="F5FFF5"/>
                </a:solidFill>
                <a:latin typeface="DM Sans"/>
              </a:rPr>
              <a:t>Video Game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74204" y="-1601375"/>
            <a:ext cx="5921267" cy="4144887"/>
          </a:xfrm>
          <a:custGeom>
            <a:avLst/>
            <a:gdLst/>
            <a:ahLst/>
            <a:cxnLst/>
            <a:rect r="r" b="b" t="t" l="l"/>
            <a:pathLst>
              <a:path h="4144887" w="5921267">
                <a:moveTo>
                  <a:pt x="0" y="0"/>
                </a:moveTo>
                <a:lnTo>
                  <a:pt x="5921267" y="0"/>
                </a:lnTo>
                <a:lnTo>
                  <a:pt x="5921267" y="4144886"/>
                </a:lnTo>
                <a:lnTo>
                  <a:pt x="0" y="4144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8088" y="2217017"/>
            <a:ext cx="6499694" cy="3440276"/>
            <a:chOff x="0" y="0"/>
            <a:chExt cx="1711854" cy="9060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11853" cy="906081"/>
            </a:xfrm>
            <a:custGeom>
              <a:avLst/>
              <a:gdLst/>
              <a:ahLst/>
              <a:cxnLst/>
              <a:rect r="r" b="b" t="t" l="l"/>
              <a:pathLst>
                <a:path h="906081" w="1711853">
                  <a:moveTo>
                    <a:pt x="0" y="0"/>
                  </a:moveTo>
                  <a:lnTo>
                    <a:pt x="1711853" y="0"/>
                  </a:lnTo>
                  <a:lnTo>
                    <a:pt x="1711853" y="906081"/>
                  </a:lnTo>
                  <a:lnTo>
                    <a:pt x="0" y="906081"/>
                  </a:lnTo>
                  <a:close/>
                </a:path>
              </a:pathLst>
            </a:custGeom>
            <a:solidFill>
              <a:srgbClr val="A1CFEB"/>
            </a:solidFill>
            <a:ln w="47625" cap="sq">
              <a:solidFill>
                <a:srgbClr val="00438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11854" cy="953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53121" y="4110076"/>
            <a:ext cx="21495031" cy="14577539"/>
          </a:xfrm>
          <a:custGeom>
            <a:avLst/>
            <a:gdLst/>
            <a:ahLst/>
            <a:cxnLst/>
            <a:rect r="r" b="b" t="t" l="l"/>
            <a:pathLst>
              <a:path h="14577539" w="21495031">
                <a:moveTo>
                  <a:pt x="0" y="0"/>
                </a:moveTo>
                <a:lnTo>
                  <a:pt x="21495031" y="0"/>
                </a:lnTo>
                <a:lnTo>
                  <a:pt x="21495031" y="14577539"/>
                </a:lnTo>
                <a:lnTo>
                  <a:pt x="0" y="14577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39693" y="2428332"/>
            <a:ext cx="6013079" cy="2997825"/>
          </a:xfrm>
          <a:custGeom>
            <a:avLst/>
            <a:gdLst/>
            <a:ahLst/>
            <a:cxnLst/>
            <a:rect r="r" b="b" t="t" l="l"/>
            <a:pathLst>
              <a:path h="2997825" w="6013079">
                <a:moveTo>
                  <a:pt x="0" y="0"/>
                </a:moveTo>
                <a:lnTo>
                  <a:pt x="6013079" y="0"/>
                </a:lnTo>
                <a:lnTo>
                  <a:pt x="6013079" y="2997825"/>
                </a:lnTo>
                <a:lnTo>
                  <a:pt x="0" y="2997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68008" y="6189961"/>
            <a:ext cx="15349774" cy="3446415"/>
            <a:chOff x="0" y="0"/>
            <a:chExt cx="3900171" cy="8756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00172" cy="875688"/>
            </a:xfrm>
            <a:custGeom>
              <a:avLst/>
              <a:gdLst/>
              <a:ahLst/>
              <a:cxnLst/>
              <a:rect r="r" b="b" t="t" l="l"/>
              <a:pathLst>
                <a:path h="875688" w="3900172">
                  <a:moveTo>
                    <a:pt x="0" y="0"/>
                  </a:moveTo>
                  <a:lnTo>
                    <a:pt x="3900172" y="0"/>
                  </a:lnTo>
                  <a:lnTo>
                    <a:pt x="3900172" y="875688"/>
                  </a:lnTo>
                  <a:lnTo>
                    <a:pt x="0" y="875688"/>
                  </a:lnTo>
                  <a:close/>
                </a:path>
              </a:pathLst>
            </a:custGeom>
            <a:solidFill>
              <a:srgbClr val="A1CFEB"/>
            </a:solidFill>
            <a:ln w="47625" cap="sq">
              <a:solidFill>
                <a:srgbClr val="00438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900171" cy="923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00293" y="6395531"/>
            <a:ext cx="14764805" cy="3035273"/>
          </a:xfrm>
          <a:custGeom>
            <a:avLst/>
            <a:gdLst/>
            <a:ahLst/>
            <a:cxnLst/>
            <a:rect r="r" b="b" t="t" l="l"/>
            <a:pathLst>
              <a:path h="3035273" w="14764805">
                <a:moveTo>
                  <a:pt x="0" y="0"/>
                </a:moveTo>
                <a:lnTo>
                  <a:pt x="14764805" y="0"/>
                </a:lnTo>
                <a:lnTo>
                  <a:pt x="14764805" y="3035274"/>
                </a:lnTo>
                <a:lnTo>
                  <a:pt x="0" y="30352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8405" y="328193"/>
            <a:ext cx="12828979" cy="137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88"/>
              </a:lnSpc>
              <a:spcBef>
                <a:spcPct val="0"/>
              </a:spcBef>
            </a:pPr>
            <a:r>
              <a:rPr lang="en-US" sz="8063" spc="112">
                <a:solidFill>
                  <a:srgbClr val="2B26AD"/>
                </a:solidFill>
                <a:latin typeface="Now Heavy"/>
              </a:rPr>
              <a:t>POKÉMON DATA 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5142" y="2096229"/>
            <a:ext cx="5445776" cy="71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31"/>
              </a:lnSpc>
            </a:pPr>
            <a:r>
              <a:rPr lang="en-US" sz="4225" spc="414">
                <a:solidFill>
                  <a:srgbClr val="004380"/>
                </a:solidFill>
                <a:latin typeface="DM Sans Bold"/>
              </a:rPr>
              <a:t>Battles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8008" y="5259894"/>
            <a:ext cx="5445776" cy="71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31"/>
              </a:lnSpc>
            </a:pPr>
            <a:r>
              <a:rPr lang="en-US" sz="4225" spc="414">
                <a:solidFill>
                  <a:srgbClr val="004380"/>
                </a:solidFill>
                <a:latin typeface="DM Sans Bold"/>
              </a:rPr>
              <a:t>Pokémon Stats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0438">
            <a:off x="4370493" y="-8119321"/>
            <a:ext cx="17741953" cy="14580659"/>
          </a:xfrm>
          <a:custGeom>
            <a:avLst/>
            <a:gdLst/>
            <a:ahLst/>
            <a:cxnLst/>
            <a:rect r="r" b="b" t="t" l="l"/>
            <a:pathLst>
              <a:path h="14580659" w="17741953">
                <a:moveTo>
                  <a:pt x="0" y="0"/>
                </a:moveTo>
                <a:lnTo>
                  <a:pt x="17741953" y="0"/>
                </a:lnTo>
                <a:lnTo>
                  <a:pt x="17741953" y="14580659"/>
                </a:lnTo>
                <a:lnTo>
                  <a:pt x="0" y="1458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32111" y="592517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86043" y="344872"/>
            <a:ext cx="4482858" cy="3684094"/>
          </a:xfrm>
          <a:custGeom>
            <a:avLst/>
            <a:gdLst/>
            <a:ahLst/>
            <a:cxnLst/>
            <a:rect r="r" b="b" t="t" l="l"/>
            <a:pathLst>
              <a:path h="3684094" w="4482858">
                <a:moveTo>
                  <a:pt x="0" y="0"/>
                </a:moveTo>
                <a:lnTo>
                  <a:pt x="4482858" y="0"/>
                </a:lnTo>
                <a:lnTo>
                  <a:pt x="4482858" y="3684094"/>
                </a:lnTo>
                <a:lnTo>
                  <a:pt x="0" y="368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9071" y="3721319"/>
            <a:ext cx="17629857" cy="2203852"/>
            <a:chOff x="0" y="0"/>
            <a:chExt cx="23506476" cy="293847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506476" cy="2938470"/>
              <a:chOff x="0" y="0"/>
              <a:chExt cx="4643255" cy="5804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643255" cy="580439"/>
              </a:xfrm>
              <a:custGeom>
                <a:avLst/>
                <a:gdLst/>
                <a:ahLst/>
                <a:cxnLst/>
                <a:rect r="r" b="b" t="t" l="l"/>
                <a:pathLst>
                  <a:path h="580439" w="4643255">
                    <a:moveTo>
                      <a:pt x="0" y="0"/>
                    </a:moveTo>
                    <a:lnTo>
                      <a:pt x="4643255" y="0"/>
                    </a:lnTo>
                    <a:lnTo>
                      <a:pt x="4643255" y="580439"/>
                    </a:lnTo>
                    <a:lnTo>
                      <a:pt x="0" y="580439"/>
                    </a:lnTo>
                    <a:close/>
                  </a:path>
                </a:pathLst>
              </a:custGeom>
              <a:solidFill>
                <a:srgbClr val="A1CFEB"/>
              </a:solidFill>
              <a:ln w="47625" cap="sq">
                <a:solidFill>
                  <a:srgbClr val="00438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643255" cy="6280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289584" y="198582"/>
              <a:ext cx="22927308" cy="2541307"/>
            </a:xfrm>
            <a:custGeom>
              <a:avLst/>
              <a:gdLst/>
              <a:ahLst/>
              <a:cxnLst/>
              <a:rect r="r" b="b" t="t" l="l"/>
              <a:pathLst>
                <a:path h="2541307" w="22927308">
                  <a:moveTo>
                    <a:pt x="0" y="0"/>
                  </a:moveTo>
                  <a:lnTo>
                    <a:pt x="22927308" y="0"/>
                  </a:lnTo>
                  <a:lnTo>
                    <a:pt x="22927308" y="2541306"/>
                  </a:lnTo>
                  <a:lnTo>
                    <a:pt x="0" y="25413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640147"/>
            <a:ext cx="4453062" cy="210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30"/>
              </a:lnSpc>
            </a:pPr>
            <a:r>
              <a:rPr lang="en-US" sz="15730" spc="660">
                <a:solidFill>
                  <a:srgbClr val="FFFBFB"/>
                </a:solidFill>
                <a:latin typeface="Now Heavy"/>
              </a:rPr>
              <a:t>ETL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29071" y="7190334"/>
            <a:ext cx="17629857" cy="2203852"/>
            <a:chOff x="0" y="0"/>
            <a:chExt cx="23506476" cy="293847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3506476" cy="2938470"/>
              <a:chOff x="0" y="0"/>
              <a:chExt cx="4643255" cy="580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643255" cy="580439"/>
              </a:xfrm>
              <a:custGeom>
                <a:avLst/>
                <a:gdLst/>
                <a:ahLst/>
                <a:cxnLst/>
                <a:rect r="r" b="b" t="t" l="l"/>
                <a:pathLst>
                  <a:path h="580439" w="4643255">
                    <a:moveTo>
                      <a:pt x="0" y="0"/>
                    </a:moveTo>
                    <a:lnTo>
                      <a:pt x="4643255" y="0"/>
                    </a:lnTo>
                    <a:lnTo>
                      <a:pt x="4643255" y="580439"/>
                    </a:lnTo>
                    <a:lnTo>
                      <a:pt x="0" y="580439"/>
                    </a:lnTo>
                    <a:close/>
                  </a:path>
                </a:pathLst>
              </a:custGeom>
              <a:solidFill>
                <a:srgbClr val="A1CFEB"/>
              </a:solidFill>
              <a:ln w="47625" cap="sq">
                <a:solidFill>
                  <a:srgbClr val="00438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643255" cy="6280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8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89584" y="263635"/>
              <a:ext cx="22927308" cy="2411200"/>
            </a:xfrm>
            <a:custGeom>
              <a:avLst/>
              <a:gdLst/>
              <a:ahLst/>
              <a:cxnLst/>
              <a:rect r="r" b="b" t="t" l="l"/>
              <a:pathLst>
                <a:path h="2411200" w="22927308">
                  <a:moveTo>
                    <a:pt x="0" y="0"/>
                  </a:moveTo>
                  <a:lnTo>
                    <a:pt x="22927308" y="0"/>
                  </a:lnTo>
                  <a:lnTo>
                    <a:pt x="22927308" y="2411200"/>
                  </a:lnTo>
                  <a:lnTo>
                    <a:pt x="0" y="2411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29071" y="6369667"/>
            <a:ext cx="8627507" cy="7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1"/>
              </a:lnSpc>
            </a:pPr>
            <a:r>
              <a:rPr lang="en-US" sz="4225" spc="414">
                <a:solidFill>
                  <a:srgbClr val="004380"/>
                </a:solidFill>
                <a:latin typeface="DM Sans Bold"/>
              </a:rPr>
              <a:t>Finalized Battle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9071" y="2903520"/>
            <a:ext cx="7242712" cy="7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1"/>
              </a:lnSpc>
            </a:pPr>
            <a:r>
              <a:rPr lang="en-US" sz="4225" spc="414">
                <a:solidFill>
                  <a:srgbClr val="004380"/>
                </a:solidFill>
                <a:latin typeface="DM Sans Bold"/>
              </a:rPr>
              <a:t>Combined Battle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89095" y="1630246"/>
            <a:ext cx="3040342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3999" spc="391">
                <a:solidFill>
                  <a:srgbClr val="FFFFFF"/>
                </a:solidFill>
                <a:latin typeface="DM Sans Bold"/>
              </a:rPr>
              <a:t>Data Prep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442">
            <a:off x="16885724" y="-3906650"/>
            <a:ext cx="8638815" cy="5811567"/>
          </a:xfrm>
          <a:custGeom>
            <a:avLst/>
            <a:gdLst/>
            <a:ahLst/>
            <a:cxnLst/>
            <a:rect r="r" b="b" t="t" l="l"/>
            <a:pathLst>
              <a:path h="5811567" w="8638815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987067">
            <a:off x="-1744374" y="6785841"/>
            <a:ext cx="7746525" cy="5211299"/>
          </a:xfrm>
          <a:custGeom>
            <a:avLst/>
            <a:gdLst/>
            <a:ahLst/>
            <a:cxnLst/>
            <a:rect r="r" b="b" t="t" l="l"/>
            <a:pathLst>
              <a:path h="5211299" w="7746525">
                <a:moveTo>
                  <a:pt x="0" y="0"/>
                </a:moveTo>
                <a:lnTo>
                  <a:pt x="7746525" y="0"/>
                </a:lnTo>
                <a:lnTo>
                  <a:pt x="7746525" y="5211299"/>
                </a:lnTo>
                <a:lnTo>
                  <a:pt x="0" y="5211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2853" y="1392512"/>
            <a:ext cx="7336045" cy="8552450"/>
          </a:xfrm>
          <a:custGeom>
            <a:avLst/>
            <a:gdLst/>
            <a:ahLst/>
            <a:cxnLst/>
            <a:rect r="r" b="b" t="t" l="l"/>
            <a:pathLst>
              <a:path h="8552450" w="7336045">
                <a:moveTo>
                  <a:pt x="0" y="0"/>
                </a:moveTo>
                <a:lnTo>
                  <a:pt x="7336045" y="0"/>
                </a:lnTo>
                <a:lnTo>
                  <a:pt x="7336045" y="8552449"/>
                </a:lnTo>
                <a:lnTo>
                  <a:pt x="0" y="8552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30055" y="60809"/>
            <a:ext cx="13361128" cy="144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01"/>
              </a:lnSpc>
              <a:spcBef>
                <a:spcPct val="0"/>
              </a:spcBef>
            </a:pPr>
            <a:r>
              <a:rPr lang="en-US" sz="8358" spc="777">
                <a:solidFill>
                  <a:srgbClr val="2B26AD"/>
                </a:solidFill>
                <a:latin typeface="Now Heavy"/>
              </a:rPr>
              <a:t>RANDOM FOREST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0055" y="2221377"/>
            <a:ext cx="6528550" cy="292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279" indent="-307640" lvl="1">
              <a:lnSpc>
                <a:spcPts val="3932"/>
              </a:lnSpc>
              <a:buFont typeface="Arial"/>
              <a:buChar char="•"/>
            </a:pPr>
            <a:r>
              <a:rPr lang="en-US" sz="2849" spc="279">
                <a:solidFill>
                  <a:srgbClr val="004380"/>
                </a:solidFill>
                <a:latin typeface="DM Sans"/>
              </a:rPr>
              <a:t>Features (independent variables) most important to the Random Forest model.</a:t>
            </a:r>
          </a:p>
          <a:p>
            <a:pPr algn="l">
              <a:lnSpc>
                <a:spcPts val="3932"/>
              </a:lnSpc>
            </a:pPr>
          </a:p>
          <a:p>
            <a:pPr algn="l" marL="615279" indent="-307640" lvl="1">
              <a:lnSpc>
                <a:spcPts val="3932"/>
              </a:lnSpc>
              <a:buFont typeface="Arial"/>
              <a:buChar char="•"/>
            </a:pPr>
            <a:r>
              <a:rPr lang="en-US" sz="2849" spc="279">
                <a:solidFill>
                  <a:srgbClr val="004380"/>
                </a:solidFill>
                <a:latin typeface="DM Sans"/>
              </a:rPr>
              <a:t>Features reduced to improve accuracy.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666241">
            <a:off x="-7762255" y="-6402999"/>
            <a:ext cx="15781688" cy="10645466"/>
          </a:xfrm>
          <a:custGeom>
            <a:avLst/>
            <a:gdLst/>
            <a:ahLst/>
            <a:cxnLst/>
            <a:rect r="r" b="b" t="t" l="l"/>
            <a:pathLst>
              <a:path h="10645466" w="15781688">
                <a:moveTo>
                  <a:pt x="15781688" y="0"/>
                </a:moveTo>
                <a:lnTo>
                  <a:pt x="0" y="0"/>
                </a:lnTo>
                <a:lnTo>
                  <a:pt x="0" y="10645466"/>
                </a:lnTo>
                <a:lnTo>
                  <a:pt x="15781688" y="10645466"/>
                </a:lnTo>
                <a:lnTo>
                  <a:pt x="157816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7648594" y="2951342"/>
            <a:ext cx="10047802" cy="3160490"/>
          </a:xfrm>
          <a:custGeom>
            <a:avLst/>
            <a:gdLst/>
            <a:ahLst/>
            <a:cxnLst/>
            <a:rect r="r" b="b" t="t" l="l"/>
            <a:pathLst>
              <a:path h="3160490" w="10047802">
                <a:moveTo>
                  <a:pt x="0" y="0"/>
                </a:moveTo>
                <a:lnTo>
                  <a:pt x="10047802" y="0"/>
                </a:lnTo>
                <a:lnTo>
                  <a:pt x="10047802" y="3160490"/>
                </a:lnTo>
                <a:lnTo>
                  <a:pt x="0" y="3160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292252"/>
            <a:ext cx="7479621" cy="2419436"/>
          </a:xfrm>
          <a:custGeom>
            <a:avLst/>
            <a:gdLst/>
            <a:ahLst/>
            <a:cxnLst/>
            <a:rect r="r" b="b" t="t" l="l"/>
            <a:pathLst>
              <a:path h="2419436" w="7479621">
                <a:moveTo>
                  <a:pt x="0" y="0"/>
                </a:moveTo>
                <a:lnTo>
                  <a:pt x="7479621" y="0"/>
                </a:lnTo>
                <a:lnTo>
                  <a:pt x="7479621" y="2419436"/>
                </a:lnTo>
                <a:lnTo>
                  <a:pt x="0" y="2419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48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7648594" y="6540457"/>
            <a:ext cx="10047802" cy="3160490"/>
          </a:xfrm>
          <a:custGeom>
            <a:avLst/>
            <a:gdLst/>
            <a:ahLst/>
            <a:cxnLst/>
            <a:rect r="r" b="b" t="t" l="l"/>
            <a:pathLst>
              <a:path h="3160490" w="10047802">
                <a:moveTo>
                  <a:pt x="0" y="0"/>
                </a:moveTo>
                <a:lnTo>
                  <a:pt x="10047802" y="0"/>
                </a:lnTo>
                <a:lnTo>
                  <a:pt x="10047802" y="3160491"/>
                </a:lnTo>
                <a:lnTo>
                  <a:pt x="0" y="3160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06016" y="3295067"/>
            <a:ext cx="1680393" cy="1848433"/>
          </a:xfrm>
          <a:custGeom>
            <a:avLst/>
            <a:gdLst/>
            <a:ahLst/>
            <a:cxnLst/>
            <a:rect r="r" b="b" t="t" l="l"/>
            <a:pathLst>
              <a:path h="1848433" w="1680393">
                <a:moveTo>
                  <a:pt x="0" y="0"/>
                </a:moveTo>
                <a:lnTo>
                  <a:pt x="1680393" y="0"/>
                </a:lnTo>
                <a:lnTo>
                  <a:pt x="1680393" y="1848433"/>
                </a:lnTo>
                <a:lnTo>
                  <a:pt x="0" y="18484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14790" y="6883357"/>
            <a:ext cx="7408831" cy="2473905"/>
          </a:xfrm>
          <a:custGeom>
            <a:avLst/>
            <a:gdLst/>
            <a:ahLst/>
            <a:cxnLst/>
            <a:rect r="r" b="b" t="t" l="l"/>
            <a:pathLst>
              <a:path h="2473905" w="7408831">
                <a:moveTo>
                  <a:pt x="0" y="0"/>
                </a:moveTo>
                <a:lnTo>
                  <a:pt x="7408831" y="0"/>
                </a:lnTo>
                <a:lnTo>
                  <a:pt x="7408831" y="2473905"/>
                </a:lnTo>
                <a:lnTo>
                  <a:pt x="0" y="24739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141221">
            <a:off x="15455469" y="6900827"/>
            <a:ext cx="1581488" cy="1629412"/>
          </a:xfrm>
          <a:custGeom>
            <a:avLst/>
            <a:gdLst/>
            <a:ahLst/>
            <a:cxnLst/>
            <a:rect r="r" b="b" t="t" l="l"/>
            <a:pathLst>
              <a:path h="1629412" w="1581488">
                <a:moveTo>
                  <a:pt x="0" y="0"/>
                </a:moveTo>
                <a:lnTo>
                  <a:pt x="1581487" y="0"/>
                </a:lnTo>
                <a:lnTo>
                  <a:pt x="1581487" y="1629412"/>
                </a:lnTo>
                <a:lnTo>
                  <a:pt x="0" y="16294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69651" y="7747772"/>
            <a:ext cx="4005082" cy="67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74"/>
              </a:lnSpc>
            </a:pPr>
            <a:r>
              <a:rPr lang="en-US" sz="4039" spc="395">
                <a:solidFill>
                  <a:srgbClr val="004380"/>
                </a:solidFill>
                <a:latin typeface="DM Sans Bold"/>
              </a:rPr>
              <a:t>Grid Search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63499" y="1078573"/>
            <a:ext cx="11217992" cy="144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01"/>
              </a:lnSpc>
              <a:spcBef>
                <a:spcPct val="0"/>
              </a:spcBef>
            </a:pPr>
            <a:r>
              <a:rPr lang="en-US" sz="8358" spc="777">
                <a:solidFill>
                  <a:srgbClr val="004380"/>
                </a:solidFill>
                <a:latin typeface="Now Heavy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639733" y="4158656"/>
            <a:ext cx="10114466" cy="67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74"/>
              </a:lnSpc>
            </a:pPr>
            <a:r>
              <a:rPr lang="en-US" sz="4039" spc="395">
                <a:solidFill>
                  <a:srgbClr val="004380"/>
                </a:solidFill>
                <a:latin typeface="DM Sans Bold"/>
              </a:rPr>
              <a:t>Randomized Search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4168" y="2570353"/>
            <a:ext cx="9919496" cy="1028517"/>
          </a:xfrm>
          <a:custGeom>
            <a:avLst/>
            <a:gdLst/>
            <a:ahLst/>
            <a:cxnLst/>
            <a:rect r="r" b="b" t="t" l="l"/>
            <a:pathLst>
              <a:path h="1028517" w="9919496">
                <a:moveTo>
                  <a:pt x="0" y="0"/>
                </a:moveTo>
                <a:lnTo>
                  <a:pt x="9919496" y="0"/>
                </a:lnTo>
                <a:lnTo>
                  <a:pt x="9919496" y="1028517"/>
                </a:lnTo>
                <a:lnTo>
                  <a:pt x="0" y="1028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51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95730" y="6712793"/>
            <a:ext cx="11458545" cy="1028517"/>
          </a:xfrm>
          <a:custGeom>
            <a:avLst/>
            <a:gdLst/>
            <a:ahLst/>
            <a:cxnLst/>
            <a:rect r="r" b="b" t="t" l="l"/>
            <a:pathLst>
              <a:path h="1028517" w="11458545">
                <a:moveTo>
                  <a:pt x="0" y="0"/>
                </a:moveTo>
                <a:lnTo>
                  <a:pt x="11458545" y="0"/>
                </a:lnTo>
                <a:lnTo>
                  <a:pt x="11458545" y="1028516"/>
                </a:lnTo>
                <a:lnTo>
                  <a:pt x="0" y="1028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393774">
            <a:off x="-2204472" y="6802868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6" y="0"/>
                </a:lnTo>
                <a:lnTo>
                  <a:pt x="8506356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81002" y="5308895"/>
            <a:ext cx="7733949" cy="4111823"/>
            <a:chOff x="0" y="0"/>
            <a:chExt cx="2304636" cy="12252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636" cy="1225281"/>
            </a:xfrm>
            <a:custGeom>
              <a:avLst/>
              <a:gdLst/>
              <a:ahLst/>
              <a:cxnLst/>
              <a:rect r="r" b="b" t="t" l="l"/>
              <a:pathLst>
                <a:path h="1225281" w="2304636">
                  <a:moveTo>
                    <a:pt x="51053" y="0"/>
                  </a:moveTo>
                  <a:lnTo>
                    <a:pt x="2253584" y="0"/>
                  </a:lnTo>
                  <a:cubicBezTo>
                    <a:pt x="2281780" y="0"/>
                    <a:pt x="2304636" y="22857"/>
                    <a:pt x="2304636" y="51053"/>
                  </a:cubicBezTo>
                  <a:lnTo>
                    <a:pt x="2304636" y="1174228"/>
                  </a:lnTo>
                  <a:cubicBezTo>
                    <a:pt x="2304636" y="1187768"/>
                    <a:pt x="2299258" y="1200753"/>
                    <a:pt x="2289683" y="1210328"/>
                  </a:cubicBezTo>
                  <a:cubicBezTo>
                    <a:pt x="2280109" y="1219902"/>
                    <a:pt x="2267124" y="1225281"/>
                    <a:pt x="2253584" y="1225281"/>
                  </a:cubicBezTo>
                  <a:lnTo>
                    <a:pt x="51053" y="1225281"/>
                  </a:lnTo>
                  <a:cubicBezTo>
                    <a:pt x="37513" y="1225281"/>
                    <a:pt x="24527" y="1219902"/>
                    <a:pt x="14953" y="1210328"/>
                  </a:cubicBezTo>
                  <a:cubicBezTo>
                    <a:pt x="5379" y="1200753"/>
                    <a:pt x="0" y="1187768"/>
                    <a:pt x="0" y="1174228"/>
                  </a:cubicBezTo>
                  <a:lnTo>
                    <a:pt x="0" y="51053"/>
                  </a:lnTo>
                  <a:cubicBezTo>
                    <a:pt x="0" y="37513"/>
                    <a:pt x="5379" y="24527"/>
                    <a:pt x="14953" y="14953"/>
                  </a:cubicBezTo>
                  <a:cubicBezTo>
                    <a:pt x="24527" y="5379"/>
                    <a:pt x="37513" y="0"/>
                    <a:pt x="510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380">
                    <a:alpha val="100000"/>
                  </a:srgbClr>
                </a:gs>
                <a:gs pos="100000">
                  <a:srgbClr val="5F00F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04636" cy="1272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415651" y="5540404"/>
            <a:ext cx="7128526" cy="3691883"/>
          </a:xfrm>
          <a:custGeom>
            <a:avLst/>
            <a:gdLst/>
            <a:ahLst/>
            <a:cxnLst/>
            <a:rect r="r" b="b" t="t" l="l"/>
            <a:pathLst>
              <a:path h="3691883" w="7128526">
                <a:moveTo>
                  <a:pt x="0" y="0"/>
                </a:moveTo>
                <a:lnTo>
                  <a:pt x="7128526" y="0"/>
                </a:lnTo>
                <a:lnTo>
                  <a:pt x="7128526" y="3691883"/>
                </a:lnTo>
                <a:lnTo>
                  <a:pt x="0" y="3691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895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820" y="187889"/>
            <a:ext cx="9798181" cy="120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84"/>
              </a:lnSpc>
              <a:spcBef>
                <a:spcPct val="0"/>
              </a:spcBef>
            </a:pPr>
            <a:r>
              <a:rPr lang="en-US" sz="6989" spc="649">
                <a:solidFill>
                  <a:srgbClr val="004380"/>
                </a:solidFill>
                <a:latin typeface="Now Heavy"/>
              </a:rPr>
              <a:t>NEURAL NETWORK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81002" y="1028700"/>
            <a:ext cx="7733949" cy="4111823"/>
            <a:chOff x="0" y="0"/>
            <a:chExt cx="2304636" cy="12252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04636" cy="1225281"/>
            </a:xfrm>
            <a:custGeom>
              <a:avLst/>
              <a:gdLst/>
              <a:ahLst/>
              <a:cxnLst/>
              <a:rect r="r" b="b" t="t" l="l"/>
              <a:pathLst>
                <a:path h="1225281" w="2304636">
                  <a:moveTo>
                    <a:pt x="51053" y="0"/>
                  </a:moveTo>
                  <a:lnTo>
                    <a:pt x="2253584" y="0"/>
                  </a:lnTo>
                  <a:cubicBezTo>
                    <a:pt x="2281780" y="0"/>
                    <a:pt x="2304636" y="22857"/>
                    <a:pt x="2304636" y="51053"/>
                  </a:cubicBezTo>
                  <a:lnTo>
                    <a:pt x="2304636" y="1174228"/>
                  </a:lnTo>
                  <a:cubicBezTo>
                    <a:pt x="2304636" y="1187768"/>
                    <a:pt x="2299258" y="1200753"/>
                    <a:pt x="2289683" y="1210328"/>
                  </a:cubicBezTo>
                  <a:cubicBezTo>
                    <a:pt x="2280109" y="1219902"/>
                    <a:pt x="2267124" y="1225281"/>
                    <a:pt x="2253584" y="1225281"/>
                  </a:cubicBezTo>
                  <a:lnTo>
                    <a:pt x="51053" y="1225281"/>
                  </a:lnTo>
                  <a:cubicBezTo>
                    <a:pt x="37513" y="1225281"/>
                    <a:pt x="24527" y="1219902"/>
                    <a:pt x="14953" y="1210328"/>
                  </a:cubicBezTo>
                  <a:cubicBezTo>
                    <a:pt x="5379" y="1200753"/>
                    <a:pt x="0" y="1187768"/>
                    <a:pt x="0" y="1174228"/>
                  </a:cubicBezTo>
                  <a:lnTo>
                    <a:pt x="0" y="51053"/>
                  </a:lnTo>
                  <a:cubicBezTo>
                    <a:pt x="0" y="37513"/>
                    <a:pt x="5379" y="24527"/>
                    <a:pt x="14953" y="14953"/>
                  </a:cubicBezTo>
                  <a:cubicBezTo>
                    <a:pt x="24527" y="5379"/>
                    <a:pt x="37513" y="0"/>
                    <a:pt x="510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380">
                    <a:alpha val="100000"/>
                  </a:srgbClr>
                </a:gs>
                <a:gs pos="100000">
                  <a:srgbClr val="5F00F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304636" cy="1272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351777" y="1259472"/>
            <a:ext cx="7122499" cy="3650279"/>
          </a:xfrm>
          <a:custGeom>
            <a:avLst/>
            <a:gdLst/>
            <a:ahLst/>
            <a:cxnLst/>
            <a:rect r="r" b="b" t="t" l="l"/>
            <a:pathLst>
              <a:path h="3650279" w="7122499">
                <a:moveTo>
                  <a:pt x="0" y="0"/>
                </a:moveTo>
                <a:lnTo>
                  <a:pt x="7122499" y="0"/>
                </a:lnTo>
                <a:lnTo>
                  <a:pt x="7122499" y="3650279"/>
                </a:lnTo>
                <a:lnTo>
                  <a:pt x="0" y="36502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160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51964" y="6339862"/>
            <a:ext cx="4005082" cy="67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74"/>
              </a:lnSpc>
            </a:pPr>
            <a:r>
              <a:rPr lang="en-US" sz="4039" spc="395">
                <a:solidFill>
                  <a:srgbClr val="004380"/>
                </a:solidFill>
                <a:latin typeface="DM Sans Bold"/>
              </a:rPr>
              <a:t>Grid Search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17354275" y="-754017"/>
            <a:ext cx="1611267" cy="16112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-3543589" y="2197423"/>
            <a:ext cx="10114466" cy="67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74"/>
              </a:lnSpc>
            </a:pPr>
            <a:r>
              <a:rPr lang="en-US" sz="4039" spc="395">
                <a:solidFill>
                  <a:srgbClr val="004380"/>
                </a:solidFill>
                <a:latin typeface="DM Sans Bold"/>
              </a:rPr>
              <a:t>Randomized Search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141221">
            <a:off x="16065438" y="7599571"/>
            <a:ext cx="1581488" cy="1629412"/>
          </a:xfrm>
          <a:custGeom>
            <a:avLst/>
            <a:gdLst/>
            <a:ahLst/>
            <a:cxnLst/>
            <a:rect r="r" b="b" t="t" l="l"/>
            <a:pathLst>
              <a:path h="1629412" w="1581488">
                <a:moveTo>
                  <a:pt x="0" y="0"/>
                </a:moveTo>
                <a:lnTo>
                  <a:pt x="1581488" y="0"/>
                </a:lnTo>
                <a:lnTo>
                  <a:pt x="1581488" y="1629412"/>
                </a:lnTo>
                <a:lnTo>
                  <a:pt x="0" y="16294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15985" y="3295067"/>
            <a:ext cx="1680393" cy="1848433"/>
          </a:xfrm>
          <a:custGeom>
            <a:avLst/>
            <a:gdLst/>
            <a:ahLst/>
            <a:cxnLst/>
            <a:rect r="r" b="b" t="t" l="l"/>
            <a:pathLst>
              <a:path h="1848433" w="1680393">
                <a:moveTo>
                  <a:pt x="0" y="0"/>
                </a:moveTo>
                <a:lnTo>
                  <a:pt x="1680393" y="0"/>
                </a:lnTo>
                <a:lnTo>
                  <a:pt x="1680393" y="1848433"/>
                </a:lnTo>
                <a:lnTo>
                  <a:pt x="0" y="1848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71273" y="-2976982"/>
            <a:ext cx="21072890" cy="14751023"/>
          </a:xfrm>
          <a:custGeom>
            <a:avLst/>
            <a:gdLst/>
            <a:ahLst/>
            <a:cxnLst/>
            <a:rect r="r" b="b" t="t" l="l"/>
            <a:pathLst>
              <a:path h="14751023" w="21072890">
                <a:moveTo>
                  <a:pt x="0" y="0"/>
                </a:moveTo>
                <a:lnTo>
                  <a:pt x="21072890" y="0"/>
                </a:lnTo>
                <a:lnTo>
                  <a:pt x="21072890" y="14751023"/>
                </a:lnTo>
                <a:lnTo>
                  <a:pt x="0" y="147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65172" y="1210030"/>
            <a:ext cx="9628100" cy="6772654"/>
            <a:chOff x="0" y="0"/>
            <a:chExt cx="2926997" cy="20589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6997" cy="2058925"/>
            </a:xfrm>
            <a:custGeom>
              <a:avLst/>
              <a:gdLst/>
              <a:ahLst/>
              <a:cxnLst/>
              <a:rect r="r" b="b" t="t" l="l"/>
              <a:pathLst>
                <a:path h="2058925" w="2926997">
                  <a:moveTo>
                    <a:pt x="0" y="0"/>
                  </a:moveTo>
                  <a:lnTo>
                    <a:pt x="2926997" y="0"/>
                  </a:lnTo>
                  <a:lnTo>
                    <a:pt x="2926997" y="2058925"/>
                  </a:lnTo>
                  <a:lnTo>
                    <a:pt x="0" y="2058925"/>
                  </a:lnTo>
                  <a:close/>
                </a:path>
              </a:pathLst>
            </a:custGeom>
            <a:solidFill>
              <a:srgbClr val="004380"/>
            </a:solidFill>
            <a:ln w="66675" cap="sq">
              <a:solidFill>
                <a:srgbClr val="FFCB1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26997" cy="2106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45026" y="1515099"/>
            <a:ext cx="8868391" cy="6162515"/>
          </a:xfrm>
          <a:custGeom>
            <a:avLst/>
            <a:gdLst/>
            <a:ahLst/>
            <a:cxnLst/>
            <a:rect r="r" b="b" t="t" l="l"/>
            <a:pathLst>
              <a:path h="6162515" w="8868391">
                <a:moveTo>
                  <a:pt x="0" y="0"/>
                </a:moveTo>
                <a:lnTo>
                  <a:pt x="8868391" y="0"/>
                </a:lnTo>
                <a:lnTo>
                  <a:pt x="8868391" y="6162516"/>
                </a:lnTo>
                <a:lnTo>
                  <a:pt x="0" y="6162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778" y="2190913"/>
            <a:ext cx="6126459" cy="2651086"/>
          </a:xfrm>
          <a:custGeom>
            <a:avLst/>
            <a:gdLst/>
            <a:ahLst/>
            <a:cxnLst/>
            <a:rect r="r" b="b" t="t" l="l"/>
            <a:pathLst>
              <a:path h="2651086" w="6126459">
                <a:moveTo>
                  <a:pt x="0" y="0"/>
                </a:moveTo>
                <a:lnTo>
                  <a:pt x="6126459" y="0"/>
                </a:lnTo>
                <a:lnTo>
                  <a:pt x="6126459" y="2651086"/>
                </a:lnTo>
                <a:lnTo>
                  <a:pt x="0" y="265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4146" y="4976585"/>
            <a:ext cx="7585723" cy="162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06"/>
              </a:lnSpc>
              <a:spcBef>
                <a:spcPct val="0"/>
              </a:spcBef>
            </a:pPr>
            <a:r>
              <a:rPr lang="en-US" sz="9504" spc="133">
                <a:solidFill>
                  <a:srgbClr val="FFD22E"/>
                </a:solidFill>
                <a:latin typeface="Now Heavy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337404">
            <a:off x="-3218667" y="7245179"/>
            <a:ext cx="26148142" cy="17638110"/>
          </a:xfrm>
          <a:custGeom>
            <a:avLst/>
            <a:gdLst/>
            <a:ahLst/>
            <a:cxnLst/>
            <a:rect r="r" b="b" t="t" l="l"/>
            <a:pathLst>
              <a:path h="17638110" w="26148142">
                <a:moveTo>
                  <a:pt x="26148142" y="0"/>
                </a:moveTo>
                <a:lnTo>
                  <a:pt x="0" y="0"/>
                </a:lnTo>
                <a:lnTo>
                  <a:pt x="0" y="17638110"/>
                </a:lnTo>
                <a:lnTo>
                  <a:pt x="26148142" y="17638110"/>
                </a:lnTo>
                <a:lnTo>
                  <a:pt x="2614814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710740"/>
            <a:ext cx="9791555" cy="4063246"/>
            <a:chOff x="0" y="0"/>
            <a:chExt cx="2578846" cy="1070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8846" cy="1070155"/>
            </a:xfrm>
            <a:custGeom>
              <a:avLst/>
              <a:gdLst/>
              <a:ahLst/>
              <a:cxnLst/>
              <a:rect r="r" b="b" t="t" l="l"/>
              <a:pathLst>
                <a:path h="1070155" w="2578846">
                  <a:moveTo>
                    <a:pt x="22930" y="0"/>
                  </a:moveTo>
                  <a:lnTo>
                    <a:pt x="2555916" y="0"/>
                  </a:lnTo>
                  <a:cubicBezTo>
                    <a:pt x="2568580" y="0"/>
                    <a:pt x="2578846" y="10266"/>
                    <a:pt x="2578846" y="22930"/>
                  </a:cubicBezTo>
                  <a:lnTo>
                    <a:pt x="2578846" y="1047226"/>
                  </a:lnTo>
                  <a:cubicBezTo>
                    <a:pt x="2578846" y="1059889"/>
                    <a:pt x="2568580" y="1070155"/>
                    <a:pt x="2555916" y="1070155"/>
                  </a:cubicBezTo>
                  <a:lnTo>
                    <a:pt x="22930" y="1070155"/>
                  </a:lnTo>
                  <a:cubicBezTo>
                    <a:pt x="10266" y="1070155"/>
                    <a:pt x="0" y="1059889"/>
                    <a:pt x="0" y="1047226"/>
                  </a:cubicBezTo>
                  <a:lnTo>
                    <a:pt x="0" y="22930"/>
                  </a:lnTo>
                  <a:cubicBezTo>
                    <a:pt x="0" y="10266"/>
                    <a:pt x="10266" y="0"/>
                    <a:pt x="229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CB13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78846" cy="1089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247290" y="2076788"/>
            <a:ext cx="952458" cy="1268406"/>
          </a:xfrm>
          <a:custGeom>
            <a:avLst/>
            <a:gdLst/>
            <a:ahLst/>
            <a:cxnLst/>
            <a:rect r="r" b="b" t="t" l="l"/>
            <a:pathLst>
              <a:path h="1268406" w="952458">
                <a:moveTo>
                  <a:pt x="0" y="0"/>
                </a:moveTo>
                <a:lnTo>
                  <a:pt x="952458" y="0"/>
                </a:lnTo>
                <a:lnTo>
                  <a:pt x="952458" y="1268407"/>
                </a:lnTo>
                <a:lnTo>
                  <a:pt x="0" y="12684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7992237" y="757421"/>
            <a:ext cx="12398809" cy="8772158"/>
          </a:xfrm>
          <a:custGeom>
            <a:avLst/>
            <a:gdLst/>
            <a:ahLst/>
            <a:cxnLst/>
            <a:rect r="r" b="b" t="t" l="l"/>
            <a:pathLst>
              <a:path h="8772158" w="12398809">
                <a:moveTo>
                  <a:pt x="12398809" y="0"/>
                </a:moveTo>
                <a:lnTo>
                  <a:pt x="0" y="0"/>
                </a:lnTo>
                <a:lnTo>
                  <a:pt x="0" y="8772158"/>
                </a:lnTo>
                <a:lnTo>
                  <a:pt x="12398809" y="8772158"/>
                </a:lnTo>
                <a:lnTo>
                  <a:pt x="12398809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934387"/>
            <a:ext cx="9791555" cy="167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spc="319">
                <a:solidFill>
                  <a:srgbClr val="FFCB13"/>
                </a:solidFill>
                <a:latin typeface="Now Heavy"/>
              </a:rPr>
              <a:t>POTENTIAL </a:t>
            </a:r>
          </a:p>
          <a:p>
            <a:pPr algn="l" marL="0" indent="0" lvl="0">
              <a:lnSpc>
                <a:spcPts val="6399"/>
              </a:lnSpc>
              <a:spcBef>
                <a:spcPct val="0"/>
              </a:spcBef>
            </a:pPr>
            <a:r>
              <a:rPr lang="en-US" sz="6399" spc="319">
                <a:solidFill>
                  <a:srgbClr val="FFCB13"/>
                </a:solidFill>
                <a:latin typeface="Now Heavy"/>
              </a:rPr>
              <a:t>ENHANCEMENTS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7980" y="4196085"/>
            <a:ext cx="8943546" cy="357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646" indent="-369823" lvl="1">
              <a:lnSpc>
                <a:spcPts val="4727"/>
              </a:lnSpc>
              <a:buFont typeface="Arial"/>
              <a:buChar char="•"/>
            </a:pPr>
            <a:r>
              <a:rPr lang="en-US" sz="3425" spc="335">
                <a:solidFill>
                  <a:srgbClr val="FFFBFB"/>
                </a:solidFill>
                <a:latin typeface="DM Sans"/>
              </a:rPr>
              <a:t>Updated Pokémon generations</a:t>
            </a:r>
          </a:p>
          <a:p>
            <a:pPr algn="l" marL="739646" indent="-369823" lvl="1">
              <a:lnSpc>
                <a:spcPts val="4727"/>
              </a:lnSpc>
              <a:buFont typeface="Arial"/>
              <a:buChar char="•"/>
            </a:pPr>
            <a:r>
              <a:rPr lang="en-US" sz="3425" spc="335">
                <a:solidFill>
                  <a:srgbClr val="FFFBFB"/>
                </a:solidFill>
                <a:latin typeface="DM Sans"/>
              </a:rPr>
              <a:t>Pokémon move data</a:t>
            </a:r>
          </a:p>
          <a:p>
            <a:pPr algn="l" marL="739646" indent="-369823" lvl="1">
              <a:lnSpc>
                <a:spcPts val="4727"/>
              </a:lnSpc>
              <a:buFont typeface="Arial"/>
              <a:buChar char="•"/>
            </a:pPr>
            <a:r>
              <a:rPr lang="en-US" sz="3425" spc="335">
                <a:solidFill>
                  <a:srgbClr val="FFFBFB"/>
                </a:solidFill>
                <a:latin typeface="DM Sans"/>
              </a:rPr>
              <a:t>Search for different models</a:t>
            </a:r>
          </a:p>
          <a:p>
            <a:pPr algn="l" marL="739646" indent="-369823" lvl="1">
              <a:lnSpc>
                <a:spcPts val="4727"/>
              </a:lnSpc>
              <a:buFont typeface="Arial"/>
              <a:buChar char="•"/>
            </a:pPr>
            <a:r>
              <a:rPr lang="en-US" sz="3425" spc="335">
                <a:solidFill>
                  <a:srgbClr val="FFFBFB"/>
                </a:solidFill>
                <a:latin typeface="DM Sans"/>
              </a:rPr>
              <a:t>Explore other optimization methods</a:t>
            </a:r>
          </a:p>
          <a:p>
            <a:pPr algn="l">
              <a:lnSpc>
                <a:spcPts val="472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DAGGv3hA3eI</dc:identifier>
  <dcterms:modified xsi:type="dcterms:W3CDTF">2011-08-01T06:04:30Z</dcterms:modified>
  <cp:revision>1</cp:revision>
  <dc:title>Blue modern marketing proposal presentation </dc:title>
</cp:coreProperties>
</file>