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65" r:id="rId3"/>
    <p:sldId id="257" r:id="rId4"/>
    <p:sldId id="266" r:id="rId5"/>
    <p:sldId id="258" r:id="rId6"/>
    <p:sldId id="268" r:id="rId7"/>
    <p:sldId id="270" r:id="rId8"/>
    <p:sldId id="269" r:id="rId9"/>
    <p:sldId id="271" r:id="rId10"/>
    <p:sldId id="278" r:id="rId11"/>
    <p:sldId id="272" r:id="rId12"/>
    <p:sldId id="273" r:id="rId13"/>
    <p:sldId id="274" r:id="rId14"/>
    <p:sldId id="262" r:id="rId15"/>
    <p:sldId id="263" r:id="rId16"/>
    <p:sldId id="264" r:id="rId17"/>
    <p:sldId id="275" r:id="rId18"/>
    <p:sldId id="276" r:id="rId19"/>
    <p:sldId id="277" r:id="rId20"/>
    <p:sldId id="259"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6A2CC-AB56-4A7B-ACC8-4824292CB29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87A7C26F-AE80-4DDE-A748-BF465D4B0FB1}">
      <dgm:prSet/>
      <dgm:spPr/>
      <dgm:t>
        <a:bodyPr/>
        <a:lstStyle/>
        <a:p>
          <a:r>
            <a:rPr lang="it-IT"/>
            <a:t>Mesure the I-V curve for each panel</a:t>
          </a:r>
          <a:endParaRPr lang="en-US"/>
        </a:p>
      </dgm:t>
    </dgm:pt>
    <dgm:pt modelId="{6A83A77D-953D-4B1A-B0CC-64B512BB8526}" type="parTrans" cxnId="{2E7CB206-F6F6-4A29-9131-3C89783BEB16}">
      <dgm:prSet/>
      <dgm:spPr/>
      <dgm:t>
        <a:bodyPr/>
        <a:lstStyle/>
        <a:p>
          <a:endParaRPr lang="en-US"/>
        </a:p>
      </dgm:t>
    </dgm:pt>
    <dgm:pt modelId="{56E84405-5DEF-417B-975E-8AB6BFEB0B5A}" type="sibTrans" cxnId="{2E7CB206-F6F6-4A29-9131-3C89783BEB16}">
      <dgm:prSet/>
      <dgm:spPr/>
      <dgm:t>
        <a:bodyPr/>
        <a:lstStyle/>
        <a:p>
          <a:endParaRPr lang="en-US"/>
        </a:p>
      </dgm:t>
    </dgm:pt>
    <dgm:pt modelId="{1B948020-E423-4324-97CA-2E801AB5EEBB}">
      <dgm:prSet/>
      <dgm:spPr/>
      <dgm:t>
        <a:bodyPr/>
        <a:lstStyle/>
        <a:p>
          <a:r>
            <a:rPr lang="it-IT"/>
            <a:t>Make a I-V curve for a string of panel</a:t>
          </a:r>
          <a:endParaRPr lang="en-US"/>
        </a:p>
      </dgm:t>
    </dgm:pt>
    <dgm:pt modelId="{EBD1DA88-8823-44A5-AB23-FD49F1FDA5D1}" type="parTrans" cxnId="{6079BA05-5C09-41FF-B37B-5A029A23777E}">
      <dgm:prSet/>
      <dgm:spPr/>
      <dgm:t>
        <a:bodyPr/>
        <a:lstStyle/>
        <a:p>
          <a:endParaRPr lang="en-US"/>
        </a:p>
      </dgm:t>
    </dgm:pt>
    <dgm:pt modelId="{6684AB14-89EF-4FB7-802A-D9429C530133}" type="sibTrans" cxnId="{6079BA05-5C09-41FF-B37B-5A029A23777E}">
      <dgm:prSet/>
      <dgm:spPr/>
      <dgm:t>
        <a:bodyPr/>
        <a:lstStyle/>
        <a:p>
          <a:endParaRPr lang="en-US"/>
        </a:p>
      </dgm:t>
    </dgm:pt>
    <dgm:pt modelId="{DBC4CACD-F9D6-495F-A7E1-472309B5BCD8}">
      <dgm:prSet/>
      <dgm:spPr/>
      <dgm:t>
        <a:bodyPr/>
        <a:lstStyle/>
        <a:p>
          <a:r>
            <a:rPr lang="it-IT"/>
            <a:t>Make an optimization for the parallel of N strings</a:t>
          </a:r>
          <a:endParaRPr lang="en-US"/>
        </a:p>
      </dgm:t>
    </dgm:pt>
    <dgm:pt modelId="{1612B6A9-31CF-48AE-B054-E7CE8CA5B9F7}" type="parTrans" cxnId="{726F19E6-4607-4EED-91B1-2E1AC15991AA}">
      <dgm:prSet/>
      <dgm:spPr/>
      <dgm:t>
        <a:bodyPr/>
        <a:lstStyle/>
        <a:p>
          <a:endParaRPr lang="en-US"/>
        </a:p>
      </dgm:t>
    </dgm:pt>
    <dgm:pt modelId="{EF18E2B4-F562-4F5A-B5B6-41DD5E674151}" type="sibTrans" cxnId="{726F19E6-4607-4EED-91B1-2E1AC15991AA}">
      <dgm:prSet/>
      <dgm:spPr/>
      <dgm:t>
        <a:bodyPr/>
        <a:lstStyle/>
        <a:p>
          <a:endParaRPr lang="en-US"/>
        </a:p>
      </dgm:t>
    </dgm:pt>
    <dgm:pt modelId="{E3595F89-CE94-4926-87D2-34FF6A3B81FD}">
      <dgm:prSet/>
      <dgm:spPr/>
      <dgm:t>
        <a:bodyPr/>
        <a:lstStyle/>
        <a:p>
          <a:r>
            <a:rPr lang="it-IT"/>
            <a:t>Plot the results starting from the single I-V curve to the optimized power result.</a:t>
          </a:r>
          <a:endParaRPr lang="en-US"/>
        </a:p>
      </dgm:t>
    </dgm:pt>
    <dgm:pt modelId="{57E0F583-ED83-4527-BBCB-AD9E223D5AC6}" type="parTrans" cxnId="{D0E5AD15-6971-480B-9DD8-B6DF9F250C64}">
      <dgm:prSet/>
      <dgm:spPr/>
      <dgm:t>
        <a:bodyPr/>
        <a:lstStyle/>
        <a:p>
          <a:endParaRPr lang="en-US"/>
        </a:p>
      </dgm:t>
    </dgm:pt>
    <dgm:pt modelId="{146CFCBF-99BA-4106-9377-093D355B1B02}" type="sibTrans" cxnId="{D0E5AD15-6971-480B-9DD8-B6DF9F250C64}">
      <dgm:prSet/>
      <dgm:spPr/>
      <dgm:t>
        <a:bodyPr/>
        <a:lstStyle/>
        <a:p>
          <a:endParaRPr lang="en-US"/>
        </a:p>
      </dgm:t>
    </dgm:pt>
    <dgm:pt modelId="{3F25500C-8050-44E9-896A-27CD08B3AC8C}" type="pres">
      <dgm:prSet presAssocID="{4486A2CC-AB56-4A7B-ACC8-4824292CB299}" presName="outerComposite" presStyleCnt="0">
        <dgm:presLayoutVars>
          <dgm:chMax val="5"/>
          <dgm:dir/>
          <dgm:resizeHandles val="exact"/>
        </dgm:presLayoutVars>
      </dgm:prSet>
      <dgm:spPr/>
    </dgm:pt>
    <dgm:pt modelId="{41064083-0EFB-4EA3-9CE3-D291C7D50A75}" type="pres">
      <dgm:prSet presAssocID="{4486A2CC-AB56-4A7B-ACC8-4824292CB299}" presName="dummyMaxCanvas" presStyleCnt="0">
        <dgm:presLayoutVars/>
      </dgm:prSet>
      <dgm:spPr/>
    </dgm:pt>
    <dgm:pt modelId="{E36103DF-1C2E-464A-848A-230D4641FACE}" type="pres">
      <dgm:prSet presAssocID="{4486A2CC-AB56-4A7B-ACC8-4824292CB299}" presName="FourNodes_1" presStyleLbl="node1" presStyleIdx="0" presStyleCnt="4">
        <dgm:presLayoutVars>
          <dgm:bulletEnabled val="1"/>
        </dgm:presLayoutVars>
      </dgm:prSet>
      <dgm:spPr/>
    </dgm:pt>
    <dgm:pt modelId="{A6E40F10-3E81-42D8-A857-71AE591161DA}" type="pres">
      <dgm:prSet presAssocID="{4486A2CC-AB56-4A7B-ACC8-4824292CB299}" presName="FourNodes_2" presStyleLbl="node1" presStyleIdx="1" presStyleCnt="4">
        <dgm:presLayoutVars>
          <dgm:bulletEnabled val="1"/>
        </dgm:presLayoutVars>
      </dgm:prSet>
      <dgm:spPr/>
    </dgm:pt>
    <dgm:pt modelId="{DF54321F-D378-4D7F-9A3E-C4D07641D684}" type="pres">
      <dgm:prSet presAssocID="{4486A2CC-AB56-4A7B-ACC8-4824292CB299}" presName="FourNodes_3" presStyleLbl="node1" presStyleIdx="2" presStyleCnt="4">
        <dgm:presLayoutVars>
          <dgm:bulletEnabled val="1"/>
        </dgm:presLayoutVars>
      </dgm:prSet>
      <dgm:spPr/>
    </dgm:pt>
    <dgm:pt modelId="{88549785-B562-4E08-A77C-DF83698C2487}" type="pres">
      <dgm:prSet presAssocID="{4486A2CC-AB56-4A7B-ACC8-4824292CB299}" presName="FourNodes_4" presStyleLbl="node1" presStyleIdx="3" presStyleCnt="4">
        <dgm:presLayoutVars>
          <dgm:bulletEnabled val="1"/>
        </dgm:presLayoutVars>
      </dgm:prSet>
      <dgm:spPr/>
    </dgm:pt>
    <dgm:pt modelId="{30401E51-AD13-44DF-901D-21B9DBF45215}" type="pres">
      <dgm:prSet presAssocID="{4486A2CC-AB56-4A7B-ACC8-4824292CB299}" presName="FourConn_1-2" presStyleLbl="fgAccFollowNode1" presStyleIdx="0" presStyleCnt="3">
        <dgm:presLayoutVars>
          <dgm:bulletEnabled val="1"/>
        </dgm:presLayoutVars>
      </dgm:prSet>
      <dgm:spPr/>
    </dgm:pt>
    <dgm:pt modelId="{EAD784AA-6D48-4A9F-8DE3-13753D31E7F6}" type="pres">
      <dgm:prSet presAssocID="{4486A2CC-AB56-4A7B-ACC8-4824292CB299}" presName="FourConn_2-3" presStyleLbl="fgAccFollowNode1" presStyleIdx="1" presStyleCnt="3">
        <dgm:presLayoutVars>
          <dgm:bulletEnabled val="1"/>
        </dgm:presLayoutVars>
      </dgm:prSet>
      <dgm:spPr/>
    </dgm:pt>
    <dgm:pt modelId="{861F507C-91B0-45FA-93CF-2DF06BFC8797}" type="pres">
      <dgm:prSet presAssocID="{4486A2CC-AB56-4A7B-ACC8-4824292CB299}" presName="FourConn_3-4" presStyleLbl="fgAccFollowNode1" presStyleIdx="2" presStyleCnt="3">
        <dgm:presLayoutVars>
          <dgm:bulletEnabled val="1"/>
        </dgm:presLayoutVars>
      </dgm:prSet>
      <dgm:spPr/>
    </dgm:pt>
    <dgm:pt modelId="{5D7245CF-F104-4B02-9FCF-80FFC1A81CAE}" type="pres">
      <dgm:prSet presAssocID="{4486A2CC-AB56-4A7B-ACC8-4824292CB299}" presName="FourNodes_1_text" presStyleLbl="node1" presStyleIdx="3" presStyleCnt="4">
        <dgm:presLayoutVars>
          <dgm:bulletEnabled val="1"/>
        </dgm:presLayoutVars>
      </dgm:prSet>
      <dgm:spPr/>
    </dgm:pt>
    <dgm:pt modelId="{0782DC34-D60F-4803-864C-745B1AF9F645}" type="pres">
      <dgm:prSet presAssocID="{4486A2CC-AB56-4A7B-ACC8-4824292CB299}" presName="FourNodes_2_text" presStyleLbl="node1" presStyleIdx="3" presStyleCnt="4">
        <dgm:presLayoutVars>
          <dgm:bulletEnabled val="1"/>
        </dgm:presLayoutVars>
      </dgm:prSet>
      <dgm:spPr/>
    </dgm:pt>
    <dgm:pt modelId="{1B77D0D8-96EA-4949-BA74-E215039BFA38}" type="pres">
      <dgm:prSet presAssocID="{4486A2CC-AB56-4A7B-ACC8-4824292CB299}" presName="FourNodes_3_text" presStyleLbl="node1" presStyleIdx="3" presStyleCnt="4">
        <dgm:presLayoutVars>
          <dgm:bulletEnabled val="1"/>
        </dgm:presLayoutVars>
      </dgm:prSet>
      <dgm:spPr/>
    </dgm:pt>
    <dgm:pt modelId="{B765DF65-D2E5-420B-96B4-8474E2AC054C}" type="pres">
      <dgm:prSet presAssocID="{4486A2CC-AB56-4A7B-ACC8-4824292CB299}" presName="FourNodes_4_text" presStyleLbl="node1" presStyleIdx="3" presStyleCnt="4">
        <dgm:presLayoutVars>
          <dgm:bulletEnabled val="1"/>
        </dgm:presLayoutVars>
      </dgm:prSet>
      <dgm:spPr/>
    </dgm:pt>
  </dgm:ptLst>
  <dgm:cxnLst>
    <dgm:cxn modelId="{6079BA05-5C09-41FF-B37B-5A029A23777E}" srcId="{4486A2CC-AB56-4A7B-ACC8-4824292CB299}" destId="{1B948020-E423-4324-97CA-2E801AB5EEBB}" srcOrd="1" destOrd="0" parTransId="{EBD1DA88-8823-44A5-AB23-FD49F1FDA5D1}" sibTransId="{6684AB14-89EF-4FB7-802A-D9429C530133}"/>
    <dgm:cxn modelId="{2E7CB206-F6F6-4A29-9131-3C89783BEB16}" srcId="{4486A2CC-AB56-4A7B-ACC8-4824292CB299}" destId="{87A7C26F-AE80-4DDE-A748-BF465D4B0FB1}" srcOrd="0" destOrd="0" parTransId="{6A83A77D-953D-4B1A-B0CC-64B512BB8526}" sibTransId="{56E84405-5DEF-417B-975E-8AB6BFEB0B5A}"/>
    <dgm:cxn modelId="{51687811-77C9-4F4E-9AD7-8F202A9CFAFF}" type="presOf" srcId="{EF18E2B4-F562-4F5A-B5B6-41DD5E674151}" destId="{861F507C-91B0-45FA-93CF-2DF06BFC8797}" srcOrd="0" destOrd="0" presId="urn:microsoft.com/office/officeart/2005/8/layout/vProcess5"/>
    <dgm:cxn modelId="{D0E5AD15-6971-480B-9DD8-B6DF9F250C64}" srcId="{4486A2CC-AB56-4A7B-ACC8-4824292CB299}" destId="{E3595F89-CE94-4926-87D2-34FF6A3B81FD}" srcOrd="3" destOrd="0" parTransId="{57E0F583-ED83-4527-BBCB-AD9E223D5AC6}" sibTransId="{146CFCBF-99BA-4106-9377-093D355B1B02}"/>
    <dgm:cxn modelId="{8F797E23-029D-42EB-98B0-3C2B5967F95A}" type="presOf" srcId="{6684AB14-89EF-4FB7-802A-D9429C530133}" destId="{EAD784AA-6D48-4A9F-8DE3-13753D31E7F6}" srcOrd="0" destOrd="0" presId="urn:microsoft.com/office/officeart/2005/8/layout/vProcess5"/>
    <dgm:cxn modelId="{DB9D4B31-CB35-4293-9754-FE21C38737D4}" type="presOf" srcId="{1B948020-E423-4324-97CA-2E801AB5EEBB}" destId="{A6E40F10-3E81-42D8-A857-71AE591161DA}" srcOrd="0" destOrd="0" presId="urn:microsoft.com/office/officeart/2005/8/layout/vProcess5"/>
    <dgm:cxn modelId="{83F9E832-A47A-4C93-8C87-3B28839ADC18}" type="presOf" srcId="{87A7C26F-AE80-4DDE-A748-BF465D4B0FB1}" destId="{E36103DF-1C2E-464A-848A-230D4641FACE}" srcOrd="0" destOrd="0" presId="urn:microsoft.com/office/officeart/2005/8/layout/vProcess5"/>
    <dgm:cxn modelId="{CF21BD44-446D-45DA-8D4A-9AEFC62A8E57}" type="presOf" srcId="{E3595F89-CE94-4926-87D2-34FF6A3B81FD}" destId="{B765DF65-D2E5-420B-96B4-8474E2AC054C}" srcOrd="1" destOrd="0" presId="urn:microsoft.com/office/officeart/2005/8/layout/vProcess5"/>
    <dgm:cxn modelId="{999AC766-AA15-4183-AD87-24D9753370A7}" type="presOf" srcId="{87A7C26F-AE80-4DDE-A748-BF465D4B0FB1}" destId="{5D7245CF-F104-4B02-9FCF-80FFC1A81CAE}" srcOrd="1" destOrd="0" presId="urn:microsoft.com/office/officeart/2005/8/layout/vProcess5"/>
    <dgm:cxn modelId="{A116216A-2BA2-4E90-8E36-4FEFAE8243ED}" type="presOf" srcId="{E3595F89-CE94-4926-87D2-34FF6A3B81FD}" destId="{88549785-B562-4E08-A77C-DF83698C2487}" srcOrd="0" destOrd="0" presId="urn:microsoft.com/office/officeart/2005/8/layout/vProcess5"/>
    <dgm:cxn modelId="{12EAFD6B-046E-4331-9D2E-DF91E8B5C110}" type="presOf" srcId="{1B948020-E423-4324-97CA-2E801AB5EEBB}" destId="{0782DC34-D60F-4803-864C-745B1AF9F645}" srcOrd="1" destOrd="0" presId="urn:microsoft.com/office/officeart/2005/8/layout/vProcess5"/>
    <dgm:cxn modelId="{81B5A3D0-3D94-4667-AD34-9DB3DE83D332}" type="presOf" srcId="{DBC4CACD-F9D6-495F-A7E1-472309B5BCD8}" destId="{1B77D0D8-96EA-4949-BA74-E215039BFA38}" srcOrd="1" destOrd="0" presId="urn:microsoft.com/office/officeart/2005/8/layout/vProcess5"/>
    <dgm:cxn modelId="{FF05DBE0-B4B0-420D-A220-DF5272242E56}" type="presOf" srcId="{DBC4CACD-F9D6-495F-A7E1-472309B5BCD8}" destId="{DF54321F-D378-4D7F-9A3E-C4D07641D684}" srcOrd="0" destOrd="0" presId="urn:microsoft.com/office/officeart/2005/8/layout/vProcess5"/>
    <dgm:cxn modelId="{726F19E6-4607-4EED-91B1-2E1AC15991AA}" srcId="{4486A2CC-AB56-4A7B-ACC8-4824292CB299}" destId="{DBC4CACD-F9D6-495F-A7E1-472309B5BCD8}" srcOrd="2" destOrd="0" parTransId="{1612B6A9-31CF-48AE-B054-E7CE8CA5B9F7}" sibTransId="{EF18E2B4-F562-4F5A-B5B6-41DD5E674151}"/>
    <dgm:cxn modelId="{A456F0F7-6840-43B4-8F5F-7166BD7954CC}" type="presOf" srcId="{4486A2CC-AB56-4A7B-ACC8-4824292CB299}" destId="{3F25500C-8050-44E9-896A-27CD08B3AC8C}" srcOrd="0" destOrd="0" presId="urn:microsoft.com/office/officeart/2005/8/layout/vProcess5"/>
    <dgm:cxn modelId="{7F367FFC-C4E3-49EA-80C9-D15125B75930}" type="presOf" srcId="{56E84405-5DEF-417B-975E-8AB6BFEB0B5A}" destId="{30401E51-AD13-44DF-901D-21B9DBF45215}" srcOrd="0" destOrd="0" presId="urn:microsoft.com/office/officeart/2005/8/layout/vProcess5"/>
    <dgm:cxn modelId="{B5652B5E-2E67-48F1-A3A5-9343D4C97008}" type="presParOf" srcId="{3F25500C-8050-44E9-896A-27CD08B3AC8C}" destId="{41064083-0EFB-4EA3-9CE3-D291C7D50A75}" srcOrd="0" destOrd="0" presId="urn:microsoft.com/office/officeart/2005/8/layout/vProcess5"/>
    <dgm:cxn modelId="{2FB21B8A-CCC0-4601-ADE1-2EB019F14E89}" type="presParOf" srcId="{3F25500C-8050-44E9-896A-27CD08B3AC8C}" destId="{E36103DF-1C2E-464A-848A-230D4641FACE}" srcOrd="1" destOrd="0" presId="urn:microsoft.com/office/officeart/2005/8/layout/vProcess5"/>
    <dgm:cxn modelId="{A27CADFD-D405-4EFD-A744-AF7E7218E1C4}" type="presParOf" srcId="{3F25500C-8050-44E9-896A-27CD08B3AC8C}" destId="{A6E40F10-3E81-42D8-A857-71AE591161DA}" srcOrd="2" destOrd="0" presId="urn:microsoft.com/office/officeart/2005/8/layout/vProcess5"/>
    <dgm:cxn modelId="{2907407B-B70F-4D1E-9711-857C87919564}" type="presParOf" srcId="{3F25500C-8050-44E9-896A-27CD08B3AC8C}" destId="{DF54321F-D378-4D7F-9A3E-C4D07641D684}" srcOrd="3" destOrd="0" presId="urn:microsoft.com/office/officeart/2005/8/layout/vProcess5"/>
    <dgm:cxn modelId="{084106A0-9D7B-4C9B-995E-AC4B173A633D}" type="presParOf" srcId="{3F25500C-8050-44E9-896A-27CD08B3AC8C}" destId="{88549785-B562-4E08-A77C-DF83698C2487}" srcOrd="4" destOrd="0" presId="urn:microsoft.com/office/officeart/2005/8/layout/vProcess5"/>
    <dgm:cxn modelId="{397645D8-B58F-4B0C-9E3E-400A2360FF8F}" type="presParOf" srcId="{3F25500C-8050-44E9-896A-27CD08B3AC8C}" destId="{30401E51-AD13-44DF-901D-21B9DBF45215}" srcOrd="5" destOrd="0" presId="urn:microsoft.com/office/officeart/2005/8/layout/vProcess5"/>
    <dgm:cxn modelId="{08D08D37-8D2C-4558-B069-2513FF669473}" type="presParOf" srcId="{3F25500C-8050-44E9-896A-27CD08B3AC8C}" destId="{EAD784AA-6D48-4A9F-8DE3-13753D31E7F6}" srcOrd="6" destOrd="0" presId="urn:microsoft.com/office/officeart/2005/8/layout/vProcess5"/>
    <dgm:cxn modelId="{CECCCAF5-14BA-467C-9166-812339F0874F}" type="presParOf" srcId="{3F25500C-8050-44E9-896A-27CD08B3AC8C}" destId="{861F507C-91B0-45FA-93CF-2DF06BFC8797}" srcOrd="7" destOrd="0" presId="urn:microsoft.com/office/officeart/2005/8/layout/vProcess5"/>
    <dgm:cxn modelId="{1914BD5B-DD12-40A4-AF2F-87AC75A3042C}" type="presParOf" srcId="{3F25500C-8050-44E9-896A-27CD08B3AC8C}" destId="{5D7245CF-F104-4B02-9FCF-80FFC1A81CAE}" srcOrd="8" destOrd="0" presId="urn:microsoft.com/office/officeart/2005/8/layout/vProcess5"/>
    <dgm:cxn modelId="{1519F220-FADD-4006-A22E-A8CCD5B3A4F3}" type="presParOf" srcId="{3F25500C-8050-44E9-896A-27CD08B3AC8C}" destId="{0782DC34-D60F-4803-864C-745B1AF9F645}" srcOrd="9" destOrd="0" presId="urn:microsoft.com/office/officeart/2005/8/layout/vProcess5"/>
    <dgm:cxn modelId="{0C0D9CA0-06FE-4923-BE14-C3B4ADB8FA3C}" type="presParOf" srcId="{3F25500C-8050-44E9-896A-27CD08B3AC8C}" destId="{1B77D0D8-96EA-4949-BA74-E215039BFA38}" srcOrd="10" destOrd="0" presId="urn:microsoft.com/office/officeart/2005/8/layout/vProcess5"/>
    <dgm:cxn modelId="{40C3EB68-9ECB-4B13-BE0D-30537F829DAD}" type="presParOf" srcId="{3F25500C-8050-44E9-896A-27CD08B3AC8C}" destId="{B765DF65-D2E5-420B-96B4-8474E2AC054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103DF-1C2E-464A-848A-230D4641FACE}">
      <dsp:nvSpPr>
        <dsp:cNvPr id="0" name=""/>
        <dsp:cNvSpPr/>
      </dsp:nvSpPr>
      <dsp:spPr>
        <a:xfrm>
          <a:off x="0" y="0"/>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Mesure the I-V curve for each panel</a:t>
          </a:r>
          <a:endParaRPr lang="en-US" sz="2100" kern="1200"/>
        </a:p>
      </dsp:txBody>
      <dsp:txXfrm>
        <a:off x="23804" y="23804"/>
        <a:ext cx="7188840" cy="765110"/>
      </dsp:txXfrm>
    </dsp:sp>
    <dsp:sp modelId="{A6E40F10-3E81-42D8-A857-71AE591161DA}">
      <dsp:nvSpPr>
        <dsp:cNvPr id="0" name=""/>
        <dsp:cNvSpPr/>
      </dsp:nvSpPr>
      <dsp:spPr>
        <a:xfrm>
          <a:off x="681264" y="960485"/>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Make a I-V curve for a string of panel</a:t>
          </a:r>
          <a:endParaRPr lang="en-US" sz="2100" kern="1200"/>
        </a:p>
      </dsp:txBody>
      <dsp:txXfrm>
        <a:off x="705068" y="984289"/>
        <a:ext cx="6877362" cy="765110"/>
      </dsp:txXfrm>
    </dsp:sp>
    <dsp:sp modelId="{DF54321F-D378-4D7F-9A3E-C4D07641D684}">
      <dsp:nvSpPr>
        <dsp:cNvPr id="0" name=""/>
        <dsp:cNvSpPr/>
      </dsp:nvSpPr>
      <dsp:spPr>
        <a:xfrm>
          <a:off x="1352361" y="1920971"/>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Make an optimization for the parallel of N strings</a:t>
          </a:r>
          <a:endParaRPr lang="en-US" sz="2100" kern="1200"/>
        </a:p>
      </dsp:txBody>
      <dsp:txXfrm>
        <a:off x="1376165" y="1944775"/>
        <a:ext cx="6887530" cy="765110"/>
      </dsp:txXfrm>
    </dsp:sp>
    <dsp:sp modelId="{88549785-B562-4E08-A77C-DF83698C2487}">
      <dsp:nvSpPr>
        <dsp:cNvPr id="0" name=""/>
        <dsp:cNvSpPr/>
      </dsp:nvSpPr>
      <dsp:spPr>
        <a:xfrm>
          <a:off x="2033625" y="2881457"/>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Plot the results starting from the single I-V curve to the optimized power result.</a:t>
          </a:r>
          <a:endParaRPr lang="en-US" sz="2100" kern="1200"/>
        </a:p>
      </dsp:txBody>
      <dsp:txXfrm>
        <a:off x="2057429" y="2905261"/>
        <a:ext cx="6877362" cy="765110"/>
      </dsp:txXfrm>
    </dsp:sp>
    <dsp:sp modelId="{30401E51-AD13-44DF-901D-21B9DBF45215}">
      <dsp:nvSpPr>
        <dsp:cNvPr id="0" name=""/>
        <dsp:cNvSpPr/>
      </dsp:nvSpPr>
      <dsp:spPr>
        <a:xfrm>
          <a:off x="7606235" y="622468"/>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25095" y="622468"/>
        <a:ext cx="290547" cy="397521"/>
      </dsp:txXfrm>
    </dsp:sp>
    <dsp:sp modelId="{EAD784AA-6D48-4A9F-8DE3-13753D31E7F6}">
      <dsp:nvSpPr>
        <dsp:cNvPr id="0" name=""/>
        <dsp:cNvSpPr/>
      </dsp:nvSpPr>
      <dsp:spPr>
        <a:xfrm>
          <a:off x="8287499" y="1582954"/>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406359" y="1582954"/>
        <a:ext cx="290547" cy="397521"/>
      </dsp:txXfrm>
    </dsp:sp>
    <dsp:sp modelId="{861F507C-91B0-45FA-93CF-2DF06BFC8797}">
      <dsp:nvSpPr>
        <dsp:cNvPr id="0" name=""/>
        <dsp:cNvSpPr/>
      </dsp:nvSpPr>
      <dsp:spPr>
        <a:xfrm>
          <a:off x="8958596" y="2543440"/>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77456" y="2543440"/>
        <a:ext cx="290547" cy="3975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55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319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689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173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855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710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471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319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54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592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758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200">
                <a:solidFill>
                  <a:schemeClr val="tx1">
                    <a:tint val="75000"/>
                  </a:schemeClr>
                </a:solidFill>
              </a:defRPr>
            </a:lvl1p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906480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08" r:id="rId6"/>
    <p:sldLayoutId id="2147483804" r:id="rId7"/>
    <p:sldLayoutId id="2147483805" r:id="rId8"/>
    <p:sldLayoutId id="2147483806" r:id="rId9"/>
    <p:sldLayoutId id="2147483807" r:id="rId10"/>
    <p:sldLayoutId id="21474838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Researchers find benefits of solar photovoltaics outweigh costs | MIT News  | Massachusetts Institute of Technology">
            <a:extLst>
              <a:ext uri="{FF2B5EF4-FFF2-40B4-BE49-F238E27FC236}">
                <a16:creationId xmlns:a16="http://schemas.microsoft.com/office/drawing/2014/main" id="{45FC3E0E-32E1-AC1A-2C52-F444E86E8E4D}"/>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15730"/>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1AD5C01-B216-4ADF-08FD-4BF4ED922D45}"/>
              </a:ext>
            </a:extLst>
          </p:cNvPr>
          <p:cNvSpPr>
            <a:spLocks noGrp="1"/>
          </p:cNvSpPr>
          <p:nvPr>
            <p:ph type="ctrTitle"/>
          </p:nvPr>
        </p:nvSpPr>
        <p:spPr>
          <a:xfrm>
            <a:off x="1804988" y="1442172"/>
            <a:ext cx="8582025" cy="2177328"/>
          </a:xfrm>
        </p:spPr>
        <p:txBody>
          <a:bodyPr anchor="ctr">
            <a:noAutofit/>
          </a:bodyPr>
          <a:lstStyle/>
          <a:p>
            <a:pPr algn="ctr"/>
            <a:r>
              <a:rPr lang="en-US" sz="4400" dirty="0"/>
              <a:t>MPPT algorithm for calculating the maximum power of a photovoltaic system </a:t>
            </a:r>
            <a:endParaRPr lang="it-IT" sz="4400" dirty="0"/>
          </a:p>
        </p:txBody>
      </p:sp>
      <p:sp>
        <p:nvSpPr>
          <p:cNvPr id="1037" name="Rectangle: Rounded Corners 1036">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ottotitolo 2">
            <a:extLst>
              <a:ext uri="{FF2B5EF4-FFF2-40B4-BE49-F238E27FC236}">
                <a16:creationId xmlns:a16="http://schemas.microsoft.com/office/drawing/2014/main" id="{3162C728-944B-47F4-20CB-82295509E16D}"/>
              </a:ext>
            </a:extLst>
          </p:cNvPr>
          <p:cNvSpPr>
            <a:spLocks noGrp="1"/>
          </p:cNvSpPr>
          <p:nvPr>
            <p:ph type="subTitle" idx="1"/>
          </p:nvPr>
        </p:nvSpPr>
        <p:spPr>
          <a:xfrm>
            <a:off x="2566988" y="3962400"/>
            <a:ext cx="7058025" cy="581025"/>
          </a:xfrm>
        </p:spPr>
        <p:txBody>
          <a:bodyPr anchor="ctr">
            <a:normAutofit/>
          </a:bodyPr>
          <a:lstStyle/>
          <a:p>
            <a:pPr algn="ctr"/>
            <a:r>
              <a:rPr lang="it-IT">
                <a:solidFill>
                  <a:srgbClr val="FFFFFF"/>
                </a:solidFill>
              </a:rPr>
              <a:t>Renewable Energy Smart Management </a:t>
            </a:r>
          </a:p>
        </p:txBody>
      </p:sp>
    </p:spTree>
    <p:extLst>
      <p:ext uri="{BB962C8B-B14F-4D97-AF65-F5344CB8AC3E}">
        <p14:creationId xmlns:p14="http://schemas.microsoft.com/office/powerpoint/2010/main" val="3909681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a:xfrm>
            <a:off x="429768" y="411480"/>
            <a:ext cx="11131298" cy="1106424"/>
          </a:xfrm>
        </p:spPr>
        <p:txBody>
          <a:bodyPr vert="horz" lIns="91440" tIns="45720" rIns="91440" bIns="45720" rtlCol="0" anchor="ctr">
            <a:normAutofit/>
          </a:bodyPr>
          <a:lstStyle/>
          <a:p>
            <a:r>
              <a:rPr lang="en-US" sz="3600"/>
              <a:t>Shadow zone creator</a:t>
            </a:r>
          </a:p>
        </p:txBody>
      </p:sp>
      <p:sp>
        <p:nvSpPr>
          <p:cNvPr id="21" name="Rectangle 20">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E995504-A4AE-E8F2-9687-5EF5B88F6D28}"/>
              </a:ext>
            </a:extLst>
          </p:cNvPr>
          <p:cNvPicPr>
            <a:picLocks noChangeAspect="1"/>
          </p:cNvPicPr>
          <p:nvPr/>
        </p:nvPicPr>
        <p:blipFill rotWithShape="1">
          <a:blip r:embed="rId2">
            <a:extLst>
              <a:ext uri="{28A0092B-C50C-407E-A947-70E740481C1C}">
                <a14:useLocalDpi xmlns:a14="http://schemas.microsoft.com/office/drawing/2010/main" val="0"/>
              </a:ext>
            </a:extLst>
          </a:blip>
          <a:srcRect t="11023" r="3" b="7355"/>
          <a:stretch/>
        </p:blipFill>
        <p:spPr>
          <a:xfrm>
            <a:off x="429767" y="1721922"/>
            <a:ext cx="3419856" cy="4520560"/>
          </a:xfrm>
          <a:prstGeom prst="rect">
            <a:avLst/>
          </a:prstGeom>
        </p:spPr>
      </p:pic>
      <p:pic>
        <p:nvPicPr>
          <p:cNvPr id="10" name="Picture 9" descr="A picture containing screenshot, solar cell, panel&#10;&#10;Description automatically generated">
            <a:extLst>
              <a:ext uri="{FF2B5EF4-FFF2-40B4-BE49-F238E27FC236}">
                <a16:creationId xmlns:a16="http://schemas.microsoft.com/office/drawing/2014/main" id="{26901A51-6871-8BB9-6D8A-210120AE9554}"/>
              </a:ext>
            </a:extLst>
          </p:cNvPr>
          <p:cNvPicPr>
            <a:picLocks noChangeAspect="1"/>
          </p:cNvPicPr>
          <p:nvPr/>
        </p:nvPicPr>
        <p:blipFill rotWithShape="1">
          <a:blip r:embed="rId3">
            <a:extLst>
              <a:ext uri="{28A0092B-C50C-407E-A947-70E740481C1C}">
                <a14:useLocalDpi xmlns:a14="http://schemas.microsoft.com/office/drawing/2010/main" val="0"/>
              </a:ext>
            </a:extLst>
          </a:blip>
          <a:srcRect l="10218" r="6628" b="-4"/>
          <a:stretch/>
        </p:blipFill>
        <p:spPr>
          <a:xfrm>
            <a:off x="4226837" y="1721922"/>
            <a:ext cx="3420596" cy="4520560"/>
          </a:xfrm>
          <a:prstGeom prst="rect">
            <a:avLst/>
          </a:prstGeom>
        </p:spPr>
      </p:pic>
      <p:sp useBgFill="1">
        <p:nvSpPr>
          <p:cNvPr id="23" name="Rectangle 22">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0DC081A-A229-329D-E2C5-855461E2125B}"/>
              </a:ext>
            </a:extLst>
          </p:cNvPr>
          <p:cNvSpPr txBox="1"/>
          <p:nvPr/>
        </p:nvSpPr>
        <p:spPr>
          <a:xfrm>
            <a:off x="8309348" y="2020824"/>
            <a:ext cx="2956060" cy="3959352"/>
          </a:xfrm>
          <a:prstGeom prst="rect">
            <a:avLst/>
          </a:prstGeom>
        </p:spPr>
        <p:txBody>
          <a:bodyPr vert="horz" lIns="91440" tIns="45720" rIns="91440" bIns="45720" rtlCol="0" anchor="ctr">
            <a:normAutofit/>
          </a:bodyPr>
          <a:lstStyle/>
          <a:p>
            <a:pPr defTabSz="914400">
              <a:lnSpc>
                <a:spcPct val="110000"/>
              </a:lnSpc>
              <a:spcAft>
                <a:spcPts val="600"/>
              </a:spcAft>
            </a:pPr>
            <a:r>
              <a:rPr lang="en-US" sz="1700" dirty="0"/>
              <a:t>To generate more realistic simulations and evaluate the increase or decrease in system performance caused by various environmental and weather conditions, a kind of mismatch generator is also used between the different panels within a string or across the entire parallel configuration, as shown in the figures.</a:t>
            </a:r>
          </a:p>
        </p:txBody>
      </p:sp>
      <p:sp>
        <p:nvSpPr>
          <p:cNvPr id="13" name="TextBox 12">
            <a:extLst>
              <a:ext uri="{FF2B5EF4-FFF2-40B4-BE49-F238E27FC236}">
                <a16:creationId xmlns:a16="http://schemas.microsoft.com/office/drawing/2014/main" id="{39A4DC51-A198-0D1E-C039-96382E268233}"/>
              </a:ext>
            </a:extLst>
          </p:cNvPr>
          <p:cNvSpPr txBox="1"/>
          <p:nvPr/>
        </p:nvSpPr>
        <p:spPr>
          <a:xfrm>
            <a:off x="5637178" y="3049621"/>
            <a:ext cx="65" cy="276999"/>
          </a:xfrm>
          <a:prstGeom prst="rect">
            <a:avLst/>
          </a:prstGeom>
          <a:noFill/>
        </p:spPr>
        <p:txBody>
          <a:bodyPr wrap="none" lIns="0" tIns="0" rIns="0" bIns="0" rtlCol="0">
            <a:spAutoFit/>
          </a:bodyPr>
          <a:lstStyle/>
          <a:p>
            <a:endParaRPr lang="it-IT" dirty="0"/>
          </a:p>
        </p:txBody>
      </p:sp>
    </p:spTree>
    <p:extLst>
      <p:ext uri="{BB962C8B-B14F-4D97-AF65-F5344CB8AC3E}">
        <p14:creationId xmlns:p14="http://schemas.microsoft.com/office/powerpoint/2010/main" val="60278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descr="A picture containing text, screenshot, line, diagram&#10;&#10;Description automatically generated">
            <a:extLst>
              <a:ext uri="{FF2B5EF4-FFF2-40B4-BE49-F238E27FC236}">
                <a16:creationId xmlns:a16="http://schemas.microsoft.com/office/drawing/2014/main" id="{5804D2A8-4A8E-9406-BA2D-B40A64A51AEA}"/>
              </a:ext>
            </a:extLst>
          </p:cNvPr>
          <p:cNvPicPr>
            <a:picLocks noChangeAspect="1"/>
          </p:cNvPicPr>
          <p:nvPr/>
        </p:nvPicPr>
        <p:blipFill rotWithShape="1">
          <a:blip r:embed="rId2">
            <a:extLst>
              <a:ext uri="{28A0092B-C50C-407E-A947-70E740481C1C}">
                <a14:useLocalDpi xmlns:a14="http://schemas.microsoft.com/office/drawing/2010/main" val="0"/>
              </a:ext>
            </a:extLst>
          </a:blip>
          <a:srcRect r="13681" b="1025"/>
          <a:stretch/>
        </p:blipFill>
        <p:spPr>
          <a:xfrm>
            <a:off x="4391584" y="1006671"/>
            <a:ext cx="7663844"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a:t>
            </a:r>
          </a:p>
        </p:txBody>
      </p:sp>
    </p:spTree>
    <p:extLst>
      <p:ext uri="{BB962C8B-B14F-4D97-AF65-F5344CB8AC3E}">
        <p14:creationId xmlns:p14="http://schemas.microsoft.com/office/powerpoint/2010/main" val="1539801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pic>
        <p:nvPicPr>
          <p:cNvPr id="16" name="Picture Placeholder 15" descr="A picture containing text, diagram, line, parallel&#10;&#10;Description automatically generated">
            <a:extLst>
              <a:ext uri="{FF2B5EF4-FFF2-40B4-BE49-F238E27FC236}">
                <a16:creationId xmlns:a16="http://schemas.microsoft.com/office/drawing/2014/main" id="{657F0810-455A-B29A-AE7B-75DBEA8819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45" b="2545"/>
          <a:stretch>
            <a:fillRect/>
          </a:stretch>
        </p:blipFill>
        <p:spPr/>
      </p:pic>
      <p:sp>
        <p:nvSpPr>
          <p:cNvPr id="4" name="Titolo 1">
            <a:extLst>
              <a:ext uri="{FF2B5EF4-FFF2-40B4-BE49-F238E27FC236}">
                <a16:creationId xmlns:a16="http://schemas.microsoft.com/office/drawing/2014/main" id="{FFA46C98-8E79-DAFE-EFEA-761E6D599A4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a:t>
            </a:r>
          </a:p>
        </p:txBody>
      </p:sp>
    </p:spTree>
    <p:extLst>
      <p:ext uri="{BB962C8B-B14F-4D97-AF65-F5344CB8AC3E}">
        <p14:creationId xmlns:p14="http://schemas.microsoft.com/office/powerpoint/2010/main" val="93503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descr="A picture containing diagram, text, plot, line&#10;&#10;Description automatically generated">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742" b="4742"/>
          <a:stretch>
            <a:fillRect/>
          </a:stretch>
        </p:blipFill>
        <p:spPr/>
      </p:pic>
      <p:sp>
        <p:nvSpPr>
          <p:cNvPr id="3" name="Titolo 1">
            <a:extLst>
              <a:ext uri="{FF2B5EF4-FFF2-40B4-BE49-F238E27FC236}">
                <a16:creationId xmlns:a16="http://schemas.microsoft.com/office/drawing/2014/main" id="{894DEC22-82C4-39CE-2ED7-76DCA11066CA}"/>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a:t>
            </a:r>
          </a:p>
        </p:txBody>
      </p:sp>
    </p:spTree>
    <p:extLst>
      <p:ext uri="{BB962C8B-B14F-4D97-AF65-F5344CB8AC3E}">
        <p14:creationId xmlns:p14="http://schemas.microsoft.com/office/powerpoint/2010/main" val="2065435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descr="A picture containing text, screenshot, line, diagram&#10;&#10;Description automatically generated">
            <a:extLst>
              <a:ext uri="{FF2B5EF4-FFF2-40B4-BE49-F238E27FC236}">
                <a16:creationId xmlns:a16="http://schemas.microsoft.com/office/drawing/2014/main" id="{5804D2A8-4A8E-9406-BA2D-B40A64A51AEA}"/>
              </a:ext>
            </a:extLst>
          </p:cNvPr>
          <p:cNvPicPr>
            <a:picLocks noChangeAspect="1"/>
          </p:cNvPicPr>
          <p:nvPr/>
        </p:nvPicPr>
        <p:blipFill rotWithShape="1">
          <a:blip r:embed="rId2">
            <a:extLst>
              <a:ext uri="{28A0092B-C50C-407E-A947-70E740481C1C}">
                <a14:useLocalDpi xmlns:a14="http://schemas.microsoft.com/office/drawing/2010/main" val="0"/>
              </a:ext>
            </a:extLst>
          </a:blip>
          <a:srcRect r="13681" b="1025"/>
          <a:stretch/>
        </p:blipFill>
        <p:spPr>
          <a:xfrm>
            <a:off x="4391584" y="1006671"/>
            <a:ext cx="7663844"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a:t>
            </a:r>
          </a:p>
        </p:txBody>
      </p:sp>
    </p:spTree>
    <p:extLst>
      <p:ext uri="{BB962C8B-B14F-4D97-AF65-F5344CB8AC3E}">
        <p14:creationId xmlns:p14="http://schemas.microsoft.com/office/powerpoint/2010/main" val="4073231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pic>
        <p:nvPicPr>
          <p:cNvPr id="16" name="Picture Placeholder 15" descr="A picture containing text, diagram, line, parallel&#10;&#10;Description automatically generated">
            <a:extLst>
              <a:ext uri="{FF2B5EF4-FFF2-40B4-BE49-F238E27FC236}">
                <a16:creationId xmlns:a16="http://schemas.microsoft.com/office/drawing/2014/main" id="{657F0810-455A-B29A-AE7B-75DBEA8819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45" b="2545"/>
          <a:stretch>
            <a:fillRect/>
          </a:stretch>
        </p:blipFill>
        <p:spPr/>
      </p:pic>
      <p:sp>
        <p:nvSpPr>
          <p:cNvPr id="18" name="Titolo 1">
            <a:extLst>
              <a:ext uri="{FF2B5EF4-FFF2-40B4-BE49-F238E27FC236}">
                <a16:creationId xmlns:a16="http://schemas.microsoft.com/office/drawing/2014/main" id="{6C9844C5-77BF-0274-9F47-9E1AB948A139}"/>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a:t>
            </a:r>
          </a:p>
        </p:txBody>
      </p:sp>
    </p:spTree>
    <p:extLst>
      <p:ext uri="{BB962C8B-B14F-4D97-AF65-F5344CB8AC3E}">
        <p14:creationId xmlns:p14="http://schemas.microsoft.com/office/powerpoint/2010/main" val="3877085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descr="A picture containing diagram, text, plot, line&#10;&#10;Description automatically generated">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742" b="4742"/>
          <a:stretch>
            <a:fillRect/>
          </a:stretch>
        </p:blipFill>
        <p:spPr/>
      </p:pic>
      <p:sp>
        <p:nvSpPr>
          <p:cNvPr id="9" name="Titolo 1">
            <a:extLst>
              <a:ext uri="{FF2B5EF4-FFF2-40B4-BE49-F238E27FC236}">
                <a16:creationId xmlns:a16="http://schemas.microsoft.com/office/drawing/2014/main" id="{4C307A12-FEAC-C0EB-E9D0-974926DCD98D}"/>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a:t>
            </a:r>
          </a:p>
        </p:txBody>
      </p:sp>
    </p:spTree>
    <p:extLst>
      <p:ext uri="{BB962C8B-B14F-4D97-AF65-F5344CB8AC3E}">
        <p14:creationId xmlns:p14="http://schemas.microsoft.com/office/powerpoint/2010/main" val="334051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descr="A picture containing text, screenshot, line, diagram&#10;&#10;Description automatically generated">
            <a:extLst>
              <a:ext uri="{FF2B5EF4-FFF2-40B4-BE49-F238E27FC236}">
                <a16:creationId xmlns:a16="http://schemas.microsoft.com/office/drawing/2014/main" id="{5804D2A8-4A8E-9406-BA2D-B40A64A51AEA}"/>
              </a:ext>
            </a:extLst>
          </p:cNvPr>
          <p:cNvPicPr>
            <a:picLocks noChangeAspect="1"/>
          </p:cNvPicPr>
          <p:nvPr/>
        </p:nvPicPr>
        <p:blipFill rotWithShape="1">
          <a:blip r:embed="rId2">
            <a:extLst>
              <a:ext uri="{28A0092B-C50C-407E-A947-70E740481C1C}">
                <a14:useLocalDpi xmlns:a14="http://schemas.microsoft.com/office/drawing/2010/main" val="0"/>
              </a:ext>
            </a:extLst>
          </a:blip>
          <a:srcRect r="13681" b="1025"/>
          <a:stretch/>
        </p:blipFill>
        <p:spPr>
          <a:xfrm>
            <a:off x="4391584" y="1006671"/>
            <a:ext cx="7663844"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fontScale="92500"/>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panel but entire parallel</a:t>
            </a:r>
          </a:p>
        </p:txBody>
      </p:sp>
    </p:spTree>
    <p:extLst>
      <p:ext uri="{BB962C8B-B14F-4D97-AF65-F5344CB8AC3E}">
        <p14:creationId xmlns:p14="http://schemas.microsoft.com/office/powerpoint/2010/main" val="318895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pic>
        <p:nvPicPr>
          <p:cNvPr id="16" name="Picture Placeholder 15" descr="A picture containing text, diagram, line, parallel&#10;&#10;Description automatically generated">
            <a:extLst>
              <a:ext uri="{FF2B5EF4-FFF2-40B4-BE49-F238E27FC236}">
                <a16:creationId xmlns:a16="http://schemas.microsoft.com/office/drawing/2014/main" id="{657F0810-455A-B29A-AE7B-75DBEA8819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45" b="2545"/>
          <a:stretch>
            <a:fillRect/>
          </a:stretch>
        </p:blipFill>
        <p:spPr/>
      </p:pic>
      <p:sp>
        <p:nvSpPr>
          <p:cNvPr id="3" name="Titolo 1">
            <a:extLst>
              <a:ext uri="{FF2B5EF4-FFF2-40B4-BE49-F238E27FC236}">
                <a16:creationId xmlns:a16="http://schemas.microsoft.com/office/drawing/2014/main" id="{9F91D9E8-722D-59F5-7E52-BDBC82EC07FF}"/>
              </a:ext>
            </a:extLst>
          </p:cNvPr>
          <p:cNvSpPr txBox="1">
            <a:spLocks/>
          </p:cNvSpPr>
          <p:nvPr/>
        </p:nvSpPr>
        <p:spPr>
          <a:xfrm>
            <a:off x="616804" y="249382"/>
            <a:ext cx="10996076" cy="623454"/>
          </a:xfrm>
          <a:prstGeom prst="rect">
            <a:avLst/>
          </a:prstGeom>
        </p:spPr>
        <p:txBody>
          <a:bodyPr lIns="91440" tIns="45720" rIns="91440" bIns="45720" anchor="t">
            <a:normAutofit fontScale="92500"/>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panel but entire parallel</a:t>
            </a:r>
          </a:p>
        </p:txBody>
      </p:sp>
    </p:spTree>
    <p:extLst>
      <p:ext uri="{BB962C8B-B14F-4D97-AF65-F5344CB8AC3E}">
        <p14:creationId xmlns:p14="http://schemas.microsoft.com/office/powerpoint/2010/main" val="3756749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descr="A picture containing diagram, text, plot, line&#10;&#10;Description automatically generated">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742" b="4742"/>
          <a:stretch>
            <a:fillRect/>
          </a:stretch>
        </p:blipFill>
        <p:spPr/>
      </p:pic>
      <p:sp>
        <p:nvSpPr>
          <p:cNvPr id="3" name="Titolo 1">
            <a:extLst>
              <a:ext uri="{FF2B5EF4-FFF2-40B4-BE49-F238E27FC236}">
                <a16:creationId xmlns:a16="http://schemas.microsoft.com/office/drawing/2014/main" id="{0661E834-F30F-3237-8EAF-80E2BA72E40B}"/>
              </a:ext>
            </a:extLst>
          </p:cNvPr>
          <p:cNvSpPr txBox="1">
            <a:spLocks/>
          </p:cNvSpPr>
          <p:nvPr/>
        </p:nvSpPr>
        <p:spPr>
          <a:xfrm>
            <a:off x="616804" y="249382"/>
            <a:ext cx="10996076" cy="623454"/>
          </a:xfrm>
          <a:prstGeom prst="rect">
            <a:avLst/>
          </a:prstGeom>
        </p:spPr>
        <p:txBody>
          <a:bodyPr lIns="91440" tIns="45720" rIns="91440" bIns="45720" anchor="t">
            <a:normAutofit fontScale="92500"/>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panel but entire parallel</a:t>
            </a:r>
          </a:p>
        </p:txBody>
      </p:sp>
    </p:spTree>
    <p:extLst>
      <p:ext uri="{BB962C8B-B14F-4D97-AF65-F5344CB8AC3E}">
        <p14:creationId xmlns:p14="http://schemas.microsoft.com/office/powerpoint/2010/main" val="3852231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54454CD-4916-8E1F-2D56-52B0118C0DEE}"/>
              </a:ext>
            </a:extLst>
          </p:cNvPr>
          <p:cNvSpPr>
            <a:spLocks noGrp="1"/>
          </p:cNvSpPr>
          <p:nvPr>
            <p:ph type="title"/>
          </p:nvPr>
        </p:nvSpPr>
        <p:spPr>
          <a:xfrm>
            <a:off x="612648" y="1078992"/>
            <a:ext cx="6268770" cy="1536192"/>
          </a:xfrm>
        </p:spPr>
        <p:txBody>
          <a:bodyPr anchor="b">
            <a:normAutofit/>
          </a:bodyPr>
          <a:lstStyle/>
          <a:p>
            <a:r>
              <a:rPr lang="it-IT" sz="5200"/>
              <a:t>Problem description</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2484187F-7A4E-4444-413F-BEC1589BC1AB}"/>
              </a:ext>
            </a:extLst>
          </p:cNvPr>
          <p:cNvSpPr>
            <a:spLocks noGrp="1"/>
          </p:cNvSpPr>
          <p:nvPr>
            <p:ph idx="1"/>
          </p:nvPr>
        </p:nvSpPr>
        <p:spPr>
          <a:xfrm>
            <a:off x="615458" y="3355848"/>
            <a:ext cx="6268770" cy="2825496"/>
          </a:xfrm>
        </p:spPr>
        <p:txBody>
          <a:bodyPr>
            <a:normAutofit/>
          </a:bodyPr>
          <a:lstStyle/>
          <a:p>
            <a:pPr marL="0" indent="0">
              <a:lnSpc>
                <a:spcPct val="100000"/>
              </a:lnSpc>
              <a:buNone/>
            </a:pPr>
            <a:r>
              <a:rPr lang="en-US" sz="1500" dirty="0"/>
              <a:t>This presentation focuses on solving an optimization problem related to a parallel-series configuration of photovoltaic (PV) panels to maximize power generation. The objective is to identify the optimal voltage value that achieves maximum power output. Throughout the presentation, the techniques employed and the results obtained will be analyzed, highlighting the advantages of this solution and potential applications in the field of solar energy. The focus will be on the approach used to optimize the performance of photovoltaic systems and the potential benefits that arise from it.</a:t>
            </a:r>
            <a:endParaRPr lang="it-IT" sz="1500" dirty="0"/>
          </a:p>
        </p:txBody>
      </p:sp>
      <p:pic>
        <p:nvPicPr>
          <p:cNvPr id="5" name="Picture 4" descr="Lampadina su sfondo giallo con cavo e fasci di luce disegnati">
            <a:extLst>
              <a:ext uri="{FF2B5EF4-FFF2-40B4-BE49-F238E27FC236}">
                <a16:creationId xmlns:a16="http://schemas.microsoft.com/office/drawing/2014/main" id="{7B8D5584-A3B1-A6E2-2DBA-B3977BC6F742}"/>
              </a:ext>
            </a:extLst>
          </p:cNvPr>
          <p:cNvPicPr>
            <a:picLocks noChangeAspect="1"/>
          </p:cNvPicPr>
          <p:nvPr/>
        </p:nvPicPr>
        <p:blipFill rotWithShape="1">
          <a:blip r:embed="rId2"/>
          <a:srcRect l="51916" r="7658"/>
          <a:stretch/>
        </p:blipFill>
        <p:spPr>
          <a:xfrm>
            <a:off x="7684006" y="10"/>
            <a:ext cx="4507993" cy="6857990"/>
          </a:xfrm>
          <a:prstGeom prst="rect">
            <a:avLst/>
          </a:prstGeom>
        </p:spPr>
      </p:pic>
    </p:spTree>
    <p:extLst>
      <p:ext uri="{BB962C8B-B14F-4D97-AF65-F5344CB8AC3E}">
        <p14:creationId xmlns:p14="http://schemas.microsoft.com/office/powerpoint/2010/main" val="130003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FC5C31-5ED2-31C2-846F-1AB54EC8859B}"/>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E21B3A5A-CA0F-B86E-F7D9-D90ABD1B6726}"/>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00328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03B4C-A6C4-E1EB-52AC-2F0F3BFCACA5}"/>
              </a:ext>
            </a:extLst>
          </p:cNvPr>
          <p:cNvSpPr>
            <a:spLocks noGrp="1"/>
          </p:cNvSpPr>
          <p:nvPr>
            <p:ph type="title"/>
          </p:nvPr>
        </p:nvSpPr>
        <p:spPr/>
        <p:txBody>
          <a:bodyPr/>
          <a:lstStyle/>
          <a:p>
            <a:r>
              <a:rPr lang="it-IT" dirty="0" err="1"/>
              <a:t>Bibliography</a:t>
            </a:r>
            <a:endParaRPr lang="it-IT" dirty="0"/>
          </a:p>
        </p:txBody>
      </p:sp>
      <p:sp>
        <p:nvSpPr>
          <p:cNvPr id="3" name="Segnaposto contenuto 2">
            <a:extLst>
              <a:ext uri="{FF2B5EF4-FFF2-40B4-BE49-F238E27FC236}">
                <a16:creationId xmlns:a16="http://schemas.microsoft.com/office/drawing/2014/main" id="{280F83CB-D664-BE40-4315-5A23FD3DB8B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99563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6EB41-C4A7-3602-B60B-484B70DA6BFD}"/>
              </a:ext>
            </a:extLst>
          </p:cNvPr>
          <p:cNvSpPr>
            <a:spLocks noGrp="1"/>
          </p:cNvSpPr>
          <p:nvPr>
            <p:ph type="title"/>
          </p:nvPr>
        </p:nvSpPr>
        <p:spPr/>
        <p:txBody>
          <a:bodyPr/>
          <a:lstStyle/>
          <a:p>
            <a:r>
              <a:rPr lang="it-IT" dirty="0"/>
              <a:t>Problem outline</a:t>
            </a:r>
          </a:p>
        </p:txBody>
      </p:sp>
      <p:graphicFrame>
        <p:nvGraphicFramePr>
          <p:cNvPr id="15" name="Segnaposto contenuto 2">
            <a:extLst>
              <a:ext uri="{FF2B5EF4-FFF2-40B4-BE49-F238E27FC236}">
                <a16:creationId xmlns:a16="http://schemas.microsoft.com/office/drawing/2014/main" id="{D883F46A-73F6-4C01-914E-7369A8B104F2}"/>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D3BB9-8740-2325-193C-5C23663C943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a:t>Code structure</a:t>
            </a:r>
          </a:p>
        </p:txBody>
      </p:sp>
      <p:sp>
        <p:nvSpPr>
          <p:cNvPr id="29"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7C3294E-9D75-DC25-B685-46A68AC5F8CB}"/>
              </a:ext>
            </a:extLst>
          </p:cNvPr>
          <p:cNvSpPr txBox="1"/>
          <p:nvPr/>
        </p:nvSpPr>
        <p:spPr>
          <a:xfrm>
            <a:off x="371094" y="2718054"/>
            <a:ext cx="3438906" cy="3207258"/>
          </a:xfrm>
          <a:prstGeom prst="rect">
            <a:avLst/>
          </a:prstGeom>
        </p:spPr>
        <p:txBody>
          <a:bodyPr vert="horz" lIns="91440" tIns="45720" rIns="91440" bIns="45720" rtlCol="0" anchor="t">
            <a:normAutofit/>
          </a:bodyPr>
          <a:lstStyle/>
          <a:p>
            <a:pPr defTabSz="914400">
              <a:spcAft>
                <a:spcPts val="600"/>
              </a:spcAft>
            </a:pPr>
            <a:r>
              <a:rPr lang="en-US" sz="1700" dirty="0"/>
              <a:t>For the implementation of the system and optimization modules, 4 classes and a utility library were required:</a:t>
            </a:r>
          </a:p>
          <a:p>
            <a:pPr marL="114300" indent="-342900" defTabSz="914400">
              <a:spcAft>
                <a:spcPts val="600"/>
              </a:spcAft>
              <a:buFont typeface="+mj-lt"/>
              <a:buAutoNum type="arabicPeriod"/>
            </a:pPr>
            <a:r>
              <a:rPr lang="en-US" sz="1700" dirty="0" err="1"/>
              <a:t>PVpanel</a:t>
            </a:r>
            <a:endParaRPr lang="en-US" sz="1700" dirty="0"/>
          </a:p>
          <a:p>
            <a:pPr marL="114300" indent="-342900" defTabSz="914400">
              <a:spcAft>
                <a:spcPts val="600"/>
              </a:spcAft>
              <a:buFont typeface="+mj-lt"/>
              <a:buAutoNum type="arabicPeriod"/>
            </a:pPr>
            <a:r>
              <a:rPr lang="en-US" sz="1700" dirty="0" err="1"/>
              <a:t>PVstring</a:t>
            </a:r>
            <a:endParaRPr lang="en-US" sz="1700" dirty="0"/>
          </a:p>
          <a:p>
            <a:pPr marL="114300" indent="-342900" defTabSz="914400">
              <a:spcAft>
                <a:spcPts val="600"/>
              </a:spcAft>
              <a:buFont typeface="+mj-lt"/>
              <a:buAutoNum type="arabicPeriod"/>
            </a:pPr>
            <a:r>
              <a:rPr lang="en-US" sz="1700" dirty="0" err="1"/>
              <a:t>PVparallel</a:t>
            </a:r>
            <a:endParaRPr lang="en-US" sz="1700" dirty="0"/>
          </a:p>
          <a:p>
            <a:pPr marL="114300" indent="-342900" defTabSz="914400">
              <a:spcAft>
                <a:spcPts val="600"/>
              </a:spcAft>
              <a:buFont typeface="+mj-lt"/>
              <a:buAutoNum type="arabicPeriod"/>
            </a:pPr>
            <a:r>
              <a:rPr lang="en-US" sz="1700" dirty="0" err="1"/>
              <a:t>PVsimulator</a:t>
            </a:r>
            <a:endParaRPr lang="en-US" sz="1700" dirty="0"/>
          </a:p>
          <a:p>
            <a:pPr marL="114300" indent="-342900" defTabSz="914400">
              <a:spcAft>
                <a:spcPts val="600"/>
              </a:spcAft>
              <a:buFont typeface="+mj-lt"/>
              <a:buAutoNum type="arabicPeriod"/>
            </a:pPr>
            <a:r>
              <a:rPr lang="en-US" sz="1700" dirty="0" err="1"/>
              <a:t>PVutils</a:t>
            </a:r>
            <a:endParaRPr lang="en-US" sz="1700" dirty="0"/>
          </a:p>
        </p:txBody>
      </p:sp>
      <p:pic>
        <p:nvPicPr>
          <p:cNvPr id="5" name="Content Placeholder 4" descr="A picture containing text, diagram, receipt, parallel&#10;&#10;Description automatically generated">
            <a:extLst>
              <a:ext uri="{FF2B5EF4-FFF2-40B4-BE49-F238E27FC236}">
                <a16:creationId xmlns:a16="http://schemas.microsoft.com/office/drawing/2014/main" id="{E14722E1-23C1-D6E5-C374-05F2F888B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272902"/>
            <a:ext cx="6922008" cy="4412780"/>
          </a:xfrm>
          <a:prstGeom prst="rect">
            <a:avLst/>
          </a:prstGeom>
        </p:spPr>
      </p:pic>
    </p:spTree>
    <p:extLst>
      <p:ext uri="{BB962C8B-B14F-4D97-AF65-F5344CB8AC3E}">
        <p14:creationId xmlns:p14="http://schemas.microsoft.com/office/powerpoint/2010/main" val="4273035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PVpanel class </a:t>
            </a:r>
          </a:p>
        </p:txBody>
      </p:sp>
      <p:sp>
        <p:nvSpPr>
          <p:cNvPr id="4" name="Rectangle: Rounded Corners 3">
            <a:extLst>
              <a:ext uri="{FF2B5EF4-FFF2-40B4-BE49-F238E27FC236}">
                <a16:creationId xmlns:a16="http://schemas.microsoft.com/office/drawing/2014/main" id="{470E3FB4-6DBF-E92F-7325-94B946B3FBA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Starting from a set of parameters and a pair of operating conditions (G, T)</a:t>
            </a:r>
            <a:endParaRPr lang="it-IT" dirty="0"/>
          </a:p>
        </p:txBody>
      </p:sp>
      <p:sp>
        <p:nvSpPr>
          <p:cNvPr id="5" name="Rectangle: Rounded Corners 4">
            <a:extLst>
              <a:ext uri="{FF2B5EF4-FFF2-40B4-BE49-F238E27FC236}">
                <a16:creationId xmlns:a16="http://schemas.microsoft.com/office/drawing/2014/main" id="{A0971179-FF88-47E0-8AEF-51EEAB8ABE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single I-V curve of the photovoltaic panel is produced by measuring the current at the terminals as the voltage varies.</a:t>
            </a:r>
            <a:endParaRPr lang="it-IT" dirty="0"/>
          </a:p>
        </p:txBody>
      </p:sp>
      <p:sp>
        <p:nvSpPr>
          <p:cNvPr id="6" name="Arrow: Right 5">
            <a:extLst>
              <a:ext uri="{FF2B5EF4-FFF2-40B4-BE49-F238E27FC236}">
                <a16:creationId xmlns:a16="http://schemas.microsoft.com/office/drawing/2014/main" id="{76BC0DC3-BACC-8C30-DC41-1EB7C657A1D5}"/>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 name="TextBox 6">
            <a:extLst>
              <a:ext uri="{FF2B5EF4-FFF2-40B4-BE49-F238E27FC236}">
                <a16:creationId xmlns:a16="http://schemas.microsoft.com/office/drawing/2014/main" id="{8E6E1DA5-5CE3-03FF-3160-3A5D05A72CC0}"/>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8" name="TextBox 7">
            <a:extLst>
              <a:ext uri="{FF2B5EF4-FFF2-40B4-BE49-F238E27FC236}">
                <a16:creationId xmlns:a16="http://schemas.microsoft.com/office/drawing/2014/main" id="{CAB92DAC-49BC-7D89-07C2-1A5300CFB77A}"/>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9" name="Arrow: Right 8">
            <a:extLst>
              <a:ext uri="{FF2B5EF4-FFF2-40B4-BE49-F238E27FC236}">
                <a16:creationId xmlns:a16="http://schemas.microsoft.com/office/drawing/2014/main" id="{EA83193D-3760-CB61-4350-B9A4506B4874}"/>
              </a:ext>
            </a:extLst>
          </p:cNvPr>
          <p:cNvSpPr/>
          <p:nvPr/>
        </p:nvSpPr>
        <p:spPr>
          <a:xfrm>
            <a:off x="11773596"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60758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PVstring class </a:t>
            </a:r>
          </a:p>
        </p:txBody>
      </p:sp>
      <p:sp>
        <p:nvSpPr>
          <p:cNvPr id="3" name="Rectangle: Rounded Corners 2">
            <a:extLst>
              <a:ext uri="{FF2B5EF4-FFF2-40B4-BE49-F238E27FC236}">
                <a16:creationId xmlns:a16="http://schemas.microsoft.com/office/drawing/2014/main" id="{BF700621-A990-8AC6-2BC8-D90673B251D4}"/>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dirty="0" err="1"/>
              <a:t>PVpanel</a:t>
            </a:r>
            <a:r>
              <a:rPr lang="en-US" dirty="0"/>
              <a:t> class is utilized to construct a new class for defining a series string of photovoltaic panels. In particular, thanks to the ability to create a list of objects.</a:t>
            </a:r>
            <a:endParaRPr lang="it-IT" dirty="0"/>
          </a:p>
        </p:txBody>
      </p:sp>
      <p:sp>
        <p:nvSpPr>
          <p:cNvPr id="4" name="Rectangle: Rounded Corners 3">
            <a:extLst>
              <a:ext uri="{FF2B5EF4-FFF2-40B4-BE49-F238E27FC236}">
                <a16:creationId xmlns:a16="http://schemas.microsoft.com/office/drawing/2014/main" id="{4EAF32CC-533D-A882-35F5-6FAB7C436641}"/>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 output is generated consisting of a list of </a:t>
            </a:r>
            <a:r>
              <a:rPr lang="en-US" dirty="0" err="1"/>
              <a:t>PVpanel</a:t>
            </a:r>
            <a:r>
              <a:rPr lang="en-US" dirty="0"/>
              <a:t> objects and a total I-V curve of all the panels in series.</a:t>
            </a:r>
            <a:endParaRPr lang="it-IT" dirty="0"/>
          </a:p>
        </p:txBody>
      </p:sp>
      <p:sp>
        <p:nvSpPr>
          <p:cNvPr id="5" name="Arrow: Right 4">
            <a:extLst>
              <a:ext uri="{FF2B5EF4-FFF2-40B4-BE49-F238E27FC236}">
                <a16:creationId xmlns:a16="http://schemas.microsoft.com/office/drawing/2014/main" id="{791A712E-4433-7C58-F004-740B34BF2837}"/>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F8AA70FF-CE51-F536-A3EF-79267D35A6F2}"/>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3D183D7E-9E9F-27FD-233D-E85FE2508D7C}"/>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B186C434-639E-AEE3-BC1E-E60567EC4DB3}"/>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C345D739-4D05-01E9-4C0B-187F9284FB49}"/>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13562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PVparallel class </a:t>
            </a:r>
          </a:p>
        </p:txBody>
      </p:sp>
      <p:sp>
        <p:nvSpPr>
          <p:cNvPr id="3" name="Rectangle: Rounded Corners 2">
            <a:extLst>
              <a:ext uri="{FF2B5EF4-FFF2-40B4-BE49-F238E27FC236}">
                <a16:creationId xmlns:a16="http://schemas.microsoft.com/office/drawing/2014/main" id="{1AF7D942-5452-D7A0-0D19-7B14317B560A}"/>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Having a class for strings available, we can connect these PV strings in parallel to increase the total power output.</a:t>
            </a:r>
            <a:endParaRPr lang="it-IT" dirty="0"/>
          </a:p>
        </p:txBody>
      </p:sp>
      <p:sp>
        <p:nvSpPr>
          <p:cNvPr id="4" name="Rectangle: Rounded Corners 3">
            <a:extLst>
              <a:ext uri="{FF2B5EF4-FFF2-40B4-BE49-F238E27FC236}">
                <a16:creationId xmlns:a16="http://schemas.microsoft.com/office/drawing/2014/main" id="{945D369B-9D77-9E0B-296E-303294C357ED}"/>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particular, a method is constructed to optimize the selection of voltage in order to maximize the power output of the system.</a:t>
            </a:r>
            <a:endParaRPr lang="it-IT" dirty="0"/>
          </a:p>
        </p:txBody>
      </p:sp>
      <p:sp>
        <p:nvSpPr>
          <p:cNvPr id="5" name="Arrow: Right 4">
            <a:extLst>
              <a:ext uri="{FF2B5EF4-FFF2-40B4-BE49-F238E27FC236}">
                <a16:creationId xmlns:a16="http://schemas.microsoft.com/office/drawing/2014/main" id="{6CE49DBE-0701-FA76-A6FB-B1122E34543B}"/>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25950A83-86FE-E474-5FCF-CBB2310B6F9E}"/>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D6178F90-50B7-D14A-1E2A-9B36A6A1AB6D}"/>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A043B4D9-ABD3-5DA8-18A3-6BF160BE89F8}"/>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568D34F-693B-45B8-6DCB-FE1BF25B186B}"/>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193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PVutils class </a:t>
            </a:r>
          </a:p>
        </p:txBody>
      </p:sp>
      <p:sp>
        <p:nvSpPr>
          <p:cNvPr id="3" name="Rectangle: Rounded Corners 2">
            <a:extLst>
              <a:ext uri="{FF2B5EF4-FFF2-40B4-BE49-F238E27FC236}">
                <a16:creationId xmlns:a16="http://schemas.microsoft.com/office/drawing/2014/main" id="{A7E43AD1-A184-68CA-56C2-573C24579ADC}"/>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problems in both the string and parallel configurations:</a:t>
            </a:r>
          </a:p>
          <a:p>
            <a:pPr marL="342900" indent="-342900" algn="ctr">
              <a:buFont typeface="+mj-lt"/>
              <a:buAutoNum type="arabicPeriod"/>
            </a:pPr>
            <a:r>
              <a:rPr lang="en-US" dirty="0"/>
              <a:t>In the </a:t>
            </a:r>
            <a:r>
              <a:rPr lang="en-US" dirty="0" err="1"/>
              <a:t>PVString</a:t>
            </a:r>
            <a:r>
              <a:rPr lang="en-US" dirty="0"/>
              <a:t> class, there is a need to interpolate the total curve as it is initially composed of a series of points.</a:t>
            </a:r>
          </a:p>
          <a:p>
            <a:pPr marL="342900" indent="-342900" algn="ctr">
              <a:buFont typeface="+mj-lt"/>
              <a:buAutoNum type="arabicPeriod"/>
            </a:pPr>
            <a:r>
              <a:rPr lang="en-US" dirty="0"/>
              <a:t>In the </a:t>
            </a:r>
            <a:r>
              <a:rPr lang="en-US" dirty="0" err="1"/>
              <a:t>PVparallel</a:t>
            </a:r>
            <a:r>
              <a:rPr lang="en-US" dirty="0"/>
              <a:t> class, on the other hand, it is necessary to extract data from precise reports in CSV format.</a:t>
            </a:r>
            <a:endParaRPr lang="it-IT" dirty="0"/>
          </a:p>
        </p:txBody>
      </p:sp>
      <p:sp>
        <p:nvSpPr>
          <p:cNvPr id="4" name="Rectangle: Rounded Corners 3">
            <a:extLst>
              <a:ext uri="{FF2B5EF4-FFF2-40B4-BE49-F238E27FC236}">
                <a16:creationId xmlns:a16="http://schemas.microsoft.com/office/drawing/2014/main" id="{88435E64-E525-98C1-4747-DF88340691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result is the development of two methods that address these two encountered problems.</a:t>
            </a:r>
            <a:endParaRPr lang="it-IT" dirty="0"/>
          </a:p>
        </p:txBody>
      </p:sp>
      <p:sp>
        <p:nvSpPr>
          <p:cNvPr id="5" name="Arrow: Right 4">
            <a:extLst>
              <a:ext uri="{FF2B5EF4-FFF2-40B4-BE49-F238E27FC236}">
                <a16:creationId xmlns:a16="http://schemas.microsoft.com/office/drawing/2014/main" id="{D9CBB543-36BE-BA82-9577-7899ED11039F}"/>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AE5F9893-29A7-20FB-D998-5BA2A2428E22}"/>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A42C8607-1D40-273A-9131-4AC60C060F30}"/>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7826FA21-3B05-1D1D-6A18-06FC7E00A202}"/>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C98AB72-ECA0-0B8A-9FFE-B0BEDC881F44}"/>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41309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PVsimulator class </a:t>
            </a:r>
          </a:p>
        </p:txBody>
      </p:sp>
      <p:sp>
        <p:nvSpPr>
          <p:cNvPr id="3" name="Rectangle: Rounded Corners 2">
            <a:extLst>
              <a:ext uri="{FF2B5EF4-FFF2-40B4-BE49-F238E27FC236}">
                <a16:creationId xmlns:a16="http://schemas.microsoft.com/office/drawing/2014/main" id="{54D67E87-275C-12E7-B95E-F8958F9EE69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conclusion, a General and Modular Simulation class is created to generate a series of data on the power generated by the photovoltaic system.</a:t>
            </a:r>
            <a:endParaRPr lang="it-IT" dirty="0"/>
          </a:p>
        </p:txBody>
      </p:sp>
      <p:sp>
        <p:nvSpPr>
          <p:cNvPr id="4" name="Rectangle: Rounded Corners 3">
            <a:extLst>
              <a:ext uri="{FF2B5EF4-FFF2-40B4-BE49-F238E27FC236}">
                <a16:creationId xmlns:a16="http://schemas.microsoft.com/office/drawing/2014/main" id="{199BE6D5-8E78-4DD9-CC2D-391E5BDEF584}"/>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In particular, the result will be plots generated by the various classes mentioned earlier and invoked during the simulation. </a:t>
            </a:r>
            <a:endParaRPr lang="it-IT" dirty="0"/>
          </a:p>
        </p:txBody>
      </p:sp>
      <p:sp>
        <p:nvSpPr>
          <p:cNvPr id="5" name="Arrow: Right 4">
            <a:extLst>
              <a:ext uri="{FF2B5EF4-FFF2-40B4-BE49-F238E27FC236}">
                <a16:creationId xmlns:a16="http://schemas.microsoft.com/office/drawing/2014/main" id="{4B471671-866F-77EF-3CC3-D41AC284B594}"/>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DAC31680-9613-2C0F-3B17-82D3FAAD4627}"/>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845CD37C-B9D6-D0DA-1ACC-0BF09685DA0F}"/>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F5F79632-4F35-EF39-7927-2F5CD10BD189}"/>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59628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TM03457452[[fn=Celestiale]]</Template>
  <TotalTime>337</TotalTime>
  <Words>1050</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Calibri</vt:lpstr>
      <vt:lpstr>Neue Haas Grotesk Text Pro</vt:lpstr>
      <vt:lpstr>AccentBoxVTI</vt:lpstr>
      <vt:lpstr>MPPT algorithm for calculating the maximum power of a photovoltaic system </vt:lpstr>
      <vt:lpstr>Problem description</vt:lpstr>
      <vt:lpstr>Problem outline</vt:lpstr>
      <vt:lpstr>Code structure</vt:lpstr>
      <vt:lpstr>PVpanel class </vt:lpstr>
      <vt:lpstr>PVstring class </vt:lpstr>
      <vt:lpstr>PVparallel class </vt:lpstr>
      <vt:lpstr>PVutils class </vt:lpstr>
      <vt:lpstr>PVsimulator class </vt:lpstr>
      <vt:lpstr>Shadow zone creator</vt:lpstr>
      <vt:lpstr>I-V Curve for the PV</vt:lpstr>
      <vt:lpstr>The Series  I-V Curve</vt:lpstr>
      <vt:lpstr>The Parallel  Power curve</vt:lpstr>
      <vt:lpstr>I-V Curve for the PV</vt:lpstr>
      <vt:lpstr>The Series  I-V Curve</vt:lpstr>
      <vt:lpstr>The Parallel  Power curve</vt:lpstr>
      <vt:lpstr>I-V Curve for the PV</vt:lpstr>
      <vt:lpstr>The Series  I-V Curve</vt:lpstr>
      <vt:lpstr>The Parallel  Power curve</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MPPT algorithm for calculating the maximum power of a photovoltaic system </dc:title>
  <dc:creator>MARCO DE GREGORIO</dc:creator>
  <cp:lastModifiedBy>MARCO DE GREGORIO</cp:lastModifiedBy>
  <cp:revision>18</cp:revision>
  <dcterms:created xsi:type="dcterms:W3CDTF">2023-05-18T11:58:59Z</dcterms:created>
  <dcterms:modified xsi:type="dcterms:W3CDTF">2023-05-22T14:25:20Z</dcterms:modified>
</cp:coreProperties>
</file>