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28"/>
  </p:notesMasterIdLst>
  <p:sldIdLst>
    <p:sldId id="256" r:id="rId2"/>
    <p:sldId id="265" r:id="rId3"/>
    <p:sldId id="257" r:id="rId4"/>
    <p:sldId id="266" r:id="rId5"/>
    <p:sldId id="258" r:id="rId6"/>
    <p:sldId id="268" r:id="rId7"/>
    <p:sldId id="270" r:id="rId8"/>
    <p:sldId id="269" r:id="rId9"/>
    <p:sldId id="271" r:id="rId10"/>
    <p:sldId id="278" r:id="rId11"/>
    <p:sldId id="279" r:id="rId12"/>
    <p:sldId id="272" r:id="rId13"/>
    <p:sldId id="273" r:id="rId14"/>
    <p:sldId id="274" r:id="rId15"/>
    <p:sldId id="280" r:id="rId16"/>
    <p:sldId id="263" r:id="rId17"/>
    <p:sldId id="264" r:id="rId18"/>
    <p:sldId id="281" r:id="rId19"/>
    <p:sldId id="275" r:id="rId20"/>
    <p:sldId id="276" r:id="rId21"/>
    <p:sldId id="277" r:id="rId22"/>
    <p:sldId id="283" r:id="rId23"/>
    <p:sldId id="284" r:id="rId24"/>
    <p:sldId id="282" r:id="rId25"/>
    <p:sldId id="259" r:id="rId26"/>
    <p:sldId id="26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7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86A2CC-AB56-4A7B-ACC8-4824292CB299}"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87A7C26F-AE80-4DDE-A748-BF465D4B0FB1}">
      <dgm:prSet/>
      <dgm:spPr/>
      <dgm:t>
        <a:bodyPr/>
        <a:lstStyle/>
        <a:p>
          <a:r>
            <a:rPr lang="it-IT"/>
            <a:t>Mesure the I-V curve for each panel</a:t>
          </a:r>
          <a:endParaRPr lang="en-US"/>
        </a:p>
      </dgm:t>
    </dgm:pt>
    <dgm:pt modelId="{6A83A77D-953D-4B1A-B0CC-64B512BB8526}" type="parTrans" cxnId="{2E7CB206-F6F6-4A29-9131-3C89783BEB16}">
      <dgm:prSet/>
      <dgm:spPr/>
      <dgm:t>
        <a:bodyPr/>
        <a:lstStyle/>
        <a:p>
          <a:endParaRPr lang="en-US"/>
        </a:p>
      </dgm:t>
    </dgm:pt>
    <dgm:pt modelId="{56E84405-5DEF-417B-975E-8AB6BFEB0B5A}" type="sibTrans" cxnId="{2E7CB206-F6F6-4A29-9131-3C89783BEB16}">
      <dgm:prSet/>
      <dgm:spPr/>
      <dgm:t>
        <a:bodyPr/>
        <a:lstStyle/>
        <a:p>
          <a:endParaRPr lang="en-US"/>
        </a:p>
      </dgm:t>
    </dgm:pt>
    <dgm:pt modelId="{1B948020-E423-4324-97CA-2E801AB5EEBB}">
      <dgm:prSet/>
      <dgm:spPr/>
      <dgm:t>
        <a:bodyPr/>
        <a:lstStyle/>
        <a:p>
          <a:r>
            <a:rPr lang="it-IT"/>
            <a:t>Make a I-V curve for a string of panel</a:t>
          </a:r>
          <a:endParaRPr lang="en-US"/>
        </a:p>
      </dgm:t>
    </dgm:pt>
    <dgm:pt modelId="{EBD1DA88-8823-44A5-AB23-FD49F1FDA5D1}" type="parTrans" cxnId="{6079BA05-5C09-41FF-B37B-5A029A23777E}">
      <dgm:prSet/>
      <dgm:spPr/>
      <dgm:t>
        <a:bodyPr/>
        <a:lstStyle/>
        <a:p>
          <a:endParaRPr lang="en-US"/>
        </a:p>
      </dgm:t>
    </dgm:pt>
    <dgm:pt modelId="{6684AB14-89EF-4FB7-802A-D9429C530133}" type="sibTrans" cxnId="{6079BA05-5C09-41FF-B37B-5A029A23777E}">
      <dgm:prSet/>
      <dgm:spPr/>
      <dgm:t>
        <a:bodyPr/>
        <a:lstStyle/>
        <a:p>
          <a:endParaRPr lang="en-US"/>
        </a:p>
      </dgm:t>
    </dgm:pt>
    <dgm:pt modelId="{DBC4CACD-F9D6-495F-A7E1-472309B5BCD8}">
      <dgm:prSet/>
      <dgm:spPr/>
      <dgm:t>
        <a:bodyPr/>
        <a:lstStyle/>
        <a:p>
          <a:r>
            <a:rPr lang="it-IT"/>
            <a:t>Make an optimization for the parallel of N strings</a:t>
          </a:r>
          <a:endParaRPr lang="en-US"/>
        </a:p>
      </dgm:t>
    </dgm:pt>
    <dgm:pt modelId="{1612B6A9-31CF-48AE-B054-E7CE8CA5B9F7}" type="parTrans" cxnId="{726F19E6-4607-4EED-91B1-2E1AC15991AA}">
      <dgm:prSet/>
      <dgm:spPr/>
      <dgm:t>
        <a:bodyPr/>
        <a:lstStyle/>
        <a:p>
          <a:endParaRPr lang="en-US"/>
        </a:p>
      </dgm:t>
    </dgm:pt>
    <dgm:pt modelId="{EF18E2B4-F562-4F5A-B5B6-41DD5E674151}" type="sibTrans" cxnId="{726F19E6-4607-4EED-91B1-2E1AC15991AA}">
      <dgm:prSet/>
      <dgm:spPr/>
      <dgm:t>
        <a:bodyPr/>
        <a:lstStyle/>
        <a:p>
          <a:endParaRPr lang="en-US"/>
        </a:p>
      </dgm:t>
    </dgm:pt>
    <dgm:pt modelId="{E3595F89-CE94-4926-87D2-34FF6A3B81FD}">
      <dgm:prSet/>
      <dgm:spPr/>
      <dgm:t>
        <a:bodyPr/>
        <a:lstStyle/>
        <a:p>
          <a:r>
            <a:rPr lang="it-IT"/>
            <a:t>Plot the results starting from the single I-V curve to the optimized power result.</a:t>
          </a:r>
          <a:endParaRPr lang="en-US"/>
        </a:p>
      </dgm:t>
    </dgm:pt>
    <dgm:pt modelId="{57E0F583-ED83-4527-BBCB-AD9E223D5AC6}" type="parTrans" cxnId="{D0E5AD15-6971-480B-9DD8-B6DF9F250C64}">
      <dgm:prSet/>
      <dgm:spPr/>
      <dgm:t>
        <a:bodyPr/>
        <a:lstStyle/>
        <a:p>
          <a:endParaRPr lang="en-US"/>
        </a:p>
      </dgm:t>
    </dgm:pt>
    <dgm:pt modelId="{146CFCBF-99BA-4106-9377-093D355B1B02}" type="sibTrans" cxnId="{D0E5AD15-6971-480B-9DD8-B6DF9F250C64}">
      <dgm:prSet/>
      <dgm:spPr/>
      <dgm:t>
        <a:bodyPr/>
        <a:lstStyle/>
        <a:p>
          <a:endParaRPr lang="en-US"/>
        </a:p>
      </dgm:t>
    </dgm:pt>
    <dgm:pt modelId="{3F25500C-8050-44E9-896A-27CD08B3AC8C}" type="pres">
      <dgm:prSet presAssocID="{4486A2CC-AB56-4A7B-ACC8-4824292CB299}" presName="outerComposite" presStyleCnt="0">
        <dgm:presLayoutVars>
          <dgm:chMax val="5"/>
          <dgm:dir/>
          <dgm:resizeHandles val="exact"/>
        </dgm:presLayoutVars>
      </dgm:prSet>
      <dgm:spPr/>
    </dgm:pt>
    <dgm:pt modelId="{41064083-0EFB-4EA3-9CE3-D291C7D50A75}" type="pres">
      <dgm:prSet presAssocID="{4486A2CC-AB56-4A7B-ACC8-4824292CB299}" presName="dummyMaxCanvas" presStyleCnt="0">
        <dgm:presLayoutVars/>
      </dgm:prSet>
      <dgm:spPr/>
    </dgm:pt>
    <dgm:pt modelId="{E36103DF-1C2E-464A-848A-230D4641FACE}" type="pres">
      <dgm:prSet presAssocID="{4486A2CC-AB56-4A7B-ACC8-4824292CB299}" presName="FourNodes_1" presStyleLbl="node1" presStyleIdx="0" presStyleCnt="4">
        <dgm:presLayoutVars>
          <dgm:bulletEnabled val="1"/>
        </dgm:presLayoutVars>
      </dgm:prSet>
      <dgm:spPr/>
    </dgm:pt>
    <dgm:pt modelId="{A6E40F10-3E81-42D8-A857-71AE591161DA}" type="pres">
      <dgm:prSet presAssocID="{4486A2CC-AB56-4A7B-ACC8-4824292CB299}" presName="FourNodes_2" presStyleLbl="node1" presStyleIdx="1" presStyleCnt="4">
        <dgm:presLayoutVars>
          <dgm:bulletEnabled val="1"/>
        </dgm:presLayoutVars>
      </dgm:prSet>
      <dgm:spPr/>
    </dgm:pt>
    <dgm:pt modelId="{DF54321F-D378-4D7F-9A3E-C4D07641D684}" type="pres">
      <dgm:prSet presAssocID="{4486A2CC-AB56-4A7B-ACC8-4824292CB299}" presName="FourNodes_3" presStyleLbl="node1" presStyleIdx="2" presStyleCnt="4">
        <dgm:presLayoutVars>
          <dgm:bulletEnabled val="1"/>
        </dgm:presLayoutVars>
      </dgm:prSet>
      <dgm:spPr/>
    </dgm:pt>
    <dgm:pt modelId="{88549785-B562-4E08-A77C-DF83698C2487}" type="pres">
      <dgm:prSet presAssocID="{4486A2CC-AB56-4A7B-ACC8-4824292CB299}" presName="FourNodes_4" presStyleLbl="node1" presStyleIdx="3" presStyleCnt="4">
        <dgm:presLayoutVars>
          <dgm:bulletEnabled val="1"/>
        </dgm:presLayoutVars>
      </dgm:prSet>
      <dgm:spPr/>
    </dgm:pt>
    <dgm:pt modelId="{30401E51-AD13-44DF-901D-21B9DBF45215}" type="pres">
      <dgm:prSet presAssocID="{4486A2CC-AB56-4A7B-ACC8-4824292CB299}" presName="FourConn_1-2" presStyleLbl="fgAccFollowNode1" presStyleIdx="0" presStyleCnt="3">
        <dgm:presLayoutVars>
          <dgm:bulletEnabled val="1"/>
        </dgm:presLayoutVars>
      </dgm:prSet>
      <dgm:spPr/>
    </dgm:pt>
    <dgm:pt modelId="{EAD784AA-6D48-4A9F-8DE3-13753D31E7F6}" type="pres">
      <dgm:prSet presAssocID="{4486A2CC-AB56-4A7B-ACC8-4824292CB299}" presName="FourConn_2-3" presStyleLbl="fgAccFollowNode1" presStyleIdx="1" presStyleCnt="3">
        <dgm:presLayoutVars>
          <dgm:bulletEnabled val="1"/>
        </dgm:presLayoutVars>
      </dgm:prSet>
      <dgm:spPr/>
    </dgm:pt>
    <dgm:pt modelId="{861F507C-91B0-45FA-93CF-2DF06BFC8797}" type="pres">
      <dgm:prSet presAssocID="{4486A2CC-AB56-4A7B-ACC8-4824292CB299}" presName="FourConn_3-4" presStyleLbl="fgAccFollowNode1" presStyleIdx="2" presStyleCnt="3">
        <dgm:presLayoutVars>
          <dgm:bulletEnabled val="1"/>
        </dgm:presLayoutVars>
      </dgm:prSet>
      <dgm:spPr/>
    </dgm:pt>
    <dgm:pt modelId="{5D7245CF-F104-4B02-9FCF-80FFC1A81CAE}" type="pres">
      <dgm:prSet presAssocID="{4486A2CC-AB56-4A7B-ACC8-4824292CB299}" presName="FourNodes_1_text" presStyleLbl="node1" presStyleIdx="3" presStyleCnt="4">
        <dgm:presLayoutVars>
          <dgm:bulletEnabled val="1"/>
        </dgm:presLayoutVars>
      </dgm:prSet>
      <dgm:spPr/>
    </dgm:pt>
    <dgm:pt modelId="{0782DC34-D60F-4803-864C-745B1AF9F645}" type="pres">
      <dgm:prSet presAssocID="{4486A2CC-AB56-4A7B-ACC8-4824292CB299}" presName="FourNodes_2_text" presStyleLbl="node1" presStyleIdx="3" presStyleCnt="4">
        <dgm:presLayoutVars>
          <dgm:bulletEnabled val="1"/>
        </dgm:presLayoutVars>
      </dgm:prSet>
      <dgm:spPr/>
    </dgm:pt>
    <dgm:pt modelId="{1B77D0D8-96EA-4949-BA74-E215039BFA38}" type="pres">
      <dgm:prSet presAssocID="{4486A2CC-AB56-4A7B-ACC8-4824292CB299}" presName="FourNodes_3_text" presStyleLbl="node1" presStyleIdx="3" presStyleCnt="4">
        <dgm:presLayoutVars>
          <dgm:bulletEnabled val="1"/>
        </dgm:presLayoutVars>
      </dgm:prSet>
      <dgm:spPr/>
    </dgm:pt>
    <dgm:pt modelId="{B765DF65-D2E5-420B-96B4-8474E2AC054C}" type="pres">
      <dgm:prSet presAssocID="{4486A2CC-AB56-4A7B-ACC8-4824292CB299}" presName="FourNodes_4_text" presStyleLbl="node1" presStyleIdx="3" presStyleCnt="4">
        <dgm:presLayoutVars>
          <dgm:bulletEnabled val="1"/>
        </dgm:presLayoutVars>
      </dgm:prSet>
      <dgm:spPr/>
    </dgm:pt>
  </dgm:ptLst>
  <dgm:cxnLst>
    <dgm:cxn modelId="{6079BA05-5C09-41FF-B37B-5A029A23777E}" srcId="{4486A2CC-AB56-4A7B-ACC8-4824292CB299}" destId="{1B948020-E423-4324-97CA-2E801AB5EEBB}" srcOrd="1" destOrd="0" parTransId="{EBD1DA88-8823-44A5-AB23-FD49F1FDA5D1}" sibTransId="{6684AB14-89EF-4FB7-802A-D9429C530133}"/>
    <dgm:cxn modelId="{2E7CB206-F6F6-4A29-9131-3C89783BEB16}" srcId="{4486A2CC-AB56-4A7B-ACC8-4824292CB299}" destId="{87A7C26F-AE80-4DDE-A748-BF465D4B0FB1}" srcOrd="0" destOrd="0" parTransId="{6A83A77D-953D-4B1A-B0CC-64B512BB8526}" sibTransId="{56E84405-5DEF-417B-975E-8AB6BFEB0B5A}"/>
    <dgm:cxn modelId="{51687811-77C9-4F4E-9AD7-8F202A9CFAFF}" type="presOf" srcId="{EF18E2B4-F562-4F5A-B5B6-41DD5E674151}" destId="{861F507C-91B0-45FA-93CF-2DF06BFC8797}" srcOrd="0" destOrd="0" presId="urn:microsoft.com/office/officeart/2005/8/layout/vProcess5"/>
    <dgm:cxn modelId="{D0E5AD15-6971-480B-9DD8-B6DF9F250C64}" srcId="{4486A2CC-AB56-4A7B-ACC8-4824292CB299}" destId="{E3595F89-CE94-4926-87D2-34FF6A3B81FD}" srcOrd="3" destOrd="0" parTransId="{57E0F583-ED83-4527-BBCB-AD9E223D5AC6}" sibTransId="{146CFCBF-99BA-4106-9377-093D355B1B02}"/>
    <dgm:cxn modelId="{8F797E23-029D-42EB-98B0-3C2B5967F95A}" type="presOf" srcId="{6684AB14-89EF-4FB7-802A-D9429C530133}" destId="{EAD784AA-6D48-4A9F-8DE3-13753D31E7F6}" srcOrd="0" destOrd="0" presId="urn:microsoft.com/office/officeart/2005/8/layout/vProcess5"/>
    <dgm:cxn modelId="{DB9D4B31-CB35-4293-9754-FE21C38737D4}" type="presOf" srcId="{1B948020-E423-4324-97CA-2E801AB5EEBB}" destId="{A6E40F10-3E81-42D8-A857-71AE591161DA}" srcOrd="0" destOrd="0" presId="urn:microsoft.com/office/officeart/2005/8/layout/vProcess5"/>
    <dgm:cxn modelId="{83F9E832-A47A-4C93-8C87-3B28839ADC18}" type="presOf" srcId="{87A7C26F-AE80-4DDE-A748-BF465D4B0FB1}" destId="{E36103DF-1C2E-464A-848A-230D4641FACE}" srcOrd="0" destOrd="0" presId="urn:microsoft.com/office/officeart/2005/8/layout/vProcess5"/>
    <dgm:cxn modelId="{CF21BD44-446D-45DA-8D4A-9AEFC62A8E57}" type="presOf" srcId="{E3595F89-CE94-4926-87D2-34FF6A3B81FD}" destId="{B765DF65-D2E5-420B-96B4-8474E2AC054C}" srcOrd="1" destOrd="0" presId="urn:microsoft.com/office/officeart/2005/8/layout/vProcess5"/>
    <dgm:cxn modelId="{999AC766-AA15-4183-AD87-24D9753370A7}" type="presOf" srcId="{87A7C26F-AE80-4DDE-A748-BF465D4B0FB1}" destId="{5D7245CF-F104-4B02-9FCF-80FFC1A81CAE}" srcOrd="1" destOrd="0" presId="urn:microsoft.com/office/officeart/2005/8/layout/vProcess5"/>
    <dgm:cxn modelId="{A116216A-2BA2-4E90-8E36-4FEFAE8243ED}" type="presOf" srcId="{E3595F89-CE94-4926-87D2-34FF6A3B81FD}" destId="{88549785-B562-4E08-A77C-DF83698C2487}" srcOrd="0" destOrd="0" presId="urn:microsoft.com/office/officeart/2005/8/layout/vProcess5"/>
    <dgm:cxn modelId="{12EAFD6B-046E-4331-9D2E-DF91E8B5C110}" type="presOf" srcId="{1B948020-E423-4324-97CA-2E801AB5EEBB}" destId="{0782DC34-D60F-4803-864C-745B1AF9F645}" srcOrd="1" destOrd="0" presId="urn:microsoft.com/office/officeart/2005/8/layout/vProcess5"/>
    <dgm:cxn modelId="{81B5A3D0-3D94-4667-AD34-9DB3DE83D332}" type="presOf" srcId="{DBC4CACD-F9D6-495F-A7E1-472309B5BCD8}" destId="{1B77D0D8-96EA-4949-BA74-E215039BFA38}" srcOrd="1" destOrd="0" presId="urn:microsoft.com/office/officeart/2005/8/layout/vProcess5"/>
    <dgm:cxn modelId="{FF05DBE0-B4B0-420D-A220-DF5272242E56}" type="presOf" srcId="{DBC4CACD-F9D6-495F-A7E1-472309B5BCD8}" destId="{DF54321F-D378-4D7F-9A3E-C4D07641D684}" srcOrd="0" destOrd="0" presId="urn:microsoft.com/office/officeart/2005/8/layout/vProcess5"/>
    <dgm:cxn modelId="{726F19E6-4607-4EED-91B1-2E1AC15991AA}" srcId="{4486A2CC-AB56-4A7B-ACC8-4824292CB299}" destId="{DBC4CACD-F9D6-495F-A7E1-472309B5BCD8}" srcOrd="2" destOrd="0" parTransId="{1612B6A9-31CF-48AE-B054-E7CE8CA5B9F7}" sibTransId="{EF18E2B4-F562-4F5A-B5B6-41DD5E674151}"/>
    <dgm:cxn modelId="{A456F0F7-6840-43B4-8F5F-7166BD7954CC}" type="presOf" srcId="{4486A2CC-AB56-4A7B-ACC8-4824292CB299}" destId="{3F25500C-8050-44E9-896A-27CD08B3AC8C}" srcOrd="0" destOrd="0" presId="urn:microsoft.com/office/officeart/2005/8/layout/vProcess5"/>
    <dgm:cxn modelId="{7F367FFC-C4E3-49EA-80C9-D15125B75930}" type="presOf" srcId="{56E84405-5DEF-417B-975E-8AB6BFEB0B5A}" destId="{30401E51-AD13-44DF-901D-21B9DBF45215}" srcOrd="0" destOrd="0" presId="urn:microsoft.com/office/officeart/2005/8/layout/vProcess5"/>
    <dgm:cxn modelId="{B5652B5E-2E67-48F1-A3A5-9343D4C97008}" type="presParOf" srcId="{3F25500C-8050-44E9-896A-27CD08B3AC8C}" destId="{41064083-0EFB-4EA3-9CE3-D291C7D50A75}" srcOrd="0" destOrd="0" presId="urn:microsoft.com/office/officeart/2005/8/layout/vProcess5"/>
    <dgm:cxn modelId="{2FB21B8A-CCC0-4601-ADE1-2EB019F14E89}" type="presParOf" srcId="{3F25500C-8050-44E9-896A-27CD08B3AC8C}" destId="{E36103DF-1C2E-464A-848A-230D4641FACE}" srcOrd="1" destOrd="0" presId="urn:microsoft.com/office/officeart/2005/8/layout/vProcess5"/>
    <dgm:cxn modelId="{A27CADFD-D405-4EFD-A744-AF7E7218E1C4}" type="presParOf" srcId="{3F25500C-8050-44E9-896A-27CD08B3AC8C}" destId="{A6E40F10-3E81-42D8-A857-71AE591161DA}" srcOrd="2" destOrd="0" presId="urn:microsoft.com/office/officeart/2005/8/layout/vProcess5"/>
    <dgm:cxn modelId="{2907407B-B70F-4D1E-9711-857C87919564}" type="presParOf" srcId="{3F25500C-8050-44E9-896A-27CD08B3AC8C}" destId="{DF54321F-D378-4D7F-9A3E-C4D07641D684}" srcOrd="3" destOrd="0" presId="urn:microsoft.com/office/officeart/2005/8/layout/vProcess5"/>
    <dgm:cxn modelId="{084106A0-9D7B-4C9B-995E-AC4B173A633D}" type="presParOf" srcId="{3F25500C-8050-44E9-896A-27CD08B3AC8C}" destId="{88549785-B562-4E08-A77C-DF83698C2487}" srcOrd="4" destOrd="0" presId="urn:microsoft.com/office/officeart/2005/8/layout/vProcess5"/>
    <dgm:cxn modelId="{397645D8-B58F-4B0C-9E3E-400A2360FF8F}" type="presParOf" srcId="{3F25500C-8050-44E9-896A-27CD08B3AC8C}" destId="{30401E51-AD13-44DF-901D-21B9DBF45215}" srcOrd="5" destOrd="0" presId="urn:microsoft.com/office/officeart/2005/8/layout/vProcess5"/>
    <dgm:cxn modelId="{08D08D37-8D2C-4558-B069-2513FF669473}" type="presParOf" srcId="{3F25500C-8050-44E9-896A-27CD08B3AC8C}" destId="{EAD784AA-6D48-4A9F-8DE3-13753D31E7F6}" srcOrd="6" destOrd="0" presId="urn:microsoft.com/office/officeart/2005/8/layout/vProcess5"/>
    <dgm:cxn modelId="{CECCCAF5-14BA-467C-9166-812339F0874F}" type="presParOf" srcId="{3F25500C-8050-44E9-896A-27CD08B3AC8C}" destId="{861F507C-91B0-45FA-93CF-2DF06BFC8797}" srcOrd="7" destOrd="0" presId="urn:microsoft.com/office/officeart/2005/8/layout/vProcess5"/>
    <dgm:cxn modelId="{1914BD5B-DD12-40A4-AF2F-87AC75A3042C}" type="presParOf" srcId="{3F25500C-8050-44E9-896A-27CD08B3AC8C}" destId="{5D7245CF-F104-4B02-9FCF-80FFC1A81CAE}" srcOrd="8" destOrd="0" presId="urn:microsoft.com/office/officeart/2005/8/layout/vProcess5"/>
    <dgm:cxn modelId="{1519F220-FADD-4006-A22E-A8CCD5B3A4F3}" type="presParOf" srcId="{3F25500C-8050-44E9-896A-27CD08B3AC8C}" destId="{0782DC34-D60F-4803-864C-745B1AF9F645}" srcOrd="9" destOrd="0" presId="urn:microsoft.com/office/officeart/2005/8/layout/vProcess5"/>
    <dgm:cxn modelId="{0C0D9CA0-06FE-4923-BE14-C3B4ADB8FA3C}" type="presParOf" srcId="{3F25500C-8050-44E9-896A-27CD08B3AC8C}" destId="{1B77D0D8-96EA-4949-BA74-E215039BFA38}" srcOrd="10" destOrd="0" presId="urn:microsoft.com/office/officeart/2005/8/layout/vProcess5"/>
    <dgm:cxn modelId="{40C3EB68-9ECB-4B13-BE0D-30537F829DAD}" type="presParOf" srcId="{3F25500C-8050-44E9-896A-27CD08B3AC8C}" destId="{B765DF65-D2E5-420B-96B4-8474E2AC054C}"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103DF-1C2E-464A-848A-230D4641FACE}">
      <dsp:nvSpPr>
        <dsp:cNvPr id="0" name=""/>
        <dsp:cNvSpPr/>
      </dsp:nvSpPr>
      <dsp:spPr>
        <a:xfrm>
          <a:off x="0" y="0"/>
          <a:ext cx="8134502" cy="8127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a:t>Mesure the I-V curve for each panel</a:t>
          </a:r>
          <a:endParaRPr lang="en-US" sz="2100" kern="1200"/>
        </a:p>
      </dsp:txBody>
      <dsp:txXfrm>
        <a:off x="23804" y="23804"/>
        <a:ext cx="7188840" cy="765110"/>
      </dsp:txXfrm>
    </dsp:sp>
    <dsp:sp modelId="{A6E40F10-3E81-42D8-A857-71AE591161DA}">
      <dsp:nvSpPr>
        <dsp:cNvPr id="0" name=""/>
        <dsp:cNvSpPr/>
      </dsp:nvSpPr>
      <dsp:spPr>
        <a:xfrm>
          <a:off x="681264" y="960485"/>
          <a:ext cx="8134502" cy="8127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a:t>Make a I-V curve for a string of panel</a:t>
          </a:r>
          <a:endParaRPr lang="en-US" sz="2100" kern="1200"/>
        </a:p>
      </dsp:txBody>
      <dsp:txXfrm>
        <a:off x="705068" y="984289"/>
        <a:ext cx="6877362" cy="765110"/>
      </dsp:txXfrm>
    </dsp:sp>
    <dsp:sp modelId="{DF54321F-D378-4D7F-9A3E-C4D07641D684}">
      <dsp:nvSpPr>
        <dsp:cNvPr id="0" name=""/>
        <dsp:cNvSpPr/>
      </dsp:nvSpPr>
      <dsp:spPr>
        <a:xfrm>
          <a:off x="1352361" y="1920971"/>
          <a:ext cx="8134502" cy="8127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a:t>Make an optimization for the parallel of N strings</a:t>
          </a:r>
          <a:endParaRPr lang="en-US" sz="2100" kern="1200"/>
        </a:p>
      </dsp:txBody>
      <dsp:txXfrm>
        <a:off x="1376165" y="1944775"/>
        <a:ext cx="6887530" cy="765110"/>
      </dsp:txXfrm>
    </dsp:sp>
    <dsp:sp modelId="{88549785-B562-4E08-A77C-DF83698C2487}">
      <dsp:nvSpPr>
        <dsp:cNvPr id="0" name=""/>
        <dsp:cNvSpPr/>
      </dsp:nvSpPr>
      <dsp:spPr>
        <a:xfrm>
          <a:off x="2033625" y="2881457"/>
          <a:ext cx="8134502" cy="8127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kern="1200"/>
            <a:t>Plot the results starting from the single I-V curve to the optimized power result.</a:t>
          </a:r>
          <a:endParaRPr lang="en-US" sz="2100" kern="1200"/>
        </a:p>
      </dsp:txBody>
      <dsp:txXfrm>
        <a:off x="2057429" y="2905261"/>
        <a:ext cx="6877362" cy="765110"/>
      </dsp:txXfrm>
    </dsp:sp>
    <dsp:sp modelId="{30401E51-AD13-44DF-901D-21B9DBF45215}">
      <dsp:nvSpPr>
        <dsp:cNvPr id="0" name=""/>
        <dsp:cNvSpPr/>
      </dsp:nvSpPr>
      <dsp:spPr>
        <a:xfrm>
          <a:off x="7606235" y="622468"/>
          <a:ext cx="528267" cy="52826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725095" y="622468"/>
        <a:ext cx="290547" cy="397521"/>
      </dsp:txXfrm>
    </dsp:sp>
    <dsp:sp modelId="{EAD784AA-6D48-4A9F-8DE3-13753D31E7F6}">
      <dsp:nvSpPr>
        <dsp:cNvPr id="0" name=""/>
        <dsp:cNvSpPr/>
      </dsp:nvSpPr>
      <dsp:spPr>
        <a:xfrm>
          <a:off x="8287499" y="1582954"/>
          <a:ext cx="528267" cy="52826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406359" y="1582954"/>
        <a:ext cx="290547" cy="397521"/>
      </dsp:txXfrm>
    </dsp:sp>
    <dsp:sp modelId="{861F507C-91B0-45FA-93CF-2DF06BFC8797}">
      <dsp:nvSpPr>
        <dsp:cNvPr id="0" name=""/>
        <dsp:cNvSpPr/>
      </dsp:nvSpPr>
      <dsp:spPr>
        <a:xfrm>
          <a:off x="8958596" y="2543440"/>
          <a:ext cx="528267" cy="52826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077456" y="2543440"/>
        <a:ext cx="290547" cy="39752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7C7FCF-6E1F-440D-B965-845AEBE0DAAC}" type="datetimeFigureOut">
              <a:rPr lang="it-IT" smtClean="0"/>
              <a:t>25/05/2023</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9BD373-06D5-486F-8382-5325C203B2CF}" type="slidenum">
              <a:rPr lang="it-IT" smtClean="0"/>
              <a:t>‹#›</a:t>
            </a:fld>
            <a:endParaRPr lang="it-IT"/>
          </a:p>
        </p:txBody>
      </p:sp>
    </p:spTree>
    <p:extLst>
      <p:ext uri="{BB962C8B-B14F-4D97-AF65-F5344CB8AC3E}">
        <p14:creationId xmlns:p14="http://schemas.microsoft.com/office/powerpoint/2010/main" val="2935239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1E9BD373-06D5-486F-8382-5325C203B2CF}" type="slidenum">
              <a:rPr lang="it-IT" smtClean="0"/>
              <a:t>25</a:t>
            </a:fld>
            <a:endParaRPr lang="it-IT"/>
          </a:p>
        </p:txBody>
      </p:sp>
    </p:spTree>
    <p:extLst>
      <p:ext uri="{BB962C8B-B14F-4D97-AF65-F5344CB8AC3E}">
        <p14:creationId xmlns:p14="http://schemas.microsoft.com/office/powerpoint/2010/main" val="4140631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5/25/2023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5559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5/25/2023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63199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5/25/2023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06896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5/25/2023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11735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5/25/2023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3855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5/25/2023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07103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5/25/2023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34713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5/25/2023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23193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5/25/2023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35482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5/25/2023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15929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5/25/2023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47581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lIns="91440" tIns="45720" rIns="91440" bIns="4572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lIns="91440" tIns="45720" rIns="91440" b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lIns="91440" tIns="45720" rIns="91440" bIns="45720" anchor="ctr"/>
          <a:lstStyle>
            <a:lvl1pPr algn="l">
              <a:defRPr sz="1200">
                <a:solidFill>
                  <a:schemeClr val="tx1">
                    <a:tint val="75000"/>
                  </a:schemeClr>
                </a:solidFill>
              </a:defRPr>
            </a:lvl1pPr>
          </a:lstStyle>
          <a:p>
            <a:fld id="{02AC24A9-CCB6-4F8D-B8DB-C2F3692CFA5A}" type="datetimeFigureOut">
              <a:rPr lang="en-US" smtClean="0"/>
              <a:t>5/25/2023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lIns="91440" tIns="45720" rIns="91440" bIns="4572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lIns="91440" tIns="45720" rIns="91440" bIns="4572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329064806"/>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08" r:id="rId6"/>
    <p:sldLayoutId id="2147483804" r:id="rId7"/>
    <p:sldLayoutId id="2147483805" r:id="rId8"/>
    <p:sldLayoutId id="2147483806" r:id="rId9"/>
    <p:sldLayoutId id="2147483807" r:id="rId10"/>
    <p:sldLayoutId id="2147483809"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DA4374D-F270-4C02-88D7-B751FD9BD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1026" name="Picture 2" descr="Researchers find benefits of solar photovoltaics outweigh costs | MIT News  | Massachusetts Institute of Technology">
            <a:extLst>
              <a:ext uri="{FF2B5EF4-FFF2-40B4-BE49-F238E27FC236}">
                <a16:creationId xmlns:a16="http://schemas.microsoft.com/office/drawing/2014/main" id="{45FC3E0E-32E1-AC1A-2C52-F444E86E8E4D}"/>
              </a:ext>
            </a:extLst>
          </p:cNvPr>
          <p:cNvPicPr>
            <a:picLocks noChangeAspect="1" noChangeArrowheads="1"/>
          </p:cNvPicPr>
          <p:nvPr/>
        </p:nvPicPr>
        <p:blipFill rotWithShape="1">
          <a:blip r:embed="rId2">
            <a:alphaModFix amt="60000"/>
            <a:extLst>
              <a:ext uri="{28A0092B-C50C-407E-A947-70E740481C1C}">
                <a14:useLocalDpi xmlns:a14="http://schemas.microsoft.com/office/drawing/2010/main" val="0"/>
              </a:ext>
            </a:extLst>
          </a:blip>
          <a:srcRect t="15730"/>
          <a:stretch/>
        </p:blipFill>
        <p:spPr bwMode="auto">
          <a:xfrm>
            <a:off x="20" y="10"/>
            <a:ext cx="12191979" cy="6857989"/>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alpha val="95000"/>
            </a:schemeClr>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D1AD5C01-B216-4ADF-08FD-4BF4ED922D45}"/>
              </a:ext>
            </a:extLst>
          </p:cNvPr>
          <p:cNvSpPr>
            <a:spLocks noGrp="1"/>
          </p:cNvSpPr>
          <p:nvPr>
            <p:ph type="ctrTitle"/>
          </p:nvPr>
        </p:nvSpPr>
        <p:spPr>
          <a:xfrm>
            <a:off x="1804988" y="1442172"/>
            <a:ext cx="8582025" cy="2177328"/>
          </a:xfrm>
        </p:spPr>
        <p:txBody>
          <a:bodyPr anchor="ctr">
            <a:noAutofit/>
          </a:bodyPr>
          <a:lstStyle/>
          <a:p>
            <a:pPr algn="ctr"/>
            <a:r>
              <a:rPr lang="en-US" sz="4400" dirty="0"/>
              <a:t>MPPT algorithm for calculating the maximum power of a photovoltaic system </a:t>
            </a:r>
            <a:endParaRPr lang="it-IT" sz="4400" dirty="0"/>
          </a:p>
        </p:txBody>
      </p:sp>
      <p:sp>
        <p:nvSpPr>
          <p:cNvPr id="1037" name="Rectangle: Rounded Corners 1036">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Sottotitolo 2">
            <a:extLst>
              <a:ext uri="{FF2B5EF4-FFF2-40B4-BE49-F238E27FC236}">
                <a16:creationId xmlns:a16="http://schemas.microsoft.com/office/drawing/2014/main" id="{3162C728-944B-47F4-20CB-82295509E16D}"/>
              </a:ext>
            </a:extLst>
          </p:cNvPr>
          <p:cNvSpPr>
            <a:spLocks noGrp="1"/>
          </p:cNvSpPr>
          <p:nvPr>
            <p:ph type="subTitle" idx="1"/>
          </p:nvPr>
        </p:nvSpPr>
        <p:spPr>
          <a:xfrm>
            <a:off x="2566988" y="3962400"/>
            <a:ext cx="7058025" cy="581025"/>
          </a:xfrm>
        </p:spPr>
        <p:txBody>
          <a:bodyPr anchor="ctr">
            <a:normAutofit/>
          </a:bodyPr>
          <a:lstStyle/>
          <a:p>
            <a:pPr algn="ctr"/>
            <a:r>
              <a:rPr lang="it-IT">
                <a:solidFill>
                  <a:srgbClr val="FFFFFF"/>
                </a:solidFill>
              </a:rPr>
              <a:t>Renewable Energy Smart Management </a:t>
            </a:r>
          </a:p>
        </p:txBody>
      </p:sp>
    </p:spTree>
    <p:extLst>
      <p:ext uri="{BB962C8B-B14F-4D97-AF65-F5344CB8AC3E}">
        <p14:creationId xmlns:p14="http://schemas.microsoft.com/office/powerpoint/2010/main" val="3909681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1516CB1-E8C8-4751-B6A6-46B2D1E72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A74FA27-809E-FA42-4923-899507F85FF8}"/>
              </a:ext>
            </a:extLst>
          </p:cNvPr>
          <p:cNvSpPr>
            <a:spLocks noGrp="1"/>
          </p:cNvSpPr>
          <p:nvPr>
            <p:ph type="title"/>
          </p:nvPr>
        </p:nvSpPr>
        <p:spPr>
          <a:xfrm>
            <a:off x="429768" y="411480"/>
            <a:ext cx="11131298" cy="1106424"/>
          </a:xfrm>
        </p:spPr>
        <p:txBody>
          <a:bodyPr vert="horz" lIns="91440" tIns="45720" rIns="91440" bIns="45720" rtlCol="0" anchor="ctr">
            <a:normAutofit/>
          </a:bodyPr>
          <a:lstStyle/>
          <a:p>
            <a:r>
              <a:rPr lang="en-US" sz="3600" dirty="0"/>
              <a:t>Shadow zone creator - 1</a:t>
            </a:r>
          </a:p>
        </p:txBody>
      </p:sp>
      <p:sp>
        <p:nvSpPr>
          <p:cNvPr id="21" name="Rectangle 20">
            <a:extLst>
              <a:ext uri="{FF2B5EF4-FFF2-40B4-BE49-F238E27FC236}">
                <a16:creationId xmlns:a16="http://schemas.microsoft.com/office/drawing/2014/main" id="{90C0C0D1-E79A-41FF-8322-256F6DD1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521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4E995504-A4AE-E8F2-9687-5EF5B88F6D28}"/>
              </a:ext>
            </a:extLst>
          </p:cNvPr>
          <p:cNvPicPr>
            <a:picLocks noChangeAspect="1"/>
          </p:cNvPicPr>
          <p:nvPr/>
        </p:nvPicPr>
        <p:blipFill rotWithShape="1">
          <a:blip r:embed="rId2">
            <a:extLst>
              <a:ext uri="{28A0092B-C50C-407E-A947-70E740481C1C}">
                <a14:useLocalDpi xmlns:a14="http://schemas.microsoft.com/office/drawing/2010/main" val="0"/>
              </a:ext>
            </a:extLst>
          </a:blip>
          <a:srcRect t="11023" r="3" b="7355"/>
          <a:stretch/>
        </p:blipFill>
        <p:spPr>
          <a:xfrm>
            <a:off x="429767" y="1721922"/>
            <a:ext cx="3419856" cy="4520560"/>
          </a:xfrm>
          <a:prstGeom prst="rect">
            <a:avLst/>
          </a:prstGeom>
        </p:spPr>
      </p:pic>
      <p:sp useBgFill="1">
        <p:nvSpPr>
          <p:cNvPr id="23" name="Rectangle 22">
            <a:extLst>
              <a:ext uri="{FF2B5EF4-FFF2-40B4-BE49-F238E27FC236}">
                <a16:creationId xmlns:a16="http://schemas.microsoft.com/office/drawing/2014/main" id="{395FA420-5595-49D1-9D5F-79EC43B55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4648" y="1721922"/>
            <a:ext cx="3609143"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70DC081A-A229-329D-E2C5-855461E2125B}"/>
              </a:ext>
            </a:extLst>
          </p:cNvPr>
          <p:cNvSpPr txBox="1"/>
          <p:nvPr/>
        </p:nvSpPr>
        <p:spPr>
          <a:xfrm>
            <a:off x="8309348" y="2020824"/>
            <a:ext cx="2956060" cy="3959352"/>
          </a:xfrm>
          <a:prstGeom prst="rect">
            <a:avLst/>
          </a:prstGeom>
        </p:spPr>
        <p:txBody>
          <a:bodyPr vert="horz" lIns="91440" tIns="45720" rIns="91440" bIns="45720" rtlCol="0" anchor="ctr">
            <a:normAutofit/>
          </a:bodyPr>
          <a:lstStyle/>
          <a:p>
            <a:pPr defTabSz="914400">
              <a:lnSpc>
                <a:spcPct val="110000"/>
              </a:lnSpc>
              <a:spcAft>
                <a:spcPts val="600"/>
              </a:spcAft>
            </a:pPr>
            <a:r>
              <a:rPr lang="en-US" sz="1700" dirty="0"/>
              <a:t>To generate more realistic simulations and evaluate the increase or decrease in system performance caused by various environmental and weather conditions, a kind of mismatch generator is also used between the different panels within a string or across the entire parallel configuration, as shown in the figures.</a:t>
            </a:r>
          </a:p>
        </p:txBody>
      </p:sp>
      <p:sp>
        <p:nvSpPr>
          <p:cNvPr id="13" name="TextBox 12">
            <a:extLst>
              <a:ext uri="{FF2B5EF4-FFF2-40B4-BE49-F238E27FC236}">
                <a16:creationId xmlns:a16="http://schemas.microsoft.com/office/drawing/2014/main" id="{39A4DC51-A198-0D1E-C039-96382E268233}"/>
              </a:ext>
            </a:extLst>
          </p:cNvPr>
          <p:cNvSpPr txBox="1"/>
          <p:nvPr/>
        </p:nvSpPr>
        <p:spPr>
          <a:xfrm>
            <a:off x="5637178" y="3049621"/>
            <a:ext cx="65" cy="276999"/>
          </a:xfrm>
          <a:prstGeom prst="rect">
            <a:avLst/>
          </a:prstGeom>
          <a:noFill/>
        </p:spPr>
        <p:txBody>
          <a:bodyPr wrap="none" lIns="0" tIns="0" rIns="0" bIns="0" rtlCol="0">
            <a:spAutoFit/>
          </a:bodyPr>
          <a:lstStyle/>
          <a:p>
            <a:endParaRPr lang="it-IT" dirty="0"/>
          </a:p>
        </p:txBody>
      </p:sp>
      <p:pic>
        <p:nvPicPr>
          <p:cNvPr id="4" name="Picture 3" descr="A picture containing solar power, solar panel, solar energy, solar cell&#10;&#10;Description automatically generated">
            <a:extLst>
              <a:ext uri="{FF2B5EF4-FFF2-40B4-BE49-F238E27FC236}">
                <a16:creationId xmlns:a16="http://schemas.microsoft.com/office/drawing/2014/main" id="{175A92E0-768A-0C29-F74B-EEEA3A6BB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610" y="1651379"/>
            <a:ext cx="3175545" cy="4705698"/>
          </a:xfrm>
          <a:prstGeom prst="rect">
            <a:avLst/>
          </a:prstGeom>
        </p:spPr>
      </p:pic>
    </p:spTree>
    <p:extLst>
      <p:ext uri="{BB962C8B-B14F-4D97-AF65-F5344CB8AC3E}">
        <p14:creationId xmlns:p14="http://schemas.microsoft.com/office/powerpoint/2010/main" val="602783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BCFC5-C79A-9352-3CF2-E738253C4103}"/>
              </a:ext>
            </a:extLst>
          </p:cNvPr>
          <p:cNvSpPr>
            <a:spLocks noGrp="1"/>
          </p:cNvSpPr>
          <p:nvPr>
            <p:ph type="title"/>
          </p:nvPr>
        </p:nvSpPr>
        <p:spPr/>
        <p:txBody>
          <a:bodyPr/>
          <a:lstStyle/>
          <a:p>
            <a:r>
              <a:rPr lang="en-US" sz="4000" dirty="0"/>
              <a:t>Shadow zone creator - 2</a:t>
            </a:r>
            <a:endParaRPr lang="it-IT" dirty="0"/>
          </a:p>
        </p:txBody>
      </p:sp>
      <p:pic>
        <p:nvPicPr>
          <p:cNvPr id="14" name="Picture 13" descr="A diagram of solar panels&#10;&#10;Description automatically generated with medium confidence">
            <a:extLst>
              <a:ext uri="{FF2B5EF4-FFF2-40B4-BE49-F238E27FC236}">
                <a16:creationId xmlns:a16="http://schemas.microsoft.com/office/drawing/2014/main" id="{E1DB1926-FF91-94B2-0864-0B75FACA7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11033"/>
            <a:ext cx="2967649" cy="2886502"/>
          </a:xfrm>
          <a:prstGeom prst="rect">
            <a:avLst/>
          </a:prstGeom>
        </p:spPr>
      </p:pic>
      <p:pic>
        <p:nvPicPr>
          <p:cNvPr id="16" name="Picture 15" descr="A diagram of solar panels&#10;&#10;Description automatically generated with medium confidence">
            <a:extLst>
              <a:ext uri="{FF2B5EF4-FFF2-40B4-BE49-F238E27FC236}">
                <a16:creationId xmlns:a16="http://schemas.microsoft.com/office/drawing/2014/main" id="{F6DB669A-232F-5D7A-9530-4D40FB8369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6491" y="2134917"/>
            <a:ext cx="2297926" cy="2886502"/>
          </a:xfrm>
          <a:prstGeom prst="rect">
            <a:avLst/>
          </a:prstGeom>
        </p:spPr>
      </p:pic>
      <p:pic>
        <p:nvPicPr>
          <p:cNvPr id="18" name="Picture 17" descr="A diagram of solar panels&#10;&#10;Description automatically generated with medium confidence">
            <a:extLst>
              <a:ext uri="{FF2B5EF4-FFF2-40B4-BE49-F238E27FC236}">
                <a16:creationId xmlns:a16="http://schemas.microsoft.com/office/drawing/2014/main" id="{4EE665DB-7EBA-5225-2C97-C995E62534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5665" y="2134917"/>
            <a:ext cx="2277640" cy="2838734"/>
          </a:xfrm>
          <a:prstGeom prst="rect">
            <a:avLst/>
          </a:prstGeom>
        </p:spPr>
      </p:pic>
      <p:pic>
        <p:nvPicPr>
          <p:cNvPr id="20" name="Picture 19" descr="A picture containing square, pattern&#10;&#10;Description automatically generated">
            <a:extLst>
              <a:ext uri="{FF2B5EF4-FFF2-40B4-BE49-F238E27FC236}">
                <a16:creationId xmlns:a16="http://schemas.microsoft.com/office/drawing/2014/main" id="{28D0FDF8-4C4C-5DB3-BBCB-F4A7906FA0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9588" y="2322574"/>
            <a:ext cx="2282412" cy="2651077"/>
          </a:xfrm>
          <a:prstGeom prst="rect">
            <a:avLst/>
          </a:prstGeom>
        </p:spPr>
      </p:pic>
      <p:sp>
        <p:nvSpPr>
          <p:cNvPr id="21" name="Arrow: Right 20">
            <a:extLst>
              <a:ext uri="{FF2B5EF4-FFF2-40B4-BE49-F238E27FC236}">
                <a16:creationId xmlns:a16="http://schemas.microsoft.com/office/drawing/2014/main" id="{057D49ED-D6AC-D5D7-E8DF-BA1AA3800C88}"/>
              </a:ext>
            </a:extLst>
          </p:cNvPr>
          <p:cNvSpPr/>
          <p:nvPr/>
        </p:nvSpPr>
        <p:spPr>
          <a:xfrm>
            <a:off x="3239917" y="3386261"/>
            <a:ext cx="914336"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23" name="Arrow: Right 22">
            <a:extLst>
              <a:ext uri="{FF2B5EF4-FFF2-40B4-BE49-F238E27FC236}">
                <a16:creationId xmlns:a16="http://schemas.microsoft.com/office/drawing/2014/main" id="{C724F22C-5CE6-C694-05C3-AD3A46D6537E}"/>
              </a:ext>
            </a:extLst>
          </p:cNvPr>
          <p:cNvSpPr/>
          <p:nvPr/>
        </p:nvSpPr>
        <p:spPr>
          <a:xfrm>
            <a:off x="6172517" y="3386261"/>
            <a:ext cx="914336"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24" name="Arrow: Right 23">
            <a:extLst>
              <a:ext uri="{FF2B5EF4-FFF2-40B4-BE49-F238E27FC236}">
                <a16:creationId xmlns:a16="http://schemas.microsoft.com/office/drawing/2014/main" id="{337B93C7-7837-71DF-D431-D239DD574A98}"/>
              </a:ext>
            </a:extLst>
          </p:cNvPr>
          <p:cNvSpPr/>
          <p:nvPr/>
        </p:nvSpPr>
        <p:spPr>
          <a:xfrm>
            <a:off x="8966137" y="3386261"/>
            <a:ext cx="914336"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25" name="TextBox 24">
            <a:extLst>
              <a:ext uri="{FF2B5EF4-FFF2-40B4-BE49-F238E27FC236}">
                <a16:creationId xmlns:a16="http://schemas.microsoft.com/office/drawing/2014/main" id="{593CE99E-3511-1807-B78B-B5EBFFCCBF09}"/>
              </a:ext>
            </a:extLst>
          </p:cNvPr>
          <p:cNvSpPr txBox="1"/>
          <p:nvPr/>
        </p:nvSpPr>
        <p:spPr>
          <a:xfrm>
            <a:off x="348018" y="5233916"/>
            <a:ext cx="11559654" cy="646331"/>
          </a:xfrm>
          <a:prstGeom prst="rect">
            <a:avLst/>
          </a:prstGeom>
          <a:noFill/>
        </p:spPr>
        <p:txBody>
          <a:bodyPr wrap="square" rtlCol="0">
            <a:spAutoFit/>
          </a:bodyPr>
          <a:lstStyle/>
          <a:p>
            <a:r>
              <a:rPr lang="en-US" dirty="0"/>
              <a:t>By implementing a time-varying simulation of the cloud positions that create shading on the panels, it will be possible to observe significant changes in power production compared to the previous static variations.</a:t>
            </a:r>
            <a:endParaRPr lang="it-IT" dirty="0"/>
          </a:p>
        </p:txBody>
      </p:sp>
    </p:spTree>
    <p:extLst>
      <p:ext uri="{BB962C8B-B14F-4D97-AF65-F5344CB8AC3E}">
        <p14:creationId xmlns:p14="http://schemas.microsoft.com/office/powerpoint/2010/main" val="3444634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A6D4-E0E2-258F-B5D2-BEFCEA4BFE29}"/>
              </a:ext>
            </a:extLst>
          </p:cNvPr>
          <p:cNvSpPr>
            <a:spLocks noGrp="1"/>
          </p:cNvSpPr>
          <p:nvPr>
            <p:ph type="title"/>
          </p:nvPr>
        </p:nvSpPr>
        <p:spPr/>
        <p:txBody>
          <a:bodyPr/>
          <a:lstStyle/>
          <a:p>
            <a:r>
              <a:rPr lang="it-IT" dirty="0"/>
              <a:t>I-V Curve for the PV</a:t>
            </a:r>
          </a:p>
        </p:txBody>
      </p:sp>
      <p:sp>
        <p:nvSpPr>
          <p:cNvPr id="5" name="Text Placeholder 4">
            <a:extLst>
              <a:ext uri="{FF2B5EF4-FFF2-40B4-BE49-F238E27FC236}">
                <a16:creationId xmlns:a16="http://schemas.microsoft.com/office/drawing/2014/main" id="{16145E4B-3CF8-D0D0-7C49-97AB03DF10D3}"/>
              </a:ext>
            </a:extLst>
          </p:cNvPr>
          <p:cNvSpPr>
            <a:spLocks noGrp="1"/>
          </p:cNvSpPr>
          <p:nvPr>
            <p:ph type="body" sz="half" idx="2"/>
          </p:nvPr>
        </p:nvSpPr>
        <p:spPr/>
        <p:txBody>
          <a:bodyPr>
            <a:normAutofit fontScale="85000" lnSpcReduction="20000"/>
          </a:bodyPr>
          <a:lstStyle/>
          <a:p>
            <a:r>
              <a:rPr lang="en-US" dirty="0"/>
              <a:t>The I-V (current-voltage) curve is a graphical representation that shows the relationship between the current and voltage outputs of a solar panel or any electronic device. It provides valuable information about the panel's performance, efficiency, and power generation capabilities.</a:t>
            </a:r>
            <a:endParaRPr lang="it-IT" dirty="0"/>
          </a:p>
        </p:txBody>
      </p:sp>
      <p:pic>
        <p:nvPicPr>
          <p:cNvPr id="13" name="Picture 12">
            <a:extLst>
              <a:ext uri="{FF2B5EF4-FFF2-40B4-BE49-F238E27FC236}">
                <a16:creationId xmlns:a16="http://schemas.microsoft.com/office/drawing/2014/main" id="{5804D2A8-4A8E-9406-BA2D-B40A64A51AEA}"/>
              </a:ext>
            </a:extLst>
          </p:cNvPr>
          <p:cNvPicPr>
            <a:picLocks noChangeAspect="1"/>
          </p:cNvPicPr>
          <p:nvPr/>
        </p:nvPicPr>
        <p:blipFill>
          <a:blip r:embed="rId2">
            <a:extLst>
              <a:ext uri="{28A0092B-C50C-407E-A947-70E740481C1C}">
                <a14:useLocalDpi xmlns:a14="http://schemas.microsoft.com/office/drawing/2010/main" val="0"/>
              </a:ext>
            </a:extLst>
          </a:blip>
          <a:srcRect t="311" b="311"/>
          <a:stretch/>
        </p:blipFill>
        <p:spPr>
          <a:xfrm>
            <a:off x="4801098" y="988383"/>
            <a:ext cx="6522222" cy="4862945"/>
          </a:xfrm>
          <a:prstGeom prst="rect">
            <a:avLst/>
          </a:prstGeom>
        </p:spPr>
      </p:pic>
      <p:sp>
        <p:nvSpPr>
          <p:cNvPr id="14" name="Titolo 1">
            <a:extLst>
              <a:ext uri="{FF2B5EF4-FFF2-40B4-BE49-F238E27FC236}">
                <a16:creationId xmlns:a16="http://schemas.microsoft.com/office/drawing/2014/main" id="{7FDBCCB5-F0AF-580B-2F09-898B232B7B66}"/>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without Shadow - 1</a:t>
            </a:r>
          </a:p>
        </p:txBody>
      </p:sp>
    </p:spTree>
    <p:extLst>
      <p:ext uri="{BB962C8B-B14F-4D97-AF65-F5344CB8AC3E}">
        <p14:creationId xmlns:p14="http://schemas.microsoft.com/office/powerpoint/2010/main" val="1539801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55C-76FC-6350-F961-8BD0E9393EA8}"/>
              </a:ext>
            </a:extLst>
          </p:cNvPr>
          <p:cNvSpPr>
            <a:spLocks noGrp="1"/>
          </p:cNvSpPr>
          <p:nvPr>
            <p:ph type="title"/>
          </p:nvPr>
        </p:nvSpPr>
        <p:spPr/>
        <p:txBody>
          <a:bodyPr/>
          <a:lstStyle/>
          <a:p>
            <a:r>
              <a:rPr lang="it-IT" dirty="0"/>
              <a:t>The Series </a:t>
            </a:r>
            <a:br>
              <a:rPr lang="it-IT" dirty="0"/>
            </a:br>
            <a:r>
              <a:rPr lang="it-IT" dirty="0"/>
              <a:t>I-V Curve</a:t>
            </a:r>
          </a:p>
        </p:txBody>
      </p:sp>
      <p:sp>
        <p:nvSpPr>
          <p:cNvPr id="11" name="Text Placeholder 10">
            <a:extLst>
              <a:ext uri="{FF2B5EF4-FFF2-40B4-BE49-F238E27FC236}">
                <a16:creationId xmlns:a16="http://schemas.microsoft.com/office/drawing/2014/main" id="{0498C140-7BC8-AB23-BB2A-D69FE20058B4}"/>
              </a:ext>
            </a:extLst>
          </p:cNvPr>
          <p:cNvSpPr>
            <a:spLocks noGrp="1"/>
          </p:cNvSpPr>
          <p:nvPr>
            <p:ph type="body" sz="half" idx="2"/>
          </p:nvPr>
        </p:nvSpPr>
        <p:spPr/>
        <p:txBody>
          <a:bodyPr>
            <a:normAutofit fontScale="77500" lnSpcReduction="20000"/>
          </a:bodyPr>
          <a:lstStyle/>
          <a:p>
            <a:r>
              <a:rPr lang="en-US" dirty="0"/>
              <a:t>The I-V (current-voltage) curve for a series of PV (photovoltaic) panels represents the relationship between the current and voltage outputs when multiple panels are connected in a series configuration. It helps assess the combined performance and power generation of the interconnected panels.</a:t>
            </a:r>
            <a:endParaRPr lang="it-IT" dirty="0"/>
          </a:p>
        </p:txBody>
      </p:sp>
      <p:sp>
        <p:nvSpPr>
          <p:cNvPr id="4" name="Titolo 1">
            <a:extLst>
              <a:ext uri="{FF2B5EF4-FFF2-40B4-BE49-F238E27FC236}">
                <a16:creationId xmlns:a16="http://schemas.microsoft.com/office/drawing/2014/main" id="{FFA46C98-8E79-DAFE-EFEA-761E6D599A44}"/>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without Shadow - 2</a:t>
            </a:r>
          </a:p>
        </p:txBody>
      </p:sp>
      <p:pic>
        <p:nvPicPr>
          <p:cNvPr id="7" name="Picture 6" descr="A picture containing text, diagram, line, plot&#10;&#10;Description automatically generated">
            <a:extLst>
              <a:ext uri="{FF2B5EF4-FFF2-40B4-BE49-F238E27FC236}">
                <a16:creationId xmlns:a16="http://schemas.microsoft.com/office/drawing/2014/main" id="{FDFEA6B0-193D-4155-D31D-0D420FDE3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5733" y="1045537"/>
            <a:ext cx="7137147" cy="5318910"/>
          </a:xfrm>
          <a:prstGeom prst="rect">
            <a:avLst/>
          </a:prstGeom>
        </p:spPr>
      </p:pic>
    </p:spTree>
    <p:extLst>
      <p:ext uri="{BB962C8B-B14F-4D97-AF65-F5344CB8AC3E}">
        <p14:creationId xmlns:p14="http://schemas.microsoft.com/office/powerpoint/2010/main" val="935037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55C-76FC-6350-F961-8BD0E9393EA8}"/>
              </a:ext>
            </a:extLst>
          </p:cNvPr>
          <p:cNvSpPr>
            <a:spLocks noGrp="1"/>
          </p:cNvSpPr>
          <p:nvPr>
            <p:ph type="title"/>
          </p:nvPr>
        </p:nvSpPr>
        <p:spPr/>
        <p:txBody>
          <a:bodyPr/>
          <a:lstStyle/>
          <a:p>
            <a:r>
              <a:rPr lang="it-IT" dirty="0"/>
              <a:t>The Parallel </a:t>
            </a:r>
            <a:br>
              <a:rPr lang="it-IT" dirty="0"/>
            </a:br>
            <a:r>
              <a:rPr lang="it-IT" dirty="0"/>
              <a:t>Power curve</a:t>
            </a:r>
          </a:p>
        </p:txBody>
      </p:sp>
      <p:sp>
        <p:nvSpPr>
          <p:cNvPr id="11" name="Text Placeholder 10">
            <a:extLst>
              <a:ext uri="{FF2B5EF4-FFF2-40B4-BE49-F238E27FC236}">
                <a16:creationId xmlns:a16="http://schemas.microsoft.com/office/drawing/2014/main" id="{0498C140-7BC8-AB23-BB2A-D69FE20058B4}"/>
              </a:ext>
            </a:extLst>
          </p:cNvPr>
          <p:cNvSpPr>
            <a:spLocks noGrp="1"/>
          </p:cNvSpPr>
          <p:nvPr>
            <p:ph type="body" sz="half" idx="2"/>
          </p:nvPr>
        </p:nvSpPr>
        <p:spPr/>
        <p:txBody>
          <a:bodyPr>
            <a:normAutofit fontScale="77500" lnSpcReduction="20000"/>
          </a:bodyPr>
          <a:lstStyle/>
          <a:p>
            <a:r>
              <a:rPr lang="en-US" dirty="0"/>
              <a:t>A parallel configuration of PV (photovoltaic) panels involves connecting multiple panels side by side, with their positive terminals connected together and negative terminals connected together. This setup increases the overall current output while maintaining the same voltage level, resulting in higher power generation capacity.</a:t>
            </a:r>
            <a:endParaRPr lang="it-IT" dirty="0"/>
          </a:p>
        </p:txBody>
      </p:sp>
      <p:pic>
        <p:nvPicPr>
          <p:cNvPr id="7" name="Picture Placeholder 6">
            <a:extLst>
              <a:ext uri="{FF2B5EF4-FFF2-40B4-BE49-F238E27FC236}">
                <a16:creationId xmlns:a16="http://schemas.microsoft.com/office/drawing/2014/main" id="{DC9040EC-9B0D-F20A-1EE2-897E9466E51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420" b="1420"/>
          <a:stretch/>
        </p:blipFill>
        <p:spPr/>
      </p:pic>
      <p:sp>
        <p:nvSpPr>
          <p:cNvPr id="3" name="Titolo 1">
            <a:extLst>
              <a:ext uri="{FF2B5EF4-FFF2-40B4-BE49-F238E27FC236}">
                <a16:creationId xmlns:a16="http://schemas.microsoft.com/office/drawing/2014/main" id="{894DEC22-82C4-39CE-2ED7-76DCA11066CA}"/>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without Shadow - 3</a:t>
            </a:r>
          </a:p>
        </p:txBody>
      </p:sp>
      <p:sp>
        <p:nvSpPr>
          <p:cNvPr id="4" name="Oval 3">
            <a:extLst>
              <a:ext uri="{FF2B5EF4-FFF2-40B4-BE49-F238E27FC236}">
                <a16:creationId xmlns:a16="http://schemas.microsoft.com/office/drawing/2014/main" id="{78E2571A-B5F3-C198-21C9-94757DB5E499}"/>
              </a:ext>
            </a:extLst>
          </p:cNvPr>
          <p:cNvSpPr/>
          <p:nvPr/>
        </p:nvSpPr>
        <p:spPr>
          <a:xfrm>
            <a:off x="6838122" y="4803913"/>
            <a:ext cx="483704" cy="4505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065435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55C-76FC-6350-F961-8BD0E9393EA8}"/>
              </a:ext>
            </a:extLst>
          </p:cNvPr>
          <p:cNvSpPr>
            <a:spLocks noGrp="1"/>
          </p:cNvSpPr>
          <p:nvPr>
            <p:ph type="title"/>
          </p:nvPr>
        </p:nvSpPr>
        <p:spPr/>
        <p:txBody>
          <a:bodyPr/>
          <a:lstStyle/>
          <a:p>
            <a:r>
              <a:rPr lang="it-IT" dirty="0"/>
              <a:t>The P-V curve for the critical points</a:t>
            </a:r>
          </a:p>
        </p:txBody>
      </p:sp>
      <p:sp>
        <p:nvSpPr>
          <p:cNvPr id="11" name="Text Placeholder 10">
            <a:extLst>
              <a:ext uri="{FF2B5EF4-FFF2-40B4-BE49-F238E27FC236}">
                <a16:creationId xmlns:a16="http://schemas.microsoft.com/office/drawing/2014/main" id="{0498C140-7BC8-AB23-BB2A-D69FE20058B4}"/>
              </a:ext>
            </a:extLst>
          </p:cNvPr>
          <p:cNvSpPr>
            <a:spLocks noGrp="1"/>
          </p:cNvSpPr>
          <p:nvPr>
            <p:ph type="body" sz="half" idx="2"/>
          </p:nvPr>
        </p:nvSpPr>
        <p:spPr/>
        <p:txBody>
          <a:bodyPr>
            <a:normAutofit/>
          </a:bodyPr>
          <a:lstStyle/>
          <a:p>
            <a:r>
              <a:rPr lang="en-US" dirty="0"/>
              <a:t>At every hour, optimization is calculated, and therefore we can also construct the individual P-V curve for each optimization to display the chosen peak.</a:t>
            </a:r>
            <a:endParaRPr lang="it-IT" dirty="0"/>
          </a:p>
        </p:txBody>
      </p:sp>
      <p:sp>
        <p:nvSpPr>
          <p:cNvPr id="3" name="Titolo 1">
            <a:extLst>
              <a:ext uri="{FF2B5EF4-FFF2-40B4-BE49-F238E27FC236}">
                <a16:creationId xmlns:a16="http://schemas.microsoft.com/office/drawing/2014/main" id="{894DEC22-82C4-39CE-2ED7-76DCA11066CA}"/>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without Shadow - 4</a:t>
            </a:r>
          </a:p>
        </p:txBody>
      </p:sp>
      <p:pic>
        <p:nvPicPr>
          <p:cNvPr id="9" name="Picture Placeholder 8" descr="A picture containing text, line, plot, diagram&#10;&#10;Description automatically generated">
            <a:extLst>
              <a:ext uri="{FF2B5EF4-FFF2-40B4-BE49-F238E27FC236}">
                <a16:creationId xmlns:a16="http://schemas.microsoft.com/office/drawing/2014/main" id="{80326B3B-2AB2-FD30-463A-BE6FCD450BB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996" b="2996"/>
          <a:stretch>
            <a:fillRect/>
          </a:stretch>
        </p:blipFill>
        <p:spPr/>
      </p:pic>
      <p:sp>
        <p:nvSpPr>
          <p:cNvPr id="6" name="Oval 5">
            <a:extLst>
              <a:ext uri="{FF2B5EF4-FFF2-40B4-BE49-F238E27FC236}">
                <a16:creationId xmlns:a16="http://schemas.microsoft.com/office/drawing/2014/main" id="{A53E880D-3C57-9AF7-11C1-D366E7E66C04}"/>
              </a:ext>
            </a:extLst>
          </p:cNvPr>
          <p:cNvSpPr/>
          <p:nvPr/>
        </p:nvSpPr>
        <p:spPr>
          <a:xfrm>
            <a:off x="5276448" y="639285"/>
            <a:ext cx="6107472" cy="56891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Star: 5 Points 4">
            <a:extLst>
              <a:ext uri="{FF2B5EF4-FFF2-40B4-BE49-F238E27FC236}">
                <a16:creationId xmlns:a16="http://schemas.microsoft.com/office/drawing/2014/main" id="{F3DAD4F2-9134-204E-81C9-7093D3F80E03}"/>
              </a:ext>
            </a:extLst>
          </p:cNvPr>
          <p:cNvSpPr/>
          <p:nvPr/>
        </p:nvSpPr>
        <p:spPr>
          <a:xfrm>
            <a:off x="10420350" y="1707988"/>
            <a:ext cx="129540" cy="1143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5648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A picture containing text, diagram, line, plot&#10;&#10;Description automatically generated">
            <a:extLst>
              <a:ext uri="{FF2B5EF4-FFF2-40B4-BE49-F238E27FC236}">
                <a16:creationId xmlns:a16="http://schemas.microsoft.com/office/drawing/2014/main" id="{03A730C2-4E10-CB5A-EEBF-D9BD7A899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718" y="907748"/>
            <a:ext cx="3214366" cy="5653963"/>
          </a:xfrm>
          <a:prstGeom prst="rect">
            <a:avLst/>
          </a:prstGeom>
        </p:spPr>
      </p:pic>
      <p:pic>
        <p:nvPicPr>
          <p:cNvPr id="25" name="Picture 24" descr="A picture containing diagram, text, line, plot&#10;&#10;Description automatically generated">
            <a:extLst>
              <a:ext uri="{FF2B5EF4-FFF2-40B4-BE49-F238E27FC236}">
                <a16:creationId xmlns:a16="http://schemas.microsoft.com/office/drawing/2014/main" id="{1E488608-F7E0-6ABA-61DC-5C33755BE0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4404" y="872836"/>
            <a:ext cx="3402520" cy="5688875"/>
          </a:xfrm>
          <a:prstGeom prst="rect">
            <a:avLst/>
          </a:prstGeom>
        </p:spPr>
      </p:pic>
      <p:pic>
        <p:nvPicPr>
          <p:cNvPr id="26" name="Picture 25" descr="A picture containing diagram, text, line, plot&#10;&#10;Description automatically generated">
            <a:extLst>
              <a:ext uri="{FF2B5EF4-FFF2-40B4-BE49-F238E27FC236}">
                <a16:creationId xmlns:a16="http://schemas.microsoft.com/office/drawing/2014/main" id="{7EB6FD3D-FAAF-487D-A173-1A420D4D009D}"/>
              </a:ext>
            </a:extLst>
          </p:cNvPr>
          <p:cNvPicPr>
            <a:picLocks noChangeAspect="1"/>
          </p:cNvPicPr>
          <p:nvPr/>
        </p:nvPicPr>
        <p:blipFill rotWithShape="1">
          <a:blip r:embed="rId3">
            <a:extLst>
              <a:ext uri="{28A0092B-C50C-407E-A947-70E740481C1C}">
                <a14:useLocalDpi xmlns:a14="http://schemas.microsoft.com/office/drawing/2010/main" val="0"/>
              </a:ext>
            </a:extLst>
          </a:blip>
          <a:srcRect l="-13004" r="1"/>
          <a:stretch/>
        </p:blipFill>
        <p:spPr>
          <a:xfrm>
            <a:off x="7944466" y="872836"/>
            <a:ext cx="3844972" cy="5688875"/>
          </a:xfrm>
          <a:prstGeom prst="rect">
            <a:avLst/>
          </a:prstGeom>
        </p:spPr>
      </p:pic>
      <p:sp>
        <p:nvSpPr>
          <p:cNvPr id="27" name="Rectangle 26">
            <a:extLst>
              <a:ext uri="{FF2B5EF4-FFF2-40B4-BE49-F238E27FC236}">
                <a16:creationId xmlns:a16="http://schemas.microsoft.com/office/drawing/2014/main" id="{2B7ACBFF-6871-1849-3D91-ABA83E2082BF}"/>
              </a:ext>
            </a:extLst>
          </p:cNvPr>
          <p:cNvSpPr/>
          <p:nvPr/>
        </p:nvSpPr>
        <p:spPr>
          <a:xfrm>
            <a:off x="442452" y="3893574"/>
            <a:ext cx="190008" cy="153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Rectangle 27">
            <a:extLst>
              <a:ext uri="{FF2B5EF4-FFF2-40B4-BE49-F238E27FC236}">
                <a16:creationId xmlns:a16="http://schemas.microsoft.com/office/drawing/2014/main" id="{437B65F3-B273-69D6-3A11-8A13C514E378}"/>
              </a:ext>
            </a:extLst>
          </p:cNvPr>
          <p:cNvSpPr/>
          <p:nvPr/>
        </p:nvSpPr>
        <p:spPr>
          <a:xfrm>
            <a:off x="4267068" y="4186182"/>
            <a:ext cx="190008" cy="153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 name="Rectangle 28">
            <a:extLst>
              <a:ext uri="{FF2B5EF4-FFF2-40B4-BE49-F238E27FC236}">
                <a16:creationId xmlns:a16="http://schemas.microsoft.com/office/drawing/2014/main" id="{ED644828-D220-44BD-C518-477111390944}"/>
              </a:ext>
            </a:extLst>
          </p:cNvPr>
          <p:cNvSpPr/>
          <p:nvPr/>
        </p:nvSpPr>
        <p:spPr>
          <a:xfrm>
            <a:off x="8245332" y="4186182"/>
            <a:ext cx="190008" cy="153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Titolo 1">
            <a:extLst>
              <a:ext uri="{FF2B5EF4-FFF2-40B4-BE49-F238E27FC236}">
                <a16:creationId xmlns:a16="http://schemas.microsoft.com/office/drawing/2014/main" id="{2DF3C9FD-17B3-BA06-3EDF-3B511737C134}"/>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 Shadow on a single String - 1</a:t>
            </a:r>
          </a:p>
        </p:txBody>
      </p:sp>
      <p:sp>
        <p:nvSpPr>
          <p:cNvPr id="32" name="TextBox 31">
            <a:extLst>
              <a:ext uri="{FF2B5EF4-FFF2-40B4-BE49-F238E27FC236}">
                <a16:creationId xmlns:a16="http://schemas.microsoft.com/office/drawing/2014/main" id="{1A587C66-4869-78AF-FA77-C7AA75E79DE4}"/>
              </a:ext>
            </a:extLst>
          </p:cNvPr>
          <p:cNvSpPr txBox="1"/>
          <p:nvPr/>
        </p:nvSpPr>
        <p:spPr>
          <a:xfrm rot="16200000">
            <a:off x="-30668" y="4609401"/>
            <a:ext cx="1061883" cy="215444"/>
          </a:xfrm>
          <a:prstGeom prst="rect">
            <a:avLst/>
          </a:prstGeom>
          <a:noFill/>
        </p:spPr>
        <p:txBody>
          <a:bodyPr wrap="square" rtlCol="0">
            <a:spAutoFit/>
          </a:bodyPr>
          <a:lstStyle/>
          <a:p>
            <a:r>
              <a:rPr lang="it-IT" sz="800" dirty="0"/>
              <a:t>String Ampere [A]</a:t>
            </a:r>
          </a:p>
        </p:txBody>
      </p:sp>
      <p:sp>
        <p:nvSpPr>
          <p:cNvPr id="34" name="TextBox 33">
            <a:extLst>
              <a:ext uri="{FF2B5EF4-FFF2-40B4-BE49-F238E27FC236}">
                <a16:creationId xmlns:a16="http://schemas.microsoft.com/office/drawing/2014/main" id="{780283F6-7C4F-E3B8-F0A9-771945C90790}"/>
              </a:ext>
            </a:extLst>
          </p:cNvPr>
          <p:cNvSpPr txBox="1"/>
          <p:nvPr/>
        </p:nvSpPr>
        <p:spPr>
          <a:xfrm rot="16200000">
            <a:off x="3723409" y="4609402"/>
            <a:ext cx="1061883" cy="215444"/>
          </a:xfrm>
          <a:prstGeom prst="rect">
            <a:avLst/>
          </a:prstGeom>
          <a:noFill/>
        </p:spPr>
        <p:txBody>
          <a:bodyPr wrap="square" rtlCol="0">
            <a:spAutoFit/>
          </a:bodyPr>
          <a:lstStyle/>
          <a:p>
            <a:r>
              <a:rPr lang="it-IT" sz="800" dirty="0"/>
              <a:t>String Ampere [A]</a:t>
            </a:r>
          </a:p>
        </p:txBody>
      </p:sp>
      <p:sp>
        <p:nvSpPr>
          <p:cNvPr id="36" name="TextBox 35">
            <a:extLst>
              <a:ext uri="{FF2B5EF4-FFF2-40B4-BE49-F238E27FC236}">
                <a16:creationId xmlns:a16="http://schemas.microsoft.com/office/drawing/2014/main" id="{1750853C-9C1E-31CA-E0C6-2DEBC9CB9860}"/>
              </a:ext>
            </a:extLst>
          </p:cNvPr>
          <p:cNvSpPr txBox="1"/>
          <p:nvPr/>
        </p:nvSpPr>
        <p:spPr>
          <a:xfrm rot="16200000">
            <a:off x="7714391" y="4609402"/>
            <a:ext cx="1061883" cy="215444"/>
          </a:xfrm>
          <a:prstGeom prst="rect">
            <a:avLst/>
          </a:prstGeom>
          <a:noFill/>
        </p:spPr>
        <p:txBody>
          <a:bodyPr wrap="square" rtlCol="0">
            <a:spAutoFit/>
          </a:bodyPr>
          <a:lstStyle/>
          <a:p>
            <a:r>
              <a:rPr lang="it-IT" sz="800" dirty="0"/>
              <a:t>String Ampere [A]</a:t>
            </a:r>
          </a:p>
        </p:txBody>
      </p:sp>
      <p:sp>
        <p:nvSpPr>
          <p:cNvPr id="38" name="Oval 37">
            <a:extLst>
              <a:ext uri="{FF2B5EF4-FFF2-40B4-BE49-F238E27FC236}">
                <a16:creationId xmlns:a16="http://schemas.microsoft.com/office/drawing/2014/main" id="{83E06F55-3FE7-4182-194E-ED04A35AC85C}"/>
              </a:ext>
            </a:extLst>
          </p:cNvPr>
          <p:cNvSpPr/>
          <p:nvPr/>
        </p:nvSpPr>
        <p:spPr>
          <a:xfrm>
            <a:off x="500273" y="872836"/>
            <a:ext cx="600940" cy="623454"/>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Oval 39">
            <a:extLst>
              <a:ext uri="{FF2B5EF4-FFF2-40B4-BE49-F238E27FC236}">
                <a16:creationId xmlns:a16="http://schemas.microsoft.com/office/drawing/2014/main" id="{0F1F58AB-BEBF-9C62-43CA-698B43A17447}"/>
              </a:ext>
            </a:extLst>
          </p:cNvPr>
          <p:cNvSpPr/>
          <p:nvPr/>
        </p:nvSpPr>
        <p:spPr>
          <a:xfrm>
            <a:off x="4267068" y="873935"/>
            <a:ext cx="600940" cy="623454"/>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Oval 47">
            <a:extLst>
              <a:ext uri="{FF2B5EF4-FFF2-40B4-BE49-F238E27FC236}">
                <a16:creationId xmlns:a16="http://schemas.microsoft.com/office/drawing/2014/main" id="{C2EDB464-7B36-0BFB-29F8-7C59FBE1D8C1}"/>
              </a:ext>
            </a:extLst>
          </p:cNvPr>
          <p:cNvSpPr/>
          <p:nvPr/>
        </p:nvSpPr>
        <p:spPr>
          <a:xfrm>
            <a:off x="8245332" y="866784"/>
            <a:ext cx="600940" cy="623454"/>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877085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6A055C-76FC-6350-F961-8BD0E9393EA8}"/>
              </a:ext>
            </a:extLst>
          </p:cNvPr>
          <p:cNvSpPr>
            <a:spLocks noGrp="1"/>
          </p:cNvSpPr>
          <p:nvPr>
            <p:ph type="title"/>
          </p:nvPr>
        </p:nvSpPr>
        <p:spPr>
          <a:xfrm>
            <a:off x="371094" y="1161288"/>
            <a:ext cx="3438144" cy="1239012"/>
          </a:xfrm>
          <a:ln>
            <a:noFill/>
          </a:ln>
        </p:spPr>
        <p:txBody>
          <a:bodyPr vert="horz" lIns="91440" tIns="45720" rIns="91440" bIns="45720" rtlCol="0" anchor="ctr">
            <a:normAutofit/>
          </a:bodyPr>
          <a:lstStyle/>
          <a:p>
            <a:r>
              <a:rPr lang="en-US" sz="2600" dirty="0"/>
              <a:t>Results with Shadow on a single String - 2</a:t>
            </a:r>
          </a:p>
        </p:txBody>
      </p:sp>
      <p:sp>
        <p:nvSpPr>
          <p:cNvPr id="30" name="Rectangle 2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06F3F343-75B6-9AB2-5F9B-E7D6BC0C2B24}"/>
              </a:ext>
            </a:extLst>
          </p:cNvPr>
          <p:cNvSpPr txBox="1"/>
          <p:nvPr/>
        </p:nvSpPr>
        <p:spPr>
          <a:xfrm>
            <a:off x="371094" y="2718054"/>
            <a:ext cx="3438906" cy="3207258"/>
          </a:xfrm>
          <a:prstGeom prst="rect">
            <a:avLst/>
          </a:prstGeom>
        </p:spPr>
        <p:txBody>
          <a:bodyPr vert="horz" lIns="91440" tIns="45720" rIns="91440" bIns="45720" rtlCol="0" anchor="t">
            <a:normAutofit/>
          </a:bodyPr>
          <a:lstStyle/>
          <a:p>
            <a:pPr defTabSz="914400">
              <a:lnSpc>
                <a:spcPct val="110000"/>
              </a:lnSpc>
              <a:spcAft>
                <a:spcPts val="600"/>
              </a:spcAft>
            </a:pPr>
            <a:r>
              <a:rPr lang="en-US" sz="1700" dirty="0"/>
              <a:t>It is noticeable that, unlike case 1, the presence of a second peak of lesser magnitude indicates a difference in power generated at different voltage values, which could represent a possible maximum of optimization, albeit local.</a:t>
            </a:r>
          </a:p>
        </p:txBody>
      </p:sp>
      <p:pic>
        <p:nvPicPr>
          <p:cNvPr id="18" name="Picture 17" descr="A picture containing text, line, plot, diagram&#10;&#10;Description automatically generated">
            <a:extLst>
              <a:ext uri="{FF2B5EF4-FFF2-40B4-BE49-F238E27FC236}">
                <a16:creationId xmlns:a16="http://schemas.microsoft.com/office/drawing/2014/main" id="{BF028D8F-4C34-1A1B-0580-FF7601227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0081" y="841248"/>
            <a:ext cx="6764214" cy="5276088"/>
          </a:xfrm>
          <a:prstGeom prst="rect">
            <a:avLst/>
          </a:prstGeom>
        </p:spPr>
      </p:pic>
      <p:sp>
        <p:nvSpPr>
          <p:cNvPr id="20" name="Oval 19">
            <a:extLst>
              <a:ext uri="{FF2B5EF4-FFF2-40B4-BE49-F238E27FC236}">
                <a16:creationId xmlns:a16="http://schemas.microsoft.com/office/drawing/2014/main" id="{59722BF7-24B4-2E88-AE99-19CE9FE92C97}"/>
              </a:ext>
            </a:extLst>
          </p:cNvPr>
          <p:cNvSpPr/>
          <p:nvPr/>
        </p:nvSpPr>
        <p:spPr>
          <a:xfrm>
            <a:off x="9771798" y="1577009"/>
            <a:ext cx="1121490" cy="377687"/>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340515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olo 1">
            <a:extLst>
              <a:ext uri="{FF2B5EF4-FFF2-40B4-BE49-F238E27FC236}">
                <a16:creationId xmlns:a16="http://schemas.microsoft.com/office/drawing/2014/main" id="{2DF3C9FD-17B3-BA06-3EDF-3B511737C134}"/>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r>
              <a:rPr lang="it-IT" dirty="0"/>
              <a:t>Results with Shadow on a single String - 3</a:t>
            </a:r>
          </a:p>
        </p:txBody>
      </p:sp>
      <p:pic>
        <p:nvPicPr>
          <p:cNvPr id="3" name="Picture 2" descr="A picture containing text, diagram, line, plot&#10;&#10;Description automatically generated">
            <a:extLst>
              <a:ext uri="{FF2B5EF4-FFF2-40B4-BE49-F238E27FC236}">
                <a16:creationId xmlns:a16="http://schemas.microsoft.com/office/drawing/2014/main" id="{A15A96CB-8417-3BB7-9B9E-E5F62CC26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3965" y="2008424"/>
            <a:ext cx="6234753" cy="4923258"/>
          </a:xfrm>
          <a:prstGeom prst="rect">
            <a:avLst/>
          </a:prstGeom>
        </p:spPr>
      </p:pic>
      <p:pic>
        <p:nvPicPr>
          <p:cNvPr id="5" name="Picture 4" descr="A picture containing text, diagram, plot, line&#10;&#10;Description automatically generated">
            <a:extLst>
              <a:ext uri="{FF2B5EF4-FFF2-40B4-BE49-F238E27FC236}">
                <a16:creationId xmlns:a16="http://schemas.microsoft.com/office/drawing/2014/main" id="{85F43D98-5682-27DA-E63C-954650E9C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08424"/>
            <a:ext cx="6061432" cy="4923258"/>
          </a:xfrm>
          <a:prstGeom prst="rect">
            <a:avLst/>
          </a:prstGeom>
        </p:spPr>
      </p:pic>
      <p:sp>
        <p:nvSpPr>
          <p:cNvPr id="6" name="TextBox 5">
            <a:extLst>
              <a:ext uri="{FF2B5EF4-FFF2-40B4-BE49-F238E27FC236}">
                <a16:creationId xmlns:a16="http://schemas.microsoft.com/office/drawing/2014/main" id="{6EA07CEE-1E39-6E2A-3D03-38D33B7B7E24}"/>
              </a:ext>
            </a:extLst>
          </p:cNvPr>
          <p:cNvSpPr txBox="1"/>
          <p:nvPr/>
        </p:nvSpPr>
        <p:spPr>
          <a:xfrm>
            <a:off x="409433" y="968991"/>
            <a:ext cx="11416352" cy="1200329"/>
          </a:xfrm>
          <a:prstGeom prst="rect">
            <a:avLst/>
          </a:prstGeom>
          <a:noFill/>
        </p:spPr>
        <p:txBody>
          <a:bodyPr wrap="square" rtlCol="0">
            <a:spAutoFit/>
          </a:bodyPr>
          <a:lstStyle/>
          <a:p>
            <a:r>
              <a:rPr lang="en-US" dirty="0"/>
              <a:t>The optimized voltage remains the same as in the shade-free case, as it is easily understood that in a parallel configuration, the voltage is shared among all components. Therefore, even if one of the three strings is turned off, the voltage remains unchanged. What varies, of course, is the amount of power produced during the day.</a:t>
            </a:r>
            <a:endParaRPr lang="it-IT" dirty="0"/>
          </a:p>
        </p:txBody>
      </p:sp>
    </p:spTree>
    <p:extLst>
      <p:ext uri="{BB962C8B-B14F-4D97-AF65-F5344CB8AC3E}">
        <p14:creationId xmlns:p14="http://schemas.microsoft.com/office/powerpoint/2010/main" val="3379788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A6D4-E0E2-258F-B5D2-BEFCEA4BFE29}"/>
              </a:ext>
            </a:extLst>
          </p:cNvPr>
          <p:cNvSpPr>
            <a:spLocks noGrp="1"/>
          </p:cNvSpPr>
          <p:nvPr>
            <p:ph type="title" idx="4294967295"/>
          </p:nvPr>
        </p:nvSpPr>
        <p:spPr>
          <a:xfrm>
            <a:off x="616804" y="0"/>
            <a:ext cx="10167937" cy="1179513"/>
          </a:xfrm>
        </p:spPr>
        <p:txBody>
          <a:bodyPr/>
          <a:lstStyle/>
          <a:p>
            <a:r>
              <a:rPr lang="it-IT" dirty="0"/>
              <a:t>Results with Shadow on a single - 1</a:t>
            </a:r>
          </a:p>
        </p:txBody>
      </p:sp>
      <p:sp>
        <p:nvSpPr>
          <p:cNvPr id="14" name="Titolo 1">
            <a:extLst>
              <a:ext uri="{FF2B5EF4-FFF2-40B4-BE49-F238E27FC236}">
                <a16:creationId xmlns:a16="http://schemas.microsoft.com/office/drawing/2014/main" id="{7FDBCCB5-F0AF-580B-2F09-898B232B7B66}"/>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endParaRPr lang="it-IT" dirty="0"/>
          </a:p>
        </p:txBody>
      </p:sp>
      <p:pic>
        <p:nvPicPr>
          <p:cNvPr id="8" name="Picture 7" descr="A picture containing text, diagram, line, plot&#10;&#10;Description automatically generated">
            <a:extLst>
              <a:ext uri="{FF2B5EF4-FFF2-40B4-BE49-F238E27FC236}">
                <a16:creationId xmlns:a16="http://schemas.microsoft.com/office/drawing/2014/main" id="{AC0109CD-A2BC-692E-150F-1B9760146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5516" y="872836"/>
            <a:ext cx="3620406" cy="5629701"/>
          </a:xfrm>
          <a:prstGeom prst="rect">
            <a:avLst/>
          </a:prstGeom>
        </p:spPr>
      </p:pic>
      <p:pic>
        <p:nvPicPr>
          <p:cNvPr id="10" name="Picture 9" descr="A picture containing diagram, plot, line, text&#10;&#10;Description automatically generated">
            <a:extLst>
              <a:ext uri="{FF2B5EF4-FFF2-40B4-BE49-F238E27FC236}">
                <a16:creationId xmlns:a16="http://schemas.microsoft.com/office/drawing/2014/main" id="{D84C29F1-227A-7460-F29E-2093BEA8BE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676" y="872836"/>
            <a:ext cx="3315955" cy="5629701"/>
          </a:xfrm>
          <a:prstGeom prst="rect">
            <a:avLst/>
          </a:prstGeom>
        </p:spPr>
      </p:pic>
      <p:pic>
        <p:nvPicPr>
          <p:cNvPr id="11" name="Picture 10" descr="A picture containing diagram, plot, line, text&#10;&#10;Description automatically generated">
            <a:extLst>
              <a:ext uri="{FF2B5EF4-FFF2-40B4-BE49-F238E27FC236}">
                <a16:creationId xmlns:a16="http://schemas.microsoft.com/office/drawing/2014/main" id="{91CC9624-8C3D-5CF6-4351-9F158A1F7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807" y="872836"/>
            <a:ext cx="3315955" cy="5629701"/>
          </a:xfrm>
          <a:prstGeom prst="rect">
            <a:avLst/>
          </a:prstGeom>
        </p:spPr>
      </p:pic>
      <p:sp>
        <p:nvSpPr>
          <p:cNvPr id="12" name="Oval 11">
            <a:extLst>
              <a:ext uri="{FF2B5EF4-FFF2-40B4-BE49-F238E27FC236}">
                <a16:creationId xmlns:a16="http://schemas.microsoft.com/office/drawing/2014/main" id="{93F155D8-1F07-2929-CE37-9C41A6B6AACF}"/>
              </a:ext>
            </a:extLst>
          </p:cNvPr>
          <p:cNvSpPr/>
          <p:nvPr/>
        </p:nvSpPr>
        <p:spPr>
          <a:xfrm>
            <a:off x="6429875" y="2001079"/>
            <a:ext cx="1584005" cy="1577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88956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54454CD-4916-8E1F-2D56-52B0118C0DEE}"/>
              </a:ext>
            </a:extLst>
          </p:cNvPr>
          <p:cNvSpPr>
            <a:spLocks noGrp="1"/>
          </p:cNvSpPr>
          <p:nvPr>
            <p:ph type="title"/>
          </p:nvPr>
        </p:nvSpPr>
        <p:spPr>
          <a:xfrm>
            <a:off x="612648" y="1078992"/>
            <a:ext cx="6268770" cy="1536192"/>
          </a:xfrm>
        </p:spPr>
        <p:txBody>
          <a:bodyPr anchor="b">
            <a:normAutofit/>
          </a:bodyPr>
          <a:lstStyle/>
          <a:p>
            <a:r>
              <a:rPr lang="it-IT" sz="5200"/>
              <a:t>Problem description</a:t>
            </a:r>
          </a:p>
        </p:txBody>
      </p:sp>
      <p:sp>
        <p:nvSpPr>
          <p:cNvPr id="11" name="Rectangle 10">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2484187F-7A4E-4444-413F-BEC1589BC1AB}"/>
              </a:ext>
            </a:extLst>
          </p:cNvPr>
          <p:cNvSpPr>
            <a:spLocks noGrp="1"/>
          </p:cNvSpPr>
          <p:nvPr>
            <p:ph idx="1"/>
          </p:nvPr>
        </p:nvSpPr>
        <p:spPr>
          <a:xfrm>
            <a:off x="615458" y="3355848"/>
            <a:ext cx="6268770" cy="2825496"/>
          </a:xfrm>
        </p:spPr>
        <p:txBody>
          <a:bodyPr>
            <a:normAutofit/>
          </a:bodyPr>
          <a:lstStyle/>
          <a:p>
            <a:pPr marL="0" indent="0">
              <a:lnSpc>
                <a:spcPct val="100000"/>
              </a:lnSpc>
              <a:buNone/>
            </a:pPr>
            <a:r>
              <a:rPr lang="en-US" sz="1500" dirty="0"/>
              <a:t>This presentation focuses on solving an optimization problem related to a parallel-series configuration of photovoltaic (PV) panels to maximize power generation. The objective is to identify the optimal voltage value that achieves maximum power output. Throughout the presentation, the techniques employed and the results obtained will be analyzed, highlighting the advantages of this solution and potential applications in the field of solar energy. The focus will be on the approach used to optimize the performance of photovoltaic systems and the potential benefits that arise from it.</a:t>
            </a:r>
            <a:endParaRPr lang="it-IT" sz="1500" dirty="0"/>
          </a:p>
        </p:txBody>
      </p:sp>
      <p:pic>
        <p:nvPicPr>
          <p:cNvPr id="5" name="Picture 4" descr="Lampadina su sfondo giallo con cavo e fasci di luce disegnati">
            <a:extLst>
              <a:ext uri="{FF2B5EF4-FFF2-40B4-BE49-F238E27FC236}">
                <a16:creationId xmlns:a16="http://schemas.microsoft.com/office/drawing/2014/main" id="{7B8D5584-A3B1-A6E2-2DBA-B3977BC6F742}"/>
              </a:ext>
            </a:extLst>
          </p:cNvPr>
          <p:cNvPicPr>
            <a:picLocks noChangeAspect="1"/>
          </p:cNvPicPr>
          <p:nvPr/>
        </p:nvPicPr>
        <p:blipFill rotWithShape="1">
          <a:blip r:embed="rId2"/>
          <a:srcRect l="51916" r="7658"/>
          <a:stretch/>
        </p:blipFill>
        <p:spPr>
          <a:xfrm>
            <a:off x="7684006" y="10"/>
            <a:ext cx="4507993" cy="6857990"/>
          </a:xfrm>
          <a:prstGeom prst="rect">
            <a:avLst/>
          </a:prstGeom>
        </p:spPr>
      </p:pic>
    </p:spTree>
    <p:extLst>
      <p:ext uri="{BB962C8B-B14F-4D97-AF65-F5344CB8AC3E}">
        <p14:creationId xmlns:p14="http://schemas.microsoft.com/office/powerpoint/2010/main" val="1300032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6A055C-76FC-6350-F961-8BD0E9393EA8}"/>
              </a:ext>
            </a:extLst>
          </p:cNvPr>
          <p:cNvSpPr>
            <a:spLocks noGrp="1"/>
          </p:cNvSpPr>
          <p:nvPr>
            <p:ph type="title"/>
          </p:nvPr>
        </p:nvSpPr>
        <p:spPr>
          <a:xfrm>
            <a:off x="371094" y="1161288"/>
            <a:ext cx="3438144" cy="1239012"/>
          </a:xfrm>
        </p:spPr>
        <p:txBody>
          <a:bodyPr vert="horz" lIns="91440" tIns="45720" rIns="91440" bIns="45720" rtlCol="0" anchor="ctr">
            <a:normAutofit/>
          </a:bodyPr>
          <a:lstStyle/>
          <a:p>
            <a:pPr>
              <a:lnSpc>
                <a:spcPct val="90000"/>
              </a:lnSpc>
            </a:pPr>
            <a:r>
              <a:rPr lang="en-US" sz="2600" dirty="0"/>
              <a:t>Results with Shadow on a single - 2</a:t>
            </a:r>
          </a:p>
        </p:txBody>
      </p:sp>
      <p:sp>
        <p:nvSpPr>
          <p:cNvPr id="30" name="Rectangle 2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 Placeholder 10">
            <a:extLst>
              <a:ext uri="{FF2B5EF4-FFF2-40B4-BE49-F238E27FC236}">
                <a16:creationId xmlns:a16="http://schemas.microsoft.com/office/drawing/2014/main" id="{0498C140-7BC8-AB23-BB2A-D69FE20058B4}"/>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r>
              <a:rPr lang="en-US" sz="1700" dirty="0"/>
              <a:t>In this case, unlike case 1, the presence of a second peak of lesser magnitude indicates a difference in power generated at different voltage values, which could represent a possible maximum of optimization, albeit local</a:t>
            </a:r>
          </a:p>
        </p:txBody>
      </p:sp>
      <p:pic>
        <p:nvPicPr>
          <p:cNvPr id="7" name="Picture 6" descr="A picture containing text, line, diagram, plot&#10;&#10;Description automatically generated">
            <a:extLst>
              <a:ext uri="{FF2B5EF4-FFF2-40B4-BE49-F238E27FC236}">
                <a16:creationId xmlns:a16="http://schemas.microsoft.com/office/drawing/2014/main" id="{1D6FBF83-693E-5E6B-D1EC-CC7941267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0873" y="200605"/>
            <a:ext cx="6731735" cy="6408013"/>
          </a:xfrm>
          <a:prstGeom prst="rect">
            <a:avLst/>
          </a:prstGeom>
        </p:spPr>
      </p:pic>
      <p:sp>
        <p:nvSpPr>
          <p:cNvPr id="8" name="Star: 5 Points 7">
            <a:extLst>
              <a:ext uri="{FF2B5EF4-FFF2-40B4-BE49-F238E27FC236}">
                <a16:creationId xmlns:a16="http://schemas.microsoft.com/office/drawing/2014/main" id="{7DB658AD-7099-D6D8-7CB7-0386830302AB}"/>
              </a:ext>
            </a:extLst>
          </p:cNvPr>
          <p:cNvSpPr/>
          <p:nvPr/>
        </p:nvSpPr>
        <p:spPr>
          <a:xfrm>
            <a:off x="8845431" y="1905910"/>
            <a:ext cx="211540" cy="211540"/>
          </a:xfrm>
          <a:prstGeom prst="star5">
            <a:avLst/>
          </a:prstGeom>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tar: 5 Points 8">
            <a:extLst>
              <a:ext uri="{FF2B5EF4-FFF2-40B4-BE49-F238E27FC236}">
                <a16:creationId xmlns:a16="http://schemas.microsoft.com/office/drawing/2014/main" id="{5086A142-2ACB-6A4B-F448-25B4C548B0E9}"/>
              </a:ext>
            </a:extLst>
          </p:cNvPr>
          <p:cNvSpPr/>
          <p:nvPr/>
        </p:nvSpPr>
        <p:spPr>
          <a:xfrm>
            <a:off x="10356179" y="1075396"/>
            <a:ext cx="211540" cy="21154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756749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55C-76FC-6350-F961-8BD0E9393EA8}"/>
              </a:ext>
            </a:extLst>
          </p:cNvPr>
          <p:cNvSpPr>
            <a:spLocks noGrp="1"/>
          </p:cNvSpPr>
          <p:nvPr>
            <p:ph type="title" idx="4294967295"/>
          </p:nvPr>
        </p:nvSpPr>
        <p:spPr>
          <a:xfrm>
            <a:off x="375313" y="204195"/>
            <a:ext cx="10391775" cy="814388"/>
          </a:xfrm>
        </p:spPr>
        <p:txBody>
          <a:bodyPr>
            <a:noAutofit/>
          </a:bodyPr>
          <a:lstStyle/>
          <a:p>
            <a:r>
              <a:rPr lang="it-IT" sz="3600" dirty="0"/>
              <a:t>Results with Shadow on a single - 3</a:t>
            </a:r>
          </a:p>
        </p:txBody>
      </p:sp>
      <p:pic>
        <p:nvPicPr>
          <p:cNvPr id="8" name="Picture 7" descr="A picture containing text, diagram, line, plot&#10;&#10;Description automatically generated">
            <a:extLst>
              <a:ext uri="{FF2B5EF4-FFF2-40B4-BE49-F238E27FC236}">
                <a16:creationId xmlns:a16="http://schemas.microsoft.com/office/drawing/2014/main" id="{93AF8D37-B507-FC88-0905-C64396238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4543" y="1761713"/>
            <a:ext cx="6207457" cy="5096287"/>
          </a:xfrm>
          <a:prstGeom prst="rect">
            <a:avLst/>
          </a:prstGeom>
        </p:spPr>
      </p:pic>
      <p:pic>
        <p:nvPicPr>
          <p:cNvPr id="10" name="Picture 9" descr="A picture containing text, diagram, plot, line&#10;&#10;Description automatically generated">
            <a:extLst>
              <a:ext uri="{FF2B5EF4-FFF2-40B4-BE49-F238E27FC236}">
                <a16:creationId xmlns:a16="http://schemas.microsoft.com/office/drawing/2014/main" id="{08949F2F-1137-562B-4257-5C7A45034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83" y="1760561"/>
            <a:ext cx="6029017" cy="5097439"/>
          </a:xfrm>
          <a:prstGeom prst="rect">
            <a:avLst/>
          </a:prstGeom>
        </p:spPr>
      </p:pic>
      <p:cxnSp>
        <p:nvCxnSpPr>
          <p:cNvPr id="13" name="Straight Connector 12">
            <a:extLst>
              <a:ext uri="{FF2B5EF4-FFF2-40B4-BE49-F238E27FC236}">
                <a16:creationId xmlns:a16="http://schemas.microsoft.com/office/drawing/2014/main" id="{F4CC6341-3869-BC05-BB7D-CF45DB0597C7}"/>
              </a:ext>
            </a:extLst>
          </p:cNvPr>
          <p:cNvCxnSpPr/>
          <p:nvPr/>
        </p:nvCxnSpPr>
        <p:spPr>
          <a:xfrm>
            <a:off x="818866" y="4817660"/>
            <a:ext cx="1392071"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029A51A-F439-E93C-9DA0-57FA1F104DC5}"/>
              </a:ext>
            </a:extLst>
          </p:cNvPr>
          <p:cNvCxnSpPr>
            <a:cxnSpLocks/>
          </p:cNvCxnSpPr>
          <p:nvPr/>
        </p:nvCxnSpPr>
        <p:spPr>
          <a:xfrm>
            <a:off x="2194916" y="4811034"/>
            <a:ext cx="0" cy="149223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B64199A-7DD5-5645-154F-9E39B5AC7170}"/>
              </a:ext>
            </a:extLst>
          </p:cNvPr>
          <p:cNvCxnSpPr>
            <a:cxnSpLocks/>
          </p:cNvCxnSpPr>
          <p:nvPr/>
        </p:nvCxnSpPr>
        <p:spPr>
          <a:xfrm>
            <a:off x="8120228" y="2572512"/>
            <a:ext cx="0" cy="373075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0DCDCC-F04F-E4FB-7786-CB1D1E5000AF}"/>
              </a:ext>
            </a:extLst>
          </p:cNvPr>
          <p:cNvCxnSpPr>
            <a:cxnSpLocks/>
          </p:cNvCxnSpPr>
          <p:nvPr/>
        </p:nvCxnSpPr>
        <p:spPr>
          <a:xfrm flipH="1">
            <a:off x="6803136" y="2572512"/>
            <a:ext cx="1317092"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B34E67F-A3B4-8674-8EE2-B380BA581644}"/>
              </a:ext>
            </a:extLst>
          </p:cNvPr>
          <p:cNvSpPr txBox="1"/>
          <p:nvPr/>
        </p:nvSpPr>
        <p:spPr>
          <a:xfrm>
            <a:off x="445008" y="1018583"/>
            <a:ext cx="11301984" cy="646331"/>
          </a:xfrm>
          <a:prstGeom prst="rect">
            <a:avLst/>
          </a:prstGeom>
          <a:noFill/>
        </p:spPr>
        <p:txBody>
          <a:bodyPr wrap="square" rtlCol="0">
            <a:spAutoFit/>
          </a:bodyPr>
          <a:lstStyle/>
          <a:p>
            <a:r>
              <a:rPr lang="en-US" dirty="0"/>
              <a:t>It can be observed that the power chosen by the optimizer is precisely the higher one among the two peaks in the previously shown P-V plot, which displayed two maximum power points.</a:t>
            </a:r>
            <a:endParaRPr lang="it-IT" dirty="0"/>
          </a:p>
        </p:txBody>
      </p:sp>
    </p:spTree>
    <p:extLst>
      <p:ext uri="{BB962C8B-B14F-4D97-AF65-F5344CB8AC3E}">
        <p14:creationId xmlns:p14="http://schemas.microsoft.com/office/powerpoint/2010/main" val="3852231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40977B52-DB31-FE4A-EA7B-B55E646DA797}"/>
              </a:ext>
            </a:extLst>
          </p:cNvPr>
          <p:cNvSpPr/>
          <p:nvPr/>
        </p:nvSpPr>
        <p:spPr>
          <a:xfrm>
            <a:off x="8087036" y="1645784"/>
            <a:ext cx="3397555" cy="1377195"/>
          </a:xfrm>
          <a:prstGeom prst="roundRect">
            <a:avLst/>
          </a:prstGeom>
          <a:solidFill>
            <a:schemeClr val="accent1"/>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le 1">
            <a:extLst>
              <a:ext uri="{FF2B5EF4-FFF2-40B4-BE49-F238E27FC236}">
                <a16:creationId xmlns:a16="http://schemas.microsoft.com/office/drawing/2014/main" id="{C0C1A6D4-E0E2-258F-B5D2-BEFCEA4BFE29}"/>
              </a:ext>
            </a:extLst>
          </p:cNvPr>
          <p:cNvSpPr>
            <a:spLocks noGrp="1"/>
          </p:cNvSpPr>
          <p:nvPr>
            <p:ph type="title" idx="4294967295"/>
          </p:nvPr>
        </p:nvSpPr>
        <p:spPr>
          <a:xfrm>
            <a:off x="616804" y="0"/>
            <a:ext cx="10167937" cy="1179513"/>
          </a:xfrm>
        </p:spPr>
        <p:txBody>
          <a:bodyPr/>
          <a:lstStyle/>
          <a:p>
            <a:r>
              <a:rPr lang="it-IT" dirty="0"/>
              <a:t>Results with Dynamic Shadow - 1</a:t>
            </a:r>
          </a:p>
        </p:txBody>
      </p:sp>
      <p:sp>
        <p:nvSpPr>
          <p:cNvPr id="14" name="Titolo 1">
            <a:extLst>
              <a:ext uri="{FF2B5EF4-FFF2-40B4-BE49-F238E27FC236}">
                <a16:creationId xmlns:a16="http://schemas.microsoft.com/office/drawing/2014/main" id="{7FDBCCB5-F0AF-580B-2F09-898B232B7B66}"/>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endParaRPr lang="it-IT" dirty="0"/>
          </a:p>
        </p:txBody>
      </p:sp>
      <p:pic>
        <p:nvPicPr>
          <p:cNvPr id="12" name="Picture 11" descr="A picture containing text, diagram, line, plot&#10;&#10;Description automatically generated">
            <a:extLst>
              <a:ext uri="{FF2B5EF4-FFF2-40B4-BE49-F238E27FC236}">
                <a16:creationId xmlns:a16="http://schemas.microsoft.com/office/drawing/2014/main" id="{797A6C93-5985-E1CE-1CC0-2593372DA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580" y="1228293"/>
            <a:ext cx="3116247" cy="2337185"/>
          </a:xfrm>
          <a:prstGeom prst="rect">
            <a:avLst/>
          </a:prstGeom>
        </p:spPr>
      </p:pic>
      <p:pic>
        <p:nvPicPr>
          <p:cNvPr id="15" name="Picture 14" descr="A picture containing text, diagram, line, plot&#10;&#10;Description automatically generated">
            <a:extLst>
              <a:ext uri="{FF2B5EF4-FFF2-40B4-BE49-F238E27FC236}">
                <a16:creationId xmlns:a16="http://schemas.microsoft.com/office/drawing/2014/main" id="{9DA99175-44D3-2D41-2767-6BF7CE9ED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4193" y="4101145"/>
            <a:ext cx="3116247" cy="2337185"/>
          </a:xfrm>
          <a:prstGeom prst="rect">
            <a:avLst/>
          </a:prstGeom>
        </p:spPr>
      </p:pic>
      <p:pic>
        <p:nvPicPr>
          <p:cNvPr id="17" name="Picture 16" descr="A picture containing text, diagram, line, parallel&#10;&#10;Description automatically generated">
            <a:extLst>
              <a:ext uri="{FF2B5EF4-FFF2-40B4-BE49-F238E27FC236}">
                <a16:creationId xmlns:a16="http://schemas.microsoft.com/office/drawing/2014/main" id="{56F7DB83-4B02-48F0-CA11-96C86E2ADF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6718" y="1228293"/>
            <a:ext cx="3116248" cy="2337186"/>
          </a:xfrm>
          <a:prstGeom prst="rect">
            <a:avLst/>
          </a:prstGeom>
        </p:spPr>
      </p:pic>
      <p:pic>
        <p:nvPicPr>
          <p:cNvPr id="19" name="Picture 18" descr="A picture containing text, diagram, line, parallel&#10;&#10;Description automatically generated">
            <a:extLst>
              <a:ext uri="{FF2B5EF4-FFF2-40B4-BE49-F238E27FC236}">
                <a16:creationId xmlns:a16="http://schemas.microsoft.com/office/drawing/2014/main" id="{C2BF617C-1475-0ACC-7B97-AD6F78EB68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0739" y="4032906"/>
            <a:ext cx="3116247" cy="2337186"/>
          </a:xfrm>
          <a:prstGeom prst="rect">
            <a:avLst/>
          </a:prstGeom>
        </p:spPr>
      </p:pic>
      <p:sp>
        <p:nvSpPr>
          <p:cNvPr id="20" name="TextBox 19">
            <a:extLst>
              <a:ext uri="{FF2B5EF4-FFF2-40B4-BE49-F238E27FC236}">
                <a16:creationId xmlns:a16="http://schemas.microsoft.com/office/drawing/2014/main" id="{E93C6517-25D1-AEDB-9634-99C1701E0A72}"/>
              </a:ext>
            </a:extLst>
          </p:cNvPr>
          <p:cNvSpPr txBox="1"/>
          <p:nvPr/>
        </p:nvSpPr>
        <p:spPr>
          <a:xfrm>
            <a:off x="8191921" y="1726435"/>
            <a:ext cx="3207224" cy="1200329"/>
          </a:xfrm>
          <a:prstGeom prst="rect">
            <a:avLst/>
          </a:prstGeom>
          <a:noFill/>
        </p:spPr>
        <p:txBody>
          <a:bodyPr wrap="square" rtlCol="0">
            <a:spAutoFit/>
          </a:bodyPr>
          <a:lstStyle/>
          <a:p>
            <a:r>
              <a:rPr lang="en-US" dirty="0">
                <a:solidFill>
                  <a:schemeClr val="bg1"/>
                </a:solidFill>
              </a:rPr>
              <a:t>By following the arrows, you can observe the changing conditions of the various panels in the strings.</a:t>
            </a:r>
            <a:endParaRPr lang="it-IT" dirty="0">
              <a:solidFill>
                <a:schemeClr val="bg1"/>
              </a:solidFill>
            </a:endParaRPr>
          </a:p>
        </p:txBody>
      </p:sp>
      <p:cxnSp>
        <p:nvCxnSpPr>
          <p:cNvPr id="22" name="Straight Arrow Connector 21">
            <a:extLst>
              <a:ext uri="{FF2B5EF4-FFF2-40B4-BE49-F238E27FC236}">
                <a16:creationId xmlns:a16="http://schemas.microsoft.com/office/drawing/2014/main" id="{4F0BF251-C7AB-530C-8A83-E1D6BE81CA3B}"/>
              </a:ext>
            </a:extLst>
          </p:cNvPr>
          <p:cNvCxnSpPr>
            <a:cxnSpLocks/>
          </p:cNvCxnSpPr>
          <p:nvPr/>
        </p:nvCxnSpPr>
        <p:spPr>
          <a:xfrm>
            <a:off x="2829833" y="3570880"/>
            <a:ext cx="421103" cy="4868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4A909A-3AAE-1259-B1DE-07772B109326}"/>
              </a:ext>
            </a:extLst>
          </p:cNvPr>
          <p:cNvCxnSpPr>
            <a:cxnSpLocks/>
          </p:cNvCxnSpPr>
          <p:nvPr/>
        </p:nvCxnSpPr>
        <p:spPr>
          <a:xfrm flipV="1">
            <a:off x="4531749" y="3565444"/>
            <a:ext cx="493990" cy="44462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8082BBC-192E-195B-DC16-6121C1D63121}"/>
              </a:ext>
            </a:extLst>
          </p:cNvPr>
          <p:cNvCxnSpPr>
            <a:cxnSpLocks/>
          </p:cNvCxnSpPr>
          <p:nvPr/>
        </p:nvCxnSpPr>
        <p:spPr>
          <a:xfrm>
            <a:off x="7166263" y="3566635"/>
            <a:ext cx="421103" cy="4868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0FC292E-757C-068E-6D9B-8B592D068B07}"/>
              </a:ext>
            </a:extLst>
          </p:cNvPr>
          <p:cNvSpPr txBox="1"/>
          <p:nvPr/>
        </p:nvSpPr>
        <p:spPr>
          <a:xfrm>
            <a:off x="832262" y="1034446"/>
            <a:ext cx="2943862" cy="307777"/>
          </a:xfrm>
          <a:prstGeom prst="rect">
            <a:avLst/>
          </a:prstGeom>
          <a:noFill/>
        </p:spPr>
        <p:txBody>
          <a:bodyPr wrap="square" rtlCol="0">
            <a:spAutoFit/>
          </a:bodyPr>
          <a:lstStyle/>
          <a:p>
            <a:r>
              <a:rPr lang="it-IT" sz="1400" dirty="0"/>
              <a:t>String 1 – Panel 1 shaded</a:t>
            </a:r>
          </a:p>
        </p:txBody>
      </p:sp>
      <p:sp>
        <p:nvSpPr>
          <p:cNvPr id="29" name="TextBox 28">
            <a:extLst>
              <a:ext uri="{FF2B5EF4-FFF2-40B4-BE49-F238E27FC236}">
                <a16:creationId xmlns:a16="http://schemas.microsoft.com/office/drawing/2014/main" id="{96E7FF75-E96E-A2D2-FD15-8BA52AA18116}"/>
              </a:ext>
            </a:extLst>
          </p:cNvPr>
          <p:cNvSpPr txBox="1"/>
          <p:nvPr/>
        </p:nvSpPr>
        <p:spPr>
          <a:xfrm>
            <a:off x="2756910" y="6327820"/>
            <a:ext cx="2943862" cy="523220"/>
          </a:xfrm>
          <a:prstGeom prst="rect">
            <a:avLst/>
          </a:prstGeom>
          <a:noFill/>
        </p:spPr>
        <p:txBody>
          <a:bodyPr wrap="square" rtlCol="0">
            <a:spAutoFit/>
          </a:bodyPr>
          <a:lstStyle/>
          <a:p>
            <a:r>
              <a:rPr lang="it-IT" sz="1400" dirty="0"/>
              <a:t>String 1 – Panel 1 shaded</a:t>
            </a:r>
          </a:p>
          <a:p>
            <a:r>
              <a:rPr lang="it-IT" sz="1400" dirty="0"/>
              <a:t>String 2 – Panel 1 shaded</a:t>
            </a:r>
          </a:p>
        </p:txBody>
      </p:sp>
      <p:sp>
        <p:nvSpPr>
          <p:cNvPr id="31" name="TextBox 30">
            <a:extLst>
              <a:ext uri="{FF2B5EF4-FFF2-40B4-BE49-F238E27FC236}">
                <a16:creationId xmlns:a16="http://schemas.microsoft.com/office/drawing/2014/main" id="{F7B984E4-69CC-8840-9F0A-78B23226724D}"/>
              </a:ext>
            </a:extLst>
          </p:cNvPr>
          <p:cNvSpPr txBox="1"/>
          <p:nvPr/>
        </p:nvSpPr>
        <p:spPr>
          <a:xfrm>
            <a:off x="5143174" y="815583"/>
            <a:ext cx="2943862" cy="523220"/>
          </a:xfrm>
          <a:prstGeom prst="rect">
            <a:avLst/>
          </a:prstGeom>
          <a:noFill/>
        </p:spPr>
        <p:txBody>
          <a:bodyPr wrap="square" rtlCol="0">
            <a:spAutoFit/>
          </a:bodyPr>
          <a:lstStyle/>
          <a:p>
            <a:r>
              <a:rPr lang="it-IT" sz="1400" dirty="0"/>
              <a:t>String 2 – Panel 1 shaded</a:t>
            </a:r>
          </a:p>
          <a:p>
            <a:r>
              <a:rPr lang="it-IT" sz="1400" dirty="0"/>
              <a:t>String 3 – Panel 1 shaded</a:t>
            </a:r>
          </a:p>
        </p:txBody>
      </p:sp>
      <p:sp>
        <p:nvSpPr>
          <p:cNvPr id="32" name="TextBox 31">
            <a:extLst>
              <a:ext uri="{FF2B5EF4-FFF2-40B4-BE49-F238E27FC236}">
                <a16:creationId xmlns:a16="http://schemas.microsoft.com/office/drawing/2014/main" id="{0B7E1EFE-A49E-3F4A-0DB8-6D8EC128631A}"/>
              </a:ext>
            </a:extLst>
          </p:cNvPr>
          <p:cNvSpPr txBox="1"/>
          <p:nvPr/>
        </p:nvSpPr>
        <p:spPr>
          <a:xfrm>
            <a:off x="7376814" y="6265805"/>
            <a:ext cx="2943862" cy="523220"/>
          </a:xfrm>
          <a:prstGeom prst="rect">
            <a:avLst/>
          </a:prstGeom>
          <a:noFill/>
        </p:spPr>
        <p:txBody>
          <a:bodyPr wrap="square" rtlCol="0">
            <a:spAutoFit/>
          </a:bodyPr>
          <a:lstStyle/>
          <a:p>
            <a:r>
              <a:rPr lang="it-IT" sz="1400" dirty="0"/>
              <a:t>String 2 – Panel 1,2 shaded</a:t>
            </a:r>
          </a:p>
          <a:p>
            <a:r>
              <a:rPr lang="it-IT" sz="1400" dirty="0"/>
              <a:t>String 3 – Panel 1,2 shaded</a:t>
            </a:r>
          </a:p>
        </p:txBody>
      </p:sp>
    </p:spTree>
    <p:extLst>
      <p:ext uri="{BB962C8B-B14F-4D97-AF65-F5344CB8AC3E}">
        <p14:creationId xmlns:p14="http://schemas.microsoft.com/office/powerpoint/2010/main" val="2201786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A6D4-E0E2-258F-B5D2-BEFCEA4BFE29}"/>
              </a:ext>
            </a:extLst>
          </p:cNvPr>
          <p:cNvSpPr>
            <a:spLocks noGrp="1"/>
          </p:cNvSpPr>
          <p:nvPr>
            <p:ph type="title" idx="4294967295"/>
          </p:nvPr>
        </p:nvSpPr>
        <p:spPr>
          <a:xfrm>
            <a:off x="616804" y="0"/>
            <a:ext cx="10167937" cy="1179513"/>
          </a:xfrm>
        </p:spPr>
        <p:txBody>
          <a:bodyPr/>
          <a:lstStyle/>
          <a:p>
            <a:r>
              <a:rPr lang="it-IT" dirty="0"/>
              <a:t>Results with Dynamic Shadow - 2</a:t>
            </a:r>
          </a:p>
        </p:txBody>
      </p:sp>
      <p:sp>
        <p:nvSpPr>
          <p:cNvPr id="14" name="Titolo 1">
            <a:extLst>
              <a:ext uri="{FF2B5EF4-FFF2-40B4-BE49-F238E27FC236}">
                <a16:creationId xmlns:a16="http://schemas.microsoft.com/office/drawing/2014/main" id="{7FDBCCB5-F0AF-580B-2F09-898B232B7B66}"/>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endParaRPr lang="it-IT" dirty="0"/>
          </a:p>
        </p:txBody>
      </p:sp>
      <p:pic>
        <p:nvPicPr>
          <p:cNvPr id="12" name="Picture 11">
            <a:extLst>
              <a:ext uri="{FF2B5EF4-FFF2-40B4-BE49-F238E27FC236}">
                <a16:creationId xmlns:a16="http://schemas.microsoft.com/office/drawing/2014/main" id="{797A6C93-5985-E1CE-1CC0-2593372DAE8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7580" y="1228293"/>
            <a:ext cx="3116246" cy="2337185"/>
          </a:xfrm>
          <a:prstGeom prst="rect">
            <a:avLst/>
          </a:prstGeom>
        </p:spPr>
      </p:pic>
      <p:pic>
        <p:nvPicPr>
          <p:cNvPr id="15" name="Picture 14">
            <a:extLst>
              <a:ext uri="{FF2B5EF4-FFF2-40B4-BE49-F238E27FC236}">
                <a16:creationId xmlns:a16="http://schemas.microsoft.com/office/drawing/2014/main" id="{9DA99175-44D3-2D41-2767-6BF7CE9EDA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04193" y="4101145"/>
            <a:ext cx="3116246" cy="2337185"/>
          </a:xfrm>
          <a:prstGeom prst="rect">
            <a:avLst/>
          </a:prstGeom>
        </p:spPr>
      </p:pic>
      <p:pic>
        <p:nvPicPr>
          <p:cNvPr id="17" name="Picture 16">
            <a:extLst>
              <a:ext uri="{FF2B5EF4-FFF2-40B4-BE49-F238E27FC236}">
                <a16:creationId xmlns:a16="http://schemas.microsoft.com/office/drawing/2014/main" id="{56F7DB83-4B02-48F0-CA11-96C86E2ADFD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556718" y="1228293"/>
            <a:ext cx="3116248" cy="2337186"/>
          </a:xfrm>
          <a:prstGeom prst="rect">
            <a:avLst/>
          </a:prstGeom>
        </p:spPr>
      </p:pic>
      <p:pic>
        <p:nvPicPr>
          <p:cNvPr id="19" name="Picture 18">
            <a:extLst>
              <a:ext uri="{FF2B5EF4-FFF2-40B4-BE49-F238E27FC236}">
                <a16:creationId xmlns:a16="http://schemas.microsoft.com/office/drawing/2014/main" id="{C2BF617C-1475-0ACC-7B97-AD6F78EB681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880739" y="4032906"/>
            <a:ext cx="3116247" cy="2337185"/>
          </a:xfrm>
          <a:prstGeom prst="rect">
            <a:avLst/>
          </a:prstGeom>
        </p:spPr>
      </p:pic>
      <p:cxnSp>
        <p:nvCxnSpPr>
          <p:cNvPr id="22" name="Straight Arrow Connector 21">
            <a:extLst>
              <a:ext uri="{FF2B5EF4-FFF2-40B4-BE49-F238E27FC236}">
                <a16:creationId xmlns:a16="http://schemas.microsoft.com/office/drawing/2014/main" id="{4F0BF251-C7AB-530C-8A83-E1D6BE81CA3B}"/>
              </a:ext>
            </a:extLst>
          </p:cNvPr>
          <p:cNvCxnSpPr>
            <a:cxnSpLocks/>
          </p:cNvCxnSpPr>
          <p:nvPr/>
        </p:nvCxnSpPr>
        <p:spPr>
          <a:xfrm>
            <a:off x="2829833" y="3570880"/>
            <a:ext cx="421103" cy="4868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4A909A-3AAE-1259-B1DE-07772B109326}"/>
              </a:ext>
            </a:extLst>
          </p:cNvPr>
          <p:cNvCxnSpPr>
            <a:cxnSpLocks/>
          </p:cNvCxnSpPr>
          <p:nvPr/>
        </p:nvCxnSpPr>
        <p:spPr>
          <a:xfrm flipV="1">
            <a:off x="4531749" y="3565444"/>
            <a:ext cx="493990" cy="44462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8082BBC-192E-195B-DC16-6121C1D63121}"/>
              </a:ext>
            </a:extLst>
          </p:cNvPr>
          <p:cNvCxnSpPr>
            <a:cxnSpLocks/>
          </p:cNvCxnSpPr>
          <p:nvPr/>
        </p:nvCxnSpPr>
        <p:spPr>
          <a:xfrm>
            <a:off x="7166263" y="3566635"/>
            <a:ext cx="421103" cy="4868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0FC292E-757C-068E-6D9B-8B592D068B07}"/>
              </a:ext>
            </a:extLst>
          </p:cNvPr>
          <p:cNvSpPr txBox="1"/>
          <p:nvPr/>
        </p:nvSpPr>
        <p:spPr>
          <a:xfrm>
            <a:off x="832262" y="1034446"/>
            <a:ext cx="2943862" cy="307777"/>
          </a:xfrm>
          <a:prstGeom prst="rect">
            <a:avLst/>
          </a:prstGeom>
          <a:noFill/>
        </p:spPr>
        <p:txBody>
          <a:bodyPr wrap="square" rtlCol="0">
            <a:spAutoFit/>
          </a:bodyPr>
          <a:lstStyle/>
          <a:p>
            <a:r>
              <a:rPr lang="it-IT" sz="1400" dirty="0"/>
              <a:t>String 1 – Panel 1 shaded</a:t>
            </a:r>
          </a:p>
        </p:txBody>
      </p:sp>
      <p:sp>
        <p:nvSpPr>
          <p:cNvPr id="29" name="TextBox 28">
            <a:extLst>
              <a:ext uri="{FF2B5EF4-FFF2-40B4-BE49-F238E27FC236}">
                <a16:creationId xmlns:a16="http://schemas.microsoft.com/office/drawing/2014/main" id="{96E7FF75-E96E-A2D2-FD15-8BA52AA18116}"/>
              </a:ext>
            </a:extLst>
          </p:cNvPr>
          <p:cNvSpPr txBox="1"/>
          <p:nvPr/>
        </p:nvSpPr>
        <p:spPr>
          <a:xfrm>
            <a:off x="2756910" y="6327820"/>
            <a:ext cx="2943862" cy="523220"/>
          </a:xfrm>
          <a:prstGeom prst="rect">
            <a:avLst/>
          </a:prstGeom>
          <a:noFill/>
        </p:spPr>
        <p:txBody>
          <a:bodyPr wrap="square" rtlCol="0">
            <a:spAutoFit/>
          </a:bodyPr>
          <a:lstStyle/>
          <a:p>
            <a:r>
              <a:rPr lang="it-IT" sz="1400" dirty="0"/>
              <a:t>String 1 – Panel 1 shaded</a:t>
            </a:r>
          </a:p>
          <a:p>
            <a:r>
              <a:rPr lang="it-IT" sz="1400" dirty="0"/>
              <a:t>String 2 – Panel 1 shaded</a:t>
            </a:r>
          </a:p>
        </p:txBody>
      </p:sp>
      <p:sp>
        <p:nvSpPr>
          <p:cNvPr id="31" name="TextBox 30">
            <a:extLst>
              <a:ext uri="{FF2B5EF4-FFF2-40B4-BE49-F238E27FC236}">
                <a16:creationId xmlns:a16="http://schemas.microsoft.com/office/drawing/2014/main" id="{F7B984E4-69CC-8840-9F0A-78B23226724D}"/>
              </a:ext>
            </a:extLst>
          </p:cNvPr>
          <p:cNvSpPr txBox="1"/>
          <p:nvPr/>
        </p:nvSpPr>
        <p:spPr>
          <a:xfrm>
            <a:off x="5143174" y="815583"/>
            <a:ext cx="2943862" cy="523220"/>
          </a:xfrm>
          <a:prstGeom prst="rect">
            <a:avLst/>
          </a:prstGeom>
          <a:noFill/>
        </p:spPr>
        <p:txBody>
          <a:bodyPr wrap="square" rtlCol="0">
            <a:spAutoFit/>
          </a:bodyPr>
          <a:lstStyle/>
          <a:p>
            <a:r>
              <a:rPr lang="it-IT" sz="1400" dirty="0"/>
              <a:t>String 2 – Panel 1 shaded</a:t>
            </a:r>
          </a:p>
          <a:p>
            <a:r>
              <a:rPr lang="it-IT" sz="1400" dirty="0"/>
              <a:t>String 3 – Panel 1 shaded</a:t>
            </a:r>
          </a:p>
        </p:txBody>
      </p:sp>
      <p:sp>
        <p:nvSpPr>
          <p:cNvPr id="32" name="TextBox 31">
            <a:extLst>
              <a:ext uri="{FF2B5EF4-FFF2-40B4-BE49-F238E27FC236}">
                <a16:creationId xmlns:a16="http://schemas.microsoft.com/office/drawing/2014/main" id="{0B7E1EFE-A49E-3F4A-0DB8-6D8EC128631A}"/>
              </a:ext>
            </a:extLst>
          </p:cNvPr>
          <p:cNvSpPr txBox="1"/>
          <p:nvPr/>
        </p:nvSpPr>
        <p:spPr>
          <a:xfrm>
            <a:off x="7376814" y="6265805"/>
            <a:ext cx="2943862" cy="523220"/>
          </a:xfrm>
          <a:prstGeom prst="rect">
            <a:avLst/>
          </a:prstGeom>
          <a:noFill/>
        </p:spPr>
        <p:txBody>
          <a:bodyPr wrap="square" rtlCol="0">
            <a:spAutoFit/>
          </a:bodyPr>
          <a:lstStyle/>
          <a:p>
            <a:r>
              <a:rPr lang="it-IT" sz="1400" dirty="0"/>
              <a:t>String 2 – Panel 1,2 shaded</a:t>
            </a:r>
          </a:p>
          <a:p>
            <a:r>
              <a:rPr lang="it-IT" sz="1400" dirty="0"/>
              <a:t>String 3 – Panel 1,2 shaded</a:t>
            </a:r>
          </a:p>
        </p:txBody>
      </p:sp>
      <p:sp>
        <p:nvSpPr>
          <p:cNvPr id="5" name="Rectangle: Rounded Corners 4">
            <a:extLst>
              <a:ext uri="{FF2B5EF4-FFF2-40B4-BE49-F238E27FC236}">
                <a16:creationId xmlns:a16="http://schemas.microsoft.com/office/drawing/2014/main" id="{8527DF4B-7770-DBDF-D3A1-CEF56862602B}"/>
              </a:ext>
            </a:extLst>
          </p:cNvPr>
          <p:cNvSpPr/>
          <p:nvPr/>
        </p:nvSpPr>
        <p:spPr>
          <a:xfrm>
            <a:off x="8087036" y="1645784"/>
            <a:ext cx="3397555" cy="1377195"/>
          </a:xfrm>
          <a:prstGeom prst="roundRect">
            <a:avLst/>
          </a:prstGeom>
          <a:solidFill>
            <a:schemeClr val="accent1"/>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As it was easy to deduce from the previous graphs, multiple peaks can be observed, which are obviously due to the presence of mismatch conditions among the various panels.</a:t>
            </a:r>
            <a:endParaRPr lang="it-IT" sz="1400" dirty="0"/>
          </a:p>
        </p:txBody>
      </p:sp>
    </p:spTree>
    <p:extLst>
      <p:ext uri="{BB962C8B-B14F-4D97-AF65-F5344CB8AC3E}">
        <p14:creationId xmlns:p14="http://schemas.microsoft.com/office/powerpoint/2010/main" val="2140160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A6D4-E0E2-258F-B5D2-BEFCEA4BFE29}"/>
              </a:ext>
            </a:extLst>
          </p:cNvPr>
          <p:cNvSpPr>
            <a:spLocks noGrp="1"/>
          </p:cNvSpPr>
          <p:nvPr>
            <p:ph type="title" idx="4294967295"/>
          </p:nvPr>
        </p:nvSpPr>
        <p:spPr>
          <a:xfrm>
            <a:off x="616804" y="0"/>
            <a:ext cx="10167937" cy="1179513"/>
          </a:xfrm>
        </p:spPr>
        <p:txBody>
          <a:bodyPr/>
          <a:lstStyle/>
          <a:p>
            <a:r>
              <a:rPr lang="it-IT" dirty="0"/>
              <a:t>Results with Dynamic Shadow - 3</a:t>
            </a:r>
          </a:p>
        </p:txBody>
      </p:sp>
      <p:sp>
        <p:nvSpPr>
          <p:cNvPr id="14" name="Titolo 1">
            <a:extLst>
              <a:ext uri="{FF2B5EF4-FFF2-40B4-BE49-F238E27FC236}">
                <a16:creationId xmlns:a16="http://schemas.microsoft.com/office/drawing/2014/main" id="{7FDBCCB5-F0AF-580B-2F09-898B232B7B66}"/>
              </a:ext>
            </a:extLst>
          </p:cNvPr>
          <p:cNvSpPr txBox="1">
            <a:spLocks/>
          </p:cNvSpPr>
          <p:nvPr/>
        </p:nvSpPr>
        <p:spPr>
          <a:xfrm>
            <a:off x="616804" y="249382"/>
            <a:ext cx="10996076" cy="623454"/>
          </a:xfrm>
          <a:prstGeom prst="rect">
            <a:avLst/>
          </a:prstGeom>
        </p:spPr>
        <p:txBody>
          <a:bodyPr lIns="91440" tIns="45720" rIns="91440" bIns="45720" anchor="t">
            <a:normAutofit/>
          </a:bodyPr>
          <a:lstStyle>
            <a:lvl1pPr algn="l" defTabSz="914400" rtl="0" eaLnBrk="1" latinLnBrk="0" hangingPunct="1">
              <a:lnSpc>
                <a:spcPct val="100000"/>
              </a:lnSpc>
              <a:spcBef>
                <a:spcPct val="0"/>
              </a:spcBef>
              <a:buNone/>
              <a:defRPr sz="3400" b="1" kern="1200">
                <a:solidFill>
                  <a:schemeClr val="tx1"/>
                </a:solidFill>
                <a:latin typeface="+mj-lt"/>
                <a:ea typeface="+mj-ea"/>
                <a:cs typeface="+mj-cs"/>
              </a:defRPr>
            </a:lvl1pPr>
          </a:lstStyle>
          <a:p>
            <a:endParaRPr lang="it-IT" dirty="0"/>
          </a:p>
        </p:txBody>
      </p:sp>
      <p:pic>
        <p:nvPicPr>
          <p:cNvPr id="36" name="Picture 35" descr="A picture containing text, diagram, line, plot&#10;&#10;Description automatically generated">
            <a:extLst>
              <a:ext uri="{FF2B5EF4-FFF2-40B4-BE49-F238E27FC236}">
                <a16:creationId xmlns:a16="http://schemas.microsoft.com/office/drawing/2014/main" id="{A22F7449-61FC-7746-A8FC-5A97F3657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5709" y="1126333"/>
            <a:ext cx="5852172" cy="4389129"/>
          </a:xfrm>
          <a:prstGeom prst="rect">
            <a:avLst/>
          </a:prstGeom>
        </p:spPr>
      </p:pic>
      <p:pic>
        <p:nvPicPr>
          <p:cNvPr id="38" name="Picture 37" descr="A picture containing text, diagram, line, plot&#10;&#10;Description automatically generated">
            <a:extLst>
              <a:ext uri="{FF2B5EF4-FFF2-40B4-BE49-F238E27FC236}">
                <a16:creationId xmlns:a16="http://schemas.microsoft.com/office/drawing/2014/main" id="{EFEC9F46-C5E4-C52F-B160-E8CC1D76FD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537" y="1126334"/>
            <a:ext cx="5852172" cy="4389129"/>
          </a:xfrm>
          <a:prstGeom prst="rect">
            <a:avLst/>
          </a:prstGeom>
        </p:spPr>
      </p:pic>
    </p:spTree>
    <p:extLst>
      <p:ext uri="{BB962C8B-B14F-4D97-AF65-F5344CB8AC3E}">
        <p14:creationId xmlns:p14="http://schemas.microsoft.com/office/powerpoint/2010/main" val="3431914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FC5C31-5ED2-31C2-846F-1AB54EC8859B}"/>
              </a:ext>
            </a:extLst>
          </p:cNvPr>
          <p:cNvSpPr>
            <a:spLocks noGrp="1"/>
          </p:cNvSpPr>
          <p:nvPr>
            <p:ph type="title"/>
          </p:nvPr>
        </p:nvSpPr>
        <p:spPr/>
        <p:txBody>
          <a:bodyPr/>
          <a:lstStyle/>
          <a:p>
            <a:r>
              <a:rPr lang="it-IT" dirty="0" err="1"/>
              <a:t>Conclusions</a:t>
            </a:r>
            <a:endParaRPr lang="it-IT" dirty="0"/>
          </a:p>
        </p:txBody>
      </p:sp>
      <p:sp>
        <p:nvSpPr>
          <p:cNvPr id="3" name="Segnaposto contenuto 2">
            <a:extLst>
              <a:ext uri="{FF2B5EF4-FFF2-40B4-BE49-F238E27FC236}">
                <a16:creationId xmlns:a16="http://schemas.microsoft.com/office/drawing/2014/main" id="{E21B3A5A-CA0F-B86E-F7D9-D90ABD1B6726}"/>
              </a:ext>
            </a:extLst>
          </p:cNvPr>
          <p:cNvSpPr>
            <a:spLocks noGrp="1"/>
          </p:cNvSpPr>
          <p:nvPr>
            <p:ph idx="1"/>
          </p:nvPr>
        </p:nvSpPr>
        <p:spPr/>
        <p:txBody>
          <a:bodyPr/>
          <a:lstStyle/>
          <a:p>
            <a:r>
              <a:rPr lang="en-US" sz="1400" dirty="0"/>
              <a:t>In conclusion, this project has successfully addressed the optimization problem associated with a parallel-series configuration of photovoltaic (PV) panels in order to maximize power generation. By identifying the optimal voltage value that achieves maximum power output, the project has demonstrated an effective approach to optimizing the performance of photovoltaic systems.</a:t>
            </a:r>
          </a:p>
          <a:p>
            <a:r>
              <a:rPr lang="en-US" sz="1400" dirty="0"/>
              <a:t>Additionally, the project considered the impact of mismatch conditions among the panels within the parallel strings. By evaluating the system's behavior under varying mismatch conditions, valuable insights were gained into the robustness and adaptability of the proposed solution. This analysis contributes to a better understanding of real-world scenarios and the potential challenges that may arise in practical PV installations.</a:t>
            </a:r>
          </a:p>
          <a:p>
            <a:r>
              <a:rPr lang="en-US" sz="1400" dirty="0"/>
              <a:t>Overall, this project offers a comprehensive exploration of optimizing PV panel configurations and their performance under different conditions. The findings provide valuable insights for researchers, engineers, and industry professionals, fostering advancements in solar energy technologies and facilitating the widespread adoption of efficient and reliable photovoltaic systems.</a:t>
            </a:r>
            <a:endParaRPr lang="it-IT" sz="1400" dirty="0"/>
          </a:p>
        </p:txBody>
      </p:sp>
    </p:spTree>
    <p:extLst>
      <p:ext uri="{BB962C8B-B14F-4D97-AF65-F5344CB8AC3E}">
        <p14:creationId xmlns:p14="http://schemas.microsoft.com/office/powerpoint/2010/main" val="3003280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603B4C-A6C4-E1EB-52AC-2F0F3BFCACA5}"/>
              </a:ext>
            </a:extLst>
          </p:cNvPr>
          <p:cNvSpPr>
            <a:spLocks noGrp="1"/>
          </p:cNvSpPr>
          <p:nvPr>
            <p:ph type="title"/>
          </p:nvPr>
        </p:nvSpPr>
        <p:spPr/>
        <p:txBody>
          <a:bodyPr/>
          <a:lstStyle/>
          <a:p>
            <a:r>
              <a:rPr lang="it-IT" dirty="0" err="1"/>
              <a:t>Bibliography</a:t>
            </a:r>
            <a:endParaRPr lang="it-IT" dirty="0"/>
          </a:p>
        </p:txBody>
      </p:sp>
      <p:sp>
        <p:nvSpPr>
          <p:cNvPr id="3" name="Segnaposto contenuto 2">
            <a:extLst>
              <a:ext uri="{FF2B5EF4-FFF2-40B4-BE49-F238E27FC236}">
                <a16:creationId xmlns:a16="http://schemas.microsoft.com/office/drawing/2014/main" id="{280F83CB-D664-BE40-4315-5A23FD3DB8B8}"/>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995637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56EB41-C4A7-3602-B60B-484B70DA6BFD}"/>
              </a:ext>
            </a:extLst>
          </p:cNvPr>
          <p:cNvSpPr>
            <a:spLocks noGrp="1"/>
          </p:cNvSpPr>
          <p:nvPr>
            <p:ph type="title"/>
          </p:nvPr>
        </p:nvSpPr>
        <p:spPr/>
        <p:txBody>
          <a:bodyPr/>
          <a:lstStyle/>
          <a:p>
            <a:r>
              <a:rPr lang="it-IT" dirty="0"/>
              <a:t>Problem outline</a:t>
            </a:r>
          </a:p>
        </p:txBody>
      </p:sp>
      <p:graphicFrame>
        <p:nvGraphicFramePr>
          <p:cNvPr id="15" name="Segnaposto contenuto 2">
            <a:extLst>
              <a:ext uri="{FF2B5EF4-FFF2-40B4-BE49-F238E27FC236}">
                <a16:creationId xmlns:a16="http://schemas.microsoft.com/office/drawing/2014/main" id="{D883F46A-73F6-4C01-914E-7369A8B104F2}"/>
              </a:ext>
            </a:extLst>
          </p:cNvPr>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62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6D3BB9-8740-2325-193C-5C23663C9436}"/>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dirty="0"/>
              <a:t>Code structure</a:t>
            </a:r>
          </a:p>
        </p:txBody>
      </p:sp>
      <p:sp>
        <p:nvSpPr>
          <p:cNvPr id="29"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7C3294E-9D75-DC25-B685-46A68AC5F8CB}"/>
              </a:ext>
            </a:extLst>
          </p:cNvPr>
          <p:cNvSpPr txBox="1"/>
          <p:nvPr/>
        </p:nvSpPr>
        <p:spPr>
          <a:xfrm>
            <a:off x="371094" y="2718054"/>
            <a:ext cx="3438906" cy="3207258"/>
          </a:xfrm>
          <a:prstGeom prst="rect">
            <a:avLst/>
          </a:prstGeom>
        </p:spPr>
        <p:txBody>
          <a:bodyPr vert="horz" lIns="91440" tIns="45720" rIns="91440" bIns="45720" rtlCol="0" anchor="t">
            <a:normAutofit/>
          </a:bodyPr>
          <a:lstStyle/>
          <a:p>
            <a:pPr defTabSz="914400">
              <a:spcAft>
                <a:spcPts val="600"/>
              </a:spcAft>
            </a:pPr>
            <a:r>
              <a:rPr lang="en-US" sz="1700" dirty="0"/>
              <a:t>For the implementation of the system and optimization modules, 4 classes and a utility library were required:</a:t>
            </a:r>
          </a:p>
          <a:p>
            <a:pPr marL="114300" indent="-342900" defTabSz="914400">
              <a:spcAft>
                <a:spcPts val="600"/>
              </a:spcAft>
              <a:buFont typeface="+mj-lt"/>
              <a:buAutoNum type="arabicPeriod"/>
            </a:pPr>
            <a:r>
              <a:rPr lang="en-US" sz="1700" dirty="0" err="1"/>
              <a:t>PVpanel</a:t>
            </a:r>
            <a:endParaRPr lang="en-US" sz="1700" dirty="0"/>
          </a:p>
          <a:p>
            <a:pPr marL="114300" indent="-342900" defTabSz="914400">
              <a:spcAft>
                <a:spcPts val="600"/>
              </a:spcAft>
              <a:buFont typeface="+mj-lt"/>
              <a:buAutoNum type="arabicPeriod"/>
            </a:pPr>
            <a:r>
              <a:rPr lang="en-US" sz="1700" dirty="0" err="1"/>
              <a:t>PVstring</a:t>
            </a:r>
            <a:endParaRPr lang="en-US" sz="1700" dirty="0"/>
          </a:p>
          <a:p>
            <a:pPr marL="114300" indent="-342900" defTabSz="914400">
              <a:spcAft>
                <a:spcPts val="600"/>
              </a:spcAft>
              <a:buFont typeface="+mj-lt"/>
              <a:buAutoNum type="arabicPeriod"/>
            </a:pPr>
            <a:r>
              <a:rPr lang="en-US" sz="1700" dirty="0" err="1"/>
              <a:t>PVparallel</a:t>
            </a:r>
            <a:endParaRPr lang="en-US" sz="1700" dirty="0"/>
          </a:p>
          <a:p>
            <a:pPr marL="114300" indent="-342900" defTabSz="914400">
              <a:spcAft>
                <a:spcPts val="600"/>
              </a:spcAft>
              <a:buFont typeface="+mj-lt"/>
              <a:buAutoNum type="arabicPeriod"/>
            </a:pPr>
            <a:r>
              <a:rPr lang="en-US" sz="1700" dirty="0" err="1"/>
              <a:t>PVsimulator</a:t>
            </a:r>
            <a:endParaRPr lang="en-US" sz="1700" dirty="0"/>
          </a:p>
          <a:p>
            <a:pPr marL="114300" indent="-342900" defTabSz="914400">
              <a:spcAft>
                <a:spcPts val="600"/>
              </a:spcAft>
              <a:buFont typeface="+mj-lt"/>
              <a:buAutoNum type="arabicPeriod"/>
            </a:pPr>
            <a:r>
              <a:rPr lang="en-US" sz="1700" dirty="0" err="1"/>
              <a:t>PVutils</a:t>
            </a:r>
            <a:endParaRPr lang="en-US" sz="1700" dirty="0"/>
          </a:p>
        </p:txBody>
      </p:sp>
      <p:pic>
        <p:nvPicPr>
          <p:cNvPr id="5" name="Content Placeholder 4" descr="A picture containing text, diagram, receipt, parallel&#10;&#10;Description automatically generated">
            <a:extLst>
              <a:ext uri="{FF2B5EF4-FFF2-40B4-BE49-F238E27FC236}">
                <a16:creationId xmlns:a16="http://schemas.microsoft.com/office/drawing/2014/main" id="{E14722E1-23C1-D6E5-C374-05F2F888BE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1184" y="1272902"/>
            <a:ext cx="6922008" cy="4412780"/>
          </a:xfrm>
          <a:prstGeom prst="rect">
            <a:avLst/>
          </a:prstGeom>
        </p:spPr>
      </p:pic>
    </p:spTree>
    <p:extLst>
      <p:ext uri="{BB962C8B-B14F-4D97-AF65-F5344CB8AC3E}">
        <p14:creationId xmlns:p14="http://schemas.microsoft.com/office/powerpoint/2010/main" val="4273035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74FA27-809E-FA42-4923-899507F85FF8}"/>
              </a:ext>
            </a:extLst>
          </p:cNvPr>
          <p:cNvSpPr>
            <a:spLocks noGrp="1"/>
          </p:cNvSpPr>
          <p:nvPr>
            <p:ph type="title"/>
          </p:nvPr>
        </p:nvSpPr>
        <p:spPr/>
        <p:txBody>
          <a:bodyPr/>
          <a:lstStyle/>
          <a:p>
            <a:r>
              <a:rPr lang="it-IT" dirty="0"/>
              <a:t>PVpanel class </a:t>
            </a:r>
          </a:p>
        </p:txBody>
      </p:sp>
      <p:sp>
        <p:nvSpPr>
          <p:cNvPr id="4" name="Rectangle: Rounded Corners 3">
            <a:extLst>
              <a:ext uri="{FF2B5EF4-FFF2-40B4-BE49-F238E27FC236}">
                <a16:creationId xmlns:a16="http://schemas.microsoft.com/office/drawing/2014/main" id="{470E3FB4-6DBF-E92F-7325-94B946B3FBA0}"/>
              </a:ext>
            </a:extLst>
          </p:cNvPr>
          <p:cNvSpPr/>
          <p:nvPr/>
        </p:nvSpPr>
        <p:spPr>
          <a:xfrm>
            <a:off x="590204" y="2635135"/>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Starting from a set of parameters and a pair of operating conditions (G, T)</a:t>
            </a:r>
            <a:endParaRPr lang="it-IT" dirty="0"/>
          </a:p>
        </p:txBody>
      </p:sp>
      <p:sp>
        <p:nvSpPr>
          <p:cNvPr id="5" name="Rectangle: Rounded Corners 4">
            <a:extLst>
              <a:ext uri="{FF2B5EF4-FFF2-40B4-BE49-F238E27FC236}">
                <a16:creationId xmlns:a16="http://schemas.microsoft.com/office/drawing/2014/main" id="{A0971179-FF88-47E0-8AEF-51EEAB8ABEF9}"/>
              </a:ext>
            </a:extLst>
          </p:cNvPr>
          <p:cNvSpPr/>
          <p:nvPr/>
        </p:nvSpPr>
        <p:spPr>
          <a:xfrm>
            <a:off x="6855231" y="2635134"/>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single I-V curve of the photovoltaic panel is produced by measuring the current at the terminals as the voltage varies.</a:t>
            </a:r>
            <a:endParaRPr lang="it-IT" dirty="0"/>
          </a:p>
        </p:txBody>
      </p:sp>
      <p:sp>
        <p:nvSpPr>
          <p:cNvPr id="6" name="Arrow: Right 5">
            <a:extLst>
              <a:ext uri="{FF2B5EF4-FFF2-40B4-BE49-F238E27FC236}">
                <a16:creationId xmlns:a16="http://schemas.microsoft.com/office/drawing/2014/main" id="{76BC0DC3-BACC-8C30-DC41-1EB7C657A1D5}"/>
              </a:ext>
            </a:extLst>
          </p:cNvPr>
          <p:cNvSpPr/>
          <p:nvPr/>
        </p:nvSpPr>
        <p:spPr>
          <a:xfrm>
            <a:off x="5519651" y="4181302"/>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7" name="TextBox 6">
            <a:extLst>
              <a:ext uri="{FF2B5EF4-FFF2-40B4-BE49-F238E27FC236}">
                <a16:creationId xmlns:a16="http://schemas.microsoft.com/office/drawing/2014/main" id="{8E6E1DA5-5CE3-03FF-3160-3A5D05A72CC0}"/>
              </a:ext>
            </a:extLst>
          </p:cNvPr>
          <p:cNvSpPr txBox="1"/>
          <p:nvPr/>
        </p:nvSpPr>
        <p:spPr>
          <a:xfrm>
            <a:off x="1022465" y="2851265"/>
            <a:ext cx="3948546" cy="382386"/>
          </a:xfrm>
          <a:prstGeom prst="rect">
            <a:avLst/>
          </a:prstGeom>
          <a:noFill/>
        </p:spPr>
        <p:txBody>
          <a:bodyPr wrap="square" rtlCol="0">
            <a:spAutoFit/>
          </a:bodyPr>
          <a:lstStyle/>
          <a:p>
            <a:pPr algn="ctr"/>
            <a:r>
              <a:rPr lang="it-IT" dirty="0"/>
              <a:t>Input</a:t>
            </a:r>
          </a:p>
        </p:txBody>
      </p:sp>
      <p:sp>
        <p:nvSpPr>
          <p:cNvPr id="8" name="TextBox 7">
            <a:extLst>
              <a:ext uri="{FF2B5EF4-FFF2-40B4-BE49-F238E27FC236}">
                <a16:creationId xmlns:a16="http://schemas.microsoft.com/office/drawing/2014/main" id="{CAB92DAC-49BC-7D89-07C2-1A5300CFB77A}"/>
              </a:ext>
            </a:extLst>
          </p:cNvPr>
          <p:cNvSpPr txBox="1"/>
          <p:nvPr/>
        </p:nvSpPr>
        <p:spPr>
          <a:xfrm>
            <a:off x="7254241" y="2851265"/>
            <a:ext cx="3948546" cy="382386"/>
          </a:xfrm>
          <a:prstGeom prst="rect">
            <a:avLst/>
          </a:prstGeom>
          <a:noFill/>
        </p:spPr>
        <p:txBody>
          <a:bodyPr wrap="square" rtlCol="0">
            <a:spAutoFit/>
          </a:bodyPr>
          <a:lstStyle/>
          <a:p>
            <a:pPr algn="ctr"/>
            <a:r>
              <a:rPr lang="it-IT" dirty="0"/>
              <a:t>Output</a:t>
            </a:r>
          </a:p>
        </p:txBody>
      </p:sp>
      <p:sp>
        <p:nvSpPr>
          <p:cNvPr id="9" name="Arrow: Right 8">
            <a:extLst>
              <a:ext uri="{FF2B5EF4-FFF2-40B4-BE49-F238E27FC236}">
                <a16:creationId xmlns:a16="http://schemas.microsoft.com/office/drawing/2014/main" id="{EA83193D-3760-CB61-4350-B9A4506B4874}"/>
              </a:ext>
            </a:extLst>
          </p:cNvPr>
          <p:cNvSpPr/>
          <p:nvPr/>
        </p:nvSpPr>
        <p:spPr>
          <a:xfrm>
            <a:off x="11773596"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60758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74FA27-809E-FA42-4923-899507F85FF8}"/>
              </a:ext>
            </a:extLst>
          </p:cNvPr>
          <p:cNvSpPr>
            <a:spLocks noGrp="1"/>
          </p:cNvSpPr>
          <p:nvPr>
            <p:ph type="title"/>
          </p:nvPr>
        </p:nvSpPr>
        <p:spPr/>
        <p:txBody>
          <a:bodyPr/>
          <a:lstStyle/>
          <a:p>
            <a:r>
              <a:rPr lang="it-IT" dirty="0"/>
              <a:t>PVstring class </a:t>
            </a:r>
          </a:p>
        </p:txBody>
      </p:sp>
      <p:sp>
        <p:nvSpPr>
          <p:cNvPr id="3" name="Rectangle: Rounded Corners 2">
            <a:extLst>
              <a:ext uri="{FF2B5EF4-FFF2-40B4-BE49-F238E27FC236}">
                <a16:creationId xmlns:a16="http://schemas.microsoft.com/office/drawing/2014/main" id="{BF700621-A990-8AC6-2BC8-D90673B251D4}"/>
              </a:ext>
            </a:extLst>
          </p:cNvPr>
          <p:cNvSpPr/>
          <p:nvPr/>
        </p:nvSpPr>
        <p:spPr>
          <a:xfrm>
            <a:off x="590204" y="2635135"/>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a:t>
            </a:r>
            <a:r>
              <a:rPr lang="en-US" dirty="0" err="1"/>
              <a:t>PVpanel</a:t>
            </a:r>
            <a:r>
              <a:rPr lang="en-US" dirty="0"/>
              <a:t> class is utilized to construct a new class for defining a series string of photovoltaic panels. In particular, thanks to the ability to create a list of objects.</a:t>
            </a:r>
            <a:endParaRPr lang="it-IT" dirty="0"/>
          </a:p>
        </p:txBody>
      </p:sp>
      <p:sp>
        <p:nvSpPr>
          <p:cNvPr id="4" name="Rectangle: Rounded Corners 3">
            <a:extLst>
              <a:ext uri="{FF2B5EF4-FFF2-40B4-BE49-F238E27FC236}">
                <a16:creationId xmlns:a16="http://schemas.microsoft.com/office/drawing/2014/main" id="{4EAF32CC-533D-A882-35F5-6FAB7C436641}"/>
              </a:ext>
            </a:extLst>
          </p:cNvPr>
          <p:cNvSpPr/>
          <p:nvPr/>
        </p:nvSpPr>
        <p:spPr>
          <a:xfrm>
            <a:off x="6855231" y="2635134"/>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 output is generated consisting of a list of </a:t>
            </a:r>
            <a:r>
              <a:rPr lang="en-US" dirty="0" err="1"/>
              <a:t>PVpanel</a:t>
            </a:r>
            <a:r>
              <a:rPr lang="en-US" dirty="0"/>
              <a:t> objects and a total I-V curve of all the panels in series.</a:t>
            </a:r>
            <a:endParaRPr lang="it-IT" dirty="0"/>
          </a:p>
        </p:txBody>
      </p:sp>
      <p:sp>
        <p:nvSpPr>
          <p:cNvPr id="5" name="Arrow: Right 4">
            <a:extLst>
              <a:ext uri="{FF2B5EF4-FFF2-40B4-BE49-F238E27FC236}">
                <a16:creationId xmlns:a16="http://schemas.microsoft.com/office/drawing/2014/main" id="{791A712E-4433-7C58-F004-740B34BF2837}"/>
              </a:ext>
            </a:extLst>
          </p:cNvPr>
          <p:cNvSpPr/>
          <p:nvPr/>
        </p:nvSpPr>
        <p:spPr>
          <a:xfrm>
            <a:off x="5519651" y="4181302"/>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6" name="TextBox 5">
            <a:extLst>
              <a:ext uri="{FF2B5EF4-FFF2-40B4-BE49-F238E27FC236}">
                <a16:creationId xmlns:a16="http://schemas.microsoft.com/office/drawing/2014/main" id="{F8AA70FF-CE51-F536-A3EF-79267D35A6F2}"/>
              </a:ext>
            </a:extLst>
          </p:cNvPr>
          <p:cNvSpPr txBox="1"/>
          <p:nvPr/>
        </p:nvSpPr>
        <p:spPr>
          <a:xfrm>
            <a:off x="1022465" y="2851265"/>
            <a:ext cx="3948546" cy="382386"/>
          </a:xfrm>
          <a:prstGeom prst="rect">
            <a:avLst/>
          </a:prstGeom>
          <a:noFill/>
        </p:spPr>
        <p:txBody>
          <a:bodyPr wrap="square" rtlCol="0">
            <a:spAutoFit/>
          </a:bodyPr>
          <a:lstStyle/>
          <a:p>
            <a:pPr algn="ctr"/>
            <a:r>
              <a:rPr lang="it-IT" dirty="0"/>
              <a:t>Input</a:t>
            </a:r>
          </a:p>
        </p:txBody>
      </p:sp>
      <p:sp>
        <p:nvSpPr>
          <p:cNvPr id="7" name="TextBox 6">
            <a:extLst>
              <a:ext uri="{FF2B5EF4-FFF2-40B4-BE49-F238E27FC236}">
                <a16:creationId xmlns:a16="http://schemas.microsoft.com/office/drawing/2014/main" id="{3D183D7E-9E9F-27FD-233D-E85FE2508D7C}"/>
              </a:ext>
            </a:extLst>
          </p:cNvPr>
          <p:cNvSpPr txBox="1"/>
          <p:nvPr/>
        </p:nvSpPr>
        <p:spPr>
          <a:xfrm>
            <a:off x="7254241" y="2851265"/>
            <a:ext cx="3948546" cy="382386"/>
          </a:xfrm>
          <a:prstGeom prst="rect">
            <a:avLst/>
          </a:prstGeom>
          <a:noFill/>
        </p:spPr>
        <p:txBody>
          <a:bodyPr wrap="square" rtlCol="0">
            <a:spAutoFit/>
          </a:bodyPr>
          <a:lstStyle/>
          <a:p>
            <a:pPr algn="ctr"/>
            <a:r>
              <a:rPr lang="it-IT" dirty="0"/>
              <a:t>Output</a:t>
            </a:r>
          </a:p>
        </p:txBody>
      </p:sp>
      <p:sp>
        <p:nvSpPr>
          <p:cNvPr id="8" name="Arrow: Right 7">
            <a:extLst>
              <a:ext uri="{FF2B5EF4-FFF2-40B4-BE49-F238E27FC236}">
                <a16:creationId xmlns:a16="http://schemas.microsoft.com/office/drawing/2014/main" id="{B186C434-639E-AEE3-BC1E-E60567EC4DB3}"/>
              </a:ext>
            </a:extLst>
          </p:cNvPr>
          <p:cNvSpPr/>
          <p:nvPr/>
        </p:nvSpPr>
        <p:spPr>
          <a:xfrm>
            <a:off x="-6816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 name="Arrow: Right 8">
            <a:extLst>
              <a:ext uri="{FF2B5EF4-FFF2-40B4-BE49-F238E27FC236}">
                <a16:creationId xmlns:a16="http://schemas.microsoft.com/office/drawing/2014/main" id="{C345D739-4D05-01E9-4C0B-187F9284FB49}"/>
              </a:ext>
            </a:extLst>
          </p:cNvPr>
          <p:cNvSpPr/>
          <p:nvPr/>
        </p:nvSpPr>
        <p:spPr>
          <a:xfrm>
            <a:off x="118379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313562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74FA27-809E-FA42-4923-899507F85FF8}"/>
              </a:ext>
            </a:extLst>
          </p:cNvPr>
          <p:cNvSpPr>
            <a:spLocks noGrp="1"/>
          </p:cNvSpPr>
          <p:nvPr>
            <p:ph type="title"/>
          </p:nvPr>
        </p:nvSpPr>
        <p:spPr/>
        <p:txBody>
          <a:bodyPr/>
          <a:lstStyle/>
          <a:p>
            <a:r>
              <a:rPr lang="it-IT" dirty="0"/>
              <a:t>PVparallel class </a:t>
            </a:r>
          </a:p>
        </p:txBody>
      </p:sp>
      <p:sp>
        <p:nvSpPr>
          <p:cNvPr id="3" name="Rectangle: Rounded Corners 2">
            <a:extLst>
              <a:ext uri="{FF2B5EF4-FFF2-40B4-BE49-F238E27FC236}">
                <a16:creationId xmlns:a16="http://schemas.microsoft.com/office/drawing/2014/main" id="{1AF7D942-5452-D7A0-0D19-7B14317B560A}"/>
              </a:ext>
            </a:extLst>
          </p:cNvPr>
          <p:cNvSpPr/>
          <p:nvPr/>
        </p:nvSpPr>
        <p:spPr>
          <a:xfrm>
            <a:off x="590204" y="2635135"/>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Having a class for strings available, we can connect these PV strings in parallel to increase the total power output.</a:t>
            </a:r>
            <a:endParaRPr lang="it-IT" dirty="0"/>
          </a:p>
        </p:txBody>
      </p:sp>
      <p:sp>
        <p:nvSpPr>
          <p:cNvPr id="4" name="Rectangle: Rounded Corners 3">
            <a:extLst>
              <a:ext uri="{FF2B5EF4-FFF2-40B4-BE49-F238E27FC236}">
                <a16:creationId xmlns:a16="http://schemas.microsoft.com/office/drawing/2014/main" id="{945D369B-9D77-9E0B-296E-303294C357ED}"/>
              </a:ext>
            </a:extLst>
          </p:cNvPr>
          <p:cNvSpPr/>
          <p:nvPr/>
        </p:nvSpPr>
        <p:spPr>
          <a:xfrm>
            <a:off x="6855231" y="2635134"/>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particular, a method is constructed to optimize the selection of voltage in order to maximize the power output of the system.</a:t>
            </a:r>
            <a:endParaRPr lang="it-IT" dirty="0"/>
          </a:p>
        </p:txBody>
      </p:sp>
      <p:sp>
        <p:nvSpPr>
          <p:cNvPr id="5" name="Arrow: Right 4">
            <a:extLst>
              <a:ext uri="{FF2B5EF4-FFF2-40B4-BE49-F238E27FC236}">
                <a16:creationId xmlns:a16="http://schemas.microsoft.com/office/drawing/2014/main" id="{6CE49DBE-0701-FA76-A6FB-B1122E34543B}"/>
              </a:ext>
            </a:extLst>
          </p:cNvPr>
          <p:cNvSpPr/>
          <p:nvPr/>
        </p:nvSpPr>
        <p:spPr>
          <a:xfrm>
            <a:off x="5519651" y="4181302"/>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6" name="TextBox 5">
            <a:extLst>
              <a:ext uri="{FF2B5EF4-FFF2-40B4-BE49-F238E27FC236}">
                <a16:creationId xmlns:a16="http://schemas.microsoft.com/office/drawing/2014/main" id="{25950A83-86FE-E474-5FCF-CBB2310B6F9E}"/>
              </a:ext>
            </a:extLst>
          </p:cNvPr>
          <p:cNvSpPr txBox="1"/>
          <p:nvPr/>
        </p:nvSpPr>
        <p:spPr>
          <a:xfrm>
            <a:off x="1022465" y="2851265"/>
            <a:ext cx="3948546" cy="382386"/>
          </a:xfrm>
          <a:prstGeom prst="rect">
            <a:avLst/>
          </a:prstGeom>
          <a:noFill/>
        </p:spPr>
        <p:txBody>
          <a:bodyPr wrap="square" rtlCol="0">
            <a:spAutoFit/>
          </a:bodyPr>
          <a:lstStyle/>
          <a:p>
            <a:pPr algn="ctr"/>
            <a:r>
              <a:rPr lang="it-IT" dirty="0"/>
              <a:t>Input</a:t>
            </a:r>
          </a:p>
        </p:txBody>
      </p:sp>
      <p:sp>
        <p:nvSpPr>
          <p:cNvPr id="7" name="TextBox 6">
            <a:extLst>
              <a:ext uri="{FF2B5EF4-FFF2-40B4-BE49-F238E27FC236}">
                <a16:creationId xmlns:a16="http://schemas.microsoft.com/office/drawing/2014/main" id="{D6178F90-50B7-D14A-1E2A-9B36A6A1AB6D}"/>
              </a:ext>
            </a:extLst>
          </p:cNvPr>
          <p:cNvSpPr txBox="1"/>
          <p:nvPr/>
        </p:nvSpPr>
        <p:spPr>
          <a:xfrm>
            <a:off x="7254241" y="2851265"/>
            <a:ext cx="3948546" cy="382386"/>
          </a:xfrm>
          <a:prstGeom prst="rect">
            <a:avLst/>
          </a:prstGeom>
          <a:noFill/>
        </p:spPr>
        <p:txBody>
          <a:bodyPr wrap="square" rtlCol="0">
            <a:spAutoFit/>
          </a:bodyPr>
          <a:lstStyle/>
          <a:p>
            <a:pPr algn="ctr"/>
            <a:r>
              <a:rPr lang="it-IT" dirty="0"/>
              <a:t>Output</a:t>
            </a:r>
          </a:p>
        </p:txBody>
      </p:sp>
      <p:sp>
        <p:nvSpPr>
          <p:cNvPr id="8" name="Arrow: Right 7">
            <a:extLst>
              <a:ext uri="{FF2B5EF4-FFF2-40B4-BE49-F238E27FC236}">
                <a16:creationId xmlns:a16="http://schemas.microsoft.com/office/drawing/2014/main" id="{A043B4D9-ABD3-5DA8-18A3-6BF160BE89F8}"/>
              </a:ext>
            </a:extLst>
          </p:cNvPr>
          <p:cNvSpPr/>
          <p:nvPr/>
        </p:nvSpPr>
        <p:spPr>
          <a:xfrm>
            <a:off x="-6816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 name="Arrow: Right 8">
            <a:extLst>
              <a:ext uri="{FF2B5EF4-FFF2-40B4-BE49-F238E27FC236}">
                <a16:creationId xmlns:a16="http://schemas.microsoft.com/office/drawing/2014/main" id="{D568D34F-693B-45B8-6DCB-FE1BF25B186B}"/>
              </a:ext>
            </a:extLst>
          </p:cNvPr>
          <p:cNvSpPr/>
          <p:nvPr/>
        </p:nvSpPr>
        <p:spPr>
          <a:xfrm>
            <a:off x="118379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1193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74FA27-809E-FA42-4923-899507F85FF8}"/>
              </a:ext>
            </a:extLst>
          </p:cNvPr>
          <p:cNvSpPr>
            <a:spLocks noGrp="1"/>
          </p:cNvSpPr>
          <p:nvPr>
            <p:ph type="title"/>
          </p:nvPr>
        </p:nvSpPr>
        <p:spPr/>
        <p:txBody>
          <a:bodyPr/>
          <a:lstStyle/>
          <a:p>
            <a:r>
              <a:rPr lang="it-IT" dirty="0"/>
              <a:t>PVutils class </a:t>
            </a:r>
          </a:p>
        </p:txBody>
      </p:sp>
      <p:sp>
        <p:nvSpPr>
          <p:cNvPr id="3" name="Rectangle: Rounded Corners 2">
            <a:extLst>
              <a:ext uri="{FF2B5EF4-FFF2-40B4-BE49-F238E27FC236}">
                <a16:creationId xmlns:a16="http://schemas.microsoft.com/office/drawing/2014/main" id="{A7E43AD1-A184-68CA-56C2-573C24579ADC}"/>
              </a:ext>
            </a:extLst>
          </p:cNvPr>
          <p:cNvSpPr/>
          <p:nvPr/>
        </p:nvSpPr>
        <p:spPr>
          <a:xfrm>
            <a:off x="590204" y="2635135"/>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There are problems in both the string and parallel configurations:</a:t>
            </a:r>
          </a:p>
          <a:p>
            <a:pPr marL="342900" indent="-342900" algn="ctr">
              <a:buFont typeface="+mj-lt"/>
              <a:buAutoNum type="arabicPeriod"/>
            </a:pPr>
            <a:r>
              <a:rPr lang="en-US" dirty="0"/>
              <a:t>In the </a:t>
            </a:r>
            <a:r>
              <a:rPr lang="en-US" dirty="0" err="1"/>
              <a:t>PVString</a:t>
            </a:r>
            <a:r>
              <a:rPr lang="en-US" dirty="0"/>
              <a:t> class, there is a need to interpolate the total curve as it is initially composed of a series of points.</a:t>
            </a:r>
          </a:p>
          <a:p>
            <a:pPr marL="342900" indent="-342900" algn="ctr">
              <a:buFont typeface="+mj-lt"/>
              <a:buAutoNum type="arabicPeriod"/>
            </a:pPr>
            <a:r>
              <a:rPr lang="en-US" dirty="0"/>
              <a:t>In the </a:t>
            </a:r>
            <a:r>
              <a:rPr lang="en-US" dirty="0" err="1"/>
              <a:t>PVparallel</a:t>
            </a:r>
            <a:r>
              <a:rPr lang="en-US" dirty="0"/>
              <a:t> class, on the other hand, it is necessary to extract data from precise reports in CSV format.</a:t>
            </a:r>
            <a:endParaRPr lang="it-IT" dirty="0"/>
          </a:p>
        </p:txBody>
      </p:sp>
      <p:sp>
        <p:nvSpPr>
          <p:cNvPr id="4" name="Rectangle: Rounded Corners 3">
            <a:extLst>
              <a:ext uri="{FF2B5EF4-FFF2-40B4-BE49-F238E27FC236}">
                <a16:creationId xmlns:a16="http://schemas.microsoft.com/office/drawing/2014/main" id="{88435E64-E525-98C1-4747-DF88340691F9}"/>
              </a:ext>
            </a:extLst>
          </p:cNvPr>
          <p:cNvSpPr/>
          <p:nvPr/>
        </p:nvSpPr>
        <p:spPr>
          <a:xfrm>
            <a:off x="6855231" y="2635134"/>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result is the development of two methods that address these two encountered problems.</a:t>
            </a:r>
            <a:endParaRPr lang="it-IT" dirty="0"/>
          </a:p>
        </p:txBody>
      </p:sp>
      <p:sp>
        <p:nvSpPr>
          <p:cNvPr id="5" name="Arrow: Right 4">
            <a:extLst>
              <a:ext uri="{FF2B5EF4-FFF2-40B4-BE49-F238E27FC236}">
                <a16:creationId xmlns:a16="http://schemas.microsoft.com/office/drawing/2014/main" id="{D9CBB543-36BE-BA82-9577-7899ED11039F}"/>
              </a:ext>
            </a:extLst>
          </p:cNvPr>
          <p:cNvSpPr/>
          <p:nvPr/>
        </p:nvSpPr>
        <p:spPr>
          <a:xfrm>
            <a:off x="5519651" y="4181302"/>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6" name="TextBox 5">
            <a:extLst>
              <a:ext uri="{FF2B5EF4-FFF2-40B4-BE49-F238E27FC236}">
                <a16:creationId xmlns:a16="http://schemas.microsoft.com/office/drawing/2014/main" id="{AE5F9893-29A7-20FB-D998-5BA2A2428E22}"/>
              </a:ext>
            </a:extLst>
          </p:cNvPr>
          <p:cNvSpPr txBox="1"/>
          <p:nvPr/>
        </p:nvSpPr>
        <p:spPr>
          <a:xfrm>
            <a:off x="1022465" y="2851265"/>
            <a:ext cx="3948546" cy="382386"/>
          </a:xfrm>
          <a:prstGeom prst="rect">
            <a:avLst/>
          </a:prstGeom>
          <a:noFill/>
        </p:spPr>
        <p:txBody>
          <a:bodyPr wrap="square" rtlCol="0">
            <a:spAutoFit/>
          </a:bodyPr>
          <a:lstStyle/>
          <a:p>
            <a:pPr algn="ctr"/>
            <a:r>
              <a:rPr lang="it-IT" dirty="0"/>
              <a:t>Input</a:t>
            </a:r>
          </a:p>
        </p:txBody>
      </p:sp>
      <p:sp>
        <p:nvSpPr>
          <p:cNvPr id="7" name="TextBox 6">
            <a:extLst>
              <a:ext uri="{FF2B5EF4-FFF2-40B4-BE49-F238E27FC236}">
                <a16:creationId xmlns:a16="http://schemas.microsoft.com/office/drawing/2014/main" id="{A42C8607-1D40-273A-9131-4AC60C060F30}"/>
              </a:ext>
            </a:extLst>
          </p:cNvPr>
          <p:cNvSpPr txBox="1"/>
          <p:nvPr/>
        </p:nvSpPr>
        <p:spPr>
          <a:xfrm>
            <a:off x="7254241" y="2851265"/>
            <a:ext cx="3948546" cy="382386"/>
          </a:xfrm>
          <a:prstGeom prst="rect">
            <a:avLst/>
          </a:prstGeom>
          <a:noFill/>
        </p:spPr>
        <p:txBody>
          <a:bodyPr wrap="square" rtlCol="0">
            <a:spAutoFit/>
          </a:bodyPr>
          <a:lstStyle/>
          <a:p>
            <a:pPr algn="ctr"/>
            <a:r>
              <a:rPr lang="it-IT" dirty="0"/>
              <a:t>Output</a:t>
            </a:r>
          </a:p>
        </p:txBody>
      </p:sp>
      <p:sp>
        <p:nvSpPr>
          <p:cNvPr id="8" name="Arrow: Right 7">
            <a:extLst>
              <a:ext uri="{FF2B5EF4-FFF2-40B4-BE49-F238E27FC236}">
                <a16:creationId xmlns:a16="http://schemas.microsoft.com/office/drawing/2014/main" id="{7826FA21-3B05-1D1D-6A18-06FC7E00A202}"/>
              </a:ext>
            </a:extLst>
          </p:cNvPr>
          <p:cNvSpPr/>
          <p:nvPr/>
        </p:nvSpPr>
        <p:spPr>
          <a:xfrm>
            <a:off x="-6816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9" name="Arrow: Right 8">
            <a:extLst>
              <a:ext uri="{FF2B5EF4-FFF2-40B4-BE49-F238E27FC236}">
                <a16:creationId xmlns:a16="http://schemas.microsoft.com/office/drawing/2014/main" id="{DC98AB72-ECA0-0B8A-9FFE-B0BEDC881F44}"/>
              </a:ext>
            </a:extLst>
          </p:cNvPr>
          <p:cNvSpPr/>
          <p:nvPr/>
        </p:nvSpPr>
        <p:spPr>
          <a:xfrm>
            <a:off x="118379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541309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74FA27-809E-FA42-4923-899507F85FF8}"/>
              </a:ext>
            </a:extLst>
          </p:cNvPr>
          <p:cNvSpPr>
            <a:spLocks noGrp="1"/>
          </p:cNvSpPr>
          <p:nvPr>
            <p:ph type="title"/>
          </p:nvPr>
        </p:nvSpPr>
        <p:spPr/>
        <p:txBody>
          <a:bodyPr/>
          <a:lstStyle/>
          <a:p>
            <a:r>
              <a:rPr lang="it-IT" dirty="0"/>
              <a:t>PVsimulator class </a:t>
            </a:r>
          </a:p>
        </p:txBody>
      </p:sp>
      <p:sp>
        <p:nvSpPr>
          <p:cNvPr id="3" name="Rectangle: Rounded Corners 2">
            <a:extLst>
              <a:ext uri="{FF2B5EF4-FFF2-40B4-BE49-F238E27FC236}">
                <a16:creationId xmlns:a16="http://schemas.microsoft.com/office/drawing/2014/main" id="{54D67E87-275C-12E7-B95E-F8958F9EE690}"/>
              </a:ext>
            </a:extLst>
          </p:cNvPr>
          <p:cNvSpPr/>
          <p:nvPr/>
        </p:nvSpPr>
        <p:spPr>
          <a:xfrm>
            <a:off x="590204" y="2635135"/>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conclusion, a General and Modular Simulation class is created to generate a series of data on the power generated by the photovoltaic system.</a:t>
            </a:r>
            <a:endParaRPr lang="it-IT" dirty="0"/>
          </a:p>
        </p:txBody>
      </p:sp>
      <p:sp>
        <p:nvSpPr>
          <p:cNvPr id="4" name="Rectangle: Rounded Corners 3">
            <a:extLst>
              <a:ext uri="{FF2B5EF4-FFF2-40B4-BE49-F238E27FC236}">
                <a16:creationId xmlns:a16="http://schemas.microsoft.com/office/drawing/2014/main" id="{199BE6D5-8E78-4DD9-CC2D-391E5BDEF584}"/>
              </a:ext>
            </a:extLst>
          </p:cNvPr>
          <p:cNvSpPr/>
          <p:nvPr/>
        </p:nvSpPr>
        <p:spPr>
          <a:xfrm>
            <a:off x="6855231" y="2635134"/>
            <a:ext cx="4746567" cy="3607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In particular, the result will be plots generated by the various classes mentioned earlier and invoked during the simulation. </a:t>
            </a:r>
            <a:endParaRPr lang="it-IT" dirty="0"/>
          </a:p>
        </p:txBody>
      </p:sp>
      <p:sp>
        <p:nvSpPr>
          <p:cNvPr id="5" name="Arrow: Right 4">
            <a:extLst>
              <a:ext uri="{FF2B5EF4-FFF2-40B4-BE49-F238E27FC236}">
                <a16:creationId xmlns:a16="http://schemas.microsoft.com/office/drawing/2014/main" id="{4B471671-866F-77EF-3CC3-D41AC284B594}"/>
              </a:ext>
            </a:extLst>
          </p:cNvPr>
          <p:cNvSpPr/>
          <p:nvPr/>
        </p:nvSpPr>
        <p:spPr>
          <a:xfrm>
            <a:off x="5519651" y="4181302"/>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6" name="TextBox 5">
            <a:extLst>
              <a:ext uri="{FF2B5EF4-FFF2-40B4-BE49-F238E27FC236}">
                <a16:creationId xmlns:a16="http://schemas.microsoft.com/office/drawing/2014/main" id="{DAC31680-9613-2C0F-3B17-82D3FAAD4627}"/>
              </a:ext>
            </a:extLst>
          </p:cNvPr>
          <p:cNvSpPr txBox="1"/>
          <p:nvPr/>
        </p:nvSpPr>
        <p:spPr>
          <a:xfrm>
            <a:off x="1022465" y="2851265"/>
            <a:ext cx="3948546" cy="382386"/>
          </a:xfrm>
          <a:prstGeom prst="rect">
            <a:avLst/>
          </a:prstGeom>
          <a:noFill/>
        </p:spPr>
        <p:txBody>
          <a:bodyPr wrap="square" rtlCol="0">
            <a:spAutoFit/>
          </a:bodyPr>
          <a:lstStyle/>
          <a:p>
            <a:pPr algn="ctr"/>
            <a:r>
              <a:rPr lang="it-IT" dirty="0"/>
              <a:t>Input</a:t>
            </a:r>
          </a:p>
        </p:txBody>
      </p:sp>
      <p:sp>
        <p:nvSpPr>
          <p:cNvPr id="7" name="TextBox 6">
            <a:extLst>
              <a:ext uri="{FF2B5EF4-FFF2-40B4-BE49-F238E27FC236}">
                <a16:creationId xmlns:a16="http://schemas.microsoft.com/office/drawing/2014/main" id="{845CD37C-B9D6-D0DA-1ACC-0BF09685DA0F}"/>
              </a:ext>
            </a:extLst>
          </p:cNvPr>
          <p:cNvSpPr txBox="1"/>
          <p:nvPr/>
        </p:nvSpPr>
        <p:spPr>
          <a:xfrm>
            <a:off x="7254241" y="2851265"/>
            <a:ext cx="3948546" cy="382386"/>
          </a:xfrm>
          <a:prstGeom prst="rect">
            <a:avLst/>
          </a:prstGeom>
          <a:noFill/>
        </p:spPr>
        <p:txBody>
          <a:bodyPr wrap="square" rtlCol="0">
            <a:spAutoFit/>
          </a:bodyPr>
          <a:lstStyle/>
          <a:p>
            <a:pPr algn="ctr"/>
            <a:r>
              <a:rPr lang="it-IT" dirty="0"/>
              <a:t>Output</a:t>
            </a:r>
          </a:p>
        </p:txBody>
      </p:sp>
      <p:sp>
        <p:nvSpPr>
          <p:cNvPr id="8" name="Arrow: Right 7">
            <a:extLst>
              <a:ext uri="{FF2B5EF4-FFF2-40B4-BE49-F238E27FC236}">
                <a16:creationId xmlns:a16="http://schemas.microsoft.com/office/drawing/2014/main" id="{F5F79632-4F35-EF39-7927-2F5CD10BD189}"/>
              </a:ext>
            </a:extLst>
          </p:cNvPr>
          <p:cNvSpPr/>
          <p:nvPr/>
        </p:nvSpPr>
        <p:spPr>
          <a:xfrm>
            <a:off x="-681643" y="4177144"/>
            <a:ext cx="1163782" cy="5237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459628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TM03457452[[fn=Celestiale]]</Template>
  <TotalTime>841</TotalTime>
  <Words>1340</Words>
  <Application>Microsoft Office PowerPoint</Application>
  <PresentationFormat>Widescreen</PresentationFormat>
  <Paragraphs>98</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Avenir Next LT Pro</vt:lpstr>
      <vt:lpstr>Calibri</vt:lpstr>
      <vt:lpstr>Neue Haas Grotesk Text Pro</vt:lpstr>
      <vt:lpstr>AccentBoxVTI</vt:lpstr>
      <vt:lpstr>MPPT algorithm for calculating the maximum power of a photovoltaic system </vt:lpstr>
      <vt:lpstr>Problem description</vt:lpstr>
      <vt:lpstr>Problem outline</vt:lpstr>
      <vt:lpstr>Code structure</vt:lpstr>
      <vt:lpstr>PVpanel class </vt:lpstr>
      <vt:lpstr>PVstring class </vt:lpstr>
      <vt:lpstr>PVparallel class </vt:lpstr>
      <vt:lpstr>PVutils class </vt:lpstr>
      <vt:lpstr>PVsimulator class </vt:lpstr>
      <vt:lpstr>Shadow zone creator - 1</vt:lpstr>
      <vt:lpstr>Shadow zone creator - 2</vt:lpstr>
      <vt:lpstr>I-V Curve for the PV</vt:lpstr>
      <vt:lpstr>The Series  I-V Curve</vt:lpstr>
      <vt:lpstr>The Parallel  Power curve</vt:lpstr>
      <vt:lpstr>The P-V curve for the critical points</vt:lpstr>
      <vt:lpstr>PowerPoint Presentation</vt:lpstr>
      <vt:lpstr>Results with Shadow on a single String - 2</vt:lpstr>
      <vt:lpstr>PowerPoint Presentation</vt:lpstr>
      <vt:lpstr>Results with Shadow on a single - 1</vt:lpstr>
      <vt:lpstr>Results with Shadow on a single - 2</vt:lpstr>
      <vt:lpstr>Results with Shadow on a single - 3</vt:lpstr>
      <vt:lpstr>Results with Dynamic Shadow - 1</vt:lpstr>
      <vt:lpstr>Results with Dynamic Shadow - 2</vt:lpstr>
      <vt:lpstr>Results with Dynamic Shadow - 3</vt:lpstr>
      <vt:lpstr>Conclusions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MPPT algorithm for calculating the maximum power of a photovoltaic system </dc:title>
  <dc:creator>MARCO DE GREGORIO</dc:creator>
  <cp:lastModifiedBy>MARCO DE GREGORIO</cp:lastModifiedBy>
  <cp:revision>42</cp:revision>
  <dcterms:created xsi:type="dcterms:W3CDTF">2023-05-18T11:58:59Z</dcterms:created>
  <dcterms:modified xsi:type="dcterms:W3CDTF">2023-05-25T14:35:41Z</dcterms:modified>
</cp:coreProperties>
</file>