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65" r:id="rId3"/>
    <p:sldId id="257" r:id="rId4"/>
    <p:sldId id="260" r:id="rId5"/>
    <p:sldId id="266" r:id="rId6"/>
    <p:sldId id="258" r:id="rId7"/>
    <p:sldId id="268" r:id="rId8"/>
    <p:sldId id="269" r:id="rId9"/>
    <p:sldId id="270" r:id="rId10"/>
    <p:sldId id="271" r:id="rId11"/>
    <p:sldId id="272" r:id="rId12"/>
    <p:sldId id="273" r:id="rId13"/>
    <p:sldId id="274" r:id="rId14"/>
    <p:sldId id="262" r:id="rId15"/>
    <p:sldId id="263" r:id="rId16"/>
    <p:sldId id="264" r:id="rId17"/>
    <p:sldId id="275" r:id="rId18"/>
    <p:sldId id="276" r:id="rId19"/>
    <p:sldId id="277" r:id="rId20"/>
    <p:sldId id="259" r:id="rId21"/>
    <p:sldId id="26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301" y="6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86A2CC-AB56-4A7B-ACC8-4824292CB299}"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87A7C26F-AE80-4DDE-A748-BF465D4B0FB1}">
      <dgm:prSet/>
      <dgm:spPr/>
      <dgm:t>
        <a:bodyPr/>
        <a:lstStyle/>
        <a:p>
          <a:r>
            <a:rPr lang="it-IT"/>
            <a:t>Mesure the I-V curve for each panel</a:t>
          </a:r>
          <a:endParaRPr lang="en-US"/>
        </a:p>
      </dgm:t>
    </dgm:pt>
    <dgm:pt modelId="{6A83A77D-953D-4B1A-B0CC-64B512BB8526}" type="parTrans" cxnId="{2E7CB206-F6F6-4A29-9131-3C89783BEB16}">
      <dgm:prSet/>
      <dgm:spPr/>
      <dgm:t>
        <a:bodyPr/>
        <a:lstStyle/>
        <a:p>
          <a:endParaRPr lang="en-US"/>
        </a:p>
      </dgm:t>
    </dgm:pt>
    <dgm:pt modelId="{56E84405-5DEF-417B-975E-8AB6BFEB0B5A}" type="sibTrans" cxnId="{2E7CB206-F6F6-4A29-9131-3C89783BEB16}">
      <dgm:prSet/>
      <dgm:spPr/>
      <dgm:t>
        <a:bodyPr/>
        <a:lstStyle/>
        <a:p>
          <a:endParaRPr lang="en-US"/>
        </a:p>
      </dgm:t>
    </dgm:pt>
    <dgm:pt modelId="{1B948020-E423-4324-97CA-2E801AB5EEBB}">
      <dgm:prSet/>
      <dgm:spPr/>
      <dgm:t>
        <a:bodyPr/>
        <a:lstStyle/>
        <a:p>
          <a:r>
            <a:rPr lang="it-IT"/>
            <a:t>Make a I-V curve for a string of panel</a:t>
          </a:r>
          <a:endParaRPr lang="en-US"/>
        </a:p>
      </dgm:t>
    </dgm:pt>
    <dgm:pt modelId="{EBD1DA88-8823-44A5-AB23-FD49F1FDA5D1}" type="parTrans" cxnId="{6079BA05-5C09-41FF-B37B-5A029A23777E}">
      <dgm:prSet/>
      <dgm:spPr/>
      <dgm:t>
        <a:bodyPr/>
        <a:lstStyle/>
        <a:p>
          <a:endParaRPr lang="en-US"/>
        </a:p>
      </dgm:t>
    </dgm:pt>
    <dgm:pt modelId="{6684AB14-89EF-4FB7-802A-D9429C530133}" type="sibTrans" cxnId="{6079BA05-5C09-41FF-B37B-5A029A23777E}">
      <dgm:prSet/>
      <dgm:spPr/>
      <dgm:t>
        <a:bodyPr/>
        <a:lstStyle/>
        <a:p>
          <a:endParaRPr lang="en-US"/>
        </a:p>
      </dgm:t>
    </dgm:pt>
    <dgm:pt modelId="{DBC4CACD-F9D6-495F-A7E1-472309B5BCD8}">
      <dgm:prSet/>
      <dgm:spPr/>
      <dgm:t>
        <a:bodyPr/>
        <a:lstStyle/>
        <a:p>
          <a:r>
            <a:rPr lang="it-IT"/>
            <a:t>Make an optimization for the parallel of N strings</a:t>
          </a:r>
          <a:endParaRPr lang="en-US"/>
        </a:p>
      </dgm:t>
    </dgm:pt>
    <dgm:pt modelId="{1612B6A9-31CF-48AE-B054-E7CE8CA5B9F7}" type="parTrans" cxnId="{726F19E6-4607-4EED-91B1-2E1AC15991AA}">
      <dgm:prSet/>
      <dgm:spPr/>
      <dgm:t>
        <a:bodyPr/>
        <a:lstStyle/>
        <a:p>
          <a:endParaRPr lang="en-US"/>
        </a:p>
      </dgm:t>
    </dgm:pt>
    <dgm:pt modelId="{EF18E2B4-F562-4F5A-B5B6-41DD5E674151}" type="sibTrans" cxnId="{726F19E6-4607-4EED-91B1-2E1AC15991AA}">
      <dgm:prSet/>
      <dgm:spPr/>
      <dgm:t>
        <a:bodyPr/>
        <a:lstStyle/>
        <a:p>
          <a:endParaRPr lang="en-US"/>
        </a:p>
      </dgm:t>
    </dgm:pt>
    <dgm:pt modelId="{E3595F89-CE94-4926-87D2-34FF6A3B81FD}">
      <dgm:prSet/>
      <dgm:spPr/>
      <dgm:t>
        <a:bodyPr/>
        <a:lstStyle/>
        <a:p>
          <a:r>
            <a:rPr lang="it-IT"/>
            <a:t>Plot the results starting from the single I-V curve to the optimized power result.</a:t>
          </a:r>
          <a:endParaRPr lang="en-US"/>
        </a:p>
      </dgm:t>
    </dgm:pt>
    <dgm:pt modelId="{57E0F583-ED83-4527-BBCB-AD9E223D5AC6}" type="parTrans" cxnId="{D0E5AD15-6971-480B-9DD8-B6DF9F250C64}">
      <dgm:prSet/>
      <dgm:spPr/>
      <dgm:t>
        <a:bodyPr/>
        <a:lstStyle/>
        <a:p>
          <a:endParaRPr lang="en-US"/>
        </a:p>
      </dgm:t>
    </dgm:pt>
    <dgm:pt modelId="{146CFCBF-99BA-4106-9377-093D355B1B02}" type="sibTrans" cxnId="{D0E5AD15-6971-480B-9DD8-B6DF9F250C64}">
      <dgm:prSet/>
      <dgm:spPr/>
      <dgm:t>
        <a:bodyPr/>
        <a:lstStyle/>
        <a:p>
          <a:endParaRPr lang="en-US"/>
        </a:p>
      </dgm:t>
    </dgm:pt>
    <dgm:pt modelId="{3F25500C-8050-44E9-896A-27CD08B3AC8C}" type="pres">
      <dgm:prSet presAssocID="{4486A2CC-AB56-4A7B-ACC8-4824292CB299}" presName="outerComposite" presStyleCnt="0">
        <dgm:presLayoutVars>
          <dgm:chMax val="5"/>
          <dgm:dir/>
          <dgm:resizeHandles val="exact"/>
        </dgm:presLayoutVars>
      </dgm:prSet>
      <dgm:spPr/>
    </dgm:pt>
    <dgm:pt modelId="{41064083-0EFB-4EA3-9CE3-D291C7D50A75}" type="pres">
      <dgm:prSet presAssocID="{4486A2CC-AB56-4A7B-ACC8-4824292CB299}" presName="dummyMaxCanvas" presStyleCnt="0">
        <dgm:presLayoutVars/>
      </dgm:prSet>
      <dgm:spPr/>
    </dgm:pt>
    <dgm:pt modelId="{E36103DF-1C2E-464A-848A-230D4641FACE}" type="pres">
      <dgm:prSet presAssocID="{4486A2CC-AB56-4A7B-ACC8-4824292CB299}" presName="FourNodes_1" presStyleLbl="node1" presStyleIdx="0" presStyleCnt="4">
        <dgm:presLayoutVars>
          <dgm:bulletEnabled val="1"/>
        </dgm:presLayoutVars>
      </dgm:prSet>
      <dgm:spPr/>
    </dgm:pt>
    <dgm:pt modelId="{A6E40F10-3E81-42D8-A857-71AE591161DA}" type="pres">
      <dgm:prSet presAssocID="{4486A2CC-AB56-4A7B-ACC8-4824292CB299}" presName="FourNodes_2" presStyleLbl="node1" presStyleIdx="1" presStyleCnt="4">
        <dgm:presLayoutVars>
          <dgm:bulletEnabled val="1"/>
        </dgm:presLayoutVars>
      </dgm:prSet>
      <dgm:spPr/>
    </dgm:pt>
    <dgm:pt modelId="{DF54321F-D378-4D7F-9A3E-C4D07641D684}" type="pres">
      <dgm:prSet presAssocID="{4486A2CC-AB56-4A7B-ACC8-4824292CB299}" presName="FourNodes_3" presStyleLbl="node1" presStyleIdx="2" presStyleCnt="4">
        <dgm:presLayoutVars>
          <dgm:bulletEnabled val="1"/>
        </dgm:presLayoutVars>
      </dgm:prSet>
      <dgm:spPr/>
    </dgm:pt>
    <dgm:pt modelId="{88549785-B562-4E08-A77C-DF83698C2487}" type="pres">
      <dgm:prSet presAssocID="{4486A2CC-AB56-4A7B-ACC8-4824292CB299}" presName="FourNodes_4" presStyleLbl="node1" presStyleIdx="3" presStyleCnt="4">
        <dgm:presLayoutVars>
          <dgm:bulletEnabled val="1"/>
        </dgm:presLayoutVars>
      </dgm:prSet>
      <dgm:spPr/>
    </dgm:pt>
    <dgm:pt modelId="{30401E51-AD13-44DF-901D-21B9DBF45215}" type="pres">
      <dgm:prSet presAssocID="{4486A2CC-AB56-4A7B-ACC8-4824292CB299}" presName="FourConn_1-2" presStyleLbl="fgAccFollowNode1" presStyleIdx="0" presStyleCnt="3">
        <dgm:presLayoutVars>
          <dgm:bulletEnabled val="1"/>
        </dgm:presLayoutVars>
      </dgm:prSet>
      <dgm:spPr/>
    </dgm:pt>
    <dgm:pt modelId="{EAD784AA-6D48-4A9F-8DE3-13753D31E7F6}" type="pres">
      <dgm:prSet presAssocID="{4486A2CC-AB56-4A7B-ACC8-4824292CB299}" presName="FourConn_2-3" presStyleLbl="fgAccFollowNode1" presStyleIdx="1" presStyleCnt="3">
        <dgm:presLayoutVars>
          <dgm:bulletEnabled val="1"/>
        </dgm:presLayoutVars>
      </dgm:prSet>
      <dgm:spPr/>
    </dgm:pt>
    <dgm:pt modelId="{861F507C-91B0-45FA-93CF-2DF06BFC8797}" type="pres">
      <dgm:prSet presAssocID="{4486A2CC-AB56-4A7B-ACC8-4824292CB299}" presName="FourConn_3-4" presStyleLbl="fgAccFollowNode1" presStyleIdx="2" presStyleCnt="3">
        <dgm:presLayoutVars>
          <dgm:bulletEnabled val="1"/>
        </dgm:presLayoutVars>
      </dgm:prSet>
      <dgm:spPr/>
    </dgm:pt>
    <dgm:pt modelId="{5D7245CF-F104-4B02-9FCF-80FFC1A81CAE}" type="pres">
      <dgm:prSet presAssocID="{4486A2CC-AB56-4A7B-ACC8-4824292CB299}" presName="FourNodes_1_text" presStyleLbl="node1" presStyleIdx="3" presStyleCnt="4">
        <dgm:presLayoutVars>
          <dgm:bulletEnabled val="1"/>
        </dgm:presLayoutVars>
      </dgm:prSet>
      <dgm:spPr/>
    </dgm:pt>
    <dgm:pt modelId="{0782DC34-D60F-4803-864C-745B1AF9F645}" type="pres">
      <dgm:prSet presAssocID="{4486A2CC-AB56-4A7B-ACC8-4824292CB299}" presName="FourNodes_2_text" presStyleLbl="node1" presStyleIdx="3" presStyleCnt="4">
        <dgm:presLayoutVars>
          <dgm:bulletEnabled val="1"/>
        </dgm:presLayoutVars>
      </dgm:prSet>
      <dgm:spPr/>
    </dgm:pt>
    <dgm:pt modelId="{1B77D0D8-96EA-4949-BA74-E215039BFA38}" type="pres">
      <dgm:prSet presAssocID="{4486A2CC-AB56-4A7B-ACC8-4824292CB299}" presName="FourNodes_3_text" presStyleLbl="node1" presStyleIdx="3" presStyleCnt="4">
        <dgm:presLayoutVars>
          <dgm:bulletEnabled val="1"/>
        </dgm:presLayoutVars>
      </dgm:prSet>
      <dgm:spPr/>
    </dgm:pt>
    <dgm:pt modelId="{B765DF65-D2E5-420B-96B4-8474E2AC054C}" type="pres">
      <dgm:prSet presAssocID="{4486A2CC-AB56-4A7B-ACC8-4824292CB299}" presName="FourNodes_4_text" presStyleLbl="node1" presStyleIdx="3" presStyleCnt="4">
        <dgm:presLayoutVars>
          <dgm:bulletEnabled val="1"/>
        </dgm:presLayoutVars>
      </dgm:prSet>
      <dgm:spPr/>
    </dgm:pt>
  </dgm:ptLst>
  <dgm:cxnLst>
    <dgm:cxn modelId="{6079BA05-5C09-41FF-B37B-5A029A23777E}" srcId="{4486A2CC-AB56-4A7B-ACC8-4824292CB299}" destId="{1B948020-E423-4324-97CA-2E801AB5EEBB}" srcOrd="1" destOrd="0" parTransId="{EBD1DA88-8823-44A5-AB23-FD49F1FDA5D1}" sibTransId="{6684AB14-89EF-4FB7-802A-D9429C530133}"/>
    <dgm:cxn modelId="{2E7CB206-F6F6-4A29-9131-3C89783BEB16}" srcId="{4486A2CC-AB56-4A7B-ACC8-4824292CB299}" destId="{87A7C26F-AE80-4DDE-A748-BF465D4B0FB1}" srcOrd="0" destOrd="0" parTransId="{6A83A77D-953D-4B1A-B0CC-64B512BB8526}" sibTransId="{56E84405-5DEF-417B-975E-8AB6BFEB0B5A}"/>
    <dgm:cxn modelId="{51687811-77C9-4F4E-9AD7-8F202A9CFAFF}" type="presOf" srcId="{EF18E2B4-F562-4F5A-B5B6-41DD5E674151}" destId="{861F507C-91B0-45FA-93CF-2DF06BFC8797}" srcOrd="0" destOrd="0" presId="urn:microsoft.com/office/officeart/2005/8/layout/vProcess5"/>
    <dgm:cxn modelId="{D0E5AD15-6971-480B-9DD8-B6DF9F250C64}" srcId="{4486A2CC-AB56-4A7B-ACC8-4824292CB299}" destId="{E3595F89-CE94-4926-87D2-34FF6A3B81FD}" srcOrd="3" destOrd="0" parTransId="{57E0F583-ED83-4527-BBCB-AD9E223D5AC6}" sibTransId="{146CFCBF-99BA-4106-9377-093D355B1B02}"/>
    <dgm:cxn modelId="{8F797E23-029D-42EB-98B0-3C2B5967F95A}" type="presOf" srcId="{6684AB14-89EF-4FB7-802A-D9429C530133}" destId="{EAD784AA-6D48-4A9F-8DE3-13753D31E7F6}" srcOrd="0" destOrd="0" presId="urn:microsoft.com/office/officeart/2005/8/layout/vProcess5"/>
    <dgm:cxn modelId="{DB9D4B31-CB35-4293-9754-FE21C38737D4}" type="presOf" srcId="{1B948020-E423-4324-97CA-2E801AB5EEBB}" destId="{A6E40F10-3E81-42D8-A857-71AE591161DA}" srcOrd="0" destOrd="0" presId="urn:microsoft.com/office/officeart/2005/8/layout/vProcess5"/>
    <dgm:cxn modelId="{83F9E832-A47A-4C93-8C87-3B28839ADC18}" type="presOf" srcId="{87A7C26F-AE80-4DDE-A748-BF465D4B0FB1}" destId="{E36103DF-1C2E-464A-848A-230D4641FACE}" srcOrd="0" destOrd="0" presId="urn:microsoft.com/office/officeart/2005/8/layout/vProcess5"/>
    <dgm:cxn modelId="{CF21BD44-446D-45DA-8D4A-9AEFC62A8E57}" type="presOf" srcId="{E3595F89-CE94-4926-87D2-34FF6A3B81FD}" destId="{B765DF65-D2E5-420B-96B4-8474E2AC054C}" srcOrd="1" destOrd="0" presId="urn:microsoft.com/office/officeart/2005/8/layout/vProcess5"/>
    <dgm:cxn modelId="{999AC766-AA15-4183-AD87-24D9753370A7}" type="presOf" srcId="{87A7C26F-AE80-4DDE-A748-BF465D4B0FB1}" destId="{5D7245CF-F104-4B02-9FCF-80FFC1A81CAE}" srcOrd="1" destOrd="0" presId="urn:microsoft.com/office/officeart/2005/8/layout/vProcess5"/>
    <dgm:cxn modelId="{A116216A-2BA2-4E90-8E36-4FEFAE8243ED}" type="presOf" srcId="{E3595F89-CE94-4926-87D2-34FF6A3B81FD}" destId="{88549785-B562-4E08-A77C-DF83698C2487}" srcOrd="0" destOrd="0" presId="urn:microsoft.com/office/officeart/2005/8/layout/vProcess5"/>
    <dgm:cxn modelId="{12EAFD6B-046E-4331-9D2E-DF91E8B5C110}" type="presOf" srcId="{1B948020-E423-4324-97CA-2E801AB5EEBB}" destId="{0782DC34-D60F-4803-864C-745B1AF9F645}" srcOrd="1" destOrd="0" presId="urn:microsoft.com/office/officeart/2005/8/layout/vProcess5"/>
    <dgm:cxn modelId="{81B5A3D0-3D94-4667-AD34-9DB3DE83D332}" type="presOf" srcId="{DBC4CACD-F9D6-495F-A7E1-472309B5BCD8}" destId="{1B77D0D8-96EA-4949-BA74-E215039BFA38}" srcOrd="1" destOrd="0" presId="urn:microsoft.com/office/officeart/2005/8/layout/vProcess5"/>
    <dgm:cxn modelId="{FF05DBE0-B4B0-420D-A220-DF5272242E56}" type="presOf" srcId="{DBC4CACD-F9D6-495F-A7E1-472309B5BCD8}" destId="{DF54321F-D378-4D7F-9A3E-C4D07641D684}" srcOrd="0" destOrd="0" presId="urn:microsoft.com/office/officeart/2005/8/layout/vProcess5"/>
    <dgm:cxn modelId="{726F19E6-4607-4EED-91B1-2E1AC15991AA}" srcId="{4486A2CC-AB56-4A7B-ACC8-4824292CB299}" destId="{DBC4CACD-F9D6-495F-A7E1-472309B5BCD8}" srcOrd="2" destOrd="0" parTransId="{1612B6A9-31CF-48AE-B054-E7CE8CA5B9F7}" sibTransId="{EF18E2B4-F562-4F5A-B5B6-41DD5E674151}"/>
    <dgm:cxn modelId="{A456F0F7-6840-43B4-8F5F-7166BD7954CC}" type="presOf" srcId="{4486A2CC-AB56-4A7B-ACC8-4824292CB299}" destId="{3F25500C-8050-44E9-896A-27CD08B3AC8C}" srcOrd="0" destOrd="0" presId="urn:microsoft.com/office/officeart/2005/8/layout/vProcess5"/>
    <dgm:cxn modelId="{7F367FFC-C4E3-49EA-80C9-D15125B75930}" type="presOf" srcId="{56E84405-5DEF-417B-975E-8AB6BFEB0B5A}" destId="{30401E51-AD13-44DF-901D-21B9DBF45215}" srcOrd="0" destOrd="0" presId="urn:microsoft.com/office/officeart/2005/8/layout/vProcess5"/>
    <dgm:cxn modelId="{B5652B5E-2E67-48F1-A3A5-9343D4C97008}" type="presParOf" srcId="{3F25500C-8050-44E9-896A-27CD08B3AC8C}" destId="{41064083-0EFB-4EA3-9CE3-D291C7D50A75}" srcOrd="0" destOrd="0" presId="urn:microsoft.com/office/officeart/2005/8/layout/vProcess5"/>
    <dgm:cxn modelId="{2FB21B8A-CCC0-4601-ADE1-2EB019F14E89}" type="presParOf" srcId="{3F25500C-8050-44E9-896A-27CD08B3AC8C}" destId="{E36103DF-1C2E-464A-848A-230D4641FACE}" srcOrd="1" destOrd="0" presId="urn:microsoft.com/office/officeart/2005/8/layout/vProcess5"/>
    <dgm:cxn modelId="{A27CADFD-D405-4EFD-A744-AF7E7218E1C4}" type="presParOf" srcId="{3F25500C-8050-44E9-896A-27CD08B3AC8C}" destId="{A6E40F10-3E81-42D8-A857-71AE591161DA}" srcOrd="2" destOrd="0" presId="urn:microsoft.com/office/officeart/2005/8/layout/vProcess5"/>
    <dgm:cxn modelId="{2907407B-B70F-4D1E-9711-857C87919564}" type="presParOf" srcId="{3F25500C-8050-44E9-896A-27CD08B3AC8C}" destId="{DF54321F-D378-4D7F-9A3E-C4D07641D684}" srcOrd="3" destOrd="0" presId="urn:microsoft.com/office/officeart/2005/8/layout/vProcess5"/>
    <dgm:cxn modelId="{084106A0-9D7B-4C9B-995E-AC4B173A633D}" type="presParOf" srcId="{3F25500C-8050-44E9-896A-27CD08B3AC8C}" destId="{88549785-B562-4E08-A77C-DF83698C2487}" srcOrd="4" destOrd="0" presId="urn:microsoft.com/office/officeart/2005/8/layout/vProcess5"/>
    <dgm:cxn modelId="{397645D8-B58F-4B0C-9E3E-400A2360FF8F}" type="presParOf" srcId="{3F25500C-8050-44E9-896A-27CD08B3AC8C}" destId="{30401E51-AD13-44DF-901D-21B9DBF45215}" srcOrd="5" destOrd="0" presId="urn:microsoft.com/office/officeart/2005/8/layout/vProcess5"/>
    <dgm:cxn modelId="{08D08D37-8D2C-4558-B069-2513FF669473}" type="presParOf" srcId="{3F25500C-8050-44E9-896A-27CD08B3AC8C}" destId="{EAD784AA-6D48-4A9F-8DE3-13753D31E7F6}" srcOrd="6" destOrd="0" presId="urn:microsoft.com/office/officeart/2005/8/layout/vProcess5"/>
    <dgm:cxn modelId="{CECCCAF5-14BA-467C-9166-812339F0874F}" type="presParOf" srcId="{3F25500C-8050-44E9-896A-27CD08B3AC8C}" destId="{861F507C-91B0-45FA-93CF-2DF06BFC8797}" srcOrd="7" destOrd="0" presId="urn:microsoft.com/office/officeart/2005/8/layout/vProcess5"/>
    <dgm:cxn modelId="{1914BD5B-DD12-40A4-AF2F-87AC75A3042C}" type="presParOf" srcId="{3F25500C-8050-44E9-896A-27CD08B3AC8C}" destId="{5D7245CF-F104-4B02-9FCF-80FFC1A81CAE}" srcOrd="8" destOrd="0" presId="urn:microsoft.com/office/officeart/2005/8/layout/vProcess5"/>
    <dgm:cxn modelId="{1519F220-FADD-4006-A22E-A8CCD5B3A4F3}" type="presParOf" srcId="{3F25500C-8050-44E9-896A-27CD08B3AC8C}" destId="{0782DC34-D60F-4803-864C-745B1AF9F645}" srcOrd="9" destOrd="0" presId="urn:microsoft.com/office/officeart/2005/8/layout/vProcess5"/>
    <dgm:cxn modelId="{0C0D9CA0-06FE-4923-BE14-C3B4ADB8FA3C}" type="presParOf" srcId="{3F25500C-8050-44E9-896A-27CD08B3AC8C}" destId="{1B77D0D8-96EA-4949-BA74-E215039BFA38}" srcOrd="10" destOrd="0" presId="urn:microsoft.com/office/officeart/2005/8/layout/vProcess5"/>
    <dgm:cxn modelId="{40C3EB68-9ECB-4B13-BE0D-30537F829DAD}" type="presParOf" srcId="{3F25500C-8050-44E9-896A-27CD08B3AC8C}" destId="{B765DF65-D2E5-420B-96B4-8474E2AC054C}"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103DF-1C2E-464A-848A-230D4641FACE}">
      <dsp:nvSpPr>
        <dsp:cNvPr id="0" name=""/>
        <dsp:cNvSpPr/>
      </dsp:nvSpPr>
      <dsp:spPr>
        <a:xfrm>
          <a:off x="0" y="0"/>
          <a:ext cx="8134502" cy="8127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a:t>Mesure the I-V curve for each panel</a:t>
          </a:r>
          <a:endParaRPr lang="en-US" sz="2200" kern="1200"/>
        </a:p>
      </dsp:txBody>
      <dsp:txXfrm>
        <a:off x="23804" y="23804"/>
        <a:ext cx="7188840" cy="765110"/>
      </dsp:txXfrm>
    </dsp:sp>
    <dsp:sp modelId="{A6E40F10-3E81-42D8-A857-71AE591161DA}">
      <dsp:nvSpPr>
        <dsp:cNvPr id="0" name=""/>
        <dsp:cNvSpPr/>
      </dsp:nvSpPr>
      <dsp:spPr>
        <a:xfrm>
          <a:off x="681264" y="960485"/>
          <a:ext cx="8134502" cy="8127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a:t>Make a I-V curve for a string of panel</a:t>
          </a:r>
          <a:endParaRPr lang="en-US" sz="2200" kern="1200"/>
        </a:p>
      </dsp:txBody>
      <dsp:txXfrm>
        <a:off x="705068" y="984289"/>
        <a:ext cx="6877362" cy="765110"/>
      </dsp:txXfrm>
    </dsp:sp>
    <dsp:sp modelId="{DF54321F-D378-4D7F-9A3E-C4D07641D684}">
      <dsp:nvSpPr>
        <dsp:cNvPr id="0" name=""/>
        <dsp:cNvSpPr/>
      </dsp:nvSpPr>
      <dsp:spPr>
        <a:xfrm>
          <a:off x="1352361" y="1920971"/>
          <a:ext cx="8134502" cy="8127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a:t>Make an optimization for the parallel of N strings</a:t>
          </a:r>
          <a:endParaRPr lang="en-US" sz="2200" kern="1200"/>
        </a:p>
      </dsp:txBody>
      <dsp:txXfrm>
        <a:off x="1376165" y="1944775"/>
        <a:ext cx="6887530" cy="765110"/>
      </dsp:txXfrm>
    </dsp:sp>
    <dsp:sp modelId="{88549785-B562-4E08-A77C-DF83698C2487}">
      <dsp:nvSpPr>
        <dsp:cNvPr id="0" name=""/>
        <dsp:cNvSpPr/>
      </dsp:nvSpPr>
      <dsp:spPr>
        <a:xfrm>
          <a:off x="2033625" y="2881457"/>
          <a:ext cx="8134502" cy="8127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a:t>Plot the results starting from the single I-V curve to the optimized power result.</a:t>
          </a:r>
          <a:endParaRPr lang="en-US" sz="2200" kern="1200"/>
        </a:p>
      </dsp:txBody>
      <dsp:txXfrm>
        <a:off x="2057429" y="2905261"/>
        <a:ext cx="6877362" cy="765110"/>
      </dsp:txXfrm>
    </dsp:sp>
    <dsp:sp modelId="{30401E51-AD13-44DF-901D-21B9DBF45215}">
      <dsp:nvSpPr>
        <dsp:cNvPr id="0" name=""/>
        <dsp:cNvSpPr/>
      </dsp:nvSpPr>
      <dsp:spPr>
        <a:xfrm>
          <a:off x="7606235" y="622468"/>
          <a:ext cx="528267" cy="52826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725095" y="622468"/>
        <a:ext cx="290547" cy="397521"/>
      </dsp:txXfrm>
    </dsp:sp>
    <dsp:sp modelId="{EAD784AA-6D48-4A9F-8DE3-13753D31E7F6}">
      <dsp:nvSpPr>
        <dsp:cNvPr id="0" name=""/>
        <dsp:cNvSpPr/>
      </dsp:nvSpPr>
      <dsp:spPr>
        <a:xfrm>
          <a:off x="8287499" y="1582954"/>
          <a:ext cx="528267" cy="52826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406359" y="1582954"/>
        <a:ext cx="290547" cy="397521"/>
      </dsp:txXfrm>
    </dsp:sp>
    <dsp:sp modelId="{861F507C-91B0-45FA-93CF-2DF06BFC8797}">
      <dsp:nvSpPr>
        <dsp:cNvPr id="0" name=""/>
        <dsp:cNvSpPr/>
      </dsp:nvSpPr>
      <dsp:spPr>
        <a:xfrm>
          <a:off x="8958596" y="2543440"/>
          <a:ext cx="528267" cy="52826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077456" y="2543440"/>
        <a:ext cx="290547" cy="39752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5/21/2023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5559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5/21/2023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63199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5/21/2023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06896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5/21/2023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11735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5/21/2023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3855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5/21/2023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07103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5/21/2023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34713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5/21/2023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23193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5/21/2023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35482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5/21/2023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15929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5/21/2023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47581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lIns="91440" tIns="45720" rIns="91440" bIns="4572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lIns="91440" tIns="45720" rIns="91440" b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lIns="91440" tIns="45720" rIns="91440" bIns="45720" anchor="ctr"/>
          <a:lstStyle>
            <a:lvl1pPr algn="l">
              <a:defRPr sz="1200">
                <a:solidFill>
                  <a:schemeClr val="tx1">
                    <a:tint val="75000"/>
                  </a:schemeClr>
                </a:solidFill>
              </a:defRPr>
            </a:lvl1pPr>
          </a:lstStyle>
          <a:p>
            <a:fld id="{02AC24A9-CCB6-4F8D-B8DB-C2F3692CFA5A}" type="datetimeFigureOut">
              <a:rPr lang="en-US" smtClean="0"/>
              <a:t>5/21/2023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lIns="91440" tIns="45720" rIns="91440" bIns="4572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lIns="91440" tIns="45720" rIns="91440" bIns="4572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329064806"/>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08" r:id="rId6"/>
    <p:sldLayoutId id="2147483804" r:id="rId7"/>
    <p:sldLayoutId id="2147483805" r:id="rId8"/>
    <p:sldLayoutId id="2147483806" r:id="rId9"/>
    <p:sldLayoutId id="2147483807" r:id="rId10"/>
    <p:sldLayoutId id="2147483809"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DA4374D-F270-4C02-88D7-B751FD9BD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1026" name="Picture 2" descr="Researchers find benefits of solar photovoltaics outweigh costs | MIT News  | Massachusetts Institute of Technology">
            <a:extLst>
              <a:ext uri="{FF2B5EF4-FFF2-40B4-BE49-F238E27FC236}">
                <a16:creationId xmlns:a16="http://schemas.microsoft.com/office/drawing/2014/main" id="{45FC3E0E-32E1-AC1A-2C52-F444E86E8E4D}"/>
              </a:ext>
            </a:extLst>
          </p:cNvPr>
          <p:cNvPicPr>
            <a:picLocks noChangeAspect="1" noChangeArrowheads="1"/>
          </p:cNvPicPr>
          <p:nvPr/>
        </p:nvPicPr>
        <p:blipFill rotWithShape="1">
          <a:blip r:embed="rId2">
            <a:alphaModFix amt="60000"/>
            <a:extLst>
              <a:ext uri="{28A0092B-C50C-407E-A947-70E740481C1C}">
                <a14:useLocalDpi xmlns:a14="http://schemas.microsoft.com/office/drawing/2010/main" val="0"/>
              </a:ext>
            </a:extLst>
          </a:blip>
          <a:srcRect t="15730"/>
          <a:stretch/>
        </p:blipFill>
        <p:spPr bwMode="auto">
          <a:xfrm>
            <a:off x="20" y="10"/>
            <a:ext cx="12191979" cy="6857989"/>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alpha val="95000"/>
            </a:schemeClr>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D1AD5C01-B216-4ADF-08FD-4BF4ED922D45}"/>
              </a:ext>
            </a:extLst>
          </p:cNvPr>
          <p:cNvSpPr>
            <a:spLocks noGrp="1"/>
          </p:cNvSpPr>
          <p:nvPr>
            <p:ph type="ctrTitle"/>
          </p:nvPr>
        </p:nvSpPr>
        <p:spPr>
          <a:xfrm>
            <a:off x="1804988" y="1442172"/>
            <a:ext cx="8582025" cy="2177328"/>
          </a:xfrm>
        </p:spPr>
        <p:txBody>
          <a:bodyPr anchor="ctr">
            <a:noAutofit/>
          </a:bodyPr>
          <a:lstStyle/>
          <a:p>
            <a:pPr algn="ctr"/>
            <a:r>
              <a:rPr lang="en-US" sz="4400" dirty="0"/>
              <a:t>MPPT algorithm for calculating the maximum power of a photovoltaic system </a:t>
            </a:r>
            <a:endParaRPr lang="it-IT" sz="4400" dirty="0"/>
          </a:p>
        </p:txBody>
      </p:sp>
      <p:sp>
        <p:nvSpPr>
          <p:cNvPr id="1037" name="Rectangle: Rounded Corners 1036">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Sottotitolo 2">
            <a:extLst>
              <a:ext uri="{FF2B5EF4-FFF2-40B4-BE49-F238E27FC236}">
                <a16:creationId xmlns:a16="http://schemas.microsoft.com/office/drawing/2014/main" id="{3162C728-944B-47F4-20CB-82295509E16D}"/>
              </a:ext>
            </a:extLst>
          </p:cNvPr>
          <p:cNvSpPr>
            <a:spLocks noGrp="1"/>
          </p:cNvSpPr>
          <p:nvPr>
            <p:ph type="subTitle" idx="1"/>
          </p:nvPr>
        </p:nvSpPr>
        <p:spPr>
          <a:xfrm>
            <a:off x="2566988" y="3962400"/>
            <a:ext cx="7058025" cy="581025"/>
          </a:xfrm>
        </p:spPr>
        <p:txBody>
          <a:bodyPr anchor="ctr">
            <a:normAutofit/>
          </a:bodyPr>
          <a:lstStyle/>
          <a:p>
            <a:pPr algn="ctr"/>
            <a:r>
              <a:rPr lang="it-IT">
                <a:solidFill>
                  <a:srgbClr val="FFFFFF"/>
                </a:solidFill>
              </a:rPr>
              <a:t>Renewable Energy Smart Management </a:t>
            </a:r>
          </a:p>
        </p:txBody>
      </p:sp>
    </p:spTree>
    <p:extLst>
      <p:ext uri="{BB962C8B-B14F-4D97-AF65-F5344CB8AC3E}">
        <p14:creationId xmlns:p14="http://schemas.microsoft.com/office/powerpoint/2010/main" val="39096819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74FA27-809E-FA42-4923-899507F85FF8}"/>
              </a:ext>
            </a:extLst>
          </p:cNvPr>
          <p:cNvSpPr>
            <a:spLocks noGrp="1"/>
          </p:cNvSpPr>
          <p:nvPr>
            <p:ph type="title"/>
          </p:nvPr>
        </p:nvSpPr>
        <p:spPr/>
        <p:txBody>
          <a:bodyPr/>
          <a:lstStyle/>
          <a:p>
            <a:r>
              <a:rPr lang="it-IT" dirty="0"/>
              <a:t>PVsimulator class </a:t>
            </a:r>
          </a:p>
        </p:txBody>
      </p:sp>
      <p:sp>
        <p:nvSpPr>
          <p:cNvPr id="3" name="Rectangle: Rounded Corners 2">
            <a:extLst>
              <a:ext uri="{FF2B5EF4-FFF2-40B4-BE49-F238E27FC236}">
                <a16:creationId xmlns:a16="http://schemas.microsoft.com/office/drawing/2014/main" id="{54D67E87-275C-12E7-B95E-F8958F9EE690}"/>
              </a:ext>
            </a:extLst>
          </p:cNvPr>
          <p:cNvSpPr/>
          <p:nvPr/>
        </p:nvSpPr>
        <p:spPr>
          <a:xfrm>
            <a:off x="590204" y="2635135"/>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Rectangle: Rounded Corners 3">
            <a:extLst>
              <a:ext uri="{FF2B5EF4-FFF2-40B4-BE49-F238E27FC236}">
                <a16:creationId xmlns:a16="http://schemas.microsoft.com/office/drawing/2014/main" id="{199BE6D5-8E78-4DD9-CC2D-391E5BDEF584}"/>
              </a:ext>
            </a:extLst>
          </p:cNvPr>
          <p:cNvSpPr/>
          <p:nvPr/>
        </p:nvSpPr>
        <p:spPr>
          <a:xfrm>
            <a:off x="6855231" y="2635134"/>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Arrow: Right 4">
            <a:extLst>
              <a:ext uri="{FF2B5EF4-FFF2-40B4-BE49-F238E27FC236}">
                <a16:creationId xmlns:a16="http://schemas.microsoft.com/office/drawing/2014/main" id="{4B471671-866F-77EF-3CC3-D41AC284B594}"/>
              </a:ext>
            </a:extLst>
          </p:cNvPr>
          <p:cNvSpPr/>
          <p:nvPr/>
        </p:nvSpPr>
        <p:spPr>
          <a:xfrm>
            <a:off x="5519651" y="4181302"/>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6" name="TextBox 5">
            <a:extLst>
              <a:ext uri="{FF2B5EF4-FFF2-40B4-BE49-F238E27FC236}">
                <a16:creationId xmlns:a16="http://schemas.microsoft.com/office/drawing/2014/main" id="{DAC31680-9613-2C0F-3B17-82D3FAAD4627}"/>
              </a:ext>
            </a:extLst>
          </p:cNvPr>
          <p:cNvSpPr txBox="1"/>
          <p:nvPr/>
        </p:nvSpPr>
        <p:spPr>
          <a:xfrm>
            <a:off x="1022465" y="2851265"/>
            <a:ext cx="3948546" cy="382386"/>
          </a:xfrm>
          <a:prstGeom prst="rect">
            <a:avLst/>
          </a:prstGeom>
          <a:noFill/>
        </p:spPr>
        <p:txBody>
          <a:bodyPr wrap="square" rtlCol="0">
            <a:spAutoFit/>
          </a:bodyPr>
          <a:lstStyle/>
          <a:p>
            <a:pPr algn="ctr"/>
            <a:r>
              <a:rPr lang="it-IT" dirty="0"/>
              <a:t>Input</a:t>
            </a:r>
          </a:p>
        </p:txBody>
      </p:sp>
      <p:sp>
        <p:nvSpPr>
          <p:cNvPr id="7" name="TextBox 6">
            <a:extLst>
              <a:ext uri="{FF2B5EF4-FFF2-40B4-BE49-F238E27FC236}">
                <a16:creationId xmlns:a16="http://schemas.microsoft.com/office/drawing/2014/main" id="{845CD37C-B9D6-D0DA-1ACC-0BF09685DA0F}"/>
              </a:ext>
            </a:extLst>
          </p:cNvPr>
          <p:cNvSpPr txBox="1"/>
          <p:nvPr/>
        </p:nvSpPr>
        <p:spPr>
          <a:xfrm>
            <a:off x="7254241" y="2851265"/>
            <a:ext cx="3948546" cy="382386"/>
          </a:xfrm>
          <a:prstGeom prst="rect">
            <a:avLst/>
          </a:prstGeom>
          <a:noFill/>
        </p:spPr>
        <p:txBody>
          <a:bodyPr wrap="square" rtlCol="0">
            <a:spAutoFit/>
          </a:bodyPr>
          <a:lstStyle/>
          <a:p>
            <a:pPr algn="ctr"/>
            <a:r>
              <a:rPr lang="it-IT" dirty="0"/>
              <a:t>Output</a:t>
            </a:r>
          </a:p>
        </p:txBody>
      </p:sp>
      <p:sp>
        <p:nvSpPr>
          <p:cNvPr id="8" name="Arrow: Right 7">
            <a:extLst>
              <a:ext uri="{FF2B5EF4-FFF2-40B4-BE49-F238E27FC236}">
                <a16:creationId xmlns:a16="http://schemas.microsoft.com/office/drawing/2014/main" id="{F5F79632-4F35-EF39-7927-2F5CD10BD189}"/>
              </a:ext>
            </a:extLst>
          </p:cNvPr>
          <p:cNvSpPr/>
          <p:nvPr/>
        </p:nvSpPr>
        <p:spPr>
          <a:xfrm>
            <a:off x="-6816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459628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A6D4-E0E2-258F-B5D2-BEFCEA4BFE29}"/>
              </a:ext>
            </a:extLst>
          </p:cNvPr>
          <p:cNvSpPr>
            <a:spLocks noGrp="1"/>
          </p:cNvSpPr>
          <p:nvPr>
            <p:ph type="title"/>
          </p:nvPr>
        </p:nvSpPr>
        <p:spPr/>
        <p:txBody>
          <a:bodyPr/>
          <a:lstStyle/>
          <a:p>
            <a:r>
              <a:rPr lang="it-IT" dirty="0"/>
              <a:t>I-V Curve for the PV</a:t>
            </a:r>
          </a:p>
        </p:txBody>
      </p:sp>
      <p:sp>
        <p:nvSpPr>
          <p:cNvPr id="5" name="Text Placeholder 4">
            <a:extLst>
              <a:ext uri="{FF2B5EF4-FFF2-40B4-BE49-F238E27FC236}">
                <a16:creationId xmlns:a16="http://schemas.microsoft.com/office/drawing/2014/main" id="{16145E4B-3CF8-D0D0-7C49-97AB03DF10D3}"/>
              </a:ext>
            </a:extLst>
          </p:cNvPr>
          <p:cNvSpPr>
            <a:spLocks noGrp="1"/>
          </p:cNvSpPr>
          <p:nvPr>
            <p:ph type="body" sz="half" idx="2"/>
          </p:nvPr>
        </p:nvSpPr>
        <p:spPr/>
        <p:txBody>
          <a:bodyPr>
            <a:normAutofit fontScale="85000" lnSpcReduction="20000"/>
          </a:bodyPr>
          <a:lstStyle/>
          <a:p>
            <a:r>
              <a:rPr lang="en-US" dirty="0"/>
              <a:t>The I-V (current-voltage) curve is a graphical representation that shows the relationship between the current and voltage outputs of a solar panel or any electronic device. It provides valuable information about the panel's performance, efficiency, and power generation capabilities.</a:t>
            </a:r>
            <a:endParaRPr lang="it-IT" dirty="0"/>
          </a:p>
        </p:txBody>
      </p:sp>
      <p:pic>
        <p:nvPicPr>
          <p:cNvPr id="13" name="Picture 12" descr="A picture containing text, screenshot, line, diagram&#10;&#10;Description automatically generated">
            <a:extLst>
              <a:ext uri="{FF2B5EF4-FFF2-40B4-BE49-F238E27FC236}">
                <a16:creationId xmlns:a16="http://schemas.microsoft.com/office/drawing/2014/main" id="{5804D2A8-4A8E-9406-BA2D-B40A64A51AEA}"/>
              </a:ext>
            </a:extLst>
          </p:cNvPr>
          <p:cNvPicPr>
            <a:picLocks noChangeAspect="1"/>
          </p:cNvPicPr>
          <p:nvPr/>
        </p:nvPicPr>
        <p:blipFill rotWithShape="1">
          <a:blip r:embed="rId2">
            <a:extLst>
              <a:ext uri="{28A0092B-C50C-407E-A947-70E740481C1C}">
                <a14:useLocalDpi xmlns:a14="http://schemas.microsoft.com/office/drawing/2010/main" val="0"/>
              </a:ext>
            </a:extLst>
          </a:blip>
          <a:srcRect r="13681" b="1025"/>
          <a:stretch/>
        </p:blipFill>
        <p:spPr>
          <a:xfrm>
            <a:off x="4391584" y="1006671"/>
            <a:ext cx="7663844" cy="4862945"/>
          </a:xfrm>
          <a:prstGeom prst="rect">
            <a:avLst/>
          </a:prstGeom>
        </p:spPr>
      </p:pic>
      <p:sp>
        <p:nvSpPr>
          <p:cNvPr id="14" name="Titolo 1">
            <a:extLst>
              <a:ext uri="{FF2B5EF4-FFF2-40B4-BE49-F238E27FC236}">
                <a16:creationId xmlns:a16="http://schemas.microsoft.com/office/drawing/2014/main" id="{7FDBCCB5-F0AF-580B-2F09-898B232B7B66}"/>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without Shadow</a:t>
            </a:r>
          </a:p>
        </p:txBody>
      </p:sp>
    </p:spTree>
    <p:extLst>
      <p:ext uri="{BB962C8B-B14F-4D97-AF65-F5344CB8AC3E}">
        <p14:creationId xmlns:p14="http://schemas.microsoft.com/office/powerpoint/2010/main" val="15398015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55C-76FC-6350-F961-8BD0E9393EA8}"/>
              </a:ext>
            </a:extLst>
          </p:cNvPr>
          <p:cNvSpPr>
            <a:spLocks noGrp="1"/>
          </p:cNvSpPr>
          <p:nvPr>
            <p:ph type="title"/>
          </p:nvPr>
        </p:nvSpPr>
        <p:spPr/>
        <p:txBody>
          <a:bodyPr/>
          <a:lstStyle/>
          <a:p>
            <a:r>
              <a:rPr lang="it-IT" dirty="0"/>
              <a:t>The Series </a:t>
            </a:r>
            <a:br>
              <a:rPr lang="it-IT" dirty="0"/>
            </a:br>
            <a:r>
              <a:rPr lang="it-IT" dirty="0"/>
              <a:t>I-V Curve</a:t>
            </a:r>
          </a:p>
        </p:txBody>
      </p:sp>
      <p:sp>
        <p:nvSpPr>
          <p:cNvPr id="11" name="Text Placeholder 10">
            <a:extLst>
              <a:ext uri="{FF2B5EF4-FFF2-40B4-BE49-F238E27FC236}">
                <a16:creationId xmlns:a16="http://schemas.microsoft.com/office/drawing/2014/main" id="{0498C140-7BC8-AB23-BB2A-D69FE20058B4}"/>
              </a:ext>
            </a:extLst>
          </p:cNvPr>
          <p:cNvSpPr>
            <a:spLocks noGrp="1"/>
          </p:cNvSpPr>
          <p:nvPr>
            <p:ph type="body" sz="half" idx="2"/>
          </p:nvPr>
        </p:nvSpPr>
        <p:spPr/>
        <p:txBody>
          <a:bodyPr>
            <a:normAutofit fontScale="77500" lnSpcReduction="20000"/>
          </a:bodyPr>
          <a:lstStyle/>
          <a:p>
            <a:r>
              <a:rPr lang="en-US" dirty="0"/>
              <a:t>The I-V (current-voltage) curve for a series of PV (photovoltaic) panels represents the relationship between the current and voltage outputs when multiple panels are connected in a series configuration. It helps assess the combined performance and power generation of the interconnected panels.</a:t>
            </a:r>
            <a:endParaRPr lang="it-IT" dirty="0"/>
          </a:p>
        </p:txBody>
      </p:sp>
      <p:pic>
        <p:nvPicPr>
          <p:cNvPr id="16" name="Picture Placeholder 15" descr="A picture containing text, diagram, line, parallel&#10;&#10;Description automatically generated">
            <a:extLst>
              <a:ext uri="{FF2B5EF4-FFF2-40B4-BE49-F238E27FC236}">
                <a16:creationId xmlns:a16="http://schemas.microsoft.com/office/drawing/2014/main" id="{657F0810-455A-B29A-AE7B-75DBEA8819E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545" b="2545"/>
          <a:stretch>
            <a:fillRect/>
          </a:stretch>
        </p:blipFill>
        <p:spPr/>
      </p:pic>
      <p:sp>
        <p:nvSpPr>
          <p:cNvPr id="4" name="Titolo 1">
            <a:extLst>
              <a:ext uri="{FF2B5EF4-FFF2-40B4-BE49-F238E27FC236}">
                <a16:creationId xmlns:a16="http://schemas.microsoft.com/office/drawing/2014/main" id="{FFA46C98-8E79-DAFE-EFEA-761E6D599A44}"/>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without Shadow</a:t>
            </a:r>
          </a:p>
        </p:txBody>
      </p:sp>
    </p:spTree>
    <p:extLst>
      <p:ext uri="{BB962C8B-B14F-4D97-AF65-F5344CB8AC3E}">
        <p14:creationId xmlns:p14="http://schemas.microsoft.com/office/powerpoint/2010/main" val="9350379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55C-76FC-6350-F961-8BD0E9393EA8}"/>
              </a:ext>
            </a:extLst>
          </p:cNvPr>
          <p:cNvSpPr>
            <a:spLocks noGrp="1"/>
          </p:cNvSpPr>
          <p:nvPr>
            <p:ph type="title"/>
          </p:nvPr>
        </p:nvSpPr>
        <p:spPr/>
        <p:txBody>
          <a:bodyPr/>
          <a:lstStyle/>
          <a:p>
            <a:r>
              <a:rPr lang="it-IT" dirty="0"/>
              <a:t>The Parallel </a:t>
            </a:r>
            <a:br>
              <a:rPr lang="it-IT" dirty="0"/>
            </a:br>
            <a:r>
              <a:rPr lang="it-IT" dirty="0"/>
              <a:t>Power curve</a:t>
            </a:r>
          </a:p>
        </p:txBody>
      </p:sp>
      <p:sp>
        <p:nvSpPr>
          <p:cNvPr id="11" name="Text Placeholder 10">
            <a:extLst>
              <a:ext uri="{FF2B5EF4-FFF2-40B4-BE49-F238E27FC236}">
                <a16:creationId xmlns:a16="http://schemas.microsoft.com/office/drawing/2014/main" id="{0498C140-7BC8-AB23-BB2A-D69FE20058B4}"/>
              </a:ext>
            </a:extLst>
          </p:cNvPr>
          <p:cNvSpPr>
            <a:spLocks noGrp="1"/>
          </p:cNvSpPr>
          <p:nvPr>
            <p:ph type="body" sz="half" idx="2"/>
          </p:nvPr>
        </p:nvSpPr>
        <p:spPr/>
        <p:txBody>
          <a:bodyPr>
            <a:normAutofit fontScale="77500" lnSpcReduction="20000"/>
          </a:bodyPr>
          <a:lstStyle/>
          <a:p>
            <a:r>
              <a:rPr lang="en-US" dirty="0"/>
              <a:t>A parallel configuration of PV (photovoltaic) panels involves connecting multiple panels side by side, with their positive terminals connected together and negative terminals connected together. This setup increases the overall current output while maintaining the same voltage level, resulting in higher power generation capacity.</a:t>
            </a:r>
            <a:endParaRPr lang="it-IT" dirty="0"/>
          </a:p>
        </p:txBody>
      </p:sp>
      <p:pic>
        <p:nvPicPr>
          <p:cNvPr id="7" name="Picture Placeholder 6" descr="A picture containing diagram, text, plot, line&#10;&#10;Description automatically generated">
            <a:extLst>
              <a:ext uri="{FF2B5EF4-FFF2-40B4-BE49-F238E27FC236}">
                <a16:creationId xmlns:a16="http://schemas.microsoft.com/office/drawing/2014/main" id="{DC9040EC-9B0D-F20A-1EE2-897E9466E51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4742" b="4742"/>
          <a:stretch>
            <a:fillRect/>
          </a:stretch>
        </p:blipFill>
        <p:spPr/>
      </p:pic>
      <p:sp>
        <p:nvSpPr>
          <p:cNvPr id="3" name="Titolo 1">
            <a:extLst>
              <a:ext uri="{FF2B5EF4-FFF2-40B4-BE49-F238E27FC236}">
                <a16:creationId xmlns:a16="http://schemas.microsoft.com/office/drawing/2014/main" id="{894DEC22-82C4-39CE-2ED7-76DCA11066CA}"/>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without Shadow</a:t>
            </a:r>
          </a:p>
        </p:txBody>
      </p:sp>
    </p:spTree>
    <p:extLst>
      <p:ext uri="{BB962C8B-B14F-4D97-AF65-F5344CB8AC3E}">
        <p14:creationId xmlns:p14="http://schemas.microsoft.com/office/powerpoint/2010/main" val="20654353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A6D4-E0E2-258F-B5D2-BEFCEA4BFE29}"/>
              </a:ext>
            </a:extLst>
          </p:cNvPr>
          <p:cNvSpPr>
            <a:spLocks noGrp="1"/>
          </p:cNvSpPr>
          <p:nvPr>
            <p:ph type="title"/>
          </p:nvPr>
        </p:nvSpPr>
        <p:spPr/>
        <p:txBody>
          <a:bodyPr/>
          <a:lstStyle/>
          <a:p>
            <a:r>
              <a:rPr lang="it-IT" dirty="0"/>
              <a:t>I-V Curve for the PV</a:t>
            </a:r>
          </a:p>
        </p:txBody>
      </p:sp>
      <p:sp>
        <p:nvSpPr>
          <p:cNvPr id="5" name="Text Placeholder 4">
            <a:extLst>
              <a:ext uri="{FF2B5EF4-FFF2-40B4-BE49-F238E27FC236}">
                <a16:creationId xmlns:a16="http://schemas.microsoft.com/office/drawing/2014/main" id="{16145E4B-3CF8-D0D0-7C49-97AB03DF10D3}"/>
              </a:ext>
            </a:extLst>
          </p:cNvPr>
          <p:cNvSpPr>
            <a:spLocks noGrp="1"/>
          </p:cNvSpPr>
          <p:nvPr>
            <p:ph type="body" sz="half" idx="2"/>
          </p:nvPr>
        </p:nvSpPr>
        <p:spPr/>
        <p:txBody>
          <a:bodyPr>
            <a:normAutofit fontScale="85000" lnSpcReduction="20000"/>
          </a:bodyPr>
          <a:lstStyle/>
          <a:p>
            <a:r>
              <a:rPr lang="en-US" dirty="0"/>
              <a:t>The I-V (current-voltage) curve is a graphical representation that shows the relationship between the current and voltage outputs of a solar panel or any electronic device. It provides valuable information about the panel's performance, efficiency, and power generation capabilities.</a:t>
            </a:r>
            <a:endParaRPr lang="it-IT" dirty="0"/>
          </a:p>
        </p:txBody>
      </p:sp>
      <p:pic>
        <p:nvPicPr>
          <p:cNvPr id="13" name="Picture 12" descr="A picture containing text, screenshot, line, diagram&#10;&#10;Description automatically generated">
            <a:extLst>
              <a:ext uri="{FF2B5EF4-FFF2-40B4-BE49-F238E27FC236}">
                <a16:creationId xmlns:a16="http://schemas.microsoft.com/office/drawing/2014/main" id="{5804D2A8-4A8E-9406-BA2D-B40A64A51AEA}"/>
              </a:ext>
            </a:extLst>
          </p:cNvPr>
          <p:cNvPicPr>
            <a:picLocks noChangeAspect="1"/>
          </p:cNvPicPr>
          <p:nvPr/>
        </p:nvPicPr>
        <p:blipFill rotWithShape="1">
          <a:blip r:embed="rId2">
            <a:extLst>
              <a:ext uri="{28A0092B-C50C-407E-A947-70E740481C1C}">
                <a14:useLocalDpi xmlns:a14="http://schemas.microsoft.com/office/drawing/2010/main" val="0"/>
              </a:ext>
            </a:extLst>
          </a:blip>
          <a:srcRect r="13681" b="1025"/>
          <a:stretch/>
        </p:blipFill>
        <p:spPr>
          <a:xfrm>
            <a:off x="4391584" y="1006671"/>
            <a:ext cx="7663844" cy="4862945"/>
          </a:xfrm>
          <a:prstGeom prst="rect">
            <a:avLst/>
          </a:prstGeom>
        </p:spPr>
      </p:pic>
      <p:sp>
        <p:nvSpPr>
          <p:cNvPr id="14" name="Titolo 1">
            <a:extLst>
              <a:ext uri="{FF2B5EF4-FFF2-40B4-BE49-F238E27FC236}">
                <a16:creationId xmlns:a16="http://schemas.microsoft.com/office/drawing/2014/main" id="{7FDBCCB5-F0AF-580B-2F09-898B232B7B66}"/>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 Shadow on a single String</a:t>
            </a:r>
          </a:p>
        </p:txBody>
      </p:sp>
    </p:spTree>
    <p:extLst>
      <p:ext uri="{BB962C8B-B14F-4D97-AF65-F5344CB8AC3E}">
        <p14:creationId xmlns:p14="http://schemas.microsoft.com/office/powerpoint/2010/main" val="40732312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55C-76FC-6350-F961-8BD0E9393EA8}"/>
              </a:ext>
            </a:extLst>
          </p:cNvPr>
          <p:cNvSpPr>
            <a:spLocks noGrp="1"/>
          </p:cNvSpPr>
          <p:nvPr>
            <p:ph type="title"/>
          </p:nvPr>
        </p:nvSpPr>
        <p:spPr/>
        <p:txBody>
          <a:bodyPr/>
          <a:lstStyle/>
          <a:p>
            <a:r>
              <a:rPr lang="it-IT" dirty="0"/>
              <a:t>The Series </a:t>
            </a:r>
            <a:br>
              <a:rPr lang="it-IT" dirty="0"/>
            </a:br>
            <a:r>
              <a:rPr lang="it-IT" dirty="0"/>
              <a:t>I-V Curve</a:t>
            </a:r>
          </a:p>
        </p:txBody>
      </p:sp>
      <p:sp>
        <p:nvSpPr>
          <p:cNvPr id="11" name="Text Placeholder 10">
            <a:extLst>
              <a:ext uri="{FF2B5EF4-FFF2-40B4-BE49-F238E27FC236}">
                <a16:creationId xmlns:a16="http://schemas.microsoft.com/office/drawing/2014/main" id="{0498C140-7BC8-AB23-BB2A-D69FE20058B4}"/>
              </a:ext>
            </a:extLst>
          </p:cNvPr>
          <p:cNvSpPr>
            <a:spLocks noGrp="1"/>
          </p:cNvSpPr>
          <p:nvPr>
            <p:ph type="body" sz="half" idx="2"/>
          </p:nvPr>
        </p:nvSpPr>
        <p:spPr/>
        <p:txBody>
          <a:bodyPr>
            <a:normAutofit fontScale="77500" lnSpcReduction="20000"/>
          </a:bodyPr>
          <a:lstStyle/>
          <a:p>
            <a:r>
              <a:rPr lang="en-US" dirty="0"/>
              <a:t>The I-V (current-voltage) curve for a series of PV (photovoltaic) panels represents the relationship between the current and voltage outputs when multiple panels are connected in a series configuration. It helps assess the combined performance and power generation of the interconnected panels.</a:t>
            </a:r>
            <a:endParaRPr lang="it-IT" dirty="0"/>
          </a:p>
        </p:txBody>
      </p:sp>
      <p:pic>
        <p:nvPicPr>
          <p:cNvPr id="16" name="Picture Placeholder 15" descr="A picture containing text, diagram, line, parallel&#10;&#10;Description automatically generated">
            <a:extLst>
              <a:ext uri="{FF2B5EF4-FFF2-40B4-BE49-F238E27FC236}">
                <a16:creationId xmlns:a16="http://schemas.microsoft.com/office/drawing/2014/main" id="{657F0810-455A-B29A-AE7B-75DBEA8819E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545" b="2545"/>
          <a:stretch>
            <a:fillRect/>
          </a:stretch>
        </p:blipFill>
        <p:spPr/>
      </p:pic>
      <p:sp>
        <p:nvSpPr>
          <p:cNvPr id="18" name="Titolo 1">
            <a:extLst>
              <a:ext uri="{FF2B5EF4-FFF2-40B4-BE49-F238E27FC236}">
                <a16:creationId xmlns:a16="http://schemas.microsoft.com/office/drawing/2014/main" id="{6C9844C5-77BF-0274-9F47-9E1AB948A139}"/>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 Shadow on a single String</a:t>
            </a:r>
          </a:p>
        </p:txBody>
      </p:sp>
    </p:spTree>
    <p:extLst>
      <p:ext uri="{BB962C8B-B14F-4D97-AF65-F5344CB8AC3E}">
        <p14:creationId xmlns:p14="http://schemas.microsoft.com/office/powerpoint/2010/main" val="38770856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55C-76FC-6350-F961-8BD0E9393EA8}"/>
              </a:ext>
            </a:extLst>
          </p:cNvPr>
          <p:cNvSpPr>
            <a:spLocks noGrp="1"/>
          </p:cNvSpPr>
          <p:nvPr>
            <p:ph type="title"/>
          </p:nvPr>
        </p:nvSpPr>
        <p:spPr/>
        <p:txBody>
          <a:bodyPr/>
          <a:lstStyle/>
          <a:p>
            <a:r>
              <a:rPr lang="it-IT" dirty="0"/>
              <a:t>The Parallel </a:t>
            </a:r>
            <a:br>
              <a:rPr lang="it-IT" dirty="0"/>
            </a:br>
            <a:r>
              <a:rPr lang="it-IT" dirty="0"/>
              <a:t>Power curve</a:t>
            </a:r>
          </a:p>
        </p:txBody>
      </p:sp>
      <p:sp>
        <p:nvSpPr>
          <p:cNvPr id="11" name="Text Placeholder 10">
            <a:extLst>
              <a:ext uri="{FF2B5EF4-FFF2-40B4-BE49-F238E27FC236}">
                <a16:creationId xmlns:a16="http://schemas.microsoft.com/office/drawing/2014/main" id="{0498C140-7BC8-AB23-BB2A-D69FE20058B4}"/>
              </a:ext>
            </a:extLst>
          </p:cNvPr>
          <p:cNvSpPr>
            <a:spLocks noGrp="1"/>
          </p:cNvSpPr>
          <p:nvPr>
            <p:ph type="body" sz="half" idx="2"/>
          </p:nvPr>
        </p:nvSpPr>
        <p:spPr/>
        <p:txBody>
          <a:bodyPr>
            <a:normAutofit fontScale="77500" lnSpcReduction="20000"/>
          </a:bodyPr>
          <a:lstStyle/>
          <a:p>
            <a:r>
              <a:rPr lang="en-US" dirty="0"/>
              <a:t>A parallel configuration of PV (photovoltaic) panels involves connecting multiple panels side by side, with their positive terminals connected together and negative terminals connected together. This setup increases the overall current output while maintaining the same voltage level, resulting in higher power generation capacity.</a:t>
            </a:r>
            <a:endParaRPr lang="it-IT" dirty="0"/>
          </a:p>
        </p:txBody>
      </p:sp>
      <p:pic>
        <p:nvPicPr>
          <p:cNvPr id="7" name="Picture Placeholder 6" descr="A picture containing diagram, text, plot, line&#10;&#10;Description automatically generated">
            <a:extLst>
              <a:ext uri="{FF2B5EF4-FFF2-40B4-BE49-F238E27FC236}">
                <a16:creationId xmlns:a16="http://schemas.microsoft.com/office/drawing/2014/main" id="{DC9040EC-9B0D-F20A-1EE2-897E9466E51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4742" b="4742"/>
          <a:stretch>
            <a:fillRect/>
          </a:stretch>
        </p:blipFill>
        <p:spPr/>
      </p:pic>
      <p:sp>
        <p:nvSpPr>
          <p:cNvPr id="9" name="Titolo 1">
            <a:extLst>
              <a:ext uri="{FF2B5EF4-FFF2-40B4-BE49-F238E27FC236}">
                <a16:creationId xmlns:a16="http://schemas.microsoft.com/office/drawing/2014/main" id="{4C307A12-FEAC-C0EB-E9D0-974926DCD98D}"/>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 Shadow on a single String</a:t>
            </a:r>
          </a:p>
        </p:txBody>
      </p:sp>
    </p:spTree>
    <p:extLst>
      <p:ext uri="{BB962C8B-B14F-4D97-AF65-F5344CB8AC3E}">
        <p14:creationId xmlns:p14="http://schemas.microsoft.com/office/powerpoint/2010/main" val="33405153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A6D4-E0E2-258F-B5D2-BEFCEA4BFE29}"/>
              </a:ext>
            </a:extLst>
          </p:cNvPr>
          <p:cNvSpPr>
            <a:spLocks noGrp="1"/>
          </p:cNvSpPr>
          <p:nvPr>
            <p:ph type="title"/>
          </p:nvPr>
        </p:nvSpPr>
        <p:spPr/>
        <p:txBody>
          <a:bodyPr/>
          <a:lstStyle/>
          <a:p>
            <a:r>
              <a:rPr lang="it-IT" dirty="0"/>
              <a:t>I-V Curve for the PV</a:t>
            </a:r>
          </a:p>
        </p:txBody>
      </p:sp>
      <p:sp>
        <p:nvSpPr>
          <p:cNvPr id="5" name="Text Placeholder 4">
            <a:extLst>
              <a:ext uri="{FF2B5EF4-FFF2-40B4-BE49-F238E27FC236}">
                <a16:creationId xmlns:a16="http://schemas.microsoft.com/office/drawing/2014/main" id="{16145E4B-3CF8-D0D0-7C49-97AB03DF10D3}"/>
              </a:ext>
            </a:extLst>
          </p:cNvPr>
          <p:cNvSpPr>
            <a:spLocks noGrp="1"/>
          </p:cNvSpPr>
          <p:nvPr>
            <p:ph type="body" sz="half" idx="2"/>
          </p:nvPr>
        </p:nvSpPr>
        <p:spPr/>
        <p:txBody>
          <a:bodyPr>
            <a:normAutofit fontScale="85000" lnSpcReduction="20000"/>
          </a:bodyPr>
          <a:lstStyle/>
          <a:p>
            <a:r>
              <a:rPr lang="en-US" dirty="0"/>
              <a:t>The I-V (current-voltage) curve is a graphical representation that shows the relationship between the current and voltage outputs of a solar panel or any electronic device. It provides valuable information about the panel's performance, efficiency, and power generation capabilities.</a:t>
            </a:r>
            <a:endParaRPr lang="it-IT" dirty="0"/>
          </a:p>
        </p:txBody>
      </p:sp>
      <p:pic>
        <p:nvPicPr>
          <p:cNvPr id="13" name="Picture 12" descr="A picture containing text, screenshot, line, diagram&#10;&#10;Description automatically generated">
            <a:extLst>
              <a:ext uri="{FF2B5EF4-FFF2-40B4-BE49-F238E27FC236}">
                <a16:creationId xmlns:a16="http://schemas.microsoft.com/office/drawing/2014/main" id="{5804D2A8-4A8E-9406-BA2D-B40A64A51AEA}"/>
              </a:ext>
            </a:extLst>
          </p:cNvPr>
          <p:cNvPicPr>
            <a:picLocks noChangeAspect="1"/>
          </p:cNvPicPr>
          <p:nvPr/>
        </p:nvPicPr>
        <p:blipFill rotWithShape="1">
          <a:blip r:embed="rId2">
            <a:extLst>
              <a:ext uri="{28A0092B-C50C-407E-A947-70E740481C1C}">
                <a14:useLocalDpi xmlns:a14="http://schemas.microsoft.com/office/drawing/2010/main" val="0"/>
              </a:ext>
            </a:extLst>
          </a:blip>
          <a:srcRect r="13681" b="1025"/>
          <a:stretch/>
        </p:blipFill>
        <p:spPr>
          <a:xfrm>
            <a:off x="4391584" y="1006671"/>
            <a:ext cx="7663844" cy="4862945"/>
          </a:xfrm>
          <a:prstGeom prst="rect">
            <a:avLst/>
          </a:prstGeom>
        </p:spPr>
      </p:pic>
      <p:sp>
        <p:nvSpPr>
          <p:cNvPr id="14" name="Titolo 1">
            <a:extLst>
              <a:ext uri="{FF2B5EF4-FFF2-40B4-BE49-F238E27FC236}">
                <a16:creationId xmlns:a16="http://schemas.microsoft.com/office/drawing/2014/main" id="{7FDBCCB5-F0AF-580B-2F09-898B232B7B66}"/>
              </a:ext>
            </a:extLst>
          </p:cNvPr>
          <p:cNvSpPr txBox="1">
            <a:spLocks/>
          </p:cNvSpPr>
          <p:nvPr/>
        </p:nvSpPr>
        <p:spPr>
          <a:xfrm>
            <a:off x="616804" y="249382"/>
            <a:ext cx="10996076" cy="623454"/>
          </a:xfrm>
          <a:prstGeom prst="rect">
            <a:avLst/>
          </a:prstGeom>
        </p:spPr>
        <p:txBody>
          <a:bodyPr lIns="91440" tIns="45720" rIns="91440" bIns="45720" anchor="t">
            <a:normAutofit fontScale="92500"/>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 Shadow on a single panel but entire parallel</a:t>
            </a:r>
          </a:p>
        </p:txBody>
      </p:sp>
    </p:spTree>
    <p:extLst>
      <p:ext uri="{BB962C8B-B14F-4D97-AF65-F5344CB8AC3E}">
        <p14:creationId xmlns:p14="http://schemas.microsoft.com/office/powerpoint/2010/main" val="31889565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55C-76FC-6350-F961-8BD0E9393EA8}"/>
              </a:ext>
            </a:extLst>
          </p:cNvPr>
          <p:cNvSpPr>
            <a:spLocks noGrp="1"/>
          </p:cNvSpPr>
          <p:nvPr>
            <p:ph type="title"/>
          </p:nvPr>
        </p:nvSpPr>
        <p:spPr/>
        <p:txBody>
          <a:bodyPr/>
          <a:lstStyle/>
          <a:p>
            <a:r>
              <a:rPr lang="it-IT" dirty="0"/>
              <a:t>The Series </a:t>
            </a:r>
            <a:br>
              <a:rPr lang="it-IT" dirty="0"/>
            </a:br>
            <a:r>
              <a:rPr lang="it-IT" dirty="0"/>
              <a:t>I-V Curve</a:t>
            </a:r>
          </a:p>
        </p:txBody>
      </p:sp>
      <p:sp>
        <p:nvSpPr>
          <p:cNvPr id="11" name="Text Placeholder 10">
            <a:extLst>
              <a:ext uri="{FF2B5EF4-FFF2-40B4-BE49-F238E27FC236}">
                <a16:creationId xmlns:a16="http://schemas.microsoft.com/office/drawing/2014/main" id="{0498C140-7BC8-AB23-BB2A-D69FE20058B4}"/>
              </a:ext>
            </a:extLst>
          </p:cNvPr>
          <p:cNvSpPr>
            <a:spLocks noGrp="1"/>
          </p:cNvSpPr>
          <p:nvPr>
            <p:ph type="body" sz="half" idx="2"/>
          </p:nvPr>
        </p:nvSpPr>
        <p:spPr/>
        <p:txBody>
          <a:bodyPr>
            <a:normAutofit fontScale="77500" lnSpcReduction="20000"/>
          </a:bodyPr>
          <a:lstStyle/>
          <a:p>
            <a:r>
              <a:rPr lang="en-US" dirty="0"/>
              <a:t>The I-V (current-voltage) curve for a series of PV (photovoltaic) panels represents the relationship between the current and voltage outputs when multiple panels are connected in a series configuration. It helps assess the combined performance and power generation of the interconnected panels.</a:t>
            </a:r>
            <a:endParaRPr lang="it-IT" dirty="0"/>
          </a:p>
        </p:txBody>
      </p:sp>
      <p:pic>
        <p:nvPicPr>
          <p:cNvPr id="16" name="Picture Placeholder 15" descr="A picture containing text, diagram, line, parallel&#10;&#10;Description automatically generated">
            <a:extLst>
              <a:ext uri="{FF2B5EF4-FFF2-40B4-BE49-F238E27FC236}">
                <a16:creationId xmlns:a16="http://schemas.microsoft.com/office/drawing/2014/main" id="{657F0810-455A-B29A-AE7B-75DBEA8819E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545" b="2545"/>
          <a:stretch>
            <a:fillRect/>
          </a:stretch>
        </p:blipFill>
        <p:spPr/>
      </p:pic>
      <p:sp>
        <p:nvSpPr>
          <p:cNvPr id="3" name="Titolo 1">
            <a:extLst>
              <a:ext uri="{FF2B5EF4-FFF2-40B4-BE49-F238E27FC236}">
                <a16:creationId xmlns:a16="http://schemas.microsoft.com/office/drawing/2014/main" id="{9F91D9E8-722D-59F5-7E52-BDBC82EC07FF}"/>
              </a:ext>
            </a:extLst>
          </p:cNvPr>
          <p:cNvSpPr txBox="1">
            <a:spLocks/>
          </p:cNvSpPr>
          <p:nvPr/>
        </p:nvSpPr>
        <p:spPr>
          <a:xfrm>
            <a:off x="616804" y="249382"/>
            <a:ext cx="10996076" cy="623454"/>
          </a:xfrm>
          <a:prstGeom prst="rect">
            <a:avLst/>
          </a:prstGeom>
        </p:spPr>
        <p:txBody>
          <a:bodyPr lIns="91440" tIns="45720" rIns="91440" bIns="45720" anchor="t">
            <a:normAutofit fontScale="92500"/>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 Shadow on a single panel but entire parallel</a:t>
            </a:r>
          </a:p>
        </p:txBody>
      </p:sp>
    </p:spTree>
    <p:extLst>
      <p:ext uri="{BB962C8B-B14F-4D97-AF65-F5344CB8AC3E}">
        <p14:creationId xmlns:p14="http://schemas.microsoft.com/office/powerpoint/2010/main" val="37567495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55C-76FC-6350-F961-8BD0E9393EA8}"/>
              </a:ext>
            </a:extLst>
          </p:cNvPr>
          <p:cNvSpPr>
            <a:spLocks noGrp="1"/>
          </p:cNvSpPr>
          <p:nvPr>
            <p:ph type="title"/>
          </p:nvPr>
        </p:nvSpPr>
        <p:spPr/>
        <p:txBody>
          <a:bodyPr/>
          <a:lstStyle/>
          <a:p>
            <a:r>
              <a:rPr lang="it-IT" dirty="0"/>
              <a:t>The Parallel </a:t>
            </a:r>
            <a:br>
              <a:rPr lang="it-IT" dirty="0"/>
            </a:br>
            <a:r>
              <a:rPr lang="it-IT" dirty="0"/>
              <a:t>Power curve</a:t>
            </a:r>
          </a:p>
        </p:txBody>
      </p:sp>
      <p:sp>
        <p:nvSpPr>
          <p:cNvPr id="11" name="Text Placeholder 10">
            <a:extLst>
              <a:ext uri="{FF2B5EF4-FFF2-40B4-BE49-F238E27FC236}">
                <a16:creationId xmlns:a16="http://schemas.microsoft.com/office/drawing/2014/main" id="{0498C140-7BC8-AB23-BB2A-D69FE20058B4}"/>
              </a:ext>
            </a:extLst>
          </p:cNvPr>
          <p:cNvSpPr>
            <a:spLocks noGrp="1"/>
          </p:cNvSpPr>
          <p:nvPr>
            <p:ph type="body" sz="half" idx="2"/>
          </p:nvPr>
        </p:nvSpPr>
        <p:spPr/>
        <p:txBody>
          <a:bodyPr>
            <a:normAutofit fontScale="77500" lnSpcReduction="20000"/>
          </a:bodyPr>
          <a:lstStyle/>
          <a:p>
            <a:r>
              <a:rPr lang="en-US" dirty="0"/>
              <a:t>A parallel configuration of PV (photovoltaic) panels involves connecting multiple panels side by side, with their positive terminals connected together and negative terminals connected together. This setup increases the overall current output while maintaining the same voltage level, resulting in higher power generation capacity.</a:t>
            </a:r>
            <a:endParaRPr lang="it-IT" dirty="0"/>
          </a:p>
        </p:txBody>
      </p:sp>
      <p:pic>
        <p:nvPicPr>
          <p:cNvPr id="7" name="Picture Placeholder 6" descr="A picture containing diagram, text, plot, line&#10;&#10;Description automatically generated">
            <a:extLst>
              <a:ext uri="{FF2B5EF4-FFF2-40B4-BE49-F238E27FC236}">
                <a16:creationId xmlns:a16="http://schemas.microsoft.com/office/drawing/2014/main" id="{DC9040EC-9B0D-F20A-1EE2-897E9466E51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4742" b="4742"/>
          <a:stretch>
            <a:fillRect/>
          </a:stretch>
        </p:blipFill>
        <p:spPr/>
      </p:pic>
      <p:sp>
        <p:nvSpPr>
          <p:cNvPr id="3" name="Titolo 1">
            <a:extLst>
              <a:ext uri="{FF2B5EF4-FFF2-40B4-BE49-F238E27FC236}">
                <a16:creationId xmlns:a16="http://schemas.microsoft.com/office/drawing/2014/main" id="{0661E834-F30F-3237-8EAF-80E2BA72E40B}"/>
              </a:ext>
            </a:extLst>
          </p:cNvPr>
          <p:cNvSpPr txBox="1">
            <a:spLocks/>
          </p:cNvSpPr>
          <p:nvPr/>
        </p:nvSpPr>
        <p:spPr>
          <a:xfrm>
            <a:off x="616804" y="249382"/>
            <a:ext cx="10996076" cy="623454"/>
          </a:xfrm>
          <a:prstGeom prst="rect">
            <a:avLst/>
          </a:prstGeom>
        </p:spPr>
        <p:txBody>
          <a:bodyPr lIns="91440" tIns="45720" rIns="91440" bIns="45720" anchor="t">
            <a:normAutofit fontScale="92500"/>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 Shadow on a single panel but entire parallel</a:t>
            </a:r>
          </a:p>
        </p:txBody>
      </p:sp>
    </p:spTree>
    <p:extLst>
      <p:ext uri="{BB962C8B-B14F-4D97-AF65-F5344CB8AC3E}">
        <p14:creationId xmlns:p14="http://schemas.microsoft.com/office/powerpoint/2010/main" val="38522312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54454CD-4916-8E1F-2D56-52B0118C0DEE}"/>
              </a:ext>
            </a:extLst>
          </p:cNvPr>
          <p:cNvSpPr>
            <a:spLocks noGrp="1"/>
          </p:cNvSpPr>
          <p:nvPr>
            <p:ph type="title"/>
          </p:nvPr>
        </p:nvSpPr>
        <p:spPr>
          <a:xfrm>
            <a:off x="612648" y="1078992"/>
            <a:ext cx="6268770" cy="1536192"/>
          </a:xfrm>
        </p:spPr>
        <p:txBody>
          <a:bodyPr anchor="b">
            <a:normAutofit/>
          </a:bodyPr>
          <a:lstStyle/>
          <a:p>
            <a:r>
              <a:rPr lang="it-IT" sz="5200"/>
              <a:t>Problem description</a:t>
            </a:r>
          </a:p>
        </p:txBody>
      </p:sp>
      <p:sp>
        <p:nvSpPr>
          <p:cNvPr id="11" name="Rectangle 10">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2484187F-7A4E-4444-413F-BEC1589BC1AB}"/>
              </a:ext>
            </a:extLst>
          </p:cNvPr>
          <p:cNvSpPr>
            <a:spLocks noGrp="1"/>
          </p:cNvSpPr>
          <p:nvPr>
            <p:ph idx="1"/>
          </p:nvPr>
        </p:nvSpPr>
        <p:spPr>
          <a:xfrm>
            <a:off x="615458" y="3355848"/>
            <a:ext cx="6268770" cy="2825496"/>
          </a:xfrm>
        </p:spPr>
        <p:txBody>
          <a:bodyPr>
            <a:normAutofit/>
          </a:bodyPr>
          <a:lstStyle/>
          <a:p>
            <a:pPr marL="0" indent="0">
              <a:lnSpc>
                <a:spcPct val="100000"/>
              </a:lnSpc>
              <a:buNone/>
            </a:pPr>
            <a:r>
              <a:rPr lang="en-US" sz="1500" dirty="0"/>
              <a:t>This presentation focuses on solving an optimization problem related to a parallel-series configuration of photovoltaic (PV) panels to maximize power generation. The objective is to identify the optimal voltage value that achieves maximum power output. Throughout the presentation, the techniques employed and the results obtained will be analyzed, highlighting the advantages of this solution and potential applications in the field of solar energy. The focus will be on the approach used to optimize the performance of photovoltaic systems and the potential benefits that arise from it.</a:t>
            </a:r>
            <a:endParaRPr lang="it-IT" sz="1500" dirty="0"/>
          </a:p>
        </p:txBody>
      </p:sp>
      <p:pic>
        <p:nvPicPr>
          <p:cNvPr id="5" name="Picture 4" descr="Lampadina su sfondo giallo con cavo e fasci di luce disegnati">
            <a:extLst>
              <a:ext uri="{FF2B5EF4-FFF2-40B4-BE49-F238E27FC236}">
                <a16:creationId xmlns:a16="http://schemas.microsoft.com/office/drawing/2014/main" id="{7B8D5584-A3B1-A6E2-2DBA-B3977BC6F742}"/>
              </a:ext>
            </a:extLst>
          </p:cNvPr>
          <p:cNvPicPr>
            <a:picLocks noChangeAspect="1"/>
          </p:cNvPicPr>
          <p:nvPr/>
        </p:nvPicPr>
        <p:blipFill rotWithShape="1">
          <a:blip r:embed="rId2"/>
          <a:srcRect l="51916" r="7658"/>
          <a:stretch/>
        </p:blipFill>
        <p:spPr>
          <a:xfrm>
            <a:off x="7684006" y="10"/>
            <a:ext cx="4507993" cy="6857990"/>
          </a:xfrm>
          <a:prstGeom prst="rect">
            <a:avLst/>
          </a:prstGeom>
        </p:spPr>
      </p:pic>
    </p:spTree>
    <p:extLst>
      <p:ext uri="{BB962C8B-B14F-4D97-AF65-F5344CB8AC3E}">
        <p14:creationId xmlns:p14="http://schemas.microsoft.com/office/powerpoint/2010/main" val="13000320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FC5C31-5ED2-31C2-846F-1AB54EC8859B}"/>
              </a:ext>
            </a:extLst>
          </p:cNvPr>
          <p:cNvSpPr>
            <a:spLocks noGrp="1"/>
          </p:cNvSpPr>
          <p:nvPr>
            <p:ph type="title"/>
          </p:nvPr>
        </p:nvSpPr>
        <p:spPr/>
        <p:txBody>
          <a:bodyPr/>
          <a:lstStyle/>
          <a:p>
            <a:r>
              <a:rPr lang="it-IT" dirty="0" err="1"/>
              <a:t>Conclusions</a:t>
            </a:r>
            <a:endParaRPr lang="it-IT" dirty="0"/>
          </a:p>
        </p:txBody>
      </p:sp>
      <p:sp>
        <p:nvSpPr>
          <p:cNvPr id="3" name="Segnaposto contenuto 2">
            <a:extLst>
              <a:ext uri="{FF2B5EF4-FFF2-40B4-BE49-F238E27FC236}">
                <a16:creationId xmlns:a16="http://schemas.microsoft.com/office/drawing/2014/main" id="{E21B3A5A-CA0F-B86E-F7D9-D90ABD1B6726}"/>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3003280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603B4C-A6C4-E1EB-52AC-2F0F3BFCACA5}"/>
              </a:ext>
            </a:extLst>
          </p:cNvPr>
          <p:cNvSpPr>
            <a:spLocks noGrp="1"/>
          </p:cNvSpPr>
          <p:nvPr>
            <p:ph type="title"/>
          </p:nvPr>
        </p:nvSpPr>
        <p:spPr/>
        <p:txBody>
          <a:bodyPr/>
          <a:lstStyle/>
          <a:p>
            <a:r>
              <a:rPr lang="it-IT" dirty="0" err="1"/>
              <a:t>Bibliography</a:t>
            </a:r>
            <a:endParaRPr lang="it-IT" dirty="0"/>
          </a:p>
        </p:txBody>
      </p:sp>
      <p:sp>
        <p:nvSpPr>
          <p:cNvPr id="3" name="Segnaposto contenuto 2">
            <a:extLst>
              <a:ext uri="{FF2B5EF4-FFF2-40B4-BE49-F238E27FC236}">
                <a16:creationId xmlns:a16="http://schemas.microsoft.com/office/drawing/2014/main" id="{280F83CB-D664-BE40-4315-5A23FD3DB8B8}"/>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995637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56EB41-C4A7-3602-B60B-484B70DA6BFD}"/>
              </a:ext>
            </a:extLst>
          </p:cNvPr>
          <p:cNvSpPr>
            <a:spLocks noGrp="1"/>
          </p:cNvSpPr>
          <p:nvPr>
            <p:ph type="title"/>
          </p:nvPr>
        </p:nvSpPr>
        <p:spPr/>
        <p:txBody>
          <a:bodyPr/>
          <a:lstStyle/>
          <a:p>
            <a:r>
              <a:rPr lang="it-IT" dirty="0"/>
              <a:t>Problem outline</a:t>
            </a:r>
          </a:p>
        </p:txBody>
      </p:sp>
      <p:graphicFrame>
        <p:nvGraphicFramePr>
          <p:cNvPr id="15" name="Segnaposto contenuto 2">
            <a:extLst>
              <a:ext uri="{FF2B5EF4-FFF2-40B4-BE49-F238E27FC236}">
                <a16:creationId xmlns:a16="http://schemas.microsoft.com/office/drawing/2014/main" id="{D883F46A-73F6-4C01-914E-7369A8B104F2}"/>
              </a:ext>
            </a:extLst>
          </p:cNvPr>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627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4454CD-4916-8E1F-2D56-52B0118C0DEE}"/>
              </a:ext>
            </a:extLst>
          </p:cNvPr>
          <p:cNvSpPr>
            <a:spLocks noGrp="1"/>
          </p:cNvSpPr>
          <p:nvPr>
            <p:ph type="title"/>
          </p:nvPr>
        </p:nvSpPr>
        <p:spPr/>
        <p:txBody>
          <a:bodyPr/>
          <a:lstStyle/>
          <a:p>
            <a:r>
              <a:rPr lang="it-IT" dirty="0" err="1"/>
              <a:t>Theoretical</a:t>
            </a:r>
            <a:r>
              <a:rPr lang="it-IT" dirty="0"/>
              <a:t> </a:t>
            </a:r>
            <a:r>
              <a:rPr lang="it-IT" dirty="0" err="1"/>
              <a:t>outlines</a:t>
            </a:r>
            <a:endParaRPr lang="it-IT" dirty="0"/>
          </a:p>
        </p:txBody>
      </p:sp>
      <p:sp>
        <p:nvSpPr>
          <p:cNvPr id="3" name="Segnaposto contenuto 2">
            <a:extLst>
              <a:ext uri="{FF2B5EF4-FFF2-40B4-BE49-F238E27FC236}">
                <a16:creationId xmlns:a16="http://schemas.microsoft.com/office/drawing/2014/main" id="{2484187F-7A4E-4444-413F-BEC1589BC1AB}"/>
              </a:ext>
            </a:extLst>
          </p:cNvPr>
          <p:cNvSpPr>
            <a:spLocks noGrp="1"/>
          </p:cNvSpPr>
          <p:nvPr>
            <p:ph idx="1"/>
          </p:nvPr>
        </p:nvSpPr>
        <p:spPr/>
        <p:txBody>
          <a:bodyPr/>
          <a:lstStyle/>
          <a:p>
            <a:r>
              <a:rPr lang="it-IT" dirty="0"/>
              <a:t>Accenni sui pannelli </a:t>
            </a:r>
          </a:p>
          <a:p>
            <a:r>
              <a:rPr lang="it-IT" dirty="0"/>
              <a:t>Come funziona MPPT </a:t>
            </a:r>
            <a:r>
              <a:rPr lang="it-IT"/>
              <a:t>in generale</a:t>
            </a:r>
          </a:p>
          <a:p>
            <a:endParaRPr lang="it-IT" dirty="0"/>
          </a:p>
        </p:txBody>
      </p:sp>
    </p:spTree>
    <p:extLst>
      <p:ext uri="{BB962C8B-B14F-4D97-AF65-F5344CB8AC3E}">
        <p14:creationId xmlns:p14="http://schemas.microsoft.com/office/powerpoint/2010/main" val="31466124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6D3BB9-8740-2325-193C-5C23663C9436}"/>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a:t>Code structure</a:t>
            </a:r>
          </a:p>
        </p:txBody>
      </p:sp>
      <p:sp>
        <p:nvSpPr>
          <p:cNvPr id="29"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7C3294E-9D75-DC25-B685-46A68AC5F8CB}"/>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defTabSz="914400">
              <a:spcAft>
                <a:spcPts val="600"/>
              </a:spcAft>
              <a:buFont typeface="Arial" panose="020B0604020202020204" pitchFamily="34" charset="0"/>
              <a:buChar char="•"/>
            </a:pPr>
            <a:r>
              <a:rPr lang="en-US" sz="1700"/>
              <a:t>Per l’implementazione del sistema e dei moduli di ottimizzazione sono state necessarie 4 classi e una libreria di utilità:</a:t>
            </a:r>
          </a:p>
          <a:p>
            <a:pPr marL="285750" indent="-228600" defTabSz="914400">
              <a:spcAft>
                <a:spcPts val="600"/>
              </a:spcAft>
              <a:buFont typeface="Arial" panose="020B0604020202020204" pitchFamily="34" charset="0"/>
              <a:buChar char="•"/>
            </a:pPr>
            <a:r>
              <a:rPr lang="en-US" sz="1700"/>
              <a:t>PVpanel</a:t>
            </a:r>
          </a:p>
          <a:p>
            <a:pPr marL="285750" indent="-228600" defTabSz="914400">
              <a:spcAft>
                <a:spcPts val="600"/>
              </a:spcAft>
              <a:buFont typeface="Arial" panose="020B0604020202020204" pitchFamily="34" charset="0"/>
              <a:buChar char="•"/>
            </a:pPr>
            <a:r>
              <a:rPr lang="en-US" sz="1700"/>
              <a:t>PVstring</a:t>
            </a:r>
          </a:p>
          <a:p>
            <a:pPr marL="285750" indent="-228600" defTabSz="914400">
              <a:spcAft>
                <a:spcPts val="600"/>
              </a:spcAft>
              <a:buFont typeface="Arial" panose="020B0604020202020204" pitchFamily="34" charset="0"/>
              <a:buChar char="•"/>
            </a:pPr>
            <a:r>
              <a:rPr lang="en-US" sz="1700"/>
              <a:t>PVparallel</a:t>
            </a:r>
          </a:p>
          <a:p>
            <a:pPr marL="285750" indent="-228600" defTabSz="914400">
              <a:spcAft>
                <a:spcPts val="600"/>
              </a:spcAft>
              <a:buFont typeface="Arial" panose="020B0604020202020204" pitchFamily="34" charset="0"/>
              <a:buChar char="•"/>
            </a:pPr>
            <a:r>
              <a:rPr lang="en-US" sz="1700"/>
              <a:t>PVsimulator</a:t>
            </a:r>
          </a:p>
          <a:p>
            <a:pPr marL="285750" indent="-228600" defTabSz="914400">
              <a:spcAft>
                <a:spcPts val="600"/>
              </a:spcAft>
              <a:buFont typeface="Arial" panose="020B0604020202020204" pitchFamily="34" charset="0"/>
              <a:buChar char="•"/>
            </a:pPr>
            <a:r>
              <a:rPr lang="en-US" sz="1700"/>
              <a:t>PVutils</a:t>
            </a:r>
          </a:p>
        </p:txBody>
      </p:sp>
      <p:pic>
        <p:nvPicPr>
          <p:cNvPr id="5" name="Content Placeholder 4" descr="A picture containing text, diagram, receipt, parallel&#10;&#10;Description automatically generated">
            <a:extLst>
              <a:ext uri="{FF2B5EF4-FFF2-40B4-BE49-F238E27FC236}">
                <a16:creationId xmlns:a16="http://schemas.microsoft.com/office/drawing/2014/main" id="{E14722E1-23C1-D6E5-C374-05F2F888BE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1184" y="1272902"/>
            <a:ext cx="6922008" cy="4412780"/>
          </a:xfrm>
          <a:prstGeom prst="rect">
            <a:avLst/>
          </a:prstGeom>
        </p:spPr>
      </p:pic>
    </p:spTree>
    <p:extLst>
      <p:ext uri="{BB962C8B-B14F-4D97-AF65-F5344CB8AC3E}">
        <p14:creationId xmlns:p14="http://schemas.microsoft.com/office/powerpoint/2010/main" val="42730358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74FA27-809E-FA42-4923-899507F85FF8}"/>
              </a:ext>
            </a:extLst>
          </p:cNvPr>
          <p:cNvSpPr>
            <a:spLocks noGrp="1"/>
          </p:cNvSpPr>
          <p:nvPr>
            <p:ph type="title"/>
          </p:nvPr>
        </p:nvSpPr>
        <p:spPr/>
        <p:txBody>
          <a:bodyPr/>
          <a:lstStyle/>
          <a:p>
            <a:r>
              <a:rPr lang="it-IT" dirty="0"/>
              <a:t>PVpanel class </a:t>
            </a:r>
          </a:p>
        </p:txBody>
      </p:sp>
      <p:sp>
        <p:nvSpPr>
          <p:cNvPr id="4" name="Rectangle: Rounded Corners 3">
            <a:extLst>
              <a:ext uri="{FF2B5EF4-FFF2-40B4-BE49-F238E27FC236}">
                <a16:creationId xmlns:a16="http://schemas.microsoft.com/office/drawing/2014/main" id="{470E3FB4-6DBF-E92F-7325-94B946B3FBA0}"/>
              </a:ext>
            </a:extLst>
          </p:cNvPr>
          <p:cNvSpPr/>
          <p:nvPr/>
        </p:nvSpPr>
        <p:spPr>
          <a:xfrm>
            <a:off x="590204" y="2635135"/>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 name="Rectangle: Rounded Corners 4">
            <a:extLst>
              <a:ext uri="{FF2B5EF4-FFF2-40B4-BE49-F238E27FC236}">
                <a16:creationId xmlns:a16="http://schemas.microsoft.com/office/drawing/2014/main" id="{A0971179-FF88-47E0-8AEF-51EEAB8ABEF9}"/>
              </a:ext>
            </a:extLst>
          </p:cNvPr>
          <p:cNvSpPr/>
          <p:nvPr/>
        </p:nvSpPr>
        <p:spPr>
          <a:xfrm>
            <a:off x="6855231" y="2635134"/>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Arrow: Right 5">
            <a:extLst>
              <a:ext uri="{FF2B5EF4-FFF2-40B4-BE49-F238E27FC236}">
                <a16:creationId xmlns:a16="http://schemas.microsoft.com/office/drawing/2014/main" id="{76BC0DC3-BACC-8C30-DC41-1EB7C657A1D5}"/>
              </a:ext>
            </a:extLst>
          </p:cNvPr>
          <p:cNvSpPr/>
          <p:nvPr/>
        </p:nvSpPr>
        <p:spPr>
          <a:xfrm>
            <a:off x="5519651" y="4181302"/>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7" name="TextBox 6">
            <a:extLst>
              <a:ext uri="{FF2B5EF4-FFF2-40B4-BE49-F238E27FC236}">
                <a16:creationId xmlns:a16="http://schemas.microsoft.com/office/drawing/2014/main" id="{8E6E1DA5-5CE3-03FF-3160-3A5D05A72CC0}"/>
              </a:ext>
            </a:extLst>
          </p:cNvPr>
          <p:cNvSpPr txBox="1"/>
          <p:nvPr/>
        </p:nvSpPr>
        <p:spPr>
          <a:xfrm>
            <a:off x="1022465" y="2851265"/>
            <a:ext cx="3948546" cy="382386"/>
          </a:xfrm>
          <a:prstGeom prst="rect">
            <a:avLst/>
          </a:prstGeom>
          <a:noFill/>
        </p:spPr>
        <p:txBody>
          <a:bodyPr wrap="square" rtlCol="0">
            <a:spAutoFit/>
          </a:bodyPr>
          <a:lstStyle/>
          <a:p>
            <a:pPr algn="ctr"/>
            <a:r>
              <a:rPr lang="it-IT" dirty="0"/>
              <a:t>Input</a:t>
            </a:r>
          </a:p>
        </p:txBody>
      </p:sp>
      <p:sp>
        <p:nvSpPr>
          <p:cNvPr id="8" name="TextBox 7">
            <a:extLst>
              <a:ext uri="{FF2B5EF4-FFF2-40B4-BE49-F238E27FC236}">
                <a16:creationId xmlns:a16="http://schemas.microsoft.com/office/drawing/2014/main" id="{CAB92DAC-49BC-7D89-07C2-1A5300CFB77A}"/>
              </a:ext>
            </a:extLst>
          </p:cNvPr>
          <p:cNvSpPr txBox="1"/>
          <p:nvPr/>
        </p:nvSpPr>
        <p:spPr>
          <a:xfrm>
            <a:off x="7254241" y="2851265"/>
            <a:ext cx="3948546" cy="382386"/>
          </a:xfrm>
          <a:prstGeom prst="rect">
            <a:avLst/>
          </a:prstGeom>
          <a:noFill/>
        </p:spPr>
        <p:txBody>
          <a:bodyPr wrap="square" rtlCol="0">
            <a:spAutoFit/>
          </a:bodyPr>
          <a:lstStyle/>
          <a:p>
            <a:pPr algn="ctr"/>
            <a:r>
              <a:rPr lang="it-IT" dirty="0"/>
              <a:t>Output</a:t>
            </a:r>
          </a:p>
        </p:txBody>
      </p:sp>
      <p:sp>
        <p:nvSpPr>
          <p:cNvPr id="9" name="Arrow: Right 8">
            <a:extLst>
              <a:ext uri="{FF2B5EF4-FFF2-40B4-BE49-F238E27FC236}">
                <a16:creationId xmlns:a16="http://schemas.microsoft.com/office/drawing/2014/main" id="{EA83193D-3760-CB61-4350-B9A4506B4874}"/>
              </a:ext>
            </a:extLst>
          </p:cNvPr>
          <p:cNvSpPr/>
          <p:nvPr/>
        </p:nvSpPr>
        <p:spPr>
          <a:xfrm>
            <a:off x="11773596"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607584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74FA27-809E-FA42-4923-899507F85FF8}"/>
              </a:ext>
            </a:extLst>
          </p:cNvPr>
          <p:cNvSpPr>
            <a:spLocks noGrp="1"/>
          </p:cNvSpPr>
          <p:nvPr>
            <p:ph type="title"/>
          </p:nvPr>
        </p:nvSpPr>
        <p:spPr/>
        <p:txBody>
          <a:bodyPr/>
          <a:lstStyle/>
          <a:p>
            <a:r>
              <a:rPr lang="it-IT" dirty="0"/>
              <a:t>PVstring class </a:t>
            </a:r>
          </a:p>
        </p:txBody>
      </p:sp>
      <p:sp>
        <p:nvSpPr>
          <p:cNvPr id="3" name="Rectangle: Rounded Corners 2">
            <a:extLst>
              <a:ext uri="{FF2B5EF4-FFF2-40B4-BE49-F238E27FC236}">
                <a16:creationId xmlns:a16="http://schemas.microsoft.com/office/drawing/2014/main" id="{BF700621-A990-8AC6-2BC8-D90673B251D4}"/>
              </a:ext>
            </a:extLst>
          </p:cNvPr>
          <p:cNvSpPr/>
          <p:nvPr/>
        </p:nvSpPr>
        <p:spPr>
          <a:xfrm>
            <a:off x="590204" y="2635135"/>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Rectangle: Rounded Corners 3">
            <a:extLst>
              <a:ext uri="{FF2B5EF4-FFF2-40B4-BE49-F238E27FC236}">
                <a16:creationId xmlns:a16="http://schemas.microsoft.com/office/drawing/2014/main" id="{4EAF32CC-533D-A882-35F5-6FAB7C436641}"/>
              </a:ext>
            </a:extLst>
          </p:cNvPr>
          <p:cNvSpPr/>
          <p:nvPr/>
        </p:nvSpPr>
        <p:spPr>
          <a:xfrm>
            <a:off x="6855231" y="2635134"/>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Arrow: Right 4">
            <a:extLst>
              <a:ext uri="{FF2B5EF4-FFF2-40B4-BE49-F238E27FC236}">
                <a16:creationId xmlns:a16="http://schemas.microsoft.com/office/drawing/2014/main" id="{791A712E-4433-7C58-F004-740B34BF2837}"/>
              </a:ext>
            </a:extLst>
          </p:cNvPr>
          <p:cNvSpPr/>
          <p:nvPr/>
        </p:nvSpPr>
        <p:spPr>
          <a:xfrm>
            <a:off x="5519651" y="4181302"/>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6" name="TextBox 5">
            <a:extLst>
              <a:ext uri="{FF2B5EF4-FFF2-40B4-BE49-F238E27FC236}">
                <a16:creationId xmlns:a16="http://schemas.microsoft.com/office/drawing/2014/main" id="{F8AA70FF-CE51-F536-A3EF-79267D35A6F2}"/>
              </a:ext>
            </a:extLst>
          </p:cNvPr>
          <p:cNvSpPr txBox="1"/>
          <p:nvPr/>
        </p:nvSpPr>
        <p:spPr>
          <a:xfrm>
            <a:off x="1022465" y="2851265"/>
            <a:ext cx="3948546" cy="382386"/>
          </a:xfrm>
          <a:prstGeom prst="rect">
            <a:avLst/>
          </a:prstGeom>
          <a:noFill/>
        </p:spPr>
        <p:txBody>
          <a:bodyPr wrap="square" rtlCol="0">
            <a:spAutoFit/>
          </a:bodyPr>
          <a:lstStyle/>
          <a:p>
            <a:pPr algn="ctr"/>
            <a:r>
              <a:rPr lang="it-IT" dirty="0"/>
              <a:t>Input</a:t>
            </a:r>
          </a:p>
        </p:txBody>
      </p:sp>
      <p:sp>
        <p:nvSpPr>
          <p:cNvPr id="7" name="TextBox 6">
            <a:extLst>
              <a:ext uri="{FF2B5EF4-FFF2-40B4-BE49-F238E27FC236}">
                <a16:creationId xmlns:a16="http://schemas.microsoft.com/office/drawing/2014/main" id="{3D183D7E-9E9F-27FD-233D-E85FE2508D7C}"/>
              </a:ext>
            </a:extLst>
          </p:cNvPr>
          <p:cNvSpPr txBox="1"/>
          <p:nvPr/>
        </p:nvSpPr>
        <p:spPr>
          <a:xfrm>
            <a:off x="7254241" y="2851265"/>
            <a:ext cx="3948546" cy="382386"/>
          </a:xfrm>
          <a:prstGeom prst="rect">
            <a:avLst/>
          </a:prstGeom>
          <a:noFill/>
        </p:spPr>
        <p:txBody>
          <a:bodyPr wrap="square" rtlCol="0">
            <a:spAutoFit/>
          </a:bodyPr>
          <a:lstStyle/>
          <a:p>
            <a:pPr algn="ctr"/>
            <a:r>
              <a:rPr lang="it-IT" dirty="0"/>
              <a:t>Output</a:t>
            </a:r>
          </a:p>
        </p:txBody>
      </p:sp>
      <p:sp>
        <p:nvSpPr>
          <p:cNvPr id="8" name="Arrow: Right 7">
            <a:extLst>
              <a:ext uri="{FF2B5EF4-FFF2-40B4-BE49-F238E27FC236}">
                <a16:creationId xmlns:a16="http://schemas.microsoft.com/office/drawing/2014/main" id="{B186C434-639E-AEE3-BC1E-E60567EC4DB3}"/>
              </a:ext>
            </a:extLst>
          </p:cNvPr>
          <p:cNvSpPr/>
          <p:nvPr/>
        </p:nvSpPr>
        <p:spPr>
          <a:xfrm>
            <a:off x="-6816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 name="Arrow: Right 8">
            <a:extLst>
              <a:ext uri="{FF2B5EF4-FFF2-40B4-BE49-F238E27FC236}">
                <a16:creationId xmlns:a16="http://schemas.microsoft.com/office/drawing/2014/main" id="{C345D739-4D05-01E9-4C0B-187F9284FB49}"/>
              </a:ext>
            </a:extLst>
          </p:cNvPr>
          <p:cNvSpPr/>
          <p:nvPr/>
        </p:nvSpPr>
        <p:spPr>
          <a:xfrm>
            <a:off x="118379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3135625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74FA27-809E-FA42-4923-899507F85FF8}"/>
              </a:ext>
            </a:extLst>
          </p:cNvPr>
          <p:cNvSpPr>
            <a:spLocks noGrp="1"/>
          </p:cNvSpPr>
          <p:nvPr>
            <p:ph type="title"/>
          </p:nvPr>
        </p:nvSpPr>
        <p:spPr/>
        <p:txBody>
          <a:bodyPr/>
          <a:lstStyle/>
          <a:p>
            <a:r>
              <a:rPr lang="it-IT" dirty="0"/>
              <a:t>PVutils class </a:t>
            </a:r>
          </a:p>
        </p:txBody>
      </p:sp>
      <p:sp>
        <p:nvSpPr>
          <p:cNvPr id="3" name="Rectangle: Rounded Corners 2">
            <a:extLst>
              <a:ext uri="{FF2B5EF4-FFF2-40B4-BE49-F238E27FC236}">
                <a16:creationId xmlns:a16="http://schemas.microsoft.com/office/drawing/2014/main" id="{A7E43AD1-A184-68CA-56C2-573C24579ADC}"/>
              </a:ext>
            </a:extLst>
          </p:cNvPr>
          <p:cNvSpPr/>
          <p:nvPr/>
        </p:nvSpPr>
        <p:spPr>
          <a:xfrm>
            <a:off x="590204" y="2635135"/>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Rectangle: Rounded Corners 3">
            <a:extLst>
              <a:ext uri="{FF2B5EF4-FFF2-40B4-BE49-F238E27FC236}">
                <a16:creationId xmlns:a16="http://schemas.microsoft.com/office/drawing/2014/main" id="{88435E64-E525-98C1-4747-DF88340691F9}"/>
              </a:ext>
            </a:extLst>
          </p:cNvPr>
          <p:cNvSpPr/>
          <p:nvPr/>
        </p:nvSpPr>
        <p:spPr>
          <a:xfrm>
            <a:off x="6855231" y="2635134"/>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Arrow: Right 4">
            <a:extLst>
              <a:ext uri="{FF2B5EF4-FFF2-40B4-BE49-F238E27FC236}">
                <a16:creationId xmlns:a16="http://schemas.microsoft.com/office/drawing/2014/main" id="{D9CBB543-36BE-BA82-9577-7899ED11039F}"/>
              </a:ext>
            </a:extLst>
          </p:cNvPr>
          <p:cNvSpPr/>
          <p:nvPr/>
        </p:nvSpPr>
        <p:spPr>
          <a:xfrm>
            <a:off x="5519651" y="4181302"/>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6" name="TextBox 5">
            <a:extLst>
              <a:ext uri="{FF2B5EF4-FFF2-40B4-BE49-F238E27FC236}">
                <a16:creationId xmlns:a16="http://schemas.microsoft.com/office/drawing/2014/main" id="{AE5F9893-29A7-20FB-D998-5BA2A2428E22}"/>
              </a:ext>
            </a:extLst>
          </p:cNvPr>
          <p:cNvSpPr txBox="1"/>
          <p:nvPr/>
        </p:nvSpPr>
        <p:spPr>
          <a:xfrm>
            <a:off x="1022465" y="2851265"/>
            <a:ext cx="3948546" cy="382386"/>
          </a:xfrm>
          <a:prstGeom prst="rect">
            <a:avLst/>
          </a:prstGeom>
          <a:noFill/>
        </p:spPr>
        <p:txBody>
          <a:bodyPr wrap="square" rtlCol="0">
            <a:spAutoFit/>
          </a:bodyPr>
          <a:lstStyle/>
          <a:p>
            <a:pPr algn="ctr"/>
            <a:r>
              <a:rPr lang="it-IT" dirty="0"/>
              <a:t>Input</a:t>
            </a:r>
          </a:p>
        </p:txBody>
      </p:sp>
      <p:sp>
        <p:nvSpPr>
          <p:cNvPr id="7" name="TextBox 6">
            <a:extLst>
              <a:ext uri="{FF2B5EF4-FFF2-40B4-BE49-F238E27FC236}">
                <a16:creationId xmlns:a16="http://schemas.microsoft.com/office/drawing/2014/main" id="{A42C8607-1D40-273A-9131-4AC60C060F30}"/>
              </a:ext>
            </a:extLst>
          </p:cNvPr>
          <p:cNvSpPr txBox="1"/>
          <p:nvPr/>
        </p:nvSpPr>
        <p:spPr>
          <a:xfrm>
            <a:off x="7254241" y="2851265"/>
            <a:ext cx="3948546" cy="382386"/>
          </a:xfrm>
          <a:prstGeom prst="rect">
            <a:avLst/>
          </a:prstGeom>
          <a:noFill/>
        </p:spPr>
        <p:txBody>
          <a:bodyPr wrap="square" rtlCol="0">
            <a:spAutoFit/>
          </a:bodyPr>
          <a:lstStyle/>
          <a:p>
            <a:pPr algn="ctr"/>
            <a:r>
              <a:rPr lang="it-IT" dirty="0"/>
              <a:t>Output</a:t>
            </a:r>
          </a:p>
        </p:txBody>
      </p:sp>
      <p:sp>
        <p:nvSpPr>
          <p:cNvPr id="8" name="Arrow: Right 7">
            <a:extLst>
              <a:ext uri="{FF2B5EF4-FFF2-40B4-BE49-F238E27FC236}">
                <a16:creationId xmlns:a16="http://schemas.microsoft.com/office/drawing/2014/main" id="{7826FA21-3B05-1D1D-6A18-06FC7E00A202}"/>
              </a:ext>
            </a:extLst>
          </p:cNvPr>
          <p:cNvSpPr/>
          <p:nvPr/>
        </p:nvSpPr>
        <p:spPr>
          <a:xfrm>
            <a:off x="-6816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 name="Arrow: Right 8">
            <a:extLst>
              <a:ext uri="{FF2B5EF4-FFF2-40B4-BE49-F238E27FC236}">
                <a16:creationId xmlns:a16="http://schemas.microsoft.com/office/drawing/2014/main" id="{DC98AB72-ECA0-0B8A-9FFE-B0BEDC881F44}"/>
              </a:ext>
            </a:extLst>
          </p:cNvPr>
          <p:cNvSpPr/>
          <p:nvPr/>
        </p:nvSpPr>
        <p:spPr>
          <a:xfrm>
            <a:off x="118379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541309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74FA27-809E-FA42-4923-899507F85FF8}"/>
              </a:ext>
            </a:extLst>
          </p:cNvPr>
          <p:cNvSpPr>
            <a:spLocks noGrp="1"/>
          </p:cNvSpPr>
          <p:nvPr>
            <p:ph type="title"/>
          </p:nvPr>
        </p:nvSpPr>
        <p:spPr/>
        <p:txBody>
          <a:bodyPr/>
          <a:lstStyle/>
          <a:p>
            <a:r>
              <a:rPr lang="it-IT" dirty="0"/>
              <a:t>PVparallel class </a:t>
            </a:r>
          </a:p>
        </p:txBody>
      </p:sp>
      <p:sp>
        <p:nvSpPr>
          <p:cNvPr id="3" name="Rectangle: Rounded Corners 2">
            <a:extLst>
              <a:ext uri="{FF2B5EF4-FFF2-40B4-BE49-F238E27FC236}">
                <a16:creationId xmlns:a16="http://schemas.microsoft.com/office/drawing/2014/main" id="{1AF7D942-5452-D7A0-0D19-7B14317B560A}"/>
              </a:ext>
            </a:extLst>
          </p:cNvPr>
          <p:cNvSpPr/>
          <p:nvPr/>
        </p:nvSpPr>
        <p:spPr>
          <a:xfrm>
            <a:off x="590204" y="2635135"/>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Rectangle: Rounded Corners 3">
            <a:extLst>
              <a:ext uri="{FF2B5EF4-FFF2-40B4-BE49-F238E27FC236}">
                <a16:creationId xmlns:a16="http://schemas.microsoft.com/office/drawing/2014/main" id="{945D369B-9D77-9E0B-296E-303294C357ED}"/>
              </a:ext>
            </a:extLst>
          </p:cNvPr>
          <p:cNvSpPr/>
          <p:nvPr/>
        </p:nvSpPr>
        <p:spPr>
          <a:xfrm>
            <a:off x="6855231" y="2635134"/>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Arrow: Right 4">
            <a:extLst>
              <a:ext uri="{FF2B5EF4-FFF2-40B4-BE49-F238E27FC236}">
                <a16:creationId xmlns:a16="http://schemas.microsoft.com/office/drawing/2014/main" id="{6CE49DBE-0701-FA76-A6FB-B1122E34543B}"/>
              </a:ext>
            </a:extLst>
          </p:cNvPr>
          <p:cNvSpPr/>
          <p:nvPr/>
        </p:nvSpPr>
        <p:spPr>
          <a:xfrm>
            <a:off x="5519651" y="4181302"/>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6" name="TextBox 5">
            <a:extLst>
              <a:ext uri="{FF2B5EF4-FFF2-40B4-BE49-F238E27FC236}">
                <a16:creationId xmlns:a16="http://schemas.microsoft.com/office/drawing/2014/main" id="{25950A83-86FE-E474-5FCF-CBB2310B6F9E}"/>
              </a:ext>
            </a:extLst>
          </p:cNvPr>
          <p:cNvSpPr txBox="1"/>
          <p:nvPr/>
        </p:nvSpPr>
        <p:spPr>
          <a:xfrm>
            <a:off x="1022465" y="2851265"/>
            <a:ext cx="3948546" cy="382386"/>
          </a:xfrm>
          <a:prstGeom prst="rect">
            <a:avLst/>
          </a:prstGeom>
          <a:noFill/>
        </p:spPr>
        <p:txBody>
          <a:bodyPr wrap="square" rtlCol="0">
            <a:spAutoFit/>
          </a:bodyPr>
          <a:lstStyle/>
          <a:p>
            <a:pPr algn="ctr"/>
            <a:r>
              <a:rPr lang="it-IT" dirty="0"/>
              <a:t>Input</a:t>
            </a:r>
          </a:p>
        </p:txBody>
      </p:sp>
      <p:sp>
        <p:nvSpPr>
          <p:cNvPr id="7" name="TextBox 6">
            <a:extLst>
              <a:ext uri="{FF2B5EF4-FFF2-40B4-BE49-F238E27FC236}">
                <a16:creationId xmlns:a16="http://schemas.microsoft.com/office/drawing/2014/main" id="{D6178F90-50B7-D14A-1E2A-9B36A6A1AB6D}"/>
              </a:ext>
            </a:extLst>
          </p:cNvPr>
          <p:cNvSpPr txBox="1"/>
          <p:nvPr/>
        </p:nvSpPr>
        <p:spPr>
          <a:xfrm>
            <a:off x="7254241" y="2851265"/>
            <a:ext cx="3948546" cy="382386"/>
          </a:xfrm>
          <a:prstGeom prst="rect">
            <a:avLst/>
          </a:prstGeom>
          <a:noFill/>
        </p:spPr>
        <p:txBody>
          <a:bodyPr wrap="square" rtlCol="0">
            <a:spAutoFit/>
          </a:bodyPr>
          <a:lstStyle/>
          <a:p>
            <a:pPr algn="ctr"/>
            <a:r>
              <a:rPr lang="it-IT" dirty="0"/>
              <a:t>Output</a:t>
            </a:r>
          </a:p>
        </p:txBody>
      </p:sp>
      <p:sp>
        <p:nvSpPr>
          <p:cNvPr id="8" name="Arrow: Right 7">
            <a:extLst>
              <a:ext uri="{FF2B5EF4-FFF2-40B4-BE49-F238E27FC236}">
                <a16:creationId xmlns:a16="http://schemas.microsoft.com/office/drawing/2014/main" id="{A043B4D9-ABD3-5DA8-18A3-6BF160BE89F8}"/>
              </a:ext>
            </a:extLst>
          </p:cNvPr>
          <p:cNvSpPr/>
          <p:nvPr/>
        </p:nvSpPr>
        <p:spPr>
          <a:xfrm>
            <a:off x="-6816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 name="Arrow: Right 8">
            <a:extLst>
              <a:ext uri="{FF2B5EF4-FFF2-40B4-BE49-F238E27FC236}">
                <a16:creationId xmlns:a16="http://schemas.microsoft.com/office/drawing/2014/main" id="{D568D34F-693B-45B8-6DCB-FE1BF25B186B}"/>
              </a:ext>
            </a:extLst>
          </p:cNvPr>
          <p:cNvSpPr/>
          <p:nvPr/>
        </p:nvSpPr>
        <p:spPr>
          <a:xfrm>
            <a:off x="118379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1193732"/>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TM03457452[[fn=Celestiale]]</Template>
  <TotalTime>121</TotalTime>
  <Words>746</Words>
  <Application>Microsoft Office PowerPoint</Application>
  <PresentationFormat>Widescreen</PresentationFormat>
  <Paragraphs>63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Avenir Next LT Pro</vt:lpstr>
      <vt:lpstr>Calibri</vt:lpstr>
      <vt:lpstr>Neue Haas Grotesk Text Pro</vt:lpstr>
      <vt:lpstr>AccentBoxVTI</vt:lpstr>
      <vt:lpstr>MPPT algorithm for calculating the maximum power of a photovoltaic system </vt:lpstr>
      <vt:lpstr>Problem description</vt:lpstr>
      <vt:lpstr>Problem outline</vt:lpstr>
      <vt:lpstr>Theoretical outlines</vt:lpstr>
      <vt:lpstr>Code structure</vt:lpstr>
      <vt:lpstr>PVpanel class </vt:lpstr>
      <vt:lpstr>PVstring class </vt:lpstr>
      <vt:lpstr>PVutils class </vt:lpstr>
      <vt:lpstr>PVparallel class </vt:lpstr>
      <vt:lpstr>PVsimulator class </vt:lpstr>
      <vt:lpstr>I-V Curve for the PV</vt:lpstr>
      <vt:lpstr>The Series  I-V Curve</vt:lpstr>
      <vt:lpstr>The Parallel  Power curve</vt:lpstr>
      <vt:lpstr>I-V Curve for the PV</vt:lpstr>
      <vt:lpstr>The Series  I-V Curve</vt:lpstr>
      <vt:lpstr>The Parallel  Power curve</vt:lpstr>
      <vt:lpstr>I-V Curve for the PV</vt:lpstr>
      <vt:lpstr>The Series  I-V Curve</vt:lpstr>
      <vt:lpstr>The Parallel  Power curve</vt:lpstr>
      <vt:lpstr>Conclusions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MPPT algorithm for calculating the maximum power of a photovoltaic system </dc:title>
  <dc:creator>MARCO DE GREGORIO</dc:creator>
  <cp:lastModifiedBy>MARCO DE GREGORIO</cp:lastModifiedBy>
  <cp:revision>9</cp:revision>
  <dcterms:created xsi:type="dcterms:W3CDTF">2023-05-18T11:58:59Z</dcterms:created>
  <dcterms:modified xsi:type="dcterms:W3CDTF">2023-05-21T09:34:43Z</dcterms:modified>
</cp:coreProperties>
</file>