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73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7" r:id="rId18"/>
    <p:sldId id="278" r:id="rId19"/>
    <p:sldId id="279" r:id="rId20"/>
    <p:sldId id="275" r:id="rId21"/>
    <p:sldId id="281" r:id="rId22"/>
    <p:sldId id="282" r:id="rId23"/>
    <p:sldId id="283" r:id="rId24"/>
    <p:sldId id="276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292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4" autoAdjust="0"/>
    <p:restoredTop sz="89433" autoAdjust="0"/>
  </p:normalViewPr>
  <p:slideViewPr>
    <p:cSldViewPr snapToGrid="0">
      <p:cViewPr varScale="1">
        <p:scale>
          <a:sx n="88" d="100"/>
          <a:sy n="88" d="100"/>
        </p:scale>
        <p:origin x="36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CAC2-127C-454C-83F7-928B4239B8F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089A6-260E-48CF-B967-4976B40FA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4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can set the paths/environmental variables in the regular command prompt to operate the same way as anaconda, but the anaconda prompt does it for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FE177-5C7E-4C86-9E42-AB3DF73318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7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ELSE (if the Boolean result is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), the code directly beneath the IF statement is skipped, and the code below the ELSE statement is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3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**NOT THE SAME AS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**</a:t>
            </a:r>
            <a:endParaRPr lang="en-US" dirty="0"/>
          </a:p>
          <a:p>
            <a:pPr lvl="1"/>
            <a:r>
              <a:rPr lang="en-US" dirty="0"/>
              <a:t>An IF statement following an IF statement will be tested regardless of the order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ELIF</a:t>
            </a:r>
            <a:r>
              <a:rPr lang="en-US" dirty="0"/>
              <a:t> will </a:t>
            </a:r>
            <a:r>
              <a:rPr lang="en-US" b="1" dirty="0"/>
              <a:t>only</a:t>
            </a:r>
            <a:r>
              <a:rPr lang="en-US" dirty="0"/>
              <a:t> be executed if the preceding IF statement was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2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**NOT THE SAME AS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**</a:t>
            </a:r>
            <a:endParaRPr lang="en-US" dirty="0"/>
          </a:p>
          <a:p>
            <a:pPr lvl="1"/>
            <a:r>
              <a:rPr lang="en-US" dirty="0"/>
              <a:t>An IF statement following an IF statement will be tested regardless of the order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ELIF</a:t>
            </a:r>
            <a:r>
              <a:rPr lang="en-US" dirty="0"/>
              <a:t> will </a:t>
            </a:r>
            <a:r>
              <a:rPr lang="en-US" b="1" dirty="0"/>
              <a:t>only</a:t>
            </a:r>
            <a:r>
              <a:rPr lang="en-US" dirty="0"/>
              <a:t> be executed if the preceding IF statement was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02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**NOT THE SAME AS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**</a:t>
            </a:r>
            <a:endParaRPr lang="en-US" dirty="0"/>
          </a:p>
          <a:p>
            <a:pPr lvl="1"/>
            <a:r>
              <a:rPr lang="en-US" dirty="0"/>
              <a:t>An IF statement following an IF statement will be tested regardless of the order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ELIF</a:t>
            </a:r>
            <a:r>
              <a:rPr lang="en-US" dirty="0"/>
              <a:t> will </a:t>
            </a:r>
            <a:r>
              <a:rPr lang="en-US" b="1" dirty="0"/>
              <a:t>only</a:t>
            </a:r>
            <a:r>
              <a:rPr lang="en-US" dirty="0"/>
              <a:t> be executed if the preceding IF statement was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**NOT THE SAME AS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**</a:t>
            </a:r>
            <a:endParaRPr lang="en-US" dirty="0"/>
          </a:p>
          <a:p>
            <a:pPr lvl="1"/>
            <a:r>
              <a:rPr lang="en-US" dirty="0"/>
              <a:t>An IF statement following an IF statement will be tested regardless of the order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ELIF</a:t>
            </a:r>
            <a:r>
              <a:rPr lang="en-US" dirty="0"/>
              <a:t> will </a:t>
            </a:r>
            <a:r>
              <a:rPr lang="en-US" b="1" dirty="0"/>
              <a:t>only</a:t>
            </a:r>
            <a:r>
              <a:rPr lang="en-US" dirty="0"/>
              <a:t> be executed if the preceding IF statement was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90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74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8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86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74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**Open VS Code**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17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3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0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28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49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6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5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86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09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241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84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*floats can also represent real numbers as an approximation, but they cannot accurately and precisely represent all real numbers (ex. Sqrt(2) or 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FE177-5C7E-4C86-9E42-AB3DF73318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7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WHILE loop iterates as long as a condition is TRUE</a:t>
            </a:r>
          </a:p>
          <a:p>
            <a:pPr lvl="1"/>
            <a:r>
              <a:rPr lang="en-US" dirty="0"/>
              <a:t>**NOTE: it is possible to create an infinite while loop – try to avoid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3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*if creating a tuple with one element, must have a trailing comma (ex: t = (17,)) otherwise python reads it as a parenthesized numerical expression</a:t>
            </a:r>
          </a:p>
          <a:p>
            <a:r>
              <a:rPr lang="en-US" dirty="0"/>
              <a:t>Ref: “Data Structures &amp; Algorithms in Python” by Goodrich et 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FE177-5C7E-4C86-9E42-AB3DF73318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37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FE177-5C7E-4C86-9E42-AB3DF73318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24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FE177-5C7E-4C86-9E42-AB3DF73318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1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the Boolean result of a logical or comparison operator is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then the code directly beneath the IF statement will be executed</a:t>
            </a:r>
          </a:p>
          <a:p>
            <a:r>
              <a:rPr lang="en-US" dirty="0"/>
              <a:t>ELSE (if the Boolean result is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), the code directly beneath the IF statement is skipped, and the code below the ELSE statement is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0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the Boolean result of a logical or comparison operator is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then the code directly beneath the IF statement will be executed</a:t>
            </a:r>
          </a:p>
          <a:p>
            <a:r>
              <a:rPr lang="en-US" dirty="0"/>
              <a:t>ELSE (if the Boolean result is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), the code directly beneath the IF statement is skipped, and the code below the ELSE statement is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1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ELSE (if the Boolean result is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), the code directly beneath the IF statement is skipped, and the code below the ELSE statement is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89A6-260E-48CF-B967-4976B40FAF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D4BB-271D-421B-85ED-F57E43D3F80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A44-0ACA-4E97-A6CE-F39CC1E1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D4BB-271D-421B-85ED-F57E43D3F80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A44-0ACA-4E97-A6CE-F39CC1E1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D4BB-271D-421B-85ED-F57E43D3F80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A44-0ACA-4E97-A6CE-F39CC1E1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8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D4BB-271D-421B-85ED-F57E43D3F80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A44-0ACA-4E97-A6CE-F39CC1E1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6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D4BB-271D-421B-85ED-F57E43D3F80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A44-0ACA-4E97-A6CE-F39CC1E1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D4BB-271D-421B-85ED-F57E43D3F80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A44-0ACA-4E97-A6CE-F39CC1E1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9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D4BB-271D-421B-85ED-F57E43D3F80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A44-0ACA-4E97-A6CE-F39CC1E1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D4BB-271D-421B-85ED-F57E43D3F80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A44-0ACA-4E97-A6CE-F39CC1E1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9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D4BB-271D-421B-85ED-F57E43D3F80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A44-0ACA-4E97-A6CE-F39CC1E1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6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D4BB-271D-421B-85ED-F57E43D3F80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A44-0ACA-4E97-A6CE-F39CC1E1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D4BB-271D-421B-85ED-F57E43D3F80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A44-0ACA-4E97-A6CE-F39CC1E1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1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tar, outdoor object, dark, night&#10;&#10;Description automatically generated">
            <a:extLst>
              <a:ext uri="{FF2B5EF4-FFF2-40B4-BE49-F238E27FC236}">
                <a16:creationId xmlns:a16="http://schemas.microsoft.com/office/drawing/2014/main" id="{E85FE302-5713-445F-92E4-0AD1023A4E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2D4BB-271D-421B-85ED-F57E43D3F80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E0A44-0ACA-4E97-A6CE-F39CC1E1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mas-krenn.com/en/wiki/Cmd_commands_under_Window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Python Setup and Tools</a:t>
            </a:r>
          </a:p>
        </p:txBody>
      </p:sp>
    </p:spTree>
    <p:extLst>
      <p:ext uri="{BB962C8B-B14F-4D97-AF65-F5344CB8AC3E}">
        <p14:creationId xmlns:p14="http://schemas.microsoft.com/office/powerpoint/2010/main" val="17951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Integer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Boolean</a:t>
            </a:r>
          </a:p>
          <a:p>
            <a:pPr lvl="1"/>
            <a:r>
              <a:rPr lang="en-US" dirty="0"/>
              <a:t>Only values: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dirty="0"/>
              <a:t>Logical operations: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or and not</a:t>
            </a:r>
            <a:endParaRPr lang="en-US" sz="11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Comparison operations: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==  !=  &gt;=  &lt;=  &gt;  &lt;</a:t>
            </a:r>
          </a:p>
        </p:txBody>
      </p:sp>
      <p:pic>
        <p:nvPicPr>
          <p:cNvPr id="8" name="Picture 2" descr="Fridge Magnet Numbers HD Stock Images | Shutterstock">
            <a:extLst>
              <a:ext uri="{FF2B5EF4-FFF2-40B4-BE49-F238E27FC236}">
                <a16:creationId xmlns:a16="http://schemas.microsoft.com/office/drawing/2014/main" id="{503362E9-583A-42D0-AC29-78930EE9C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95" b="15000"/>
          <a:stretch/>
        </p:blipFill>
        <p:spPr bwMode="auto">
          <a:xfrm>
            <a:off x="5028338" y="1563238"/>
            <a:ext cx="3614139" cy="186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he C3D File Format">
            <a:extLst>
              <a:ext uri="{FF2B5EF4-FFF2-40B4-BE49-F238E27FC236}">
                <a16:creationId xmlns:a16="http://schemas.microsoft.com/office/drawing/2014/main" id="{18FCE512-28D4-4A93-AD89-B701EE8F8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67" y="1745412"/>
            <a:ext cx="42291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nfiguration of a single precision IEEE floating-point number | Download  Scientific Diagram">
            <a:extLst>
              <a:ext uri="{FF2B5EF4-FFF2-40B4-BE49-F238E27FC236}">
                <a16:creationId xmlns:a16="http://schemas.microsoft.com/office/drawing/2014/main" id="{84B9F927-27A8-45E0-86CE-FE7082F0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20" y="2311948"/>
            <a:ext cx="6497654" cy="181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ython strings - Python Tutorial">
            <a:extLst>
              <a:ext uri="{FF2B5EF4-FFF2-40B4-BE49-F238E27FC236}">
                <a16:creationId xmlns:a16="http://schemas.microsoft.com/office/drawing/2014/main" id="{6B5FA62D-6C5D-44DC-9F36-BAC613B7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027" y="2604511"/>
            <a:ext cx="4768440" cy="180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Boolean Operators - Sport Management - LibGuides at Slippery Rock University">
            <a:extLst>
              <a:ext uri="{FF2B5EF4-FFF2-40B4-BE49-F238E27FC236}">
                <a16:creationId xmlns:a16="http://schemas.microsoft.com/office/drawing/2014/main" id="{02CB311E-1DDF-4F9F-9171-06AD1F4EE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942" y="3052459"/>
            <a:ext cx="7026058" cy="284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99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234E-12ED-47E1-83C0-54DD61D6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Non-primitive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9286-1898-43B5-84A0-FBD2246D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</a:p>
          <a:p>
            <a:pPr lvl="1"/>
            <a:r>
              <a:rPr lang="en-US" dirty="0"/>
              <a:t>Stores a collection of items</a:t>
            </a:r>
          </a:p>
          <a:p>
            <a:pPr lvl="2"/>
            <a:r>
              <a:rPr lang="en-US" dirty="0"/>
              <a:t>Ordered, mutable, can store duplicates</a:t>
            </a:r>
          </a:p>
          <a:p>
            <a:pPr lvl="1"/>
            <a:r>
              <a:rPr lang="en-US" dirty="0"/>
              <a:t>Must </a:t>
            </a:r>
            <a:r>
              <a:rPr lang="en-US" b="1" dirty="0"/>
              <a:t>import</a:t>
            </a:r>
            <a:r>
              <a:rPr lang="en-US" dirty="0"/>
              <a:t> a module or package</a:t>
            </a:r>
          </a:p>
          <a:p>
            <a:pPr lvl="1"/>
            <a:r>
              <a:rPr lang="en-US" dirty="0"/>
              <a:t>Important with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numpy</a:t>
            </a:r>
            <a:r>
              <a:rPr lang="en-US" dirty="0"/>
              <a:t> package</a:t>
            </a:r>
          </a:p>
          <a:p>
            <a:pPr lvl="2"/>
            <a:r>
              <a:rPr lang="en-US" dirty="0"/>
              <a:t>More efficient than lists for storing large amounts of data</a:t>
            </a:r>
          </a:p>
          <a:p>
            <a:pPr lvl="2"/>
            <a:r>
              <a:rPr lang="en-US" dirty="0"/>
              <a:t>Good for numerical operations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Dictionary</a:t>
            </a:r>
          </a:p>
        </p:txBody>
      </p:sp>
      <p:pic>
        <p:nvPicPr>
          <p:cNvPr id="10242" name="Picture 2" descr="NumPy array size - np.size() | Python NumPy Tutorial">
            <a:extLst>
              <a:ext uri="{FF2B5EF4-FFF2-40B4-BE49-F238E27FC236}">
                <a16:creationId xmlns:a16="http://schemas.microsoft.com/office/drawing/2014/main" id="{B72C6480-7102-44ED-85B7-DEAE08260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4100513"/>
            <a:ext cx="60960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16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234E-12ED-47E1-83C0-54DD61D6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Non-primitive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9286-1898-43B5-84A0-FBD2246D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</a:p>
          <a:p>
            <a:r>
              <a:rPr lang="en-US" dirty="0"/>
              <a:t>List</a:t>
            </a:r>
          </a:p>
          <a:p>
            <a:pPr lvl="1"/>
            <a:r>
              <a:rPr lang="en-US" dirty="0"/>
              <a:t>Stores a collection of items</a:t>
            </a:r>
          </a:p>
          <a:p>
            <a:pPr lvl="2"/>
            <a:r>
              <a:rPr lang="en-US" dirty="0"/>
              <a:t>Ordered, mutable, can store duplicates</a:t>
            </a:r>
          </a:p>
          <a:p>
            <a:pPr lvl="1"/>
            <a:r>
              <a:rPr lang="en-US" dirty="0"/>
              <a:t>Built-in data structure</a:t>
            </a:r>
          </a:p>
          <a:p>
            <a:pPr lvl="1"/>
            <a:r>
              <a:rPr lang="en-US" dirty="0"/>
              <a:t>Denoted by […] and elements separated by commas</a:t>
            </a:r>
            <a:endParaRPr lang="en-US" b="1" dirty="0"/>
          </a:p>
          <a:p>
            <a:r>
              <a:rPr lang="en-US" dirty="0"/>
              <a:t>Tuple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Dictionary</a:t>
            </a:r>
          </a:p>
        </p:txBody>
      </p:sp>
      <p:pic>
        <p:nvPicPr>
          <p:cNvPr id="11266" name="Picture 2" descr="Python List of Lists – A Helpful Illustrated Guide to Nested Lists in Python  | Finxter">
            <a:extLst>
              <a:ext uri="{FF2B5EF4-FFF2-40B4-BE49-F238E27FC236}">
                <a16:creationId xmlns:a16="http://schemas.microsoft.com/office/drawing/2014/main" id="{83D7EA76-D6BE-419D-AD81-7DFC7810B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4381373"/>
            <a:ext cx="4255294" cy="238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The Ultimate Guide to Python Lists | Finxter">
            <a:extLst>
              <a:ext uri="{FF2B5EF4-FFF2-40B4-BE49-F238E27FC236}">
                <a16:creationId xmlns:a16="http://schemas.microsoft.com/office/drawing/2014/main" id="{0D629B21-D0AA-4DD0-BCA3-C52E63770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069" y="1435606"/>
            <a:ext cx="4012406" cy="224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2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234E-12ED-47E1-83C0-54DD61D6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Non-primitive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9286-1898-43B5-84A0-FBD2246D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pPr lvl="1"/>
            <a:r>
              <a:rPr lang="en-US" dirty="0"/>
              <a:t>Stores a collection of items</a:t>
            </a:r>
          </a:p>
          <a:p>
            <a:pPr lvl="2"/>
            <a:r>
              <a:rPr lang="en-US" dirty="0"/>
              <a:t>Ordered, </a:t>
            </a:r>
            <a:r>
              <a:rPr lang="en-US" b="1" dirty="0"/>
              <a:t>im</a:t>
            </a:r>
            <a:r>
              <a:rPr lang="en-US" dirty="0"/>
              <a:t>mutable, can store duplicates</a:t>
            </a:r>
          </a:p>
          <a:p>
            <a:pPr lvl="1"/>
            <a:r>
              <a:rPr lang="en-US" dirty="0"/>
              <a:t>Built-in data structure</a:t>
            </a:r>
          </a:p>
          <a:p>
            <a:pPr lvl="1"/>
            <a:r>
              <a:rPr lang="en-US" dirty="0"/>
              <a:t>Denoted by (…) and elements separated by commas*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Dictionary</a:t>
            </a:r>
          </a:p>
        </p:txBody>
      </p:sp>
      <p:pic>
        <p:nvPicPr>
          <p:cNvPr id="12290" name="Picture 2" descr="The Ultimate Guide To Python Tuples | Finxter">
            <a:extLst>
              <a:ext uri="{FF2B5EF4-FFF2-40B4-BE49-F238E27FC236}">
                <a16:creationId xmlns:a16="http://schemas.microsoft.com/office/drawing/2014/main" id="{4C1390A5-A8B7-4F31-80CD-FA711733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712" y="1385885"/>
            <a:ext cx="4673606" cy="26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234E-12ED-47E1-83C0-54DD61D6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Non-primitive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9286-1898-43B5-84A0-FBD2246D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Set</a:t>
            </a:r>
          </a:p>
          <a:p>
            <a:pPr lvl="1"/>
            <a:r>
              <a:rPr lang="en-US" dirty="0"/>
              <a:t>Stores a collection of items</a:t>
            </a:r>
          </a:p>
          <a:p>
            <a:pPr lvl="2"/>
            <a:r>
              <a:rPr lang="en-US" b="1" dirty="0"/>
              <a:t>Un</a:t>
            </a:r>
            <a:r>
              <a:rPr lang="en-US" dirty="0"/>
              <a:t>ordered, immutable, can </a:t>
            </a:r>
            <a:r>
              <a:rPr lang="en-US" b="1" dirty="0"/>
              <a:t>not</a:t>
            </a:r>
            <a:r>
              <a:rPr lang="en-US" dirty="0"/>
              <a:t> store duplicates</a:t>
            </a:r>
          </a:p>
          <a:p>
            <a:pPr lvl="1"/>
            <a:r>
              <a:rPr lang="en-US" dirty="0"/>
              <a:t>Built-in data structure</a:t>
            </a:r>
          </a:p>
          <a:p>
            <a:pPr lvl="1"/>
            <a:r>
              <a:rPr lang="en-US" dirty="0"/>
              <a:t>Denoted by {…} and elements separated by commas</a:t>
            </a:r>
          </a:p>
          <a:p>
            <a:r>
              <a:rPr lang="en-US" dirty="0"/>
              <a:t>Dictionary</a:t>
            </a:r>
          </a:p>
        </p:txBody>
      </p:sp>
      <p:pic>
        <p:nvPicPr>
          <p:cNvPr id="5" name="Picture 4" descr="A picture containing text, gauge, device, watch&#10;&#10;Description automatically generated">
            <a:extLst>
              <a:ext uri="{FF2B5EF4-FFF2-40B4-BE49-F238E27FC236}">
                <a16:creationId xmlns:a16="http://schemas.microsoft.com/office/drawing/2014/main" id="{B14CF9D6-5464-4403-88E8-C9E86D90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818" y="2524125"/>
            <a:ext cx="5791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9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234E-12ED-47E1-83C0-54DD61D6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Non-primitive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9286-1898-43B5-84A0-FBD2246D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Stores a collection of </a:t>
            </a:r>
            <a:r>
              <a:rPr lang="en-US" b="1" dirty="0"/>
              <a:t>key : value pairs</a:t>
            </a:r>
          </a:p>
          <a:p>
            <a:pPr lvl="2"/>
            <a:r>
              <a:rPr lang="en-US" dirty="0"/>
              <a:t>Ordered*, mutable, can </a:t>
            </a:r>
            <a:r>
              <a:rPr lang="en-US" b="1" dirty="0"/>
              <a:t>not</a:t>
            </a:r>
            <a:r>
              <a:rPr lang="en-US" dirty="0"/>
              <a:t> store duplicate keys, can store duplicate values</a:t>
            </a:r>
          </a:p>
          <a:p>
            <a:pPr lvl="1"/>
            <a:r>
              <a:rPr lang="en-US" dirty="0"/>
              <a:t>Built-in data structure</a:t>
            </a:r>
          </a:p>
          <a:p>
            <a:pPr lvl="1"/>
            <a:r>
              <a:rPr lang="en-US" dirty="0"/>
              <a:t>Denoted by {…} and key : value elements separated by commas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02B9B-59FE-43DC-97DF-825A898BF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307" y="2297831"/>
            <a:ext cx="9182099" cy="8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6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E66-0654-D7B3-5FCC-40FBCB4B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5F91-791D-5A00-FD14-3804179B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/ ELSE </a:t>
            </a:r>
            <a:r>
              <a:rPr lang="en-US" dirty="0"/>
              <a:t>statements use </a:t>
            </a:r>
            <a:r>
              <a:rPr lang="en-US" b="1" dirty="0"/>
              <a:t>Booleans</a:t>
            </a:r>
            <a:r>
              <a:rPr lang="en-US" dirty="0"/>
              <a:t> to execute different sections of code</a:t>
            </a:r>
          </a:p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the Boolean result of a logical or comparison operator is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54FED-CBBC-59A8-EDFF-D017AD94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09" y="2576593"/>
            <a:ext cx="5612459" cy="28494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0BBDED-9FC3-541C-FD5A-AE532222CF77}"/>
              </a:ext>
            </a:extLst>
          </p:cNvPr>
          <p:cNvCxnSpPr/>
          <p:nvPr/>
        </p:nvCxnSpPr>
        <p:spPr>
          <a:xfrm>
            <a:off x="6096000" y="3242820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8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E66-0654-D7B3-5FCC-40FBCB4B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5F91-791D-5A00-FD14-3804179B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 / ELSE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statements use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Booleans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execute different sections of code</a:t>
            </a:r>
          </a:p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the Boolean result of a logical or comparison operator is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then the code directly beneath the IF statement will be executed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54FED-CBBC-59A8-EDFF-D017AD94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09" y="2576593"/>
            <a:ext cx="5612459" cy="28494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0BBDED-9FC3-541C-FD5A-AE532222CF77}"/>
              </a:ext>
            </a:extLst>
          </p:cNvPr>
          <p:cNvCxnSpPr/>
          <p:nvPr/>
        </p:nvCxnSpPr>
        <p:spPr>
          <a:xfrm>
            <a:off x="6680462" y="3704734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8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E66-0654-D7B3-5FCC-40FBCB4B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5F91-791D-5A00-FD14-3804179B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 / ELSE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statements use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Booleans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execute different sections of code</a:t>
            </a:r>
          </a:p>
          <a:p>
            <a:r>
              <a:rPr lang="en-US" dirty="0"/>
              <a:t>ELSE (if the Boolean result is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)…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91BF3-B382-7727-9368-62B79F45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385" y="2575521"/>
            <a:ext cx="5412300" cy="17069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0BBDED-9FC3-541C-FD5A-AE532222CF77}"/>
              </a:ext>
            </a:extLst>
          </p:cNvPr>
          <p:cNvCxnSpPr/>
          <p:nvPr/>
        </p:nvCxnSpPr>
        <p:spPr>
          <a:xfrm>
            <a:off x="5894367" y="2875174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09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E66-0654-D7B3-5FCC-40FBCB4B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5F91-791D-5A00-FD14-3804179B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 / ELSE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statements use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Booleans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execute different sections of code</a:t>
            </a:r>
          </a:p>
          <a:p>
            <a:r>
              <a:rPr lang="en-US" dirty="0"/>
              <a:t>ELSE (if the Boolean result is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), the code directly beneath the IF statement is skipped, and the code below the ELSE statement is executed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91BF3-B382-7727-9368-62B79F45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385" y="2575521"/>
            <a:ext cx="5412300" cy="17069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0BBDED-9FC3-541C-FD5A-AE532222CF77}"/>
              </a:ext>
            </a:extLst>
          </p:cNvPr>
          <p:cNvCxnSpPr/>
          <p:nvPr/>
        </p:nvCxnSpPr>
        <p:spPr>
          <a:xfrm>
            <a:off x="5894367" y="3535051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CB195C-52F4-5695-E647-92C6B04D53AC}"/>
              </a:ext>
            </a:extLst>
          </p:cNvPr>
          <p:cNvCxnSpPr/>
          <p:nvPr/>
        </p:nvCxnSpPr>
        <p:spPr>
          <a:xfrm>
            <a:off x="6404986" y="3894841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4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for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anaconda prompt vs command prompt?</a:t>
            </a:r>
          </a:p>
          <a:p>
            <a:pPr lvl="1"/>
            <a:r>
              <a:rPr lang="en-US" dirty="0"/>
              <a:t>Handles background PATH information</a:t>
            </a:r>
          </a:p>
          <a:p>
            <a:pPr lvl="2"/>
            <a:r>
              <a:rPr lang="en-US" dirty="0"/>
              <a:t>Allows us to use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conda</a:t>
            </a:r>
            <a:r>
              <a:rPr lang="en-US" dirty="0"/>
              <a:t>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python</a:t>
            </a:r>
            <a:r>
              <a:rPr lang="en-US" dirty="0"/>
              <a:t> commands immediately</a:t>
            </a:r>
          </a:p>
          <a:p>
            <a:pPr lvl="1"/>
            <a:r>
              <a:rPr lang="en-US" dirty="0"/>
              <a:t>Ease of accessing, changing, and updating </a:t>
            </a:r>
            <a:r>
              <a:rPr lang="en-US" dirty="0" err="1"/>
              <a:t>conda</a:t>
            </a:r>
            <a:r>
              <a:rPr lang="en-US" dirty="0"/>
              <a:t> environments </a:t>
            </a:r>
          </a:p>
          <a:p>
            <a:pPr lvl="1"/>
            <a:r>
              <a:rPr lang="en-US" dirty="0"/>
              <a:t>Uses same commands as command prompt</a:t>
            </a:r>
          </a:p>
          <a:p>
            <a:pPr lvl="2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https://www.thomas-krenn.com/en/wiki/Cmd_commands_under_Windows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pic>
        <p:nvPicPr>
          <p:cNvPr id="2050" name="Picture 2" descr="Install both Anaconda &amp;amp; Python | Windows - DEV Community">
            <a:extLst>
              <a:ext uri="{FF2B5EF4-FFF2-40B4-BE49-F238E27FC236}">
                <a16:creationId xmlns:a16="http://schemas.microsoft.com/office/drawing/2014/main" id="{4490FDC7-0A4C-4F9D-AD60-F28C950DF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089" y="3960689"/>
            <a:ext cx="5235823" cy="294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31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9766-E24E-62E0-7AF5-CB4BAB8F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</a:t>
            </a:r>
            <a:r>
              <a:rPr lang="en-US" dirty="0">
                <a:latin typeface="Consolas" panose="020B0609020204030204" pitchFamily="49" charset="0"/>
              </a:rPr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CB9B-B9C6-39EF-F43E-12221506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66725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ELIF</a:t>
            </a:r>
            <a:r>
              <a:rPr lang="en-US" dirty="0"/>
              <a:t> statement must follow an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</a:t>
            </a:r>
          </a:p>
          <a:p>
            <a:r>
              <a:rPr lang="en-US" dirty="0"/>
              <a:t>It reads as “ELSE IF”, aka…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4C488-543D-1A60-4184-C5350146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94" y="2305161"/>
            <a:ext cx="5535606" cy="22476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27CFB9-7046-53AA-BE65-548026D04D29}"/>
              </a:ext>
            </a:extLst>
          </p:cNvPr>
          <p:cNvCxnSpPr/>
          <p:nvPr/>
        </p:nvCxnSpPr>
        <p:spPr>
          <a:xfrm>
            <a:off x="5770248" y="2603369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33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9766-E24E-62E0-7AF5-CB4BAB8F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</a:t>
            </a:r>
            <a:r>
              <a:rPr lang="en-US" dirty="0">
                <a:latin typeface="Consolas" panose="020B0609020204030204" pitchFamily="49" charset="0"/>
              </a:rPr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CB9B-B9C6-39EF-F43E-12221506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6672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statement must follow 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statement</a:t>
            </a:r>
          </a:p>
          <a:p>
            <a:r>
              <a:rPr lang="en-US" dirty="0"/>
              <a:t>It reads as “ELSE IF”, aka, the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was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therefore, we will try another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4C488-543D-1A60-4184-C5350146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94" y="2305161"/>
            <a:ext cx="5535606" cy="22476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AA5D97-1714-D0CE-9978-08A64BC216BA}"/>
              </a:ext>
            </a:extLst>
          </p:cNvPr>
          <p:cNvCxnSpPr/>
          <p:nvPr/>
        </p:nvCxnSpPr>
        <p:spPr>
          <a:xfrm>
            <a:off x="5782817" y="3197258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22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9766-E24E-62E0-7AF5-CB4BAB8F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</a:t>
            </a:r>
            <a:r>
              <a:rPr lang="en-US" dirty="0">
                <a:latin typeface="Consolas" panose="020B0609020204030204" pitchFamily="49" charset="0"/>
              </a:rPr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CB9B-B9C6-39EF-F43E-12221506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6672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statement must follow 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statement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 reads as “ELSE IF”, aka, 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statement was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therefore, we will try another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statement</a:t>
            </a:r>
          </a:p>
          <a:p>
            <a:r>
              <a:rPr lang="en-US" dirty="0"/>
              <a:t>If the ELIF statement is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the code beneath it will be executed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4C488-543D-1A60-4184-C5350146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94" y="2305161"/>
            <a:ext cx="5535606" cy="22476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AA5D97-1714-D0CE-9978-08A64BC216BA}"/>
              </a:ext>
            </a:extLst>
          </p:cNvPr>
          <p:cNvCxnSpPr/>
          <p:nvPr/>
        </p:nvCxnSpPr>
        <p:spPr>
          <a:xfrm>
            <a:off x="6169316" y="3517769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32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9766-E24E-62E0-7AF5-CB4BAB8F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</a:t>
            </a:r>
            <a:r>
              <a:rPr lang="en-US" dirty="0">
                <a:latin typeface="Consolas" panose="020B0609020204030204" pitchFamily="49" charset="0"/>
              </a:rPr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CB9B-B9C6-39EF-F43E-12221506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6672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statement must follow 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statement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 reads as “ELSE IF”, aka, 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statement was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therefore, we will try another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statement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ELIF</a:t>
            </a:r>
            <a:r>
              <a:rPr lang="en-US" dirty="0"/>
              <a:t> will </a:t>
            </a:r>
            <a:r>
              <a:rPr lang="en-US" b="1" dirty="0"/>
              <a:t>only</a:t>
            </a:r>
            <a:r>
              <a:rPr lang="en-US" dirty="0"/>
              <a:t> be executed if the preceding IF statement was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4C488-543D-1A60-4184-C5350146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94" y="2305161"/>
            <a:ext cx="5535606" cy="22476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AA5D97-1714-D0CE-9978-08A64BC216BA}"/>
              </a:ext>
            </a:extLst>
          </p:cNvPr>
          <p:cNvCxnSpPr/>
          <p:nvPr/>
        </p:nvCxnSpPr>
        <p:spPr>
          <a:xfrm>
            <a:off x="6169316" y="3517769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28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/>
              <a:t>Loops are very useful structures that allow a section of code to be executed repeatedly</a:t>
            </a:r>
          </a:p>
          <a:p>
            <a:r>
              <a:rPr lang="en-US" dirty="0"/>
              <a:t>A FOR loop iterates over a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50696-BF58-C281-1505-8F0D2E5C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319" y="1690688"/>
            <a:ext cx="4107257" cy="13954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7074290" y="2150882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43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/>
              <a:t>A FOR loop iterates over a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50696-BF58-C281-1505-8F0D2E5C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319" y="1690688"/>
            <a:ext cx="4107257" cy="1395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8B755-7EC4-7593-E269-E2FB14B063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125" b="64981"/>
          <a:stretch/>
        </p:blipFill>
        <p:spPr>
          <a:xfrm>
            <a:off x="9484759" y="3647727"/>
            <a:ext cx="752750" cy="5943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7696459" y="2575089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B63F97-FEF0-72D3-4F9B-18521B5AEDF8}"/>
              </a:ext>
            </a:extLst>
          </p:cNvPr>
          <p:cNvCxnSpPr/>
          <p:nvPr/>
        </p:nvCxnSpPr>
        <p:spPr>
          <a:xfrm>
            <a:off x="8507164" y="3943547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26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/>
              <a:t>A FOR loop iterates over a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50696-BF58-C281-1505-8F0D2E5C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319" y="1690688"/>
            <a:ext cx="4107257" cy="13954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7074290" y="2150882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28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/>
              <a:t>A FOR loop iterates over a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50696-BF58-C281-1505-8F0D2E5C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319" y="1690688"/>
            <a:ext cx="4107257" cy="1395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8B755-7EC4-7593-E269-E2FB14B063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9168" r="-1126" b="35813"/>
          <a:stretch/>
        </p:blipFill>
        <p:spPr>
          <a:xfrm>
            <a:off x="9484759" y="3647727"/>
            <a:ext cx="752750" cy="5943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7696459" y="2575089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B63F97-FEF0-72D3-4F9B-18521B5AEDF8}"/>
              </a:ext>
            </a:extLst>
          </p:cNvPr>
          <p:cNvCxnSpPr/>
          <p:nvPr/>
        </p:nvCxnSpPr>
        <p:spPr>
          <a:xfrm>
            <a:off x="8507164" y="3943547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08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/>
              <a:t>A FOR loop iterates over a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50696-BF58-C281-1505-8F0D2E5C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319" y="1690688"/>
            <a:ext cx="4107257" cy="13954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7074290" y="2150882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81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/>
              <a:t>A FOR loop iterates over a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50696-BF58-C281-1505-8F0D2E5C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319" y="1690688"/>
            <a:ext cx="4107257" cy="1395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8B755-7EC4-7593-E269-E2FB14B063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63201" r="-1126" b="1780"/>
          <a:stretch/>
        </p:blipFill>
        <p:spPr>
          <a:xfrm>
            <a:off x="9484759" y="3647727"/>
            <a:ext cx="752750" cy="5943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7696459" y="2575089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B63F97-FEF0-72D3-4F9B-18521B5AEDF8}"/>
              </a:ext>
            </a:extLst>
          </p:cNvPr>
          <p:cNvCxnSpPr/>
          <p:nvPr/>
        </p:nvCxnSpPr>
        <p:spPr>
          <a:xfrm>
            <a:off x="8507164" y="3943547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3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for organization, management, and replicability </a:t>
            </a:r>
          </a:p>
          <a:p>
            <a:pPr lvl="1"/>
            <a:r>
              <a:rPr lang="en-US" dirty="0"/>
              <a:t>Contain specific modules, packages, and dependencies</a:t>
            </a:r>
          </a:p>
          <a:p>
            <a:pPr lvl="1"/>
            <a:r>
              <a:rPr lang="en-US" dirty="0"/>
              <a:t>Allows for more efficient collaboration</a:t>
            </a:r>
          </a:p>
          <a:p>
            <a:pPr lvl="1"/>
            <a:r>
              <a:rPr lang="en-US" dirty="0"/>
              <a:t>Keeps projects independent of each other</a:t>
            </a:r>
          </a:p>
          <a:p>
            <a:pPr lvl="1"/>
            <a:r>
              <a:rPr lang="en-US" dirty="0"/>
              <a:t>MUST BE MAINTAINED </a:t>
            </a:r>
          </a:p>
        </p:txBody>
      </p:sp>
      <p:pic>
        <p:nvPicPr>
          <p:cNvPr id="3074" name="Picture 2" descr="How to Make Your Own Terrarium | Gardener&amp;#39;s Path">
            <a:extLst>
              <a:ext uri="{FF2B5EF4-FFF2-40B4-BE49-F238E27FC236}">
                <a16:creationId xmlns:a16="http://schemas.microsoft.com/office/drawing/2014/main" id="{01C6805C-52D3-453F-A7E3-4408730C8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22" y="3559995"/>
            <a:ext cx="4688878" cy="313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2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257801" cy="46672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count = 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C007B-02E5-1716-EF32-746EE828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37" y="1825625"/>
            <a:ext cx="4361548" cy="22551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6612377" y="2964182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413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C007B-02E5-1716-EF32-746EE828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37" y="1825625"/>
            <a:ext cx="4361548" cy="22551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7234546" y="3388389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B63F97-FEF0-72D3-4F9B-18521B5AEDF8}"/>
              </a:ext>
            </a:extLst>
          </p:cNvPr>
          <p:cNvCxnSpPr/>
          <p:nvPr/>
        </p:nvCxnSpPr>
        <p:spPr>
          <a:xfrm>
            <a:off x="8130092" y="4971069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7E757EA-2817-6891-656A-32A5474F8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125" b="64981"/>
          <a:stretch/>
        </p:blipFill>
        <p:spPr>
          <a:xfrm>
            <a:off x="9117236" y="4673901"/>
            <a:ext cx="752750" cy="59433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8CEE5D-0F6B-2B34-775C-49ED1846164D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5257801" cy="466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count = 0</a:t>
            </a:r>
          </a:p>
        </p:txBody>
      </p:sp>
    </p:spTree>
    <p:extLst>
      <p:ext uri="{BB962C8B-B14F-4D97-AF65-F5344CB8AC3E}">
        <p14:creationId xmlns:p14="http://schemas.microsoft.com/office/powerpoint/2010/main" val="1576549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C007B-02E5-1716-EF32-746EE828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37" y="1825625"/>
            <a:ext cx="4361548" cy="22551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7243973" y="3774888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8CEE5D-0F6B-2B34-775C-49ED1846164D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5257801" cy="466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count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C7741A-4E5D-B86F-54D0-DF81861B2028}"/>
              </a:ext>
            </a:extLst>
          </p:cNvPr>
          <p:cNvCxnSpPr/>
          <p:nvPr/>
        </p:nvCxnSpPr>
        <p:spPr>
          <a:xfrm>
            <a:off x="1389927" y="5998591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92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257801" cy="46672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count =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C007B-02E5-1716-EF32-746EE828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37" y="1825625"/>
            <a:ext cx="4361548" cy="22551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6612377" y="2964182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220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C007B-02E5-1716-EF32-746EE828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37" y="1825625"/>
            <a:ext cx="4361548" cy="22551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7234546" y="3388389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B63F97-FEF0-72D3-4F9B-18521B5AEDF8}"/>
              </a:ext>
            </a:extLst>
          </p:cNvPr>
          <p:cNvCxnSpPr/>
          <p:nvPr/>
        </p:nvCxnSpPr>
        <p:spPr>
          <a:xfrm>
            <a:off x="8130092" y="4971069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7E757EA-2817-6891-656A-32A5474F8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63" t="32490" r="-563" b="32490"/>
          <a:stretch/>
        </p:blipFill>
        <p:spPr>
          <a:xfrm>
            <a:off x="9117236" y="4673901"/>
            <a:ext cx="752750" cy="59433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8CEE5D-0F6B-2B34-775C-49ED1846164D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5257801" cy="466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count = 1</a:t>
            </a:r>
          </a:p>
        </p:txBody>
      </p:sp>
    </p:spTree>
    <p:extLst>
      <p:ext uri="{BB962C8B-B14F-4D97-AF65-F5344CB8AC3E}">
        <p14:creationId xmlns:p14="http://schemas.microsoft.com/office/powerpoint/2010/main" val="2644050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C007B-02E5-1716-EF32-746EE828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37" y="1825625"/>
            <a:ext cx="4361548" cy="22551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7243973" y="3774888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8CEE5D-0F6B-2B34-775C-49ED1846164D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5257801" cy="466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count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08BDE6-2ADC-B7BD-9A8D-367AD7B89DD2}"/>
              </a:ext>
            </a:extLst>
          </p:cNvPr>
          <p:cNvCxnSpPr/>
          <p:nvPr/>
        </p:nvCxnSpPr>
        <p:spPr>
          <a:xfrm>
            <a:off x="1389927" y="5998591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30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257801" cy="46672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count =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C007B-02E5-1716-EF32-746EE828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37" y="1825625"/>
            <a:ext cx="4361548" cy="22551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6612377" y="2964182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12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C007B-02E5-1716-EF32-746EE828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37" y="1825625"/>
            <a:ext cx="4361548" cy="22551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7234546" y="3388389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B63F97-FEF0-72D3-4F9B-18521B5AEDF8}"/>
              </a:ext>
            </a:extLst>
          </p:cNvPr>
          <p:cNvCxnSpPr/>
          <p:nvPr/>
        </p:nvCxnSpPr>
        <p:spPr>
          <a:xfrm>
            <a:off x="8130092" y="4971069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7E757EA-2817-6891-656A-32A5474F8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63" t="65542" r="-563" b="-561"/>
          <a:stretch/>
        </p:blipFill>
        <p:spPr>
          <a:xfrm>
            <a:off x="9117236" y="4673901"/>
            <a:ext cx="752750" cy="59433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8CEE5D-0F6B-2B34-775C-49ED1846164D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5257801" cy="466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count = 2</a:t>
            </a:r>
          </a:p>
        </p:txBody>
      </p:sp>
    </p:spTree>
    <p:extLst>
      <p:ext uri="{BB962C8B-B14F-4D97-AF65-F5344CB8AC3E}">
        <p14:creationId xmlns:p14="http://schemas.microsoft.com/office/powerpoint/2010/main" val="1594726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C007B-02E5-1716-EF32-746EE828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37" y="1825625"/>
            <a:ext cx="4361548" cy="22551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7243973" y="3774888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8CEE5D-0F6B-2B34-775C-49ED1846164D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5257801" cy="466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count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917680-E4D9-E7E4-F610-F68908E8B33C}"/>
              </a:ext>
            </a:extLst>
          </p:cNvPr>
          <p:cNvCxnSpPr/>
          <p:nvPr/>
        </p:nvCxnSpPr>
        <p:spPr>
          <a:xfrm>
            <a:off x="1389927" y="5998591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31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A3D-AD73-8FB8-30D4-102DF74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62C-5206-0A3C-0E17-28A3CC3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C007B-02E5-1716-EF32-746EE828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37" y="1825625"/>
            <a:ext cx="4361548" cy="22551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3276C-43EB-8FC4-3B79-F34352926887}"/>
              </a:ext>
            </a:extLst>
          </p:cNvPr>
          <p:cNvCxnSpPr/>
          <p:nvPr/>
        </p:nvCxnSpPr>
        <p:spPr>
          <a:xfrm>
            <a:off x="6602951" y="2964183"/>
            <a:ext cx="810705" cy="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8CEE5D-0F6B-2B34-775C-49ED1846164D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5257801" cy="466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Loops are very useful structures that allow a section of code to be executed repeatedly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FOR loop iterates over a sequence</a:t>
            </a:r>
          </a:p>
          <a:p>
            <a:r>
              <a:rPr lang="en-US" dirty="0"/>
              <a:t>A WHILE loop iterates as long as a condition is TRUE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count = 3</a:t>
            </a:r>
          </a:p>
        </p:txBody>
      </p:sp>
    </p:spTree>
    <p:extLst>
      <p:ext uri="{BB962C8B-B14F-4D97-AF65-F5344CB8AC3E}">
        <p14:creationId xmlns:p14="http://schemas.microsoft.com/office/powerpoint/2010/main" val="281224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IDE (integrated development environment) that works for many programming languages</a:t>
            </a:r>
          </a:p>
          <a:p>
            <a:pPr lvl="1"/>
            <a:r>
              <a:rPr lang="en-US" dirty="0"/>
              <a:t>Python, R, JavaScript, Java, C++, Node.js, etc.</a:t>
            </a:r>
          </a:p>
          <a:p>
            <a:r>
              <a:rPr lang="en-US" dirty="0"/>
              <a:t>Ranked as the most popular developer environment tool by the Stack Overflow 2023 Developer Survey</a:t>
            </a:r>
          </a:p>
          <a:p>
            <a:r>
              <a:rPr lang="en-US" dirty="0"/>
              <a:t>Great place to build, test/debug, and troubleshoot code</a:t>
            </a:r>
          </a:p>
          <a:p>
            <a:r>
              <a:rPr lang="en-US" dirty="0"/>
              <a:t>Can utilize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4098" name="Picture 2" descr="Install Visual Studio Code on Linux | Snap Store">
            <a:extLst>
              <a:ext uri="{FF2B5EF4-FFF2-40B4-BE49-F238E27FC236}">
                <a16:creationId xmlns:a16="http://schemas.microsoft.com/office/drawing/2014/main" id="{01B4E5A4-8771-4843-AB07-438AA607E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7" y="4601966"/>
            <a:ext cx="2051406" cy="205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 - Logo Downloads">
            <a:extLst>
              <a:ext uri="{FF2B5EF4-FFF2-40B4-BE49-F238E27FC236}">
                <a16:creationId xmlns:a16="http://schemas.microsoft.com/office/drawing/2014/main" id="{79832FA1-C954-45BA-AFEF-724EFA3FD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762" y="4759394"/>
            <a:ext cx="1619391" cy="161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ow to Auto-sync Update from One Github Repository to Other Repository  Using Github Workflow | by Wendy Yanto | The Startup | Medium">
            <a:extLst>
              <a:ext uri="{FF2B5EF4-FFF2-40B4-BE49-F238E27FC236}">
                <a16:creationId xmlns:a16="http://schemas.microsoft.com/office/drawing/2014/main" id="{C2E548DF-A67E-41F8-9D86-B2F3C0A4D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6" t="4030" r="21812" b="7348"/>
          <a:stretch/>
        </p:blipFill>
        <p:spPr bwMode="auto">
          <a:xfrm>
            <a:off x="10415301" y="4759394"/>
            <a:ext cx="813351" cy="73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tlassian Bitbucket (@Bitbucket) | Twitter">
            <a:extLst>
              <a:ext uri="{FF2B5EF4-FFF2-40B4-BE49-F238E27FC236}">
                <a16:creationId xmlns:a16="http://schemas.microsoft.com/office/drawing/2014/main" id="{525089FD-F57D-4C8D-B26D-BEF6711FF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301" y="5564969"/>
            <a:ext cx="813816" cy="8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209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4D7A-A34E-F073-9277-473272F1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CE83-4ADF-285A-A2E7-B8E91B676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“Notebooks” contain both rich text and code</a:t>
            </a:r>
          </a:p>
          <a:p>
            <a:pPr lvl="1"/>
            <a:r>
              <a:rPr lang="en-US" dirty="0"/>
              <a:t>Rich text can include figures, links, and equations and is written using Markdown syntax</a:t>
            </a:r>
          </a:p>
          <a:p>
            <a:r>
              <a:rPr lang="en-US" dirty="0"/>
              <a:t>“</a:t>
            </a:r>
            <a:r>
              <a:rPr lang="en-US" dirty="0" err="1"/>
              <a:t>Jupyter</a:t>
            </a:r>
            <a:r>
              <a:rPr lang="en-US" dirty="0"/>
              <a:t>” originally targeted the use of Julia, Python, and R</a:t>
            </a:r>
          </a:p>
          <a:p>
            <a:r>
              <a:rPr lang="en-US" dirty="0"/>
              <a:t>Really good for class </a:t>
            </a:r>
            <a:r>
              <a:rPr lang="en-US" dirty="0" err="1"/>
              <a:t>homeworks</a:t>
            </a:r>
            <a:r>
              <a:rPr lang="en-US" dirty="0"/>
              <a:t> and projects</a:t>
            </a:r>
          </a:p>
          <a:p>
            <a:r>
              <a:rPr lang="en-US" dirty="0"/>
              <a:t>Not as good for efficient programming</a:t>
            </a:r>
          </a:p>
          <a:p>
            <a:endParaRPr lang="en-US" dirty="0"/>
          </a:p>
        </p:txBody>
      </p:sp>
      <p:pic>
        <p:nvPicPr>
          <p:cNvPr id="5122" name="Picture 2" descr="3. Introduction to Jupyter — Lab in C&amp;amp;P (Spring2021)">
            <a:extLst>
              <a:ext uri="{FF2B5EF4-FFF2-40B4-BE49-F238E27FC236}">
                <a16:creationId xmlns:a16="http://schemas.microsoft.com/office/drawing/2014/main" id="{B9AD38B7-D0F9-4BFB-9050-B328219F3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606150"/>
            <a:ext cx="4199746" cy="208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ubble Captures Vivid Auroras in Jupiter&amp;#39;s Atmosphere | NASA">
            <a:extLst>
              <a:ext uri="{FF2B5EF4-FFF2-40B4-BE49-F238E27FC236}">
                <a16:creationId xmlns:a16="http://schemas.microsoft.com/office/drawing/2014/main" id="{B3C6CF14-1C1B-4A9E-8B12-4B567E61A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946" y="3513304"/>
            <a:ext cx="3267853" cy="325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7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19508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/>
              <a:t>Numeric data</a:t>
            </a:r>
          </a:p>
          <a:p>
            <a:pPr lvl="1"/>
            <a:r>
              <a:rPr lang="en-US" dirty="0"/>
              <a:t>Whole numbers</a:t>
            </a:r>
          </a:p>
          <a:p>
            <a:pPr lvl="2"/>
            <a:r>
              <a:rPr lang="en-US" dirty="0"/>
              <a:t>Positive and negative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Boolean</a:t>
            </a:r>
          </a:p>
        </p:txBody>
      </p:sp>
      <p:pic>
        <p:nvPicPr>
          <p:cNvPr id="6146" name="Picture 2" descr="Fridge Magnet Numbers HD Stock Images | Shutterstock">
            <a:extLst>
              <a:ext uri="{FF2B5EF4-FFF2-40B4-BE49-F238E27FC236}">
                <a16:creationId xmlns:a16="http://schemas.microsoft.com/office/drawing/2014/main" id="{AE597FD7-9BE9-42C4-B0B4-163282737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5" b="15000"/>
          <a:stretch/>
        </p:blipFill>
        <p:spPr bwMode="auto">
          <a:xfrm>
            <a:off x="4756077" y="1563238"/>
            <a:ext cx="3614139" cy="186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he C3D File Format">
            <a:extLst>
              <a:ext uri="{FF2B5EF4-FFF2-40B4-BE49-F238E27FC236}">
                <a16:creationId xmlns:a16="http://schemas.microsoft.com/office/drawing/2014/main" id="{DAB08456-2122-447C-8F5E-CA2F3CAC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67" y="1745412"/>
            <a:ext cx="42291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6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r>
              <a:rPr lang="en-US" dirty="0"/>
              <a:t>Float</a:t>
            </a:r>
          </a:p>
          <a:p>
            <a:pPr lvl="1"/>
            <a:r>
              <a:rPr lang="en-US" dirty="0"/>
              <a:t>“Floating point numbers”</a:t>
            </a:r>
          </a:p>
          <a:p>
            <a:pPr lvl="1"/>
            <a:r>
              <a:rPr lang="en-US" dirty="0"/>
              <a:t>Numeric data </a:t>
            </a:r>
          </a:p>
          <a:p>
            <a:pPr lvl="1"/>
            <a:r>
              <a:rPr lang="en-US" dirty="0"/>
              <a:t>Real numbers*</a:t>
            </a:r>
          </a:p>
          <a:p>
            <a:pPr lvl="2"/>
            <a:r>
              <a:rPr lang="en-US" dirty="0"/>
              <a:t>Positive and negative</a:t>
            </a:r>
          </a:p>
          <a:p>
            <a:pPr lvl="1"/>
            <a:r>
              <a:rPr lang="en-US" dirty="0"/>
              <a:t>Contains a decimal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Boolean</a:t>
            </a:r>
          </a:p>
        </p:txBody>
      </p:sp>
      <p:pic>
        <p:nvPicPr>
          <p:cNvPr id="8" name="Picture 2" descr="Fridge Magnet Numbers HD Stock Images | Shutterstock">
            <a:extLst>
              <a:ext uri="{FF2B5EF4-FFF2-40B4-BE49-F238E27FC236}">
                <a16:creationId xmlns:a16="http://schemas.microsoft.com/office/drawing/2014/main" id="{503362E9-583A-42D0-AC29-78930EE9C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95" b="15000"/>
          <a:stretch/>
        </p:blipFill>
        <p:spPr bwMode="auto">
          <a:xfrm>
            <a:off x="5028338" y="1563238"/>
            <a:ext cx="3614139" cy="186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he C3D File Format">
            <a:extLst>
              <a:ext uri="{FF2B5EF4-FFF2-40B4-BE49-F238E27FC236}">
                <a16:creationId xmlns:a16="http://schemas.microsoft.com/office/drawing/2014/main" id="{18FCE512-28D4-4A93-AD89-B701EE8F8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67" y="1745412"/>
            <a:ext cx="42291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nfiguration of a single precision IEEE floating-point number | Download  Scientific Diagram">
            <a:extLst>
              <a:ext uri="{FF2B5EF4-FFF2-40B4-BE49-F238E27FC236}">
                <a16:creationId xmlns:a16="http://schemas.microsoft.com/office/drawing/2014/main" id="{84B9F927-27A8-45E0-86CE-FE7082F0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20" y="2311948"/>
            <a:ext cx="6497654" cy="181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39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String</a:t>
            </a:r>
          </a:p>
          <a:p>
            <a:pPr lvl="1"/>
            <a:r>
              <a:rPr lang="en-US" dirty="0"/>
              <a:t>Sequence of characters</a:t>
            </a:r>
          </a:p>
          <a:p>
            <a:pPr lvl="1"/>
            <a:r>
              <a:rPr lang="en-US" dirty="0"/>
              <a:t>Denoted using ‘…’ or “…”</a:t>
            </a:r>
          </a:p>
          <a:p>
            <a:pPr lvl="1"/>
            <a:r>
              <a:rPr lang="en-US" dirty="0"/>
              <a:t>Indexable</a:t>
            </a:r>
          </a:p>
          <a:p>
            <a:pPr lvl="2"/>
            <a:r>
              <a:rPr lang="en-US" dirty="0"/>
              <a:t>Specific string operations</a:t>
            </a:r>
          </a:p>
          <a:p>
            <a:r>
              <a:rPr lang="en-US" dirty="0"/>
              <a:t>Boolean</a:t>
            </a:r>
          </a:p>
        </p:txBody>
      </p:sp>
      <p:pic>
        <p:nvPicPr>
          <p:cNvPr id="8" name="Picture 2" descr="Fridge Magnet Numbers HD Stock Images | Shutterstock">
            <a:extLst>
              <a:ext uri="{FF2B5EF4-FFF2-40B4-BE49-F238E27FC236}">
                <a16:creationId xmlns:a16="http://schemas.microsoft.com/office/drawing/2014/main" id="{503362E9-583A-42D0-AC29-78930EE9C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95" b="15000"/>
          <a:stretch/>
        </p:blipFill>
        <p:spPr bwMode="auto">
          <a:xfrm>
            <a:off x="5028338" y="1563238"/>
            <a:ext cx="3614139" cy="186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he C3D File Format">
            <a:extLst>
              <a:ext uri="{FF2B5EF4-FFF2-40B4-BE49-F238E27FC236}">
                <a16:creationId xmlns:a16="http://schemas.microsoft.com/office/drawing/2014/main" id="{18FCE512-28D4-4A93-AD89-B701EE8F8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67" y="1745412"/>
            <a:ext cx="42291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nfiguration of a single precision IEEE floating-point number | Download  Scientific Diagram">
            <a:extLst>
              <a:ext uri="{FF2B5EF4-FFF2-40B4-BE49-F238E27FC236}">
                <a16:creationId xmlns:a16="http://schemas.microsoft.com/office/drawing/2014/main" id="{84B9F927-27A8-45E0-86CE-FE7082F0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20" y="2311948"/>
            <a:ext cx="6497654" cy="181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ython strings - Python Tutorial">
            <a:extLst>
              <a:ext uri="{FF2B5EF4-FFF2-40B4-BE49-F238E27FC236}">
                <a16:creationId xmlns:a16="http://schemas.microsoft.com/office/drawing/2014/main" id="{6B5FA62D-6C5D-44DC-9F36-BAC613B7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027" y="2604511"/>
            <a:ext cx="4768440" cy="180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61334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Pre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Pres" id="{E2123C04-22AC-46E8-8B54-D07829FCC771}" vid="{ADED57E4-99A6-4555-9666-039B5EB1D3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ResearchPres</Template>
  <TotalTime>289</TotalTime>
  <Words>2469</Words>
  <Application>Microsoft Office PowerPoint</Application>
  <PresentationFormat>Widescreen</PresentationFormat>
  <Paragraphs>328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Consolas</vt:lpstr>
      <vt:lpstr>ResearchPres</vt:lpstr>
      <vt:lpstr>Overview of Python Setup and Tools</vt:lpstr>
      <vt:lpstr>Anaconda for Python</vt:lpstr>
      <vt:lpstr>Anaconda Environments</vt:lpstr>
      <vt:lpstr>VS Code</vt:lpstr>
      <vt:lpstr>Jupyter Notebooks</vt:lpstr>
      <vt:lpstr>Python Data Structures</vt:lpstr>
      <vt:lpstr>Primitive Data Structures </vt:lpstr>
      <vt:lpstr>Primitive Data Structures </vt:lpstr>
      <vt:lpstr>Primitive Data Structures </vt:lpstr>
      <vt:lpstr>Primitive Data Structures </vt:lpstr>
      <vt:lpstr>Non-primitive Data Structures</vt:lpstr>
      <vt:lpstr>Non-primitive Data Structures</vt:lpstr>
      <vt:lpstr>Non-primitive Data Structures</vt:lpstr>
      <vt:lpstr>Non-primitive Data Structures</vt:lpstr>
      <vt:lpstr>Non-primitive Data Structures</vt:lpstr>
      <vt:lpstr>Conditional Statements</vt:lpstr>
      <vt:lpstr>Conditional Statements</vt:lpstr>
      <vt:lpstr>Conditional Statements</vt:lpstr>
      <vt:lpstr>Conditional Statements</vt:lpstr>
      <vt:lpstr>Conditional Statements: ELIF</vt:lpstr>
      <vt:lpstr>Conditional Statements: ELIF</vt:lpstr>
      <vt:lpstr>Conditional Statements: ELIF</vt:lpstr>
      <vt:lpstr>Conditional Statements: ELIF</vt:lpstr>
      <vt:lpstr>FOR and WHILE Loops</vt:lpstr>
      <vt:lpstr>FOR and WHILE Loops</vt:lpstr>
      <vt:lpstr>FOR and WHILE Loops</vt:lpstr>
      <vt:lpstr>FOR and WHILE Loops</vt:lpstr>
      <vt:lpstr>FOR and WHILE Loops</vt:lpstr>
      <vt:lpstr>FOR and WHILE Loops</vt:lpstr>
      <vt:lpstr>FOR and WHILE Loops</vt:lpstr>
      <vt:lpstr>FOR and WHILE Loops</vt:lpstr>
      <vt:lpstr>FOR and WHILE Loops</vt:lpstr>
      <vt:lpstr>FOR and WHILE Loops</vt:lpstr>
      <vt:lpstr>FOR and WHILE Loops</vt:lpstr>
      <vt:lpstr>FOR and WHILE Loops</vt:lpstr>
      <vt:lpstr>FOR and WHILE Loops</vt:lpstr>
      <vt:lpstr>FOR and WHILE Loops</vt:lpstr>
      <vt:lpstr>FOR and WHILE Loops</vt:lpstr>
      <vt:lpstr>FOR and WHILE Loops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for Python</dc:title>
  <dc:creator>Mollie Gaines</dc:creator>
  <cp:lastModifiedBy>Mollie Gaines</cp:lastModifiedBy>
  <cp:revision>9</cp:revision>
  <dcterms:created xsi:type="dcterms:W3CDTF">2022-08-31T16:02:06Z</dcterms:created>
  <dcterms:modified xsi:type="dcterms:W3CDTF">2023-08-30T15:44:32Z</dcterms:modified>
</cp:coreProperties>
</file>