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6858000" cx="9144000"/>
  <p:notesSz cx="6858000" cy="9144000"/>
  <p:embeddedFontLst>
    <p:embeddedFont>
      <p:font typeface="Quattrocento Sans"/>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11" roundtripDataSignature="AMtx7mj4tP3RFXyD3IG14XBSIjhs6TMEN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customschemas.google.com/relationships/presentationmetadata" Target="metadata"/><Relationship Id="rId10" Type="http://schemas.openxmlformats.org/officeDocument/2006/relationships/font" Target="fonts/QuattrocentoSans-boldItalic.fntdata"/><Relationship Id="rId9" Type="http://schemas.openxmlformats.org/officeDocument/2006/relationships/font" Target="fonts/Quattrocento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QuattrocentoSans-regular.fntdata"/><Relationship Id="rId8" Type="http://schemas.openxmlformats.org/officeDocument/2006/relationships/font" Target="fonts/QuattrocentoSa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A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 name="Shape 15"/>
        <p:cNvGrpSpPr/>
        <p:nvPr/>
      </p:nvGrpSpPr>
      <p:grpSpPr>
        <a:xfrm>
          <a:off x="0" y="0"/>
          <a:ext cx="0" cy="0"/>
          <a:chOff x="0" y="0"/>
          <a:chExt cx="0" cy="0"/>
        </a:xfrm>
      </p:grpSpPr>
      <p:sp>
        <p:nvSpPr>
          <p:cNvPr id="16" name="Google Shape;16;p1:notes"/>
          <p:cNvSpPr txBox="1"/>
          <p:nvPr>
            <p:ph idx="12" type="sldNum"/>
          </p:nvPr>
        </p:nvSpPr>
        <p:spPr>
          <a:xfrm>
            <a:off x="6042320" y="9493393"/>
            <a:ext cx="169918" cy="184666"/>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AU" sz="1800" u="none" cap="none" strike="noStrike">
                <a:solidFill>
                  <a:srgbClr val="000000"/>
                </a:solidFill>
              </a:rPr>
              <a:t>‹#›</a:t>
            </a:fld>
            <a:endParaRPr b="0" i="0" sz="1800" u="none" cap="none" strike="noStrike">
              <a:solidFill>
                <a:srgbClr val="000000"/>
              </a:solidFill>
            </a:endParaRPr>
          </a:p>
        </p:txBody>
      </p:sp>
      <p:sp>
        <p:nvSpPr>
          <p:cNvPr id="17" name="Google Shape;17;p1:notes"/>
          <p:cNvSpPr/>
          <p:nvPr>
            <p:ph idx="2" type="sldImg"/>
          </p:nvPr>
        </p:nvSpPr>
        <p:spPr>
          <a:xfrm>
            <a:off x="-2319338" y="1265238"/>
            <a:ext cx="11201401" cy="84010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 name="Google Shape;18;p1:notes"/>
          <p:cNvSpPr txBox="1"/>
          <p:nvPr>
            <p:ph idx="1" type="body"/>
          </p:nvPr>
        </p:nvSpPr>
        <p:spPr>
          <a:xfrm>
            <a:off x="789535" y="605318"/>
            <a:ext cx="5470797" cy="24622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lang="en-AU"/>
              <a:t>Hypothesis: </a:t>
            </a:r>
            <a:r>
              <a:rPr b="0" i="1" lang="en-AU" sz="1200" u="none" cap="none" strike="noStrike">
                <a:solidFill>
                  <a:srgbClr val="000000"/>
                </a:solidFill>
                <a:latin typeface="Arial"/>
                <a:ea typeface="Arial"/>
                <a:cs typeface="Arial"/>
                <a:sym typeface="Arial"/>
              </a:rPr>
              <a:t>Create a Hypothesis with an emphasis on SMART principles. </a:t>
            </a:r>
            <a:r>
              <a:rPr b="1" i="1" lang="en-AU" sz="1200" u="none" cap="none" strike="noStrike">
                <a:solidFill>
                  <a:srgbClr val="000000"/>
                </a:solidFill>
                <a:latin typeface="Arial"/>
                <a:ea typeface="Arial"/>
                <a:cs typeface="Arial"/>
                <a:sym typeface="Arial"/>
              </a:rPr>
              <a:t>(</a:t>
            </a:r>
            <a:r>
              <a:rPr b="1" i="1" lang="en-AU" sz="1200"/>
              <a:t>S – Specific, M – Measurable, A – Achievable, R – Realistic, T – Timebound). </a:t>
            </a:r>
            <a:r>
              <a:rPr b="0" i="0" lang="en-AU" sz="1200"/>
              <a:t>If you cannot do this, you </a:t>
            </a:r>
            <a:r>
              <a:rPr b="1" i="0" lang="en-AU" sz="1200"/>
              <a:t>do not</a:t>
            </a:r>
            <a:r>
              <a:rPr b="0" i="0" lang="en-AU" sz="1200"/>
              <a:t> have a good grasp on the business problem.</a:t>
            </a:r>
            <a:endParaRPr b="1"/>
          </a:p>
          <a:p>
            <a:pPr indent="0" lvl="0" marL="0" rtl="0" algn="l">
              <a:lnSpc>
                <a:spcPct val="100000"/>
              </a:lnSpc>
              <a:spcBef>
                <a:spcPts val="0"/>
              </a:spcBef>
              <a:spcAft>
                <a:spcPts val="0"/>
              </a:spcAft>
              <a:buSzPts val="1400"/>
              <a:buNone/>
            </a:pPr>
            <a:r>
              <a:t/>
            </a:r>
            <a:endParaRPr/>
          </a:p>
          <a:p>
            <a:pPr indent="0" lvl="0" marL="0" marR="0" rtl="0" algn="l">
              <a:lnSpc>
                <a:spcPct val="100000"/>
              </a:lnSpc>
              <a:spcBef>
                <a:spcPts val="0"/>
              </a:spcBef>
              <a:spcAft>
                <a:spcPts val="0"/>
              </a:spcAft>
              <a:buClr>
                <a:srgbClr val="000000"/>
              </a:buClr>
              <a:buSzPts val="1400"/>
              <a:buFont typeface="Arial"/>
              <a:buNone/>
            </a:pPr>
            <a:r>
              <a:rPr b="1" lang="en-AU"/>
              <a:t>Context: </a:t>
            </a:r>
            <a:r>
              <a:rPr lang="en-AU" sz="1200"/>
              <a:t>With context, we have </a:t>
            </a:r>
            <a:r>
              <a:rPr b="1" lang="en-AU" sz="1200" u="sng"/>
              <a:t>clearly identified the problem at hand </a:t>
            </a:r>
            <a:r>
              <a:rPr lang="en-AU" sz="1200"/>
              <a:t>and have elucidated on how our initiative may solve this problem, alongside the commercial implications this will have on the business. </a:t>
            </a:r>
            <a:endParaRPr/>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rPr b="1" lang="en-AU"/>
              <a:t>Criteria for Success</a:t>
            </a:r>
            <a:r>
              <a:rPr b="0" lang="en-AU"/>
              <a:t>: Clearly defining the criteria for success ensures that the scope of your work is clearly defined and understood. Otherwise, if this isn’t defined – your work will never end which will result in mismatched expectations.</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Scope of Solution Space: </a:t>
            </a:r>
            <a:r>
              <a:rPr b="0" lang="en-AU"/>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Constraints within Solution Space: </a:t>
            </a:r>
            <a:r>
              <a:rPr b="0" lang="en-AU"/>
              <a:t>Looking forward, what are the foreseeable problems we are likely to encounter? Could this be stakeholder resistance? Could this be we don’t have access to the right data? </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Stakeholders to provide key insight: </a:t>
            </a:r>
            <a:r>
              <a:rPr b="0" lang="en-AU"/>
              <a:t>Who are the people I need to speak to, to get the answers I need for my data analysis?</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What key data sources are required</a:t>
            </a:r>
            <a:r>
              <a:rPr b="0" lang="en-AU"/>
              <a:t>?</a:t>
            </a:r>
            <a:endParaRPr/>
          </a:p>
          <a:p>
            <a:pPr indent="0" lvl="0" marL="0" rtl="0" algn="l">
              <a:lnSpc>
                <a:spcPct val="100000"/>
              </a:lnSpc>
              <a:spcBef>
                <a:spcPts val="0"/>
              </a:spcBef>
              <a:spcAft>
                <a:spcPts val="0"/>
              </a:spcAft>
              <a:buSzPts val="1400"/>
              <a:buNone/>
            </a:pPr>
            <a:r>
              <a:rPr b="0" lang="en-AU"/>
              <a:t>Based off my discussions with the key stakeholders – can we clearly list out all the data sources we need so we can make a highly targeted request as opposed to a scatter-gun approach where we ask for a bit of everything?</a:t>
            </a:r>
            <a:endParaRPr/>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t/>
            </a: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3" name="Shape 13"/>
        <p:cNvGrpSpPr/>
        <p:nvPr/>
      </p:nvGrpSpPr>
      <p:grpSpPr>
        <a:xfrm>
          <a:off x="0" y="0"/>
          <a:ext cx="0" cy="0"/>
          <a:chOff x="0" y="0"/>
          <a:chExt cx="0" cy="0"/>
        </a:xfrm>
      </p:grpSpPr>
      <p:sp>
        <p:nvSpPr>
          <p:cNvPr id="14" name="Google Shape;14;p3"/>
          <p:cNvSpPr txBox="1"/>
          <p:nvPr>
            <p:ph type="title"/>
          </p:nvPr>
        </p:nvSpPr>
        <p:spPr>
          <a:xfrm>
            <a:off x="174945" y="234863"/>
            <a:ext cx="8794113" cy="298327"/>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000000"/>
              </a:buClr>
              <a:buSzPts val="816"/>
              <a:buFont typeface="Arial"/>
              <a:buNone/>
            </a:pPr>
            <a:r>
              <a:t/>
            </a:r>
            <a:endParaRPr b="0" i="0" sz="816" u="none" cap="none" strike="noStrike">
              <a:solidFill>
                <a:srgbClr val="000000"/>
              </a:solidFill>
              <a:latin typeface="Arial"/>
              <a:ea typeface="Arial"/>
              <a:cs typeface="Arial"/>
              <a:sym typeface="Arial"/>
            </a:endParaRPr>
          </a:p>
        </p:txBody>
      </p:sp>
      <p:sp>
        <p:nvSpPr>
          <p:cNvPr id="11" name="Google Shape;11;p2"/>
          <p:cNvSpPr txBox="1"/>
          <p:nvPr>
            <p:ph idx="1" type="body"/>
          </p:nvPr>
        </p:nvSpPr>
        <p:spPr>
          <a:xfrm>
            <a:off x="2343099" y="2570857"/>
            <a:ext cx="4389768" cy="1256112"/>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1pPr>
            <a:lvl2pPr indent="-358140" lvl="1" marL="914400" marR="0" rtl="0" algn="l">
              <a:lnSpc>
                <a:spcPct val="100000"/>
              </a:lnSpc>
              <a:spcBef>
                <a:spcPts val="0"/>
              </a:spcBef>
              <a:spcAft>
                <a:spcPts val="0"/>
              </a:spcAft>
              <a:buClr>
                <a:schemeClr val="dk2"/>
              </a:buClr>
              <a:buSzPts val="2040"/>
              <a:buFont typeface="Arial"/>
              <a:buChar char="▪"/>
              <a:defRPr b="0" i="0" sz="1632" u="none" cap="none" strike="noStrike">
                <a:solidFill>
                  <a:schemeClr val="dk1"/>
                </a:solidFill>
                <a:latin typeface="Arial"/>
                <a:ea typeface="Arial"/>
                <a:cs typeface="Arial"/>
                <a:sym typeface="Arial"/>
              </a:defRPr>
            </a:lvl2pPr>
            <a:lvl3pPr indent="-352933" lvl="2" marL="1371600" marR="0" rtl="0" algn="l">
              <a:lnSpc>
                <a:spcPct val="100000"/>
              </a:lnSpc>
              <a:spcBef>
                <a:spcPts val="0"/>
              </a:spcBef>
              <a:spcAft>
                <a:spcPts val="0"/>
              </a:spcAft>
              <a:buClr>
                <a:schemeClr val="dk2"/>
              </a:buClr>
              <a:buSzPts val="1958"/>
              <a:buFont typeface="Arial"/>
              <a:buChar char="–"/>
              <a:defRPr b="0" i="0" sz="1632" u="none" cap="none" strike="noStrike">
                <a:solidFill>
                  <a:schemeClr val="dk1"/>
                </a:solidFill>
                <a:latin typeface="Arial"/>
                <a:ea typeface="Arial"/>
                <a:cs typeface="Arial"/>
                <a:sym typeface="Arial"/>
              </a:defRPr>
            </a:lvl3pPr>
            <a:lvl4pPr indent="-352933" lvl="3" marL="1828800" marR="0" rtl="0" algn="l">
              <a:lnSpc>
                <a:spcPct val="100000"/>
              </a:lnSpc>
              <a:spcBef>
                <a:spcPts val="0"/>
              </a:spcBef>
              <a:spcAft>
                <a:spcPts val="0"/>
              </a:spcAft>
              <a:buClr>
                <a:schemeClr val="dk2"/>
              </a:buClr>
              <a:buSzPts val="1958"/>
              <a:buFont typeface="Arial"/>
              <a:buChar char="▫"/>
              <a:defRPr b="0" i="0" sz="1632" u="none" cap="none" strike="noStrike">
                <a:solidFill>
                  <a:schemeClr val="dk1"/>
                </a:solidFill>
                <a:latin typeface="Arial"/>
                <a:ea typeface="Arial"/>
                <a:cs typeface="Arial"/>
                <a:sym typeface="Arial"/>
              </a:defRPr>
            </a:lvl4pPr>
            <a:lvl5pPr indent="-320801" lvl="4" marL="22860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5pPr>
            <a:lvl6pPr indent="-320801" lvl="5" marL="27432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6pPr>
            <a:lvl7pPr indent="-320801" lvl="6" marL="32004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7pPr>
            <a:lvl8pPr indent="-320802" lvl="7" marL="36576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8pPr>
            <a:lvl9pPr indent="-320802" lvl="8" marL="41148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9pPr>
          </a:lstStyle>
          <a:p/>
        </p:txBody>
      </p:sp>
      <p:sp>
        <p:nvSpPr>
          <p:cNvPr id="12" name="Google Shape;12;p2"/>
          <p:cNvSpPr txBox="1"/>
          <p:nvPr>
            <p:ph type="title"/>
          </p:nvPr>
        </p:nvSpPr>
        <p:spPr>
          <a:xfrm>
            <a:off x="174945" y="234863"/>
            <a:ext cx="8794113" cy="298327"/>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1939"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fema.gov/about/openfema/data-sets" TargetMode="External"/><Relationship Id="rId4" Type="http://schemas.openxmlformats.org/officeDocument/2006/relationships/hyperlink" Target="https://climrr.anl.gov/"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28"/>
              <a:buFont typeface="Arial"/>
              <a:buNone/>
            </a:pPr>
            <a:r>
              <a:t/>
            </a:r>
            <a:endParaRPr b="0" i="0" sz="1428" u="none" cap="none" strike="noStrik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28"/>
              <a:buFont typeface="Arial"/>
              <a:buNone/>
            </a:pPr>
            <a:r>
              <a:t/>
            </a:r>
            <a:endParaRPr b="0" i="0" sz="1428" u="none" cap="none" strike="noStrik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1</a:t>
            </a:r>
            <a:endParaRPr b="0" i="0" sz="1428" u="none" cap="none" strike="noStrik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Context</a:t>
            </a:r>
            <a:endParaRPr b="0" i="0" sz="1400" u="none" cap="none" strike="noStrik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Constraints within solution space</a:t>
            </a:r>
            <a:endParaRPr b="0" i="0" sz="1400" u="none" cap="none" strike="noStrik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Criteria for success</a:t>
            </a:r>
            <a:endParaRPr b="0" i="0" sz="1400" u="none" cap="none" strike="noStrik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Stakeholders to provide key insight</a:t>
            </a:r>
            <a:endParaRPr b="0" i="0" sz="1400" u="none" cap="none" strike="noStrik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Scope of solution space </a:t>
            </a:r>
            <a:endParaRPr b="0" i="0" sz="1400" u="none" cap="none" strike="noStrik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Key data sources </a:t>
            </a:r>
            <a:endParaRPr b="0" i="0" sz="1400" u="none" cap="none" strike="noStrike">
              <a:solidFill>
                <a:srgbClr val="000000"/>
              </a:solidFill>
              <a:latin typeface="Arial"/>
              <a:ea typeface="Arial"/>
              <a:cs typeface="Arial"/>
              <a:sym typeface="Arial"/>
            </a:endParaRPr>
          </a:p>
        </p:txBody>
      </p:sp>
      <p:sp>
        <p:nvSpPr>
          <p:cNvPr id="34" name="Google Shape;34;p1"/>
          <p:cNvSpPr txBox="1"/>
          <p:nvPr/>
        </p:nvSpPr>
        <p:spPr>
          <a:xfrm>
            <a:off x="143108" y="1964976"/>
            <a:ext cx="4324418" cy="124585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0"/>
              <a:buFont typeface="Arial"/>
              <a:buNone/>
            </a:pPr>
            <a:r>
              <a:rPr lang="en-AU" sz="1070"/>
              <a:t>The Federal Emergency Management Agency (FEMA) needs to forecast the amount of funding it will need over the next year for disaster response. This will be used for risk assessment for various regions of the country and as support to justify its proposed annual budget.</a:t>
            </a:r>
            <a:endParaRPr sz="1070"/>
          </a:p>
          <a:p>
            <a:pPr indent="0" lvl="0" marL="0" marR="0" rtl="0" algn="l">
              <a:lnSpc>
                <a:spcPct val="100000"/>
              </a:lnSpc>
              <a:spcBef>
                <a:spcPts val="0"/>
              </a:spcBef>
              <a:spcAft>
                <a:spcPts val="0"/>
              </a:spcAft>
              <a:buClr>
                <a:srgbClr val="000000"/>
              </a:buClr>
              <a:buSzPts val="1070"/>
              <a:buFont typeface="Arial"/>
              <a:buNone/>
            </a:pPr>
            <a:r>
              <a:t/>
            </a:r>
            <a:endParaRPr b="1" sz="1070"/>
          </a:p>
        </p:txBody>
      </p:sp>
      <p:sp>
        <p:nvSpPr>
          <p:cNvPr id="35" name="Google Shape;35;p1"/>
          <p:cNvSpPr txBox="1"/>
          <p:nvPr/>
        </p:nvSpPr>
        <p:spPr>
          <a:xfrm>
            <a:off x="143108" y="3538874"/>
            <a:ext cx="4324418" cy="141064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1"/>
              <a:buFont typeface="Arial"/>
              <a:buNone/>
            </a:pPr>
            <a:r>
              <a:rPr lang="en-AU" sz="1071"/>
              <a:t>A forecast of the FY 2025 disaster response spending is provided along with justification and key features driving the prediction (or risk assessment) by September 1st.</a:t>
            </a:r>
            <a:endParaRPr sz="1071"/>
          </a:p>
          <a:p>
            <a:pPr indent="0" lvl="0" marL="0" marR="0" rtl="0" algn="l">
              <a:lnSpc>
                <a:spcPct val="100000"/>
              </a:lnSpc>
              <a:spcBef>
                <a:spcPts val="0"/>
              </a:spcBef>
              <a:spcAft>
                <a:spcPts val="0"/>
              </a:spcAft>
              <a:buClr>
                <a:srgbClr val="000000"/>
              </a:buClr>
              <a:buSzPts val="1071"/>
              <a:buFont typeface="Arial"/>
              <a:buNone/>
            </a:pPr>
            <a:r>
              <a:t/>
            </a:r>
            <a:endParaRPr b="1" sz="1071"/>
          </a:p>
        </p:txBody>
      </p:sp>
      <p:sp>
        <p:nvSpPr>
          <p:cNvPr id="36" name="Google Shape;36;p1"/>
          <p:cNvSpPr txBox="1"/>
          <p:nvPr/>
        </p:nvSpPr>
        <p:spPr>
          <a:xfrm>
            <a:off x="186842" y="5184805"/>
            <a:ext cx="4324500" cy="751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1"/>
              <a:buFont typeface="Arial"/>
              <a:buNone/>
            </a:pPr>
            <a:r>
              <a:rPr lang="en-AU" sz="1071"/>
              <a:t>Prediction focus on the disaster response spending which is based on mostly natural disasters, but not other types of operating expenses like staffing.</a:t>
            </a:r>
            <a:endParaRPr b="0" i="0" sz="1400" u="none" cap="none" strike="noStrike">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0"/>
              <a:buFont typeface="Arial"/>
              <a:buNone/>
            </a:pPr>
            <a:r>
              <a:rPr lang="en-AU" sz="1070"/>
              <a:t>The FEMA data set may have minimal geographic and environmental features that would otherwise have been useful inputs for the forecast modeling. We’ll investigate ClimRR data to fill this gap.</a:t>
            </a:r>
            <a:endParaRPr i="0" sz="1070" u="none" cap="none" strike="noStrike">
              <a:solidFill>
                <a:srgbClr val="000000"/>
              </a:solidFill>
            </a:endParaRPr>
          </a:p>
        </p:txBody>
      </p:sp>
      <p:sp>
        <p:nvSpPr>
          <p:cNvPr id="38" name="Google Shape;38;p1"/>
          <p:cNvSpPr txBox="1"/>
          <p:nvPr/>
        </p:nvSpPr>
        <p:spPr>
          <a:xfrm>
            <a:off x="4590928" y="5085174"/>
            <a:ext cx="4324418" cy="1081065"/>
          </a:xfrm>
          <a:prstGeom prst="rect">
            <a:avLst/>
          </a:prstGeom>
          <a:noFill/>
          <a:ln>
            <a:noFill/>
          </a:ln>
        </p:spPr>
        <p:txBody>
          <a:bodyPr anchorCtr="0" anchor="t" bIns="45700" lIns="91425" spcFirstLastPara="1" rIns="91425" wrap="square" tIns="45700">
            <a:noAutofit/>
          </a:bodyPr>
          <a:lstStyle/>
          <a:p>
            <a:pPr indent="-298450" lvl="0" marL="457200" rtl="0" algn="l">
              <a:lnSpc>
                <a:spcPct val="115000"/>
              </a:lnSpc>
              <a:spcBef>
                <a:spcPts val="0"/>
              </a:spcBef>
              <a:spcAft>
                <a:spcPts val="0"/>
              </a:spcAft>
              <a:buSzPts val="1100"/>
              <a:buChar char="●"/>
            </a:pPr>
            <a:r>
              <a:rPr lang="en-AU" sz="1100"/>
              <a:t>FEMA data</a:t>
            </a:r>
            <a:endParaRPr sz="1100"/>
          </a:p>
          <a:p>
            <a:pPr indent="-298450" lvl="1" marL="914400" rtl="0" algn="l">
              <a:lnSpc>
                <a:spcPct val="115000"/>
              </a:lnSpc>
              <a:spcBef>
                <a:spcPts val="0"/>
              </a:spcBef>
              <a:spcAft>
                <a:spcPts val="0"/>
              </a:spcAft>
              <a:buSzPts val="1100"/>
              <a:buChar char="○"/>
            </a:pPr>
            <a:r>
              <a:rPr lang="en-AU" sz="1100" u="sng">
                <a:solidFill>
                  <a:srgbClr val="1155CC"/>
                </a:solidFill>
                <a:hlinkClick r:id="rId3">
                  <a:extLst>
                    <a:ext uri="{A12FA001-AC4F-418D-AE19-62706E023703}">
                      <ahyp:hlinkClr val="tx"/>
                    </a:ext>
                  </a:extLst>
                </a:hlinkClick>
              </a:rPr>
              <a:t>https://www.fema.gov/about/openfema/data-sets</a:t>
            </a:r>
            <a:endParaRPr sz="1100"/>
          </a:p>
          <a:p>
            <a:pPr indent="-298450" lvl="0" marL="457200" rtl="0" algn="l">
              <a:lnSpc>
                <a:spcPct val="115000"/>
              </a:lnSpc>
              <a:spcBef>
                <a:spcPts val="0"/>
              </a:spcBef>
              <a:spcAft>
                <a:spcPts val="0"/>
              </a:spcAft>
              <a:buSzPts val="1100"/>
              <a:buChar char="●"/>
            </a:pPr>
            <a:r>
              <a:rPr lang="en-AU" sz="1100"/>
              <a:t>Climate Predictions from Climate Risk and Resilience Portal (ClimRR)</a:t>
            </a:r>
            <a:endParaRPr sz="1100"/>
          </a:p>
          <a:p>
            <a:pPr indent="-298450" lvl="1" marL="914400" rtl="0" algn="l">
              <a:lnSpc>
                <a:spcPct val="115000"/>
              </a:lnSpc>
              <a:spcBef>
                <a:spcPts val="0"/>
              </a:spcBef>
              <a:spcAft>
                <a:spcPts val="0"/>
              </a:spcAft>
              <a:buSzPts val="1100"/>
              <a:buChar char="○"/>
            </a:pPr>
            <a:r>
              <a:rPr lang="en-AU" sz="1100" u="sng">
                <a:solidFill>
                  <a:srgbClr val="1155CC"/>
                </a:solidFill>
                <a:hlinkClick r:id="rId4">
                  <a:extLst>
                    <a:ext uri="{A12FA001-AC4F-418D-AE19-62706E023703}">
                      <ahyp:hlinkClr val="tx"/>
                    </a:ext>
                  </a:extLst>
                </a:hlinkClick>
              </a:rPr>
              <a:t>https://climrr.anl.gov/</a:t>
            </a:r>
            <a:endParaRPr b="1" sz="1070"/>
          </a:p>
        </p:txBody>
      </p:sp>
      <p:sp>
        <p:nvSpPr>
          <p:cNvPr id="39" name="Google Shape;39;p1"/>
          <p:cNvSpPr/>
          <p:nvPr/>
        </p:nvSpPr>
        <p:spPr>
          <a:xfrm>
            <a:off x="6633337" y="6524418"/>
            <a:ext cx="432048" cy="205317"/>
          </a:xfrm>
          <a:prstGeom prst="chevron">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H</a:t>
            </a:r>
            <a:endParaRPr b="0" i="0" sz="1400" u="none" cap="none" strike="noStrik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D</a:t>
            </a:r>
            <a:endParaRPr b="0" i="0" sz="1400" u="none" cap="none" strike="noStrik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E</a:t>
            </a:r>
            <a:endParaRPr b="0" i="0" sz="1400" u="none" cap="none" strike="noStrik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I</a:t>
            </a:r>
            <a:endParaRPr b="0" i="0" sz="1400" u="none" cap="none" strike="noStrik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P</a:t>
            </a:r>
            <a:endParaRPr b="0" i="0" sz="1400" u="none" cap="none" strike="noStrik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H</a:t>
            </a:r>
            <a:endParaRPr b="0" i="0" sz="1400" u="none" cap="none" strike="noStrik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fmla="val 53513" name="adj1"/>
              <a:gd fmla="val 6588" name="adj2"/>
            </a:avLst>
          </a:prstGeom>
          <a:solidFill>
            <a:srgbClr val="FEF2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 name="Google Shape;46;p1"/>
          <p:cNvSpPr txBox="1"/>
          <p:nvPr>
            <p:ph type="title"/>
          </p:nvPr>
        </p:nvSpPr>
        <p:spPr>
          <a:xfrm>
            <a:off x="184140" y="189590"/>
            <a:ext cx="8793596" cy="307777"/>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a:t>
            </a:r>
            <a:endParaRPr/>
          </a:p>
        </p:txBody>
      </p:sp>
      <p:sp>
        <p:nvSpPr>
          <p:cNvPr id="47" name="Google Shape;47;p1"/>
          <p:cNvSpPr txBox="1"/>
          <p:nvPr/>
        </p:nvSpPr>
        <p:spPr>
          <a:xfrm>
            <a:off x="4607126" y="3547600"/>
            <a:ext cx="4324418" cy="1081065"/>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AU" sz="1100"/>
              <a:t>FEMA management could provide insight on what they see as the key factors driving costly disasters which we could test via analysis of the data.</a:t>
            </a:r>
            <a:endParaRPr b="0" i="0" sz="1400" u="none" cap="none" strike="noStrike">
              <a:solidFill>
                <a:srgbClr val="000000"/>
              </a:solidFill>
              <a:latin typeface="Arial"/>
              <a:ea typeface="Arial"/>
              <a:cs typeface="Arial"/>
              <a:sym typeface="Arial"/>
            </a:endParaRPr>
          </a:p>
        </p:txBody>
      </p:sp>
      <p:sp>
        <p:nvSpPr>
          <p:cNvPr id="48" name="Google Shape;48;p1"/>
          <p:cNvSpPr txBox="1"/>
          <p:nvPr/>
        </p:nvSpPr>
        <p:spPr>
          <a:xfrm>
            <a:off x="184149" y="540900"/>
            <a:ext cx="7662600" cy="492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AU"/>
              <a:t>How much funding (in USD$) should FEMA request to cover its disaster response budget for the next year, 2025, based on analysis of previous years.</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Christopher H</dc:creator>
</cp:coreProperties>
</file>