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8f86bfc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8f86bf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1d4bab6c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1d4bab6c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88f86bfc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88f86bfc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88f86bfc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88f86bfc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88f86bf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88f86bf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88f86bfc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88f86bfc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88f86bf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88f86bf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88f86bf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88f86bf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1d4bab6c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1d4bab6c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8f86bfc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8f86bfc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8f86bfc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8f86bfc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00" y="0"/>
            <a:ext cx="9144000" cy="28341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descr="https://lh5.googleusercontent.com/cJTU8-oVjKmXb-KV0g510BS37l_rPOZWhzXKNZurD34T0pkFWWUHeb2aB12IcV5I89abqDtPb4V4SckLBCGztWLCZGn3YgGucTVq2hSftIB4FHKuZpDYsus45J_e3-YmBcUgPMRjXSI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71050" y="76200"/>
            <a:ext cx="2196751" cy="102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600" y="1422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41872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/>
          <p:nvPr/>
        </p:nvSpPr>
        <p:spPr>
          <a:xfrm>
            <a:off x="-100" y="0"/>
            <a:ext cx="9144000" cy="11526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-100" y="0"/>
            <a:ext cx="4572000" cy="5143500"/>
          </a:xfrm>
          <a:prstGeom prst="rect">
            <a:avLst/>
          </a:prstGeom>
          <a:solidFill>
            <a:srgbClr val="0081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Tooth Decay Detection</a:t>
            </a:r>
            <a:endParaRPr/>
          </a:p>
        </p:txBody>
      </p:sp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194325" y="2844450"/>
            <a:ext cx="8520600" cy="21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Team Members: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Ashish Bisht,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Aakanksha Chauhan,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Mardi Hach,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Vaishnavi Poondi Chinnappa Narayanan,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Adam Stegall</a:t>
            </a:r>
            <a:endParaRPr b="1" sz="2000"/>
          </a:p>
        </p:txBody>
      </p:sp>
      <p:sp>
        <p:nvSpPr>
          <p:cNvPr id="58" name="Google Shape;58;p12"/>
          <p:cNvSpPr txBox="1"/>
          <p:nvPr/>
        </p:nvSpPr>
        <p:spPr>
          <a:xfrm>
            <a:off x="6705125" y="1244925"/>
            <a:ext cx="23697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ITCS-5152 / </a:t>
            </a:r>
            <a:r>
              <a:rPr lang="en">
                <a:solidFill>
                  <a:schemeClr val="lt1"/>
                </a:solidFill>
              </a:rPr>
              <a:t>ITCS-4152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Computer Vision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Images: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600" y="142232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E"/>
                </a:highlight>
              </a:rPr>
              <a:t>Here we are displaying random frames from our model:</a:t>
            </a:r>
            <a:endParaRPr sz="140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8000"/>
                </a:solidFill>
                <a:highlight>
                  <a:srgbClr val="FFFFFE"/>
                </a:highlight>
              </a:rPr>
              <a:t># green text=correctly classified</a:t>
            </a:r>
            <a:endParaRPr sz="20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highlight>
                  <a:srgbClr val="FFFFFE"/>
                </a:highlight>
              </a:rPr>
              <a:t># red text=incorrectly classified</a:t>
            </a:r>
            <a:endParaRPr sz="2000">
              <a:solidFill>
                <a:srgbClr val="FF0000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150" y="1330950"/>
            <a:ext cx="3946325" cy="35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600" y="1422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Accuracy of 73.33% was observed.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Fine tune learning rate of </a:t>
            </a:r>
            <a:r>
              <a:rPr b="1" lang="en">
                <a:solidFill>
                  <a:srgbClr val="000000"/>
                </a:solidFill>
                <a:highlight>
                  <a:srgbClr val="FFFFFE"/>
                </a:highlight>
              </a:rPr>
              <a:t>9e-8 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</a:rPr>
              <a:t>was observed.</a:t>
            </a:r>
            <a:endParaRPr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Train_loss of 64.99% was observed.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Valid_loss of 58.31% was observed.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further training and model development, we believe we can improve model.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10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could our Computer Vision System be implemented for business or public benefit?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600" y="1422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assist dentist with identifying patient’s problem areas to focus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help identifying high risk patients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Prompt dental provider intervention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help with risk assessment for insurers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beneficial in classification of dental records for data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assist with identifying patterns if other labels provided with data, such as comorbidities, socioeconomic status, ethnography,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present, such correlations may be useful in identifying public health concerns and policy needs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289950"/>
            <a:ext cx="8670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Computer Vision be applied to tooth decay?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600" y="1422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Tooth decay is the most widespread disease in United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37% of children, 58% of adolescents, 90% of adults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earlier tooth decay is detected, the more conservative the treatment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X-Rays are visually </a:t>
            </a:r>
            <a:r>
              <a:rPr lang="en"/>
              <a:t>assessed</a:t>
            </a:r>
            <a:r>
              <a:rPr lang="en"/>
              <a:t> by dentists to detect tooth decay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Tooth decay shows up as a dark area in digital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computer vision program may accelerate analysis, be more consistent, and detect issues the human eye may miss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benefits may be to suggest treatment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deployed in regions with limited dental access to assist with dental assessment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Current Business Environment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600" y="1422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found limited research about applying computer vision to dental X-Rays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handful of papers were very recent, suggesting ample academic </a:t>
            </a:r>
            <a:r>
              <a:rPr lang="en"/>
              <a:t>opportunities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only able to find one company specializing in computer vision analysis of dental X-Rays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Data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600" y="1422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medical privacy issues, sourcing public dental X-rays is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Labeling dental X-rays requires domain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were unable to find a dental expert to partner with during limited project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conta</a:t>
            </a:r>
            <a:r>
              <a:rPr lang="en"/>
              <a:t>cted Dr. </a:t>
            </a:r>
            <a:r>
              <a:rPr lang="en">
                <a:highlight>
                  <a:srgbClr val="FFFFFF"/>
                </a:highlight>
              </a:rPr>
              <a:t>Luciano Oliveira, Computer Science professor at Universidade Federal da Bahia (UFBA, Brazil)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Researching “</a:t>
            </a:r>
            <a:r>
              <a:rPr lang="en"/>
              <a:t>Deep Instance Segmentation of Teeth in Panoramic X-Ray Images”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Granted access to dataset, after signing nonprofit research-only use agreement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shared dataset did not contain labels for tooth decay, so we altered our project to fit the available labeled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Data: </a:t>
            </a:r>
            <a:r>
              <a:rPr lang="en"/>
              <a:t>Panoramic</a:t>
            </a:r>
            <a:r>
              <a:rPr lang="en"/>
              <a:t> Dental Radiographs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7925"/>
            <a:ext cx="4813500" cy="3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 was organized in </a:t>
            </a:r>
            <a:r>
              <a:rPr b="1"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 different categories:</a:t>
            </a:r>
            <a:endParaRPr b="1"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teeth with restoration and with a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teeth with restoration and without a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teeth without restoration and with a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teeth without restoration and without a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Contains dental implant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than 32 teeth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Missing teeth with restoration and with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Missing teeth with restoration and without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Missing teeth without restoration and with dental appliance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AutoNum type="arabicPeriod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Missing teeth without restoration and without dental appliance.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</a:t>
            </a:r>
            <a:r>
              <a:rPr b="1"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ImageDataLoaders 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was used and </a:t>
            </a:r>
            <a:r>
              <a:rPr b="1"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item_tfms=Resize() argument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was utilized for resizing our images prior to training the model.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075" y="1176400"/>
            <a:ext cx="3908251" cy="384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Multi-label Classification of Images: (Training)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600" y="1422325"/>
            <a:ext cx="3913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 categories were broken down into 6 different labels for the classification of images:</a:t>
            </a:r>
            <a:endParaRPr sz="13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teeth (32)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Missing teeth (less than 32)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Underwent dental restoration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Contains dental appliance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Contains dental implant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than 32 teeth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075" y="1422325"/>
            <a:ext cx="4645475" cy="356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Model: </a:t>
            </a:r>
            <a:r>
              <a:rPr lang="en">
                <a:solidFill>
                  <a:srgbClr val="4D5156"/>
                </a:solidFill>
                <a:highlight>
                  <a:schemeClr val="lt1"/>
                </a:highlight>
              </a:rPr>
              <a:t>Residual Neural Network (resnet50)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600" y="1422325"/>
            <a:ext cx="4804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</a:rPr>
              <a:t>resnet50</a:t>
            </a: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</a:rPr>
              <a:t>: (</a:t>
            </a:r>
            <a:r>
              <a:rPr b="1" lang="en" sz="1350">
                <a:solidFill>
                  <a:srgbClr val="4D5156"/>
                </a:solidFill>
                <a:highlight>
                  <a:schemeClr val="lt1"/>
                </a:highlight>
              </a:rPr>
              <a:t>Residual Neural Network</a:t>
            </a:r>
            <a:r>
              <a:rPr b="1" lang="en" sz="1500">
                <a:solidFill>
                  <a:schemeClr val="accent2"/>
                </a:solidFill>
                <a:highlight>
                  <a:schemeClr val="lt1"/>
                </a:highlight>
              </a:rPr>
              <a:t>) </a:t>
            </a: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</a:rPr>
              <a:t>is a convolutional neural network that is 50 layers deep</a:t>
            </a:r>
            <a:endParaRPr sz="15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</a:rPr>
              <a:t>This vision model denotes to the idea of adding residual learning to the traditional convolutional neural network</a:t>
            </a:r>
            <a:endParaRPr sz="15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AutoNum type="arabicPeriod"/>
            </a:pPr>
            <a:r>
              <a:rPr lang="en" sz="1500">
                <a:solidFill>
                  <a:schemeClr val="accent2"/>
                </a:solidFill>
                <a:highlight>
                  <a:schemeClr val="lt1"/>
                </a:highlight>
              </a:rPr>
              <a:t>Thereby the model in general tries to tackle the issues of gradient dispersion and accuracy degradation in deep networks</a:t>
            </a:r>
            <a:endParaRPr sz="15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325" y="1503713"/>
            <a:ext cx="3880975" cy="32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 with highest loss: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600" y="1270850"/>
            <a:ext cx="5089500" cy="35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identified badly predicted Frames.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frames with highest Loss is shown in the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a bash script was used to generate list of frame numbers and Labels.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frames were </a:t>
            </a:r>
            <a:r>
              <a:rPr lang="en"/>
              <a:t>separated</a:t>
            </a:r>
            <a:r>
              <a:rPr lang="en"/>
              <a:t> from the dataset to see how best the model performed on new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675" y="1185925"/>
            <a:ext cx="3578099" cy="369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8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Model: </a:t>
            </a:r>
            <a:r>
              <a:rPr lang="en" sz="2250">
                <a:solidFill>
                  <a:srgbClr val="292929"/>
                </a:solidFill>
                <a:highlight>
                  <a:srgbClr val="FFFFFF"/>
                </a:highlight>
              </a:rPr>
              <a:t>Transfer Learning to optimize our Model</a:t>
            </a:r>
            <a:endParaRPr sz="22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600" y="1422325"/>
            <a:ext cx="3526800" cy="30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Densenet161: (</a:t>
            </a:r>
            <a:r>
              <a:rPr b="1" lang="en" sz="1350">
                <a:solidFill>
                  <a:srgbClr val="4D5156"/>
                </a:solidFill>
                <a:highlight>
                  <a:srgbClr val="FFFFFF"/>
                </a:highlight>
              </a:rPr>
              <a:t>Densely Connected Convolutional Networks</a:t>
            </a:r>
            <a:r>
              <a:rPr b="1" lang="en" sz="1500">
                <a:solidFill>
                  <a:schemeClr val="accent2"/>
                </a:solidFill>
                <a:highlight>
                  <a:srgbClr val="FFFFFF"/>
                </a:highlight>
              </a:rPr>
              <a:t>) </a:t>
            </a: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vision model is often used frequently with multi label classification problems</a:t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Dense Convolutional Network (DenseNet) connects each layer to every other layer in a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feed-forward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fashion</a:t>
            </a: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.</a:t>
            </a:r>
            <a:endParaRPr sz="21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100" y="1365950"/>
            <a:ext cx="4988950" cy="35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 Charlot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