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xml" ContentType="application/vnd.openxmlformats-officedocument.presentationml.notesSlide+xml"/>
  <Override PartName="/ppt/comments/comment7.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8.xml" ContentType="application/vnd.openxmlformats-officedocument.presentationml.comments+xml"/>
  <Override PartName="/ppt/comments/comment9.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8"/>
  </p:notesMasterIdLst>
  <p:sldIdLst>
    <p:sldId id="257" r:id="rId5"/>
    <p:sldId id="377" r:id="rId6"/>
    <p:sldId id="378" r:id="rId7"/>
    <p:sldId id="263" r:id="rId8"/>
    <p:sldId id="307" r:id="rId9"/>
    <p:sldId id="311" r:id="rId10"/>
    <p:sldId id="348" r:id="rId11"/>
    <p:sldId id="312" r:id="rId12"/>
    <p:sldId id="349" r:id="rId13"/>
    <p:sldId id="350" r:id="rId14"/>
    <p:sldId id="379" r:id="rId15"/>
    <p:sldId id="274" r:id="rId16"/>
    <p:sldId id="376" r:id="rId17"/>
    <p:sldId id="352" r:id="rId18"/>
    <p:sldId id="353" r:id="rId19"/>
    <p:sldId id="355" r:id="rId20"/>
    <p:sldId id="354" r:id="rId21"/>
    <p:sldId id="374" r:id="rId22"/>
    <p:sldId id="356" r:id="rId23"/>
    <p:sldId id="344" r:id="rId24"/>
    <p:sldId id="357" r:id="rId25"/>
    <p:sldId id="358" r:id="rId26"/>
    <p:sldId id="365" r:id="rId27"/>
    <p:sldId id="359" r:id="rId28"/>
    <p:sldId id="371" r:id="rId29"/>
    <p:sldId id="360" r:id="rId30"/>
    <p:sldId id="372" r:id="rId31"/>
    <p:sldId id="373" r:id="rId32"/>
    <p:sldId id="361" r:id="rId33"/>
    <p:sldId id="364" r:id="rId34"/>
    <p:sldId id="346" r:id="rId35"/>
    <p:sldId id="362" r:id="rId36"/>
    <p:sldId id="366" r:id="rId37"/>
    <p:sldId id="367" r:id="rId38"/>
    <p:sldId id="368" r:id="rId39"/>
    <p:sldId id="363" r:id="rId40"/>
    <p:sldId id="369" r:id="rId41"/>
    <p:sldId id="370" r:id="rId42"/>
    <p:sldId id="268" r:id="rId43"/>
    <p:sldId id="276" r:id="rId44"/>
    <p:sldId id="380" r:id="rId45"/>
    <p:sldId id="279" r:id="rId46"/>
    <p:sldId id="28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Saipatri (Cognizant)" initials="DS(" lastIdx="12" clrIdx="0">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E9C"/>
    <a:srgbClr val="A44687"/>
    <a:srgbClr val="7EF030"/>
    <a:srgbClr val="276C1E"/>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81752" autoAdjust="0"/>
  </p:normalViewPr>
  <p:slideViewPr>
    <p:cSldViewPr>
      <p:cViewPr varScale="1">
        <p:scale>
          <a:sx n="60" d="100"/>
          <a:sy n="60" d="100"/>
        </p:scale>
        <p:origin x="170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2T11:30:22.084" idx="1">
    <p:pos x="4197" y="650"/>
    <p:text>The slide content is rewritten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4-22T15:39:46.365" idx="11">
    <p:pos x="5217" y="2378"/>
    <p:text>Please rewrite the sentence</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4-22T15:40:41.097" idx="12">
    <p:pos x="4139" y="963"/>
    <p:text>Is this the correct term?</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22T11:37:43.704" idx="2">
    <p:pos x="3201" y="634"/>
    <p:text>lead in text added</p:text>
    <p:extLst>
      <p:ext uri="{C676402C-5697-4E1C-873F-D02D1690AC5C}">
        <p15:threadingInfo xmlns:p15="http://schemas.microsoft.com/office/powerpoint/2012/main" timeZoneBias="-330"/>
      </p:ext>
    </p:extLst>
  </p:cm>
  <p:cm authorId="1" dt="2019-04-22T11:37:54.981" idx="3">
    <p:pos x="2740" y="1012"/>
    <p:text>term expanded</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22T11:41:15.236" idx="4">
    <p:pos x="5184" y="2576"/>
    <p:text>Content rewritten. Please validate</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22T11:53:05.903" idx="5">
    <p:pos x="5242" y="480"/>
    <p:text>Content rewritten</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22T11:57:28.711" idx="6">
    <p:pos x="10" y="10"/>
    <p:text>Content restructed</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4-22T12:01:01.879" idx="7">
    <p:pos x="2872" y="2378"/>
    <p:text>Content modified</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4-22T12:08:31.943" idx="8">
    <p:pos x="2995" y="1958"/>
    <p:text>Some text rewritten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4-22T12:09:37.245" idx="9">
    <p:pos x="5664" y="576"/>
    <p:text>Slide formatted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4-22T12:14:28.040" idx="10">
    <p:pos x="5431" y="2172"/>
    <p:text>Contnet restructered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4D9EB-E3B3-4E7F-8075-0BFE2E48C873}"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5D0F942B-4265-415F-B735-E80EB81D39B3}">
      <dgm:prSet/>
      <dgm:spPr/>
      <dgm:t>
        <a:bodyPr/>
        <a:lstStyle/>
        <a:p>
          <a:pPr rtl="0"/>
          <a:r>
            <a:rPr lang="en-US" b="1" dirty="0" smtClean="0">
              <a:latin typeface="Arial" panose="020B0604020202020204" pitchFamily="34" charset="0"/>
              <a:cs typeface="Arial" panose="020B0604020202020204" pitchFamily="34" charset="0"/>
            </a:rPr>
            <a:t>System JS</a:t>
          </a:r>
          <a:endParaRPr lang="en-US" dirty="0">
            <a:latin typeface="Arial" panose="020B0604020202020204" pitchFamily="34" charset="0"/>
            <a:cs typeface="Arial" panose="020B0604020202020204" pitchFamily="34" charset="0"/>
          </a:endParaRPr>
        </a:p>
      </dgm:t>
    </dgm:pt>
    <dgm:pt modelId="{51A7DE54-F117-47F3-8F5A-DC937FC02344}" type="parTrans" cxnId="{5F697B85-E099-4647-BB94-7546E70B3F2B}">
      <dgm:prSet/>
      <dgm:spPr/>
      <dgm:t>
        <a:bodyPr/>
        <a:lstStyle/>
        <a:p>
          <a:endParaRPr lang="en-US">
            <a:latin typeface="Arial" panose="020B0604020202020204" pitchFamily="34" charset="0"/>
            <a:cs typeface="Arial" panose="020B0604020202020204" pitchFamily="34" charset="0"/>
          </a:endParaRPr>
        </a:p>
      </dgm:t>
    </dgm:pt>
    <dgm:pt modelId="{F830F68F-DE3E-4CAB-B2BB-CD825226E5FA}" type="sibTrans" cxnId="{5F697B85-E099-4647-BB94-7546E70B3F2B}">
      <dgm:prSet/>
      <dgm:spPr/>
      <dgm:t>
        <a:bodyPr/>
        <a:lstStyle/>
        <a:p>
          <a:endParaRPr lang="en-US">
            <a:latin typeface="Arial" panose="020B0604020202020204" pitchFamily="34" charset="0"/>
            <a:cs typeface="Arial" panose="020B0604020202020204" pitchFamily="34" charset="0"/>
          </a:endParaRPr>
        </a:p>
      </dgm:t>
    </dgm:pt>
    <dgm:pt modelId="{66A98489-71A7-4642-B6BB-DC65BDA322B4}">
      <dgm:prSet/>
      <dgm:spPr/>
      <dgm:t>
        <a:bodyPr/>
        <a:lstStyle/>
        <a:p>
          <a:pPr rtl="0"/>
          <a:r>
            <a:rPr lang="en-US" dirty="0" smtClean="0">
              <a:latin typeface="Arial" panose="020B0604020202020204" pitchFamily="34" charset="0"/>
              <a:cs typeface="Arial" panose="020B0604020202020204" pitchFamily="34" charset="0"/>
            </a:rPr>
            <a:t>SystemJS is a module loader that works in client side. It loads modules (files) dynamically on demand when they are needed. You need not to load the entire app up front. You could load a file, for example, inside a button click handler. </a:t>
          </a:r>
          <a:endParaRPr lang="en-US" dirty="0">
            <a:latin typeface="Arial" panose="020B0604020202020204" pitchFamily="34" charset="0"/>
            <a:cs typeface="Arial" panose="020B0604020202020204" pitchFamily="34" charset="0"/>
          </a:endParaRPr>
        </a:p>
      </dgm:t>
    </dgm:pt>
    <dgm:pt modelId="{570D729A-7CE8-4755-9334-2812DA5D460F}" type="parTrans" cxnId="{58BF136D-60EC-4D12-9162-253DAF274A3F}">
      <dgm:prSet/>
      <dgm:spPr/>
      <dgm:t>
        <a:bodyPr/>
        <a:lstStyle/>
        <a:p>
          <a:endParaRPr lang="en-US">
            <a:latin typeface="Arial" panose="020B0604020202020204" pitchFamily="34" charset="0"/>
            <a:cs typeface="Arial" panose="020B0604020202020204" pitchFamily="34" charset="0"/>
          </a:endParaRPr>
        </a:p>
      </dgm:t>
    </dgm:pt>
    <dgm:pt modelId="{D2D93D16-21BC-4F6C-91DC-15544E3B5F8D}" type="sibTrans" cxnId="{58BF136D-60EC-4D12-9162-253DAF274A3F}">
      <dgm:prSet/>
      <dgm:spPr/>
      <dgm:t>
        <a:bodyPr/>
        <a:lstStyle/>
        <a:p>
          <a:endParaRPr lang="en-US">
            <a:latin typeface="Arial" panose="020B0604020202020204" pitchFamily="34" charset="0"/>
            <a:cs typeface="Arial" panose="020B0604020202020204" pitchFamily="34" charset="0"/>
          </a:endParaRPr>
        </a:p>
      </dgm:t>
    </dgm:pt>
    <dgm:pt modelId="{FD62EAE9-6F31-4623-9EC1-A13C97358002}">
      <dgm:prSet/>
      <dgm:spPr/>
      <dgm:t>
        <a:bodyPr/>
        <a:lstStyle/>
        <a:p>
          <a:pPr rtl="0"/>
          <a:r>
            <a:rPr lang="en-US" dirty="0" smtClean="0">
              <a:latin typeface="Arial" panose="020B0604020202020204" pitchFamily="34" charset="0"/>
              <a:cs typeface="Arial" panose="020B0604020202020204" pitchFamily="34" charset="0"/>
            </a:rPr>
            <a:t>The upside of SystemJS is lazy loading. The app should load faster because you are not loading everything in one hit.</a:t>
          </a:r>
          <a:endParaRPr lang="en-US" dirty="0">
            <a:latin typeface="Arial" panose="020B0604020202020204" pitchFamily="34" charset="0"/>
            <a:cs typeface="Arial" panose="020B0604020202020204" pitchFamily="34" charset="0"/>
          </a:endParaRPr>
        </a:p>
      </dgm:t>
    </dgm:pt>
    <dgm:pt modelId="{EBF63626-8F11-421F-A22F-6D78C25780DF}" type="parTrans" cxnId="{E89F97EC-0352-4B0C-9688-D0F832F87F56}">
      <dgm:prSet/>
      <dgm:spPr/>
      <dgm:t>
        <a:bodyPr/>
        <a:lstStyle/>
        <a:p>
          <a:endParaRPr lang="en-US">
            <a:latin typeface="Arial" panose="020B0604020202020204" pitchFamily="34" charset="0"/>
            <a:cs typeface="Arial" panose="020B0604020202020204" pitchFamily="34" charset="0"/>
          </a:endParaRPr>
        </a:p>
      </dgm:t>
    </dgm:pt>
    <dgm:pt modelId="{15FB6206-D3F0-4691-9BDC-5BB036FF7352}" type="sibTrans" cxnId="{E89F97EC-0352-4B0C-9688-D0F832F87F56}">
      <dgm:prSet/>
      <dgm:spPr/>
      <dgm:t>
        <a:bodyPr/>
        <a:lstStyle/>
        <a:p>
          <a:endParaRPr lang="en-US">
            <a:latin typeface="Arial" panose="020B0604020202020204" pitchFamily="34" charset="0"/>
            <a:cs typeface="Arial" panose="020B0604020202020204" pitchFamily="34" charset="0"/>
          </a:endParaRPr>
        </a:p>
      </dgm:t>
    </dgm:pt>
    <dgm:pt modelId="{20D86BED-D3D3-41C3-95DD-4083CD144813}">
      <dgm:prSet/>
      <dgm:spPr/>
      <dgm:t>
        <a:bodyPr/>
        <a:lstStyle/>
        <a:p>
          <a:pPr rtl="0"/>
          <a:r>
            <a:rPr lang="en-US" b="1" dirty="0" smtClean="0">
              <a:latin typeface="Arial" panose="020B0604020202020204" pitchFamily="34" charset="0"/>
              <a:cs typeface="Arial" panose="020B0604020202020204" pitchFamily="34" charset="0"/>
            </a:rPr>
            <a:t>Webpack</a:t>
          </a:r>
          <a:endParaRPr lang="en-US" dirty="0">
            <a:latin typeface="Arial" panose="020B0604020202020204" pitchFamily="34" charset="0"/>
            <a:cs typeface="Arial" panose="020B0604020202020204" pitchFamily="34" charset="0"/>
          </a:endParaRPr>
        </a:p>
      </dgm:t>
    </dgm:pt>
    <dgm:pt modelId="{4C2E0E4D-2FF1-4D5D-A954-9617BEA1475D}" type="parTrans" cxnId="{943B3CEE-D3FA-4916-80AB-1F353059C2E2}">
      <dgm:prSet/>
      <dgm:spPr/>
      <dgm:t>
        <a:bodyPr/>
        <a:lstStyle/>
        <a:p>
          <a:endParaRPr lang="en-US">
            <a:latin typeface="Arial" panose="020B0604020202020204" pitchFamily="34" charset="0"/>
            <a:cs typeface="Arial" panose="020B0604020202020204" pitchFamily="34" charset="0"/>
          </a:endParaRPr>
        </a:p>
      </dgm:t>
    </dgm:pt>
    <dgm:pt modelId="{F10650CD-853D-48C7-9C24-67D47509E4D3}" type="sibTrans" cxnId="{943B3CEE-D3FA-4916-80AB-1F353059C2E2}">
      <dgm:prSet/>
      <dgm:spPr/>
      <dgm:t>
        <a:bodyPr/>
        <a:lstStyle/>
        <a:p>
          <a:endParaRPr lang="en-US">
            <a:latin typeface="Arial" panose="020B0604020202020204" pitchFamily="34" charset="0"/>
            <a:cs typeface="Arial" panose="020B0604020202020204" pitchFamily="34" charset="0"/>
          </a:endParaRPr>
        </a:p>
      </dgm:t>
    </dgm:pt>
    <dgm:pt modelId="{E57FFEAC-7366-4A68-8CA4-CC332CDA8BB6}">
      <dgm:prSet/>
      <dgm:spPr/>
      <dgm:t>
        <a:bodyPr/>
        <a:lstStyle/>
        <a:p>
          <a:pPr rtl="0"/>
          <a:r>
            <a:rPr lang="en-US" dirty="0" smtClean="0">
              <a:solidFill>
                <a:schemeClr val="tx1"/>
              </a:solidFill>
              <a:latin typeface="Arial" panose="020B0604020202020204" pitchFamily="34" charset="0"/>
              <a:cs typeface="Arial" panose="020B0604020202020204" pitchFamily="34" charset="0"/>
            </a:rPr>
            <a:t>Webpack prepares a single file called bundle.js - This file contains all HTML, CSS, JS, etc. As all files are bundled as a single file, there is no need for a lazy loader like SystemJS (where individual files are loaded as needed).</a:t>
          </a:r>
          <a:endParaRPr lang="en-US" dirty="0">
            <a:solidFill>
              <a:schemeClr val="tx1"/>
            </a:solidFill>
            <a:latin typeface="Arial" panose="020B0604020202020204" pitchFamily="34" charset="0"/>
            <a:cs typeface="Arial" panose="020B0604020202020204" pitchFamily="34" charset="0"/>
          </a:endParaRPr>
        </a:p>
      </dgm:t>
    </dgm:pt>
    <dgm:pt modelId="{A40D102A-E212-4B73-A7A4-83C5E0103ABF}" type="parTrans" cxnId="{529C7F4D-78E5-4B56-97DF-18F89923D523}">
      <dgm:prSet/>
      <dgm:spPr/>
      <dgm:t>
        <a:bodyPr/>
        <a:lstStyle/>
        <a:p>
          <a:endParaRPr lang="en-US">
            <a:latin typeface="Arial" panose="020B0604020202020204" pitchFamily="34" charset="0"/>
            <a:cs typeface="Arial" panose="020B0604020202020204" pitchFamily="34" charset="0"/>
          </a:endParaRPr>
        </a:p>
      </dgm:t>
    </dgm:pt>
    <dgm:pt modelId="{DAA14E4D-734B-4D9B-B4B0-4926E6124707}" type="sibTrans" cxnId="{529C7F4D-78E5-4B56-97DF-18F89923D523}">
      <dgm:prSet/>
      <dgm:spPr/>
      <dgm:t>
        <a:bodyPr/>
        <a:lstStyle/>
        <a:p>
          <a:endParaRPr lang="en-US">
            <a:latin typeface="Arial" panose="020B0604020202020204" pitchFamily="34" charset="0"/>
            <a:cs typeface="Arial" panose="020B0604020202020204" pitchFamily="34" charset="0"/>
          </a:endParaRPr>
        </a:p>
      </dgm:t>
    </dgm:pt>
    <dgm:pt modelId="{86F190B5-07F5-4E6F-8931-3246CCBC8326}">
      <dgm:prSet/>
      <dgm:spPr/>
      <dgm:t>
        <a:bodyPr/>
        <a:lstStyle/>
        <a:p>
          <a:pPr rtl="0"/>
          <a:r>
            <a:rPr lang="en-US" dirty="0" smtClean="0">
              <a:solidFill>
                <a:schemeClr val="tx1"/>
              </a:solidFill>
              <a:latin typeface="Arial" panose="020B0604020202020204" pitchFamily="34" charset="0"/>
              <a:cs typeface="Arial" panose="020B0604020202020204" pitchFamily="34" charset="0"/>
            </a:rPr>
            <a:t>The upside of Webpack is that, although the app may take a few seconds to load initially, once loaded and cached, working speed is lightning fast.</a:t>
          </a:r>
          <a:endParaRPr lang="en-US" dirty="0">
            <a:solidFill>
              <a:schemeClr val="tx1"/>
            </a:solidFill>
            <a:latin typeface="Arial" panose="020B0604020202020204" pitchFamily="34" charset="0"/>
            <a:cs typeface="Arial" panose="020B0604020202020204" pitchFamily="34" charset="0"/>
          </a:endParaRPr>
        </a:p>
      </dgm:t>
    </dgm:pt>
    <dgm:pt modelId="{6B6BD084-FE66-46D6-8FC6-3A59B8800A15}" type="parTrans" cxnId="{72E499AB-878F-4D8D-BEBB-290C071CBF97}">
      <dgm:prSet/>
      <dgm:spPr/>
      <dgm:t>
        <a:bodyPr/>
        <a:lstStyle/>
        <a:p>
          <a:endParaRPr lang="en-US">
            <a:latin typeface="Arial" panose="020B0604020202020204" pitchFamily="34" charset="0"/>
            <a:cs typeface="Arial" panose="020B0604020202020204" pitchFamily="34" charset="0"/>
          </a:endParaRPr>
        </a:p>
      </dgm:t>
    </dgm:pt>
    <dgm:pt modelId="{69CDC26F-0555-4880-ABD2-A6509F7AA20D}" type="sibTrans" cxnId="{72E499AB-878F-4D8D-BEBB-290C071CBF97}">
      <dgm:prSet/>
      <dgm:spPr/>
      <dgm:t>
        <a:bodyPr/>
        <a:lstStyle/>
        <a:p>
          <a:endParaRPr lang="en-US">
            <a:latin typeface="Arial" panose="020B0604020202020204" pitchFamily="34" charset="0"/>
            <a:cs typeface="Arial" panose="020B0604020202020204" pitchFamily="34" charset="0"/>
          </a:endParaRPr>
        </a:p>
      </dgm:t>
    </dgm:pt>
    <dgm:pt modelId="{3FCE9830-CA16-4625-A04C-40B0CCDBFDAE}" type="pres">
      <dgm:prSet presAssocID="{D334D9EB-E3B3-4E7F-8075-0BFE2E48C873}" presName="Name0" presStyleCnt="0">
        <dgm:presLayoutVars>
          <dgm:dir/>
          <dgm:animLvl val="lvl"/>
          <dgm:resizeHandles val="exact"/>
        </dgm:presLayoutVars>
      </dgm:prSet>
      <dgm:spPr/>
      <dgm:t>
        <a:bodyPr/>
        <a:lstStyle/>
        <a:p>
          <a:endParaRPr lang="en-US"/>
        </a:p>
      </dgm:t>
    </dgm:pt>
    <dgm:pt modelId="{6BC954F8-BC25-4F10-9CCF-EAA040706074}" type="pres">
      <dgm:prSet presAssocID="{5D0F942B-4265-415F-B735-E80EB81D39B3}" presName="composite" presStyleCnt="0"/>
      <dgm:spPr/>
    </dgm:pt>
    <dgm:pt modelId="{52B50C1D-8289-4C4E-9E9F-F90D694653FC}" type="pres">
      <dgm:prSet presAssocID="{5D0F942B-4265-415F-B735-E80EB81D39B3}" presName="parTx" presStyleLbl="alignNode1" presStyleIdx="0" presStyleCnt="2">
        <dgm:presLayoutVars>
          <dgm:chMax val="0"/>
          <dgm:chPref val="0"/>
          <dgm:bulletEnabled val="1"/>
        </dgm:presLayoutVars>
      </dgm:prSet>
      <dgm:spPr/>
      <dgm:t>
        <a:bodyPr/>
        <a:lstStyle/>
        <a:p>
          <a:endParaRPr lang="en-US"/>
        </a:p>
      </dgm:t>
    </dgm:pt>
    <dgm:pt modelId="{F8CC1433-931F-4781-AD19-FF8494AAE82B}" type="pres">
      <dgm:prSet presAssocID="{5D0F942B-4265-415F-B735-E80EB81D39B3}" presName="desTx" presStyleLbl="alignAccFollowNode1" presStyleIdx="0" presStyleCnt="2">
        <dgm:presLayoutVars>
          <dgm:bulletEnabled val="1"/>
        </dgm:presLayoutVars>
      </dgm:prSet>
      <dgm:spPr/>
      <dgm:t>
        <a:bodyPr/>
        <a:lstStyle/>
        <a:p>
          <a:endParaRPr lang="en-US"/>
        </a:p>
      </dgm:t>
    </dgm:pt>
    <dgm:pt modelId="{D0E55F8E-1559-4837-A761-0CE7B3F91DF6}" type="pres">
      <dgm:prSet presAssocID="{F830F68F-DE3E-4CAB-B2BB-CD825226E5FA}" presName="space" presStyleCnt="0"/>
      <dgm:spPr/>
    </dgm:pt>
    <dgm:pt modelId="{0A6160C9-F349-4818-8678-319E9306F8C2}" type="pres">
      <dgm:prSet presAssocID="{20D86BED-D3D3-41C3-95DD-4083CD144813}" presName="composite" presStyleCnt="0"/>
      <dgm:spPr/>
    </dgm:pt>
    <dgm:pt modelId="{29C4E268-0156-4048-9758-6F9FA85CF929}" type="pres">
      <dgm:prSet presAssocID="{20D86BED-D3D3-41C3-95DD-4083CD144813}" presName="parTx" presStyleLbl="alignNode1" presStyleIdx="1" presStyleCnt="2">
        <dgm:presLayoutVars>
          <dgm:chMax val="0"/>
          <dgm:chPref val="0"/>
          <dgm:bulletEnabled val="1"/>
        </dgm:presLayoutVars>
      </dgm:prSet>
      <dgm:spPr/>
      <dgm:t>
        <a:bodyPr/>
        <a:lstStyle/>
        <a:p>
          <a:endParaRPr lang="en-US"/>
        </a:p>
      </dgm:t>
    </dgm:pt>
    <dgm:pt modelId="{808B16A2-C76E-49A3-B94A-682A6DDBB2C7}" type="pres">
      <dgm:prSet presAssocID="{20D86BED-D3D3-41C3-95DD-4083CD144813}" presName="desTx" presStyleLbl="alignAccFollowNode1" presStyleIdx="1" presStyleCnt="2">
        <dgm:presLayoutVars>
          <dgm:bulletEnabled val="1"/>
        </dgm:presLayoutVars>
      </dgm:prSet>
      <dgm:spPr/>
      <dgm:t>
        <a:bodyPr/>
        <a:lstStyle/>
        <a:p>
          <a:endParaRPr lang="en-US"/>
        </a:p>
      </dgm:t>
    </dgm:pt>
  </dgm:ptLst>
  <dgm:cxnLst>
    <dgm:cxn modelId="{58BF136D-60EC-4D12-9162-253DAF274A3F}" srcId="{5D0F942B-4265-415F-B735-E80EB81D39B3}" destId="{66A98489-71A7-4642-B6BB-DC65BDA322B4}" srcOrd="0" destOrd="0" parTransId="{570D729A-7CE8-4755-9334-2812DA5D460F}" sibTransId="{D2D93D16-21BC-4F6C-91DC-15544E3B5F8D}"/>
    <dgm:cxn modelId="{BE1EF0A3-4F3B-454D-A5C6-C21D70CAFF25}" type="presOf" srcId="{FD62EAE9-6F31-4623-9EC1-A13C97358002}" destId="{F8CC1433-931F-4781-AD19-FF8494AAE82B}" srcOrd="0" destOrd="1" presId="urn:microsoft.com/office/officeart/2005/8/layout/hList1"/>
    <dgm:cxn modelId="{E89F97EC-0352-4B0C-9688-D0F832F87F56}" srcId="{5D0F942B-4265-415F-B735-E80EB81D39B3}" destId="{FD62EAE9-6F31-4623-9EC1-A13C97358002}" srcOrd="1" destOrd="0" parTransId="{EBF63626-8F11-421F-A22F-6D78C25780DF}" sibTransId="{15FB6206-D3F0-4691-9BDC-5BB036FF7352}"/>
    <dgm:cxn modelId="{529C7F4D-78E5-4B56-97DF-18F89923D523}" srcId="{20D86BED-D3D3-41C3-95DD-4083CD144813}" destId="{E57FFEAC-7366-4A68-8CA4-CC332CDA8BB6}" srcOrd="0" destOrd="0" parTransId="{A40D102A-E212-4B73-A7A4-83C5E0103ABF}" sibTransId="{DAA14E4D-734B-4D9B-B4B0-4926E6124707}"/>
    <dgm:cxn modelId="{E78C364A-3934-4509-950C-3645B2AA6DEE}" type="presOf" srcId="{E57FFEAC-7366-4A68-8CA4-CC332CDA8BB6}" destId="{808B16A2-C76E-49A3-B94A-682A6DDBB2C7}" srcOrd="0" destOrd="0" presId="urn:microsoft.com/office/officeart/2005/8/layout/hList1"/>
    <dgm:cxn modelId="{76658D6D-23FB-40D7-B513-B89D52087D62}" type="presOf" srcId="{20D86BED-D3D3-41C3-95DD-4083CD144813}" destId="{29C4E268-0156-4048-9758-6F9FA85CF929}" srcOrd="0" destOrd="0" presId="urn:microsoft.com/office/officeart/2005/8/layout/hList1"/>
    <dgm:cxn modelId="{5F697B85-E099-4647-BB94-7546E70B3F2B}" srcId="{D334D9EB-E3B3-4E7F-8075-0BFE2E48C873}" destId="{5D0F942B-4265-415F-B735-E80EB81D39B3}" srcOrd="0" destOrd="0" parTransId="{51A7DE54-F117-47F3-8F5A-DC937FC02344}" sibTransId="{F830F68F-DE3E-4CAB-B2BB-CD825226E5FA}"/>
    <dgm:cxn modelId="{C421271F-C143-4580-8F09-8C9403DFB833}" type="presOf" srcId="{66A98489-71A7-4642-B6BB-DC65BDA322B4}" destId="{F8CC1433-931F-4781-AD19-FF8494AAE82B}" srcOrd="0" destOrd="0" presId="urn:microsoft.com/office/officeart/2005/8/layout/hList1"/>
    <dgm:cxn modelId="{22B2A705-B8EC-4C0F-A591-82F831BDBC38}" type="presOf" srcId="{86F190B5-07F5-4E6F-8931-3246CCBC8326}" destId="{808B16A2-C76E-49A3-B94A-682A6DDBB2C7}" srcOrd="0" destOrd="1" presId="urn:microsoft.com/office/officeart/2005/8/layout/hList1"/>
    <dgm:cxn modelId="{E7D32EB2-87FF-4D75-8DB0-691F5DCF7504}" type="presOf" srcId="{D334D9EB-E3B3-4E7F-8075-0BFE2E48C873}" destId="{3FCE9830-CA16-4625-A04C-40B0CCDBFDAE}" srcOrd="0" destOrd="0" presId="urn:microsoft.com/office/officeart/2005/8/layout/hList1"/>
    <dgm:cxn modelId="{943B3CEE-D3FA-4916-80AB-1F353059C2E2}" srcId="{D334D9EB-E3B3-4E7F-8075-0BFE2E48C873}" destId="{20D86BED-D3D3-41C3-95DD-4083CD144813}" srcOrd="1" destOrd="0" parTransId="{4C2E0E4D-2FF1-4D5D-A954-9617BEA1475D}" sibTransId="{F10650CD-853D-48C7-9C24-67D47509E4D3}"/>
    <dgm:cxn modelId="{72E499AB-878F-4D8D-BEBB-290C071CBF97}" srcId="{20D86BED-D3D3-41C3-95DD-4083CD144813}" destId="{86F190B5-07F5-4E6F-8931-3246CCBC8326}" srcOrd="1" destOrd="0" parTransId="{6B6BD084-FE66-46D6-8FC6-3A59B8800A15}" sibTransId="{69CDC26F-0555-4880-ABD2-A6509F7AA20D}"/>
    <dgm:cxn modelId="{295964D4-8AE5-4854-B135-37AA9CB6C9B6}" type="presOf" srcId="{5D0F942B-4265-415F-B735-E80EB81D39B3}" destId="{52B50C1D-8289-4C4E-9E9F-F90D694653FC}" srcOrd="0" destOrd="0" presId="urn:microsoft.com/office/officeart/2005/8/layout/hList1"/>
    <dgm:cxn modelId="{A15756B2-58C8-495D-89DA-C4A79D0D5DC9}" type="presParOf" srcId="{3FCE9830-CA16-4625-A04C-40B0CCDBFDAE}" destId="{6BC954F8-BC25-4F10-9CCF-EAA040706074}" srcOrd="0" destOrd="0" presId="urn:microsoft.com/office/officeart/2005/8/layout/hList1"/>
    <dgm:cxn modelId="{F8FC91E6-03CB-4180-AA39-5DD29CA08FD7}" type="presParOf" srcId="{6BC954F8-BC25-4F10-9CCF-EAA040706074}" destId="{52B50C1D-8289-4C4E-9E9F-F90D694653FC}" srcOrd="0" destOrd="0" presId="urn:microsoft.com/office/officeart/2005/8/layout/hList1"/>
    <dgm:cxn modelId="{B298FB7C-19D0-4980-B180-079EDECBEC01}" type="presParOf" srcId="{6BC954F8-BC25-4F10-9CCF-EAA040706074}" destId="{F8CC1433-931F-4781-AD19-FF8494AAE82B}" srcOrd="1" destOrd="0" presId="urn:microsoft.com/office/officeart/2005/8/layout/hList1"/>
    <dgm:cxn modelId="{E07FED10-EFBC-4602-8883-4DF7F82D5A98}" type="presParOf" srcId="{3FCE9830-CA16-4625-A04C-40B0CCDBFDAE}" destId="{D0E55F8E-1559-4837-A761-0CE7B3F91DF6}" srcOrd="1" destOrd="0" presId="urn:microsoft.com/office/officeart/2005/8/layout/hList1"/>
    <dgm:cxn modelId="{0F09DF19-2CB3-4C80-A6C0-967A0BC44FBF}" type="presParOf" srcId="{3FCE9830-CA16-4625-A04C-40B0CCDBFDAE}" destId="{0A6160C9-F349-4818-8678-319E9306F8C2}" srcOrd="2" destOrd="0" presId="urn:microsoft.com/office/officeart/2005/8/layout/hList1"/>
    <dgm:cxn modelId="{B384C406-5F60-4321-A183-82A0EDDDDB18}" type="presParOf" srcId="{0A6160C9-F349-4818-8678-319E9306F8C2}" destId="{29C4E268-0156-4048-9758-6F9FA85CF929}" srcOrd="0" destOrd="0" presId="urn:microsoft.com/office/officeart/2005/8/layout/hList1"/>
    <dgm:cxn modelId="{E4924AB8-523F-46EC-833D-B0D5ACDC8FDE}" type="presParOf" srcId="{0A6160C9-F349-4818-8678-319E9306F8C2}" destId="{808B16A2-C76E-49A3-B94A-682A6DDBB2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A4E49-95E9-4363-9B93-6E8E7E2B759F}"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2C3814A5-B0A8-40C2-8617-83A125498BDE}">
      <dgm:prSet/>
      <dgm:spPr/>
      <dgm:t>
        <a:bodyPr/>
        <a:lstStyle/>
        <a:p>
          <a:pPr rtl="0"/>
          <a:r>
            <a:rPr lang="en-US" b="1" dirty="0" smtClean="0"/>
            <a:t>Just in Time (JIT) Compilation </a:t>
          </a:r>
          <a:r>
            <a:rPr lang="en-US" dirty="0" smtClean="0"/>
            <a:t> - Compiles TypeScript just in time for executing it.</a:t>
          </a:r>
          <a:endParaRPr lang="en-US" dirty="0"/>
        </a:p>
      </dgm:t>
    </dgm:pt>
    <dgm:pt modelId="{00496B53-D40C-423E-A7A4-5F404175FA28}" type="parTrans" cxnId="{E14D89B3-1C81-4598-98A3-3213FD9D0327}">
      <dgm:prSet/>
      <dgm:spPr/>
      <dgm:t>
        <a:bodyPr/>
        <a:lstStyle/>
        <a:p>
          <a:endParaRPr lang="en-US"/>
        </a:p>
      </dgm:t>
    </dgm:pt>
    <dgm:pt modelId="{E39FF618-9370-41BF-B75E-E16FB1A34C24}" type="sibTrans" cxnId="{E14D89B3-1C81-4598-98A3-3213FD9D0327}">
      <dgm:prSet/>
      <dgm:spPr/>
      <dgm:t>
        <a:bodyPr/>
        <a:lstStyle/>
        <a:p>
          <a:endParaRPr lang="en-US"/>
        </a:p>
      </dgm:t>
    </dgm:pt>
    <dgm:pt modelId="{0F3007A1-5C2B-4C2B-814F-D6F79273C345}">
      <dgm:prSet/>
      <dgm:spPr/>
      <dgm:t>
        <a:bodyPr/>
        <a:lstStyle/>
        <a:p>
          <a:pPr rtl="0"/>
          <a:r>
            <a:rPr lang="en-US" dirty="0" smtClean="0"/>
            <a:t>Compiled in the browser and no need for transpilation</a:t>
          </a:r>
          <a:endParaRPr lang="en-US" dirty="0"/>
        </a:p>
      </dgm:t>
    </dgm:pt>
    <dgm:pt modelId="{0A74045A-B193-4A9C-889B-258C22E63408}" type="parTrans" cxnId="{BF9D5CAE-18D7-4F88-8F64-BB622BC3D92E}">
      <dgm:prSet/>
      <dgm:spPr/>
      <dgm:t>
        <a:bodyPr/>
        <a:lstStyle/>
        <a:p>
          <a:endParaRPr lang="en-US"/>
        </a:p>
      </dgm:t>
    </dgm:pt>
    <dgm:pt modelId="{C9AEE56C-4771-400B-B728-AE1E9F99AEED}" type="sibTrans" cxnId="{BF9D5CAE-18D7-4F88-8F64-BB622BC3D92E}">
      <dgm:prSet/>
      <dgm:spPr/>
      <dgm:t>
        <a:bodyPr/>
        <a:lstStyle/>
        <a:p>
          <a:endParaRPr lang="en-US"/>
        </a:p>
      </dgm:t>
    </dgm:pt>
    <dgm:pt modelId="{DD816133-A49D-4664-AE33-7528108AF817}">
      <dgm:prSet/>
      <dgm:spPr/>
      <dgm:t>
        <a:bodyPr/>
        <a:lstStyle/>
        <a:p>
          <a:pPr rtl="0"/>
          <a:r>
            <a:rPr lang="en-US" dirty="0" smtClean="0"/>
            <a:t>Each file is compiled separately.</a:t>
          </a:r>
          <a:endParaRPr lang="en-US" dirty="0"/>
        </a:p>
      </dgm:t>
    </dgm:pt>
    <dgm:pt modelId="{D93C83A3-5BCF-4249-984F-EA190795B3CE}" type="parTrans" cxnId="{AEB32ADF-F799-482A-A53B-01DDB5EC705E}">
      <dgm:prSet/>
      <dgm:spPr/>
      <dgm:t>
        <a:bodyPr/>
        <a:lstStyle/>
        <a:p>
          <a:endParaRPr lang="en-US"/>
        </a:p>
      </dgm:t>
    </dgm:pt>
    <dgm:pt modelId="{CD5CA2E9-974F-48BB-B7DB-EC9C9E9F6FDA}" type="sibTrans" cxnId="{AEB32ADF-F799-482A-A53B-01DDB5EC705E}">
      <dgm:prSet/>
      <dgm:spPr/>
      <dgm:t>
        <a:bodyPr/>
        <a:lstStyle/>
        <a:p>
          <a:endParaRPr lang="en-US"/>
        </a:p>
      </dgm:t>
    </dgm:pt>
    <dgm:pt modelId="{6E8A002D-5262-48C2-8432-EF960C3F602E}">
      <dgm:prSet/>
      <dgm:spPr/>
      <dgm:t>
        <a:bodyPr/>
        <a:lstStyle/>
        <a:p>
          <a:pPr rtl="0"/>
          <a:r>
            <a:rPr lang="en-US" dirty="0" smtClean="0"/>
            <a:t>No need to build after changing your code and before reloading the browser page.</a:t>
          </a:r>
          <a:endParaRPr lang="en-US" dirty="0"/>
        </a:p>
      </dgm:t>
    </dgm:pt>
    <dgm:pt modelId="{C969FD1C-5354-425A-A222-EB5BA9CCDF32}" type="parTrans" cxnId="{F9F2EBE0-5C80-40B6-96EE-69F56AD114E8}">
      <dgm:prSet/>
      <dgm:spPr/>
      <dgm:t>
        <a:bodyPr/>
        <a:lstStyle/>
        <a:p>
          <a:endParaRPr lang="en-US"/>
        </a:p>
      </dgm:t>
    </dgm:pt>
    <dgm:pt modelId="{65D654AD-5B4E-4CF5-AD07-5F285E8F87D0}" type="sibTrans" cxnId="{F9F2EBE0-5C80-40B6-96EE-69F56AD114E8}">
      <dgm:prSet/>
      <dgm:spPr/>
      <dgm:t>
        <a:bodyPr/>
        <a:lstStyle/>
        <a:p>
          <a:endParaRPr lang="en-US"/>
        </a:p>
      </dgm:t>
    </dgm:pt>
    <dgm:pt modelId="{9D4EF8F5-6023-4734-BC8C-6E7DFBC84D85}">
      <dgm:prSet/>
      <dgm:spPr/>
      <dgm:t>
        <a:bodyPr/>
        <a:lstStyle/>
        <a:p>
          <a:pPr rtl="0"/>
          <a:r>
            <a:rPr lang="en-US" dirty="0" smtClean="0"/>
            <a:t>Suitable for local development.</a:t>
          </a:r>
          <a:endParaRPr lang="en-US" dirty="0"/>
        </a:p>
      </dgm:t>
    </dgm:pt>
    <dgm:pt modelId="{825F203B-BB2D-4478-A065-66D5F042D5C8}" type="parTrans" cxnId="{7DB6A7B9-A84C-48D9-B7EE-C2E257245D9E}">
      <dgm:prSet/>
      <dgm:spPr/>
      <dgm:t>
        <a:bodyPr/>
        <a:lstStyle/>
        <a:p>
          <a:endParaRPr lang="en-US"/>
        </a:p>
      </dgm:t>
    </dgm:pt>
    <dgm:pt modelId="{4B7C92DF-9D42-4EF3-8534-78EBE39143A3}" type="sibTrans" cxnId="{7DB6A7B9-A84C-48D9-B7EE-C2E257245D9E}">
      <dgm:prSet/>
      <dgm:spPr/>
      <dgm:t>
        <a:bodyPr/>
        <a:lstStyle/>
        <a:p>
          <a:endParaRPr lang="en-US"/>
        </a:p>
      </dgm:t>
    </dgm:pt>
    <dgm:pt modelId="{2540EE5B-5FC4-4211-AA1E-144751155CAA}">
      <dgm:prSet/>
      <dgm:spPr/>
      <dgm:t>
        <a:bodyPr/>
        <a:lstStyle/>
        <a:p>
          <a:pPr rtl="0"/>
          <a:r>
            <a:rPr lang="en-US" dirty="0" smtClean="0"/>
            <a:t>System JS is typically JIT</a:t>
          </a:r>
          <a:endParaRPr lang="en-US" dirty="0"/>
        </a:p>
      </dgm:t>
    </dgm:pt>
    <dgm:pt modelId="{58CBA300-D905-4340-AAE1-9F863BA1B6F1}" type="parTrans" cxnId="{CDF876DD-A358-4E93-AAA0-B9F34C959E67}">
      <dgm:prSet/>
      <dgm:spPr/>
      <dgm:t>
        <a:bodyPr/>
        <a:lstStyle/>
        <a:p>
          <a:endParaRPr lang="en-US"/>
        </a:p>
      </dgm:t>
    </dgm:pt>
    <dgm:pt modelId="{89463BEF-E00A-4D91-B9EB-2BD3E872659A}" type="sibTrans" cxnId="{CDF876DD-A358-4E93-AAA0-B9F34C959E67}">
      <dgm:prSet/>
      <dgm:spPr/>
      <dgm:t>
        <a:bodyPr/>
        <a:lstStyle/>
        <a:p>
          <a:endParaRPr lang="en-US"/>
        </a:p>
      </dgm:t>
    </dgm:pt>
    <dgm:pt modelId="{9107E8FB-4D40-43BB-8178-7875F1A53DA1}">
      <dgm:prSet/>
      <dgm:spPr/>
      <dgm:t>
        <a:bodyPr/>
        <a:lstStyle/>
        <a:p>
          <a:pPr rtl="0"/>
          <a:r>
            <a:rPr lang="en-US" b="1" dirty="0" smtClean="0"/>
            <a:t>Ahead of Time (AOT) Compilation </a:t>
          </a:r>
          <a:r>
            <a:rPr lang="en-US" dirty="0" smtClean="0"/>
            <a:t> - Compiles TypeScript during build phase and keeps JavaScript ready for each TypeScript that was compiled</a:t>
          </a:r>
          <a:endParaRPr lang="en-US" dirty="0"/>
        </a:p>
      </dgm:t>
    </dgm:pt>
    <dgm:pt modelId="{7A5E3717-07EB-4B13-9719-8A8FCE1E0F26}" type="parTrans" cxnId="{E443BF57-D8D2-4BF1-B986-EA7C2DC16290}">
      <dgm:prSet/>
      <dgm:spPr/>
      <dgm:t>
        <a:bodyPr/>
        <a:lstStyle/>
        <a:p>
          <a:endParaRPr lang="en-US"/>
        </a:p>
      </dgm:t>
    </dgm:pt>
    <dgm:pt modelId="{D30F663B-1741-4C08-ADA6-B75CCA405C37}" type="sibTrans" cxnId="{E443BF57-D8D2-4BF1-B986-EA7C2DC16290}">
      <dgm:prSet/>
      <dgm:spPr/>
      <dgm:t>
        <a:bodyPr/>
        <a:lstStyle/>
        <a:p>
          <a:endParaRPr lang="en-US"/>
        </a:p>
      </dgm:t>
    </dgm:pt>
    <dgm:pt modelId="{01DD4CFD-9824-4EB1-8EA5-C16CCE661847}">
      <dgm:prSet/>
      <dgm:spPr/>
      <dgm:t>
        <a:bodyPr/>
        <a:lstStyle/>
        <a:p>
          <a:pPr rtl="0"/>
          <a:r>
            <a:rPr lang="en-US" dirty="0" smtClean="0"/>
            <a:t>Compiled by the machine itself, via the command line (Faster).</a:t>
          </a:r>
          <a:endParaRPr lang="en-US" dirty="0"/>
        </a:p>
      </dgm:t>
    </dgm:pt>
    <dgm:pt modelId="{04DA95AC-4E47-4FC5-8AED-8236C9F861F4}" type="parTrans" cxnId="{C3E1757E-087F-434B-9332-C9CA8D82DBA0}">
      <dgm:prSet/>
      <dgm:spPr/>
      <dgm:t>
        <a:bodyPr/>
        <a:lstStyle/>
        <a:p>
          <a:endParaRPr lang="en-US"/>
        </a:p>
      </dgm:t>
    </dgm:pt>
    <dgm:pt modelId="{4B7BFFA4-C01F-42AE-A1C9-9097A706D278}" type="sibTrans" cxnId="{C3E1757E-087F-434B-9332-C9CA8D82DBA0}">
      <dgm:prSet/>
      <dgm:spPr/>
      <dgm:t>
        <a:bodyPr/>
        <a:lstStyle/>
        <a:p>
          <a:endParaRPr lang="en-US"/>
        </a:p>
      </dgm:t>
    </dgm:pt>
    <dgm:pt modelId="{3212BAD2-15CE-4650-BD78-A273ACC60A05}">
      <dgm:prSet/>
      <dgm:spPr/>
      <dgm:t>
        <a:bodyPr/>
        <a:lstStyle/>
        <a:p>
          <a:pPr rtl="0"/>
          <a:r>
            <a:rPr lang="en-US" dirty="0" smtClean="0"/>
            <a:t>All code compiled together, in lining HTML/CSS in the scripts.</a:t>
          </a:r>
          <a:endParaRPr lang="en-US" dirty="0"/>
        </a:p>
      </dgm:t>
    </dgm:pt>
    <dgm:pt modelId="{28531020-E97F-4067-ADF3-AC6DA6F9715E}" type="parTrans" cxnId="{E1C2C014-3CB4-47EC-A5A7-87B1055D672E}">
      <dgm:prSet/>
      <dgm:spPr/>
      <dgm:t>
        <a:bodyPr/>
        <a:lstStyle/>
        <a:p>
          <a:endParaRPr lang="en-US"/>
        </a:p>
      </dgm:t>
    </dgm:pt>
    <dgm:pt modelId="{AB1B34DE-6294-4899-B241-3ED15C63F577}" type="sibTrans" cxnId="{E1C2C014-3CB4-47EC-A5A7-87B1055D672E}">
      <dgm:prSet/>
      <dgm:spPr/>
      <dgm:t>
        <a:bodyPr/>
        <a:lstStyle/>
        <a:p>
          <a:endParaRPr lang="en-US"/>
        </a:p>
      </dgm:t>
    </dgm:pt>
    <dgm:pt modelId="{76E3F91A-3C77-4019-A3CA-E4404AB53A8D}">
      <dgm:prSet/>
      <dgm:spPr/>
      <dgm:t>
        <a:bodyPr/>
        <a:lstStyle/>
        <a:p>
          <a:pPr rtl="0"/>
          <a:r>
            <a:rPr lang="en-US" dirty="0" smtClean="0"/>
            <a:t>No need to deploy the compiler (Half of Angular size) to the browser</a:t>
          </a:r>
          <a:endParaRPr lang="en-US" dirty="0"/>
        </a:p>
      </dgm:t>
    </dgm:pt>
    <dgm:pt modelId="{E0BD9631-B850-401A-ACED-A57F2C95B1D1}" type="parTrans" cxnId="{0EF0F574-65E0-4D98-8F34-F572C42902DF}">
      <dgm:prSet/>
      <dgm:spPr/>
      <dgm:t>
        <a:bodyPr/>
        <a:lstStyle/>
        <a:p>
          <a:endParaRPr lang="en-US"/>
        </a:p>
      </dgm:t>
    </dgm:pt>
    <dgm:pt modelId="{F3D058C6-BA3F-4D9C-BFBC-77CAB591AC7C}" type="sibTrans" cxnId="{0EF0F574-65E0-4D98-8F34-F572C42902DF}">
      <dgm:prSet/>
      <dgm:spPr/>
      <dgm:t>
        <a:bodyPr/>
        <a:lstStyle/>
        <a:p>
          <a:endParaRPr lang="en-US"/>
        </a:p>
      </dgm:t>
    </dgm:pt>
    <dgm:pt modelId="{39424C3D-9A61-4C5A-BF02-A00023634F26}">
      <dgm:prSet/>
      <dgm:spPr/>
      <dgm:t>
        <a:bodyPr/>
        <a:lstStyle/>
        <a:p>
          <a:pPr rtl="0"/>
          <a:r>
            <a:rPr lang="en-US" dirty="0" smtClean="0"/>
            <a:t>More secure, original source not disclosed.</a:t>
          </a:r>
          <a:endParaRPr lang="en-US" dirty="0"/>
        </a:p>
      </dgm:t>
    </dgm:pt>
    <dgm:pt modelId="{5D579DC3-F200-4D71-9CFF-DF6B93A7CE57}" type="parTrans" cxnId="{0B060B1C-534D-4D06-AEF0-3A0B43EFA805}">
      <dgm:prSet/>
      <dgm:spPr/>
      <dgm:t>
        <a:bodyPr/>
        <a:lstStyle/>
        <a:p>
          <a:endParaRPr lang="en-US"/>
        </a:p>
      </dgm:t>
    </dgm:pt>
    <dgm:pt modelId="{1FA26E40-5352-40D8-8CD7-AF90694F3C42}" type="sibTrans" cxnId="{0B060B1C-534D-4D06-AEF0-3A0B43EFA805}">
      <dgm:prSet/>
      <dgm:spPr/>
      <dgm:t>
        <a:bodyPr/>
        <a:lstStyle/>
        <a:p>
          <a:endParaRPr lang="en-US"/>
        </a:p>
      </dgm:t>
    </dgm:pt>
    <dgm:pt modelId="{31B86757-E14A-483E-8DF8-06089DF677EE}">
      <dgm:prSet/>
      <dgm:spPr/>
      <dgm:t>
        <a:bodyPr/>
        <a:lstStyle/>
        <a:p>
          <a:pPr rtl="0"/>
          <a:r>
            <a:rPr lang="en-US" dirty="0" smtClean="0"/>
            <a:t>Suitable for production builds.</a:t>
          </a:r>
          <a:endParaRPr lang="en-US" dirty="0"/>
        </a:p>
      </dgm:t>
    </dgm:pt>
    <dgm:pt modelId="{901CE259-293C-49EF-89A8-D87A2C4A5C13}" type="parTrans" cxnId="{36138003-0FF1-4775-841B-0A927F12336E}">
      <dgm:prSet/>
      <dgm:spPr/>
      <dgm:t>
        <a:bodyPr/>
        <a:lstStyle/>
        <a:p>
          <a:endParaRPr lang="en-US"/>
        </a:p>
      </dgm:t>
    </dgm:pt>
    <dgm:pt modelId="{A058E1FD-D603-479E-80CD-C22D6B925B6A}" type="sibTrans" cxnId="{36138003-0FF1-4775-841B-0A927F12336E}">
      <dgm:prSet/>
      <dgm:spPr/>
      <dgm:t>
        <a:bodyPr/>
        <a:lstStyle/>
        <a:p>
          <a:endParaRPr lang="en-US"/>
        </a:p>
      </dgm:t>
    </dgm:pt>
    <dgm:pt modelId="{898AD2B9-B55B-48D2-8706-3AA87A803929}">
      <dgm:prSet/>
      <dgm:spPr/>
      <dgm:t>
        <a:bodyPr/>
        <a:lstStyle/>
        <a:p>
          <a:pPr rtl="0"/>
          <a:r>
            <a:rPr lang="en-US" dirty="0" smtClean="0"/>
            <a:t>Angular CLI can be used for AOT</a:t>
          </a:r>
          <a:endParaRPr lang="en-US" dirty="0"/>
        </a:p>
      </dgm:t>
    </dgm:pt>
    <dgm:pt modelId="{764F3BD2-41D0-478E-94E7-583CAE6DADC9}" type="parTrans" cxnId="{67C7DF18-34CD-4CC1-BA5D-5F6E6E17B987}">
      <dgm:prSet/>
      <dgm:spPr/>
      <dgm:t>
        <a:bodyPr/>
        <a:lstStyle/>
        <a:p>
          <a:endParaRPr lang="en-US"/>
        </a:p>
      </dgm:t>
    </dgm:pt>
    <dgm:pt modelId="{11F8B39F-3B79-4B84-9B1F-0E081E3C52CC}" type="sibTrans" cxnId="{67C7DF18-34CD-4CC1-BA5D-5F6E6E17B987}">
      <dgm:prSet/>
      <dgm:spPr/>
      <dgm:t>
        <a:bodyPr/>
        <a:lstStyle/>
        <a:p>
          <a:endParaRPr lang="en-US"/>
        </a:p>
      </dgm:t>
    </dgm:pt>
    <dgm:pt modelId="{0FB3DDC5-5C0B-4E24-BEA3-1F6A390AEC78}" type="pres">
      <dgm:prSet presAssocID="{AF6A4E49-95E9-4363-9B93-6E8E7E2B759F}" presName="Name0" presStyleCnt="0">
        <dgm:presLayoutVars>
          <dgm:dir/>
          <dgm:animLvl val="lvl"/>
          <dgm:resizeHandles val="exact"/>
        </dgm:presLayoutVars>
      </dgm:prSet>
      <dgm:spPr/>
      <dgm:t>
        <a:bodyPr/>
        <a:lstStyle/>
        <a:p>
          <a:endParaRPr lang="en-US"/>
        </a:p>
      </dgm:t>
    </dgm:pt>
    <dgm:pt modelId="{4F498F9F-0C72-4772-A466-E78AE6A15756}" type="pres">
      <dgm:prSet presAssocID="{2C3814A5-B0A8-40C2-8617-83A125498BDE}" presName="linNode" presStyleCnt="0"/>
      <dgm:spPr/>
    </dgm:pt>
    <dgm:pt modelId="{3E7CDB43-EB80-4334-8172-31102BB62F55}" type="pres">
      <dgm:prSet presAssocID="{2C3814A5-B0A8-40C2-8617-83A125498BDE}" presName="parentText" presStyleLbl="node1" presStyleIdx="0" presStyleCnt="2">
        <dgm:presLayoutVars>
          <dgm:chMax val="1"/>
          <dgm:bulletEnabled val="1"/>
        </dgm:presLayoutVars>
      </dgm:prSet>
      <dgm:spPr/>
      <dgm:t>
        <a:bodyPr/>
        <a:lstStyle/>
        <a:p>
          <a:endParaRPr lang="en-US"/>
        </a:p>
      </dgm:t>
    </dgm:pt>
    <dgm:pt modelId="{F6D32BE1-DFDE-4E40-A09F-6C0D86294396}" type="pres">
      <dgm:prSet presAssocID="{2C3814A5-B0A8-40C2-8617-83A125498BDE}" presName="descendantText" presStyleLbl="alignAccFollowNode1" presStyleIdx="0" presStyleCnt="2">
        <dgm:presLayoutVars>
          <dgm:bulletEnabled val="1"/>
        </dgm:presLayoutVars>
      </dgm:prSet>
      <dgm:spPr/>
      <dgm:t>
        <a:bodyPr/>
        <a:lstStyle/>
        <a:p>
          <a:endParaRPr lang="en-US"/>
        </a:p>
      </dgm:t>
    </dgm:pt>
    <dgm:pt modelId="{655954BC-5B96-4707-A1D5-F5776232EA9C}" type="pres">
      <dgm:prSet presAssocID="{E39FF618-9370-41BF-B75E-E16FB1A34C24}" presName="sp" presStyleCnt="0"/>
      <dgm:spPr/>
    </dgm:pt>
    <dgm:pt modelId="{209138FC-EE37-4052-B7F1-833E009BBDC4}" type="pres">
      <dgm:prSet presAssocID="{9107E8FB-4D40-43BB-8178-7875F1A53DA1}" presName="linNode" presStyleCnt="0"/>
      <dgm:spPr/>
    </dgm:pt>
    <dgm:pt modelId="{EAFCF43C-2580-4F76-8C87-BCB640F9B5B3}" type="pres">
      <dgm:prSet presAssocID="{9107E8FB-4D40-43BB-8178-7875F1A53DA1}" presName="parentText" presStyleLbl="node1" presStyleIdx="1" presStyleCnt="2">
        <dgm:presLayoutVars>
          <dgm:chMax val="1"/>
          <dgm:bulletEnabled val="1"/>
        </dgm:presLayoutVars>
      </dgm:prSet>
      <dgm:spPr/>
      <dgm:t>
        <a:bodyPr/>
        <a:lstStyle/>
        <a:p>
          <a:endParaRPr lang="en-US"/>
        </a:p>
      </dgm:t>
    </dgm:pt>
    <dgm:pt modelId="{02E53C86-404C-4C47-BDB6-0FE6B94EB700}" type="pres">
      <dgm:prSet presAssocID="{9107E8FB-4D40-43BB-8178-7875F1A53DA1}" presName="descendantText" presStyleLbl="alignAccFollowNode1" presStyleIdx="1" presStyleCnt="2">
        <dgm:presLayoutVars>
          <dgm:bulletEnabled val="1"/>
        </dgm:presLayoutVars>
      </dgm:prSet>
      <dgm:spPr/>
      <dgm:t>
        <a:bodyPr/>
        <a:lstStyle/>
        <a:p>
          <a:endParaRPr lang="en-US"/>
        </a:p>
      </dgm:t>
    </dgm:pt>
  </dgm:ptLst>
  <dgm:cxnLst>
    <dgm:cxn modelId="{0EF0F574-65E0-4D98-8F34-F572C42902DF}" srcId="{9107E8FB-4D40-43BB-8178-7875F1A53DA1}" destId="{76E3F91A-3C77-4019-A3CA-E4404AB53A8D}" srcOrd="2" destOrd="0" parTransId="{E0BD9631-B850-401A-ACED-A57F2C95B1D1}" sibTransId="{F3D058C6-BA3F-4D9C-BFBC-77CAB591AC7C}"/>
    <dgm:cxn modelId="{3C9117CF-E92D-4A04-9158-EB227B9CBA52}" type="presOf" srcId="{898AD2B9-B55B-48D2-8706-3AA87A803929}" destId="{02E53C86-404C-4C47-BDB6-0FE6B94EB700}" srcOrd="0" destOrd="5" presId="urn:microsoft.com/office/officeart/2005/8/layout/vList5"/>
    <dgm:cxn modelId="{E14D89B3-1C81-4598-98A3-3213FD9D0327}" srcId="{AF6A4E49-95E9-4363-9B93-6E8E7E2B759F}" destId="{2C3814A5-B0A8-40C2-8617-83A125498BDE}" srcOrd="0" destOrd="0" parTransId="{00496B53-D40C-423E-A7A4-5F404175FA28}" sibTransId="{E39FF618-9370-41BF-B75E-E16FB1A34C24}"/>
    <dgm:cxn modelId="{E0B92A16-C4D7-4AA3-A221-184E4ADF1FB6}" type="presOf" srcId="{01DD4CFD-9824-4EB1-8EA5-C16CCE661847}" destId="{02E53C86-404C-4C47-BDB6-0FE6B94EB700}" srcOrd="0" destOrd="0" presId="urn:microsoft.com/office/officeart/2005/8/layout/vList5"/>
    <dgm:cxn modelId="{81790F6F-AE3A-4521-95FB-A5E243C30F1F}" type="presOf" srcId="{2540EE5B-5FC4-4211-AA1E-144751155CAA}" destId="{F6D32BE1-DFDE-4E40-A09F-6C0D86294396}" srcOrd="0" destOrd="4" presId="urn:microsoft.com/office/officeart/2005/8/layout/vList5"/>
    <dgm:cxn modelId="{C3E1757E-087F-434B-9332-C9CA8D82DBA0}" srcId="{9107E8FB-4D40-43BB-8178-7875F1A53DA1}" destId="{01DD4CFD-9824-4EB1-8EA5-C16CCE661847}" srcOrd="0" destOrd="0" parTransId="{04DA95AC-4E47-4FC5-8AED-8236C9F861F4}" sibTransId="{4B7BFFA4-C01F-42AE-A1C9-9097A706D278}"/>
    <dgm:cxn modelId="{A0AAEB2D-4DE6-4304-963B-3BAC983E410D}" type="presOf" srcId="{76E3F91A-3C77-4019-A3CA-E4404AB53A8D}" destId="{02E53C86-404C-4C47-BDB6-0FE6B94EB700}" srcOrd="0" destOrd="2" presId="urn:microsoft.com/office/officeart/2005/8/layout/vList5"/>
    <dgm:cxn modelId="{8310DD65-6C0C-4BE1-8737-1B8DD735C23D}" type="presOf" srcId="{0F3007A1-5C2B-4C2B-814F-D6F79273C345}" destId="{F6D32BE1-DFDE-4E40-A09F-6C0D86294396}" srcOrd="0" destOrd="0" presId="urn:microsoft.com/office/officeart/2005/8/layout/vList5"/>
    <dgm:cxn modelId="{81531C4D-E1E9-40CC-8A01-E8D9C81B7B9C}" type="presOf" srcId="{DD816133-A49D-4664-AE33-7528108AF817}" destId="{F6D32BE1-DFDE-4E40-A09F-6C0D86294396}" srcOrd="0" destOrd="1" presId="urn:microsoft.com/office/officeart/2005/8/layout/vList5"/>
    <dgm:cxn modelId="{7DB6A7B9-A84C-48D9-B7EE-C2E257245D9E}" srcId="{2C3814A5-B0A8-40C2-8617-83A125498BDE}" destId="{9D4EF8F5-6023-4734-BC8C-6E7DFBC84D85}" srcOrd="3" destOrd="0" parTransId="{825F203B-BB2D-4478-A065-66D5F042D5C8}" sibTransId="{4B7C92DF-9D42-4EF3-8534-78EBE39143A3}"/>
    <dgm:cxn modelId="{D23DC1C7-C826-4FB7-B91B-2FF023520FF7}" type="presOf" srcId="{3212BAD2-15CE-4650-BD78-A273ACC60A05}" destId="{02E53C86-404C-4C47-BDB6-0FE6B94EB700}" srcOrd="0" destOrd="1" presId="urn:microsoft.com/office/officeart/2005/8/layout/vList5"/>
    <dgm:cxn modelId="{8AD27074-3FE9-4551-9D0F-B4BD70FC3C7B}" type="presOf" srcId="{6E8A002D-5262-48C2-8432-EF960C3F602E}" destId="{F6D32BE1-DFDE-4E40-A09F-6C0D86294396}" srcOrd="0" destOrd="2" presId="urn:microsoft.com/office/officeart/2005/8/layout/vList5"/>
    <dgm:cxn modelId="{355B208E-E34D-4D8A-A163-98749FC5ED98}" type="presOf" srcId="{9107E8FB-4D40-43BB-8178-7875F1A53DA1}" destId="{EAFCF43C-2580-4F76-8C87-BCB640F9B5B3}" srcOrd="0" destOrd="0" presId="urn:microsoft.com/office/officeart/2005/8/layout/vList5"/>
    <dgm:cxn modelId="{F9F2EBE0-5C80-40B6-96EE-69F56AD114E8}" srcId="{2C3814A5-B0A8-40C2-8617-83A125498BDE}" destId="{6E8A002D-5262-48C2-8432-EF960C3F602E}" srcOrd="2" destOrd="0" parTransId="{C969FD1C-5354-425A-A222-EB5BA9CCDF32}" sibTransId="{65D654AD-5B4E-4CF5-AD07-5F285E8F87D0}"/>
    <dgm:cxn modelId="{AEB32ADF-F799-482A-A53B-01DDB5EC705E}" srcId="{2C3814A5-B0A8-40C2-8617-83A125498BDE}" destId="{DD816133-A49D-4664-AE33-7528108AF817}" srcOrd="1" destOrd="0" parTransId="{D93C83A3-5BCF-4249-984F-EA190795B3CE}" sibTransId="{CD5CA2E9-974F-48BB-B7DB-EC9C9E9F6FDA}"/>
    <dgm:cxn modelId="{67C7DF18-34CD-4CC1-BA5D-5F6E6E17B987}" srcId="{9107E8FB-4D40-43BB-8178-7875F1A53DA1}" destId="{898AD2B9-B55B-48D2-8706-3AA87A803929}" srcOrd="5" destOrd="0" parTransId="{764F3BD2-41D0-478E-94E7-583CAE6DADC9}" sibTransId="{11F8B39F-3B79-4B84-9B1F-0E081E3C52CC}"/>
    <dgm:cxn modelId="{B8E1D0C3-6566-4CFA-963A-F12DFC3FECE9}" type="presOf" srcId="{31B86757-E14A-483E-8DF8-06089DF677EE}" destId="{02E53C86-404C-4C47-BDB6-0FE6B94EB700}" srcOrd="0" destOrd="4" presId="urn:microsoft.com/office/officeart/2005/8/layout/vList5"/>
    <dgm:cxn modelId="{CDF876DD-A358-4E93-AAA0-B9F34C959E67}" srcId="{2C3814A5-B0A8-40C2-8617-83A125498BDE}" destId="{2540EE5B-5FC4-4211-AA1E-144751155CAA}" srcOrd="4" destOrd="0" parTransId="{58CBA300-D905-4340-AAE1-9F863BA1B6F1}" sibTransId="{89463BEF-E00A-4D91-B9EB-2BD3E872659A}"/>
    <dgm:cxn modelId="{0B060B1C-534D-4D06-AEF0-3A0B43EFA805}" srcId="{9107E8FB-4D40-43BB-8178-7875F1A53DA1}" destId="{39424C3D-9A61-4C5A-BF02-A00023634F26}" srcOrd="3" destOrd="0" parTransId="{5D579DC3-F200-4D71-9CFF-DF6B93A7CE57}" sibTransId="{1FA26E40-5352-40D8-8CD7-AF90694F3C42}"/>
    <dgm:cxn modelId="{E1C2C014-3CB4-47EC-A5A7-87B1055D672E}" srcId="{9107E8FB-4D40-43BB-8178-7875F1A53DA1}" destId="{3212BAD2-15CE-4650-BD78-A273ACC60A05}" srcOrd="1" destOrd="0" parTransId="{28531020-E97F-4067-ADF3-AC6DA6F9715E}" sibTransId="{AB1B34DE-6294-4899-B241-3ED15C63F577}"/>
    <dgm:cxn modelId="{6FC6287C-4CDB-41B8-B753-87F60CD0C21F}" type="presOf" srcId="{2C3814A5-B0A8-40C2-8617-83A125498BDE}" destId="{3E7CDB43-EB80-4334-8172-31102BB62F55}" srcOrd="0" destOrd="0" presId="urn:microsoft.com/office/officeart/2005/8/layout/vList5"/>
    <dgm:cxn modelId="{BF9D5CAE-18D7-4F88-8F64-BB622BC3D92E}" srcId="{2C3814A5-B0A8-40C2-8617-83A125498BDE}" destId="{0F3007A1-5C2B-4C2B-814F-D6F79273C345}" srcOrd="0" destOrd="0" parTransId="{0A74045A-B193-4A9C-889B-258C22E63408}" sibTransId="{C9AEE56C-4771-400B-B728-AE1E9F99AEED}"/>
    <dgm:cxn modelId="{36138003-0FF1-4775-841B-0A927F12336E}" srcId="{9107E8FB-4D40-43BB-8178-7875F1A53DA1}" destId="{31B86757-E14A-483E-8DF8-06089DF677EE}" srcOrd="4" destOrd="0" parTransId="{901CE259-293C-49EF-89A8-D87A2C4A5C13}" sibTransId="{A058E1FD-D603-479E-80CD-C22D6B925B6A}"/>
    <dgm:cxn modelId="{7197D6A3-4BDA-48D1-9FEB-FD6A3EEA6D48}" type="presOf" srcId="{9D4EF8F5-6023-4734-BC8C-6E7DFBC84D85}" destId="{F6D32BE1-DFDE-4E40-A09F-6C0D86294396}" srcOrd="0" destOrd="3" presId="urn:microsoft.com/office/officeart/2005/8/layout/vList5"/>
    <dgm:cxn modelId="{AF1433AA-C43B-4366-A870-8B99C3979F93}" type="presOf" srcId="{39424C3D-9A61-4C5A-BF02-A00023634F26}" destId="{02E53C86-404C-4C47-BDB6-0FE6B94EB700}" srcOrd="0" destOrd="3" presId="urn:microsoft.com/office/officeart/2005/8/layout/vList5"/>
    <dgm:cxn modelId="{E443BF57-D8D2-4BF1-B986-EA7C2DC16290}" srcId="{AF6A4E49-95E9-4363-9B93-6E8E7E2B759F}" destId="{9107E8FB-4D40-43BB-8178-7875F1A53DA1}" srcOrd="1" destOrd="0" parTransId="{7A5E3717-07EB-4B13-9719-8A8FCE1E0F26}" sibTransId="{D30F663B-1741-4C08-ADA6-B75CCA405C37}"/>
    <dgm:cxn modelId="{1A7D5531-2105-4C44-8B44-5BCD7A26BEA2}" type="presOf" srcId="{AF6A4E49-95E9-4363-9B93-6E8E7E2B759F}" destId="{0FB3DDC5-5C0B-4E24-BEA3-1F6A390AEC78}" srcOrd="0" destOrd="0" presId="urn:microsoft.com/office/officeart/2005/8/layout/vList5"/>
    <dgm:cxn modelId="{CF6DA7FB-0FFA-4F96-B095-15DAED43045C}" type="presParOf" srcId="{0FB3DDC5-5C0B-4E24-BEA3-1F6A390AEC78}" destId="{4F498F9F-0C72-4772-A466-E78AE6A15756}" srcOrd="0" destOrd="0" presId="urn:microsoft.com/office/officeart/2005/8/layout/vList5"/>
    <dgm:cxn modelId="{C08E67ED-9B88-4BD5-BD5E-8A36C834B872}" type="presParOf" srcId="{4F498F9F-0C72-4772-A466-E78AE6A15756}" destId="{3E7CDB43-EB80-4334-8172-31102BB62F55}" srcOrd="0" destOrd="0" presId="urn:microsoft.com/office/officeart/2005/8/layout/vList5"/>
    <dgm:cxn modelId="{BF388FA2-ABBE-46B7-8569-BC636D42618C}" type="presParOf" srcId="{4F498F9F-0C72-4772-A466-E78AE6A15756}" destId="{F6D32BE1-DFDE-4E40-A09F-6C0D86294396}" srcOrd="1" destOrd="0" presId="urn:microsoft.com/office/officeart/2005/8/layout/vList5"/>
    <dgm:cxn modelId="{42D38EC3-0E4B-48B3-952D-D65CF890ED9A}" type="presParOf" srcId="{0FB3DDC5-5C0B-4E24-BEA3-1F6A390AEC78}" destId="{655954BC-5B96-4707-A1D5-F5776232EA9C}" srcOrd="1" destOrd="0" presId="urn:microsoft.com/office/officeart/2005/8/layout/vList5"/>
    <dgm:cxn modelId="{AD4FF14A-3363-4F68-B5DC-886372C55756}" type="presParOf" srcId="{0FB3DDC5-5C0B-4E24-BEA3-1F6A390AEC78}" destId="{209138FC-EE37-4052-B7F1-833E009BBDC4}" srcOrd="2" destOrd="0" presId="urn:microsoft.com/office/officeart/2005/8/layout/vList5"/>
    <dgm:cxn modelId="{F410795A-FC8F-4ED8-BF3C-BCCC2139AFBC}" type="presParOf" srcId="{209138FC-EE37-4052-B7F1-833E009BBDC4}" destId="{EAFCF43C-2580-4F76-8C87-BCB640F9B5B3}" srcOrd="0" destOrd="0" presId="urn:microsoft.com/office/officeart/2005/8/layout/vList5"/>
    <dgm:cxn modelId="{E5E066A1-FFFF-4C6F-8A22-12EFAF4C315C}" type="presParOf" srcId="{209138FC-EE37-4052-B7F1-833E009BBDC4}" destId="{02E53C86-404C-4C47-BDB6-0FE6B94EB70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9F6A74-118C-4854-B372-44204F258C4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81C50116-088F-40AF-B649-172032C044A8}">
      <dgm:prSet custT="1"/>
      <dgm:spPr/>
      <dgm:t>
        <a:bodyPr/>
        <a:lstStyle/>
        <a:p>
          <a:pPr rtl="0"/>
          <a:r>
            <a:rPr lang="en-US" sz="2000" b="1" dirty="0" smtClean="0">
              <a:latin typeface="Arial" panose="020B0604020202020204" pitchFamily="34" charset="0"/>
              <a:cs typeface="Arial" panose="020B0604020202020204" pitchFamily="34" charset="0"/>
            </a:rPr>
            <a:t>Shims and Polyfills</a:t>
          </a:r>
          <a:endParaRPr lang="en-US" sz="2000" dirty="0">
            <a:latin typeface="Arial" panose="020B0604020202020204" pitchFamily="34" charset="0"/>
            <a:cs typeface="Arial" panose="020B0604020202020204" pitchFamily="34" charset="0"/>
          </a:endParaRPr>
        </a:p>
      </dgm:t>
    </dgm:pt>
    <dgm:pt modelId="{89125A82-20EF-4C6A-AEDD-EA1F4680C07F}" type="parTrans" cxnId="{83239825-F5FF-427A-B128-E08E74666DB3}">
      <dgm:prSet/>
      <dgm:spPr/>
      <dgm:t>
        <a:bodyPr/>
        <a:lstStyle/>
        <a:p>
          <a:endParaRPr lang="en-US" sz="1600">
            <a:latin typeface="Arial" panose="020B0604020202020204" pitchFamily="34" charset="0"/>
            <a:cs typeface="Arial" panose="020B0604020202020204" pitchFamily="34" charset="0"/>
          </a:endParaRPr>
        </a:p>
      </dgm:t>
    </dgm:pt>
    <dgm:pt modelId="{9ABFF200-6711-4E60-8D31-DE001A2D7672}" type="sibTrans" cxnId="{83239825-F5FF-427A-B128-E08E74666DB3}">
      <dgm:prSet/>
      <dgm:spPr/>
      <dgm:t>
        <a:bodyPr/>
        <a:lstStyle/>
        <a:p>
          <a:endParaRPr lang="en-US" sz="1600">
            <a:latin typeface="Arial" panose="020B0604020202020204" pitchFamily="34" charset="0"/>
            <a:cs typeface="Arial" panose="020B0604020202020204" pitchFamily="34" charset="0"/>
          </a:endParaRPr>
        </a:p>
      </dgm:t>
    </dgm:pt>
    <dgm:pt modelId="{9EFE2094-8314-414B-93A4-2AEAB663EB1E}">
      <dgm:prSet custT="1"/>
      <dgm:spPr/>
      <dgm:t>
        <a:bodyPr/>
        <a:lstStyle/>
        <a:p>
          <a:pPr rtl="0"/>
          <a:r>
            <a:rPr lang="en-US" sz="1600" dirty="0" smtClean="0">
              <a:latin typeface="Arial" panose="020B0604020202020204" pitchFamily="34" charset="0"/>
              <a:cs typeface="Arial" panose="020B0604020202020204" pitchFamily="34" charset="0"/>
            </a:rPr>
            <a:t>A </a:t>
          </a:r>
          <a:r>
            <a:rPr lang="en-US" sz="1600" b="1" dirty="0" smtClean="0">
              <a:latin typeface="Arial" panose="020B0604020202020204" pitchFamily="34" charset="0"/>
              <a:cs typeface="Arial" panose="020B0604020202020204" pitchFamily="34" charset="0"/>
            </a:rPr>
            <a:t>shim</a:t>
          </a:r>
          <a:r>
            <a:rPr lang="en-US" sz="1600" dirty="0" smtClean="0">
              <a:latin typeface="Arial" panose="020B0604020202020204" pitchFamily="34" charset="0"/>
              <a:cs typeface="Arial" panose="020B0604020202020204" pitchFamily="34" charset="0"/>
            </a:rPr>
            <a:t> refers to any piece of code that performs interception of an API call and provides a layer of abstraction. It is not necessarily restricted to a web application or HTML5/CSS3.</a:t>
          </a:r>
          <a:endParaRPr lang="en-US" sz="1600" dirty="0">
            <a:latin typeface="Arial" panose="020B0604020202020204" pitchFamily="34" charset="0"/>
            <a:cs typeface="Arial" panose="020B0604020202020204" pitchFamily="34" charset="0"/>
          </a:endParaRPr>
        </a:p>
      </dgm:t>
    </dgm:pt>
    <dgm:pt modelId="{2A846875-36DF-4F45-A86C-448A3DD142EB}" type="parTrans" cxnId="{69C7DB3E-0FB4-4ED3-B04D-2F61C817D83B}">
      <dgm:prSet/>
      <dgm:spPr/>
      <dgm:t>
        <a:bodyPr/>
        <a:lstStyle/>
        <a:p>
          <a:endParaRPr lang="en-US" sz="1600">
            <a:latin typeface="Arial" panose="020B0604020202020204" pitchFamily="34" charset="0"/>
            <a:cs typeface="Arial" panose="020B0604020202020204" pitchFamily="34" charset="0"/>
          </a:endParaRPr>
        </a:p>
      </dgm:t>
    </dgm:pt>
    <dgm:pt modelId="{42B9341A-06FC-487C-8EA0-93469D01688B}" type="sibTrans" cxnId="{69C7DB3E-0FB4-4ED3-B04D-2F61C817D83B}">
      <dgm:prSet/>
      <dgm:spPr/>
      <dgm:t>
        <a:bodyPr/>
        <a:lstStyle/>
        <a:p>
          <a:endParaRPr lang="en-US" sz="1600">
            <a:latin typeface="Arial" panose="020B0604020202020204" pitchFamily="34" charset="0"/>
            <a:cs typeface="Arial" panose="020B0604020202020204" pitchFamily="34" charset="0"/>
          </a:endParaRPr>
        </a:p>
      </dgm:t>
    </dgm:pt>
    <dgm:pt modelId="{053C2211-7D91-46AB-9263-6D6CFC413C0E}">
      <dgm:prSet custT="1"/>
      <dgm:spPr/>
      <dgm:t>
        <a:bodyPr/>
        <a:lstStyle/>
        <a:p>
          <a:pPr rtl="0"/>
          <a:r>
            <a:rPr lang="en-US" sz="1600" b="1" dirty="0" smtClean="0">
              <a:latin typeface="Arial" panose="020B0604020202020204" pitchFamily="34" charset="0"/>
              <a:cs typeface="Arial" panose="020B0604020202020204" pitchFamily="34" charset="0"/>
            </a:rPr>
            <a:t>Shims </a:t>
          </a:r>
          <a:r>
            <a:rPr lang="en-US" sz="1600" dirty="0" smtClean="0">
              <a:latin typeface="Arial" panose="020B0604020202020204" pitchFamily="34" charset="0"/>
              <a:cs typeface="Arial" panose="020B0604020202020204" pitchFamily="34" charset="0"/>
            </a:rPr>
            <a:t>adopt the adapter pattern, to intercept API calls and create an abstract layer between the caller and the target. Typically shims are used for backward compatibility. For instance the </a:t>
          </a:r>
          <a:r>
            <a:rPr lang="en-US" sz="1600" i="1" dirty="0" smtClean="0">
              <a:latin typeface="Arial" panose="020B0604020202020204" pitchFamily="34" charset="0"/>
              <a:cs typeface="Arial" panose="020B0604020202020204" pitchFamily="34" charset="0"/>
            </a:rPr>
            <a:t>es5-shim</a:t>
          </a:r>
          <a:r>
            <a:rPr lang="en-US" sz="1600" dirty="0" smtClean="0">
              <a:latin typeface="Arial" panose="020B0604020202020204" pitchFamily="34" charset="0"/>
              <a:cs typeface="Arial" panose="020B0604020202020204" pitchFamily="34" charset="0"/>
            </a:rPr>
            <a:t> npm package will let you write ECMAScript 5 (ES5) syntax and not care if the browser is running ES5 or not.</a:t>
          </a:r>
          <a:endParaRPr lang="en-US" sz="1600" dirty="0">
            <a:latin typeface="Arial" panose="020B0604020202020204" pitchFamily="34" charset="0"/>
            <a:cs typeface="Arial" panose="020B0604020202020204" pitchFamily="34" charset="0"/>
          </a:endParaRPr>
        </a:p>
      </dgm:t>
    </dgm:pt>
    <dgm:pt modelId="{E0F21877-7FA6-4C26-B517-E02331940F29}" type="parTrans" cxnId="{E9A0A2B1-98FA-401D-A9CC-4C81A928E2D4}">
      <dgm:prSet/>
      <dgm:spPr/>
      <dgm:t>
        <a:bodyPr/>
        <a:lstStyle/>
        <a:p>
          <a:endParaRPr lang="en-US" sz="1600">
            <a:latin typeface="Arial" panose="020B0604020202020204" pitchFamily="34" charset="0"/>
            <a:cs typeface="Arial" panose="020B0604020202020204" pitchFamily="34" charset="0"/>
          </a:endParaRPr>
        </a:p>
      </dgm:t>
    </dgm:pt>
    <dgm:pt modelId="{F7726F16-555D-4AAE-9F51-2674532D1C07}" type="sibTrans" cxnId="{E9A0A2B1-98FA-401D-A9CC-4C81A928E2D4}">
      <dgm:prSet/>
      <dgm:spPr/>
      <dgm:t>
        <a:bodyPr/>
        <a:lstStyle/>
        <a:p>
          <a:endParaRPr lang="en-US" sz="1600">
            <a:latin typeface="Arial" panose="020B0604020202020204" pitchFamily="34" charset="0"/>
            <a:cs typeface="Arial" panose="020B0604020202020204" pitchFamily="34" charset="0"/>
          </a:endParaRPr>
        </a:p>
      </dgm:t>
    </dgm:pt>
    <dgm:pt modelId="{FF08F0BE-4EA1-4FF7-94C0-80621DF089D2}">
      <dgm:prSet custT="1"/>
      <dgm:spPr/>
      <dgm:t>
        <a:bodyPr/>
        <a:lstStyle/>
        <a:p>
          <a:pPr rtl="0"/>
          <a:r>
            <a:rPr lang="en-US" sz="1600" dirty="0" smtClean="0">
              <a:latin typeface="Arial" panose="020B0604020202020204" pitchFamily="34" charset="0"/>
              <a:cs typeface="Arial" panose="020B0604020202020204" pitchFamily="34" charset="0"/>
            </a:rPr>
            <a:t>A P</a:t>
          </a:r>
          <a:r>
            <a:rPr lang="en-US" sz="1600" b="1" dirty="0" smtClean="0">
              <a:latin typeface="Arial" panose="020B0604020202020204" pitchFamily="34" charset="0"/>
              <a:cs typeface="Arial" panose="020B0604020202020204" pitchFamily="34" charset="0"/>
            </a:rPr>
            <a:t>olyfill </a:t>
          </a:r>
          <a:r>
            <a:rPr lang="en-US" sz="1600" dirty="0" smtClean="0">
              <a:latin typeface="Arial" panose="020B0604020202020204" pitchFamily="34" charset="0"/>
              <a:cs typeface="Arial" panose="020B0604020202020204" pitchFamily="34" charset="0"/>
            </a:rPr>
            <a:t>is a type of shim that retrofits legacy browsers with modern HTML5/CSS3 features usually using JavaScript or Flash</a:t>
          </a:r>
          <a:endParaRPr lang="en-US" sz="1600" dirty="0">
            <a:latin typeface="Arial" panose="020B0604020202020204" pitchFamily="34" charset="0"/>
            <a:cs typeface="Arial" panose="020B0604020202020204" pitchFamily="34" charset="0"/>
          </a:endParaRPr>
        </a:p>
      </dgm:t>
    </dgm:pt>
    <dgm:pt modelId="{42B56C23-CACD-4847-8E38-61CB540C65D8}" type="parTrans" cxnId="{262EB469-43FC-4C8F-8037-0B5D59A236A0}">
      <dgm:prSet/>
      <dgm:spPr/>
      <dgm:t>
        <a:bodyPr/>
        <a:lstStyle/>
        <a:p>
          <a:endParaRPr lang="en-US" sz="1600">
            <a:latin typeface="Arial" panose="020B0604020202020204" pitchFamily="34" charset="0"/>
            <a:cs typeface="Arial" panose="020B0604020202020204" pitchFamily="34" charset="0"/>
          </a:endParaRPr>
        </a:p>
      </dgm:t>
    </dgm:pt>
    <dgm:pt modelId="{05AFEB30-65E5-4FE1-9AF1-F03A886C73ED}" type="sibTrans" cxnId="{262EB469-43FC-4C8F-8037-0B5D59A236A0}">
      <dgm:prSet/>
      <dgm:spPr/>
      <dgm:t>
        <a:bodyPr/>
        <a:lstStyle/>
        <a:p>
          <a:endParaRPr lang="en-US" sz="1600">
            <a:latin typeface="Arial" panose="020B0604020202020204" pitchFamily="34" charset="0"/>
            <a:cs typeface="Arial" panose="020B0604020202020204" pitchFamily="34" charset="0"/>
          </a:endParaRPr>
        </a:p>
      </dgm:t>
    </dgm:pt>
    <dgm:pt modelId="{689156A7-2D1F-47F7-B48C-C18B52214D77}">
      <dgm:prSet custT="1"/>
      <dgm:spPr/>
      <dgm:t>
        <a:bodyPr/>
        <a:lstStyle/>
        <a:p>
          <a:pPr rtl="0"/>
          <a:r>
            <a:rPr lang="en-US" sz="1600" dirty="0" smtClean="0">
              <a:latin typeface="Arial" panose="020B0604020202020204" pitchFamily="34" charset="0"/>
              <a:cs typeface="Arial" panose="020B0604020202020204" pitchFamily="34" charset="0"/>
            </a:rPr>
            <a:t>A </a:t>
          </a:r>
          <a:r>
            <a:rPr lang="en-US" sz="1600" b="1" dirty="0" smtClean="0">
              <a:latin typeface="Arial" panose="020B0604020202020204" pitchFamily="34" charset="0"/>
              <a:cs typeface="Arial" panose="020B0604020202020204" pitchFamily="34" charset="0"/>
            </a:rPr>
            <a:t>Polyfill </a:t>
          </a:r>
          <a:r>
            <a:rPr lang="en-US" sz="1600" dirty="0" smtClean="0">
              <a:latin typeface="Arial" panose="020B0604020202020204" pitchFamily="34" charset="0"/>
              <a:cs typeface="Arial" panose="020B0604020202020204" pitchFamily="34" charset="0"/>
            </a:rPr>
            <a:t>is about implementing missing and expected features in an API, whereas a </a:t>
          </a:r>
          <a:r>
            <a:rPr lang="en-US" sz="1600" b="1" dirty="0" smtClean="0">
              <a:latin typeface="Arial" panose="020B0604020202020204" pitchFamily="34" charset="0"/>
              <a:cs typeface="Arial" panose="020B0604020202020204" pitchFamily="34" charset="0"/>
            </a:rPr>
            <a:t>shim </a:t>
          </a:r>
          <a:r>
            <a:rPr lang="en-US" sz="1600" dirty="0" smtClean="0">
              <a:latin typeface="Arial" panose="020B0604020202020204" pitchFamily="34" charset="0"/>
              <a:cs typeface="Arial" panose="020B0604020202020204" pitchFamily="34" charset="0"/>
            </a:rPr>
            <a:t>is more about correcting features. </a:t>
          </a:r>
          <a:endParaRPr lang="en-US" sz="1600" dirty="0">
            <a:latin typeface="Arial" panose="020B0604020202020204" pitchFamily="34" charset="0"/>
            <a:cs typeface="Arial" panose="020B0604020202020204" pitchFamily="34" charset="0"/>
          </a:endParaRPr>
        </a:p>
      </dgm:t>
    </dgm:pt>
    <dgm:pt modelId="{ED1E9815-7387-4F2E-87A1-27E17A641F41}" type="parTrans" cxnId="{BC7788DC-23D9-493F-862B-1B78D120C956}">
      <dgm:prSet/>
      <dgm:spPr/>
      <dgm:t>
        <a:bodyPr/>
        <a:lstStyle/>
        <a:p>
          <a:endParaRPr lang="en-US" sz="1600">
            <a:latin typeface="Arial" panose="020B0604020202020204" pitchFamily="34" charset="0"/>
            <a:cs typeface="Arial" panose="020B0604020202020204" pitchFamily="34" charset="0"/>
          </a:endParaRPr>
        </a:p>
      </dgm:t>
    </dgm:pt>
    <dgm:pt modelId="{94EA26A7-EA46-45BA-93DB-690D7BF576AD}" type="sibTrans" cxnId="{BC7788DC-23D9-493F-862B-1B78D120C956}">
      <dgm:prSet/>
      <dgm:spPr/>
      <dgm:t>
        <a:bodyPr/>
        <a:lstStyle/>
        <a:p>
          <a:endParaRPr lang="en-US" sz="1600">
            <a:latin typeface="Arial" panose="020B0604020202020204" pitchFamily="34" charset="0"/>
            <a:cs typeface="Arial" panose="020B0604020202020204" pitchFamily="34" charset="0"/>
          </a:endParaRPr>
        </a:p>
      </dgm:t>
    </dgm:pt>
    <dgm:pt modelId="{104BD210-2BDF-4143-8BE3-DE6C9636D5D4}">
      <dgm:prSet custT="1"/>
      <dgm:spPr/>
      <dgm:t>
        <a:bodyPr/>
        <a:lstStyle/>
        <a:p>
          <a:pPr rtl="0"/>
          <a:r>
            <a:rPr lang="en-US" sz="1600" b="1" dirty="0" smtClean="0">
              <a:latin typeface="Arial" panose="020B0604020202020204" pitchFamily="34" charset="0"/>
              <a:cs typeface="Arial" panose="020B0604020202020204" pitchFamily="34" charset="0"/>
            </a:rPr>
            <a:t>While shims are used for covering up old sins, polyfills are used for bringing future enhancements back in time.</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dgm:t>
    </dgm:pt>
    <dgm:pt modelId="{0EAA47BD-F7DA-43DC-8CFE-D5931445C797}" type="parTrans" cxnId="{9A3CE3DA-B41E-43B2-8532-D689A1750F5B}">
      <dgm:prSet/>
      <dgm:spPr/>
      <dgm:t>
        <a:bodyPr/>
        <a:lstStyle/>
        <a:p>
          <a:endParaRPr lang="en-US" sz="1600">
            <a:latin typeface="Arial" panose="020B0604020202020204" pitchFamily="34" charset="0"/>
            <a:cs typeface="Arial" panose="020B0604020202020204" pitchFamily="34" charset="0"/>
          </a:endParaRPr>
        </a:p>
      </dgm:t>
    </dgm:pt>
    <dgm:pt modelId="{46D04590-B1FD-4F09-9FA3-61320ABBF12F}" type="sibTrans" cxnId="{9A3CE3DA-B41E-43B2-8532-D689A1750F5B}">
      <dgm:prSet/>
      <dgm:spPr/>
      <dgm:t>
        <a:bodyPr/>
        <a:lstStyle/>
        <a:p>
          <a:endParaRPr lang="en-US" sz="1600">
            <a:latin typeface="Arial" panose="020B0604020202020204" pitchFamily="34" charset="0"/>
            <a:cs typeface="Arial" panose="020B0604020202020204" pitchFamily="34" charset="0"/>
          </a:endParaRPr>
        </a:p>
      </dgm:t>
    </dgm:pt>
    <dgm:pt modelId="{33E26267-D03C-48A4-80F5-811DBDB4AFCD}">
      <dgm:prSet custT="1"/>
      <dgm:spPr/>
      <dgm:t>
        <a:bodyPr/>
        <a:lstStyle/>
        <a:p>
          <a:pPr rtl="0"/>
          <a:r>
            <a:rPr lang="en-US" sz="1600" dirty="0" smtClean="0">
              <a:latin typeface="Arial" panose="020B0604020202020204" pitchFamily="34" charset="0"/>
              <a:cs typeface="Arial" panose="020B0604020202020204" pitchFamily="34" charset="0"/>
            </a:rPr>
            <a:t>As an example,  there is no support for session Storage in IE7, but the polyfill in the </a:t>
          </a:r>
          <a:r>
            <a:rPr lang="en-US" sz="1600" i="1" dirty="0" smtClean="0">
              <a:latin typeface="Arial" panose="020B0604020202020204" pitchFamily="34" charset="0"/>
              <a:cs typeface="Arial" panose="020B0604020202020204" pitchFamily="34" charset="0"/>
            </a:rPr>
            <a:t>sessionstorage</a:t>
          </a:r>
          <a:r>
            <a:rPr lang="en-US" sz="1600" dirty="0" smtClean="0">
              <a:latin typeface="Arial" panose="020B0604020202020204" pitchFamily="34" charset="0"/>
              <a:cs typeface="Arial" panose="020B0604020202020204" pitchFamily="34" charset="0"/>
            </a:rPr>
            <a:t> npm package will add this feature in IE7 (and older) by using techniques like storing data in the name property of the window or by using cookies. </a:t>
          </a:r>
          <a:endParaRPr lang="en-US" sz="1600" dirty="0">
            <a:latin typeface="Arial" panose="020B0604020202020204" pitchFamily="34" charset="0"/>
            <a:cs typeface="Arial" panose="020B0604020202020204" pitchFamily="34" charset="0"/>
          </a:endParaRPr>
        </a:p>
      </dgm:t>
    </dgm:pt>
    <dgm:pt modelId="{865F858F-AD5E-4968-9A0D-DF27116ADC64}" type="parTrans" cxnId="{444AE7AE-6D9B-4F6E-AABD-A8681CEC60F6}">
      <dgm:prSet/>
      <dgm:spPr/>
      <dgm:t>
        <a:bodyPr/>
        <a:lstStyle/>
        <a:p>
          <a:endParaRPr lang="en-US" sz="1600">
            <a:latin typeface="Arial" panose="020B0604020202020204" pitchFamily="34" charset="0"/>
            <a:cs typeface="Arial" panose="020B0604020202020204" pitchFamily="34" charset="0"/>
          </a:endParaRPr>
        </a:p>
      </dgm:t>
    </dgm:pt>
    <dgm:pt modelId="{8108985D-E83D-4EEC-8311-2D9E9B43FEE5}" type="sibTrans" cxnId="{444AE7AE-6D9B-4F6E-AABD-A8681CEC60F6}">
      <dgm:prSet/>
      <dgm:spPr/>
      <dgm:t>
        <a:bodyPr/>
        <a:lstStyle/>
        <a:p>
          <a:endParaRPr lang="en-US" sz="1600">
            <a:latin typeface="Arial" panose="020B0604020202020204" pitchFamily="34" charset="0"/>
            <a:cs typeface="Arial" panose="020B0604020202020204" pitchFamily="34" charset="0"/>
          </a:endParaRPr>
        </a:p>
      </dgm:t>
    </dgm:pt>
    <dgm:pt modelId="{A412205C-D456-497C-AB46-CE4735BAA93F}" type="pres">
      <dgm:prSet presAssocID="{799F6A74-118C-4854-B372-44204F258C43}" presName="linear" presStyleCnt="0">
        <dgm:presLayoutVars>
          <dgm:animLvl val="lvl"/>
          <dgm:resizeHandles val="exact"/>
        </dgm:presLayoutVars>
      </dgm:prSet>
      <dgm:spPr/>
      <dgm:t>
        <a:bodyPr/>
        <a:lstStyle/>
        <a:p>
          <a:endParaRPr lang="en-US"/>
        </a:p>
      </dgm:t>
    </dgm:pt>
    <dgm:pt modelId="{F2778C99-ECF7-44EF-A635-373520F446D1}" type="pres">
      <dgm:prSet presAssocID="{81C50116-088F-40AF-B649-172032C044A8}" presName="parentText" presStyleLbl="node1" presStyleIdx="0" presStyleCnt="1" custScaleY="75348" custLinFactNeighborX="893" custLinFactNeighborY="-8024">
        <dgm:presLayoutVars>
          <dgm:chMax val="0"/>
          <dgm:bulletEnabled val="1"/>
        </dgm:presLayoutVars>
      </dgm:prSet>
      <dgm:spPr/>
      <dgm:t>
        <a:bodyPr/>
        <a:lstStyle/>
        <a:p>
          <a:endParaRPr lang="en-US"/>
        </a:p>
      </dgm:t>
    </dgm:pt>
    <dgm:pt modelId="{733720A8-5DD7-4946-A1A1-FB11CD9CABCD}" type="pres">
      <dgm:prSet presAssocID="{81C50116-088F-40AF-B649-172032C044A8}" presName="childText" presStyleLbl="revTx" presStyleIdx="0" presStyleCnt="1">
        <dgm:presLayoutVars>
          <dgm:bulletEnabled val="1"/>
        </dgm:presLayoutVars>
      </dgm:prSet>
      <dgm:spPr/>
      <dgm:t>
        <a:bodyPr/>
        <a:lstStyle/>
        <a:p>
          <a:endParaRPr lang="en-US"/>
        </a:p>
      </dgm:t>
    </dgm:pt>
  </dgm:ptLst>
  <dgm:cxnLst>
    <dgm:cxn modelId="{393CD4C2-1932-4540-97E1-76301A15F5CE}" type="presOf" srcId="{053C2211-7D91-46AB-9263-6D6CFC413C0E}" destId="{733720A8-5DD7-4946-A1A1-FB11CD9CABCD}" srcOrd="0" destOrd="1" presId="urn:microsoft.com/office/officeart/2005/8/layout/vList2"/>
    <dgm:cxn modelId="{2A6045F4-B9E9-4F4F-9999-3199634D7083}" type="presOf" srcId="{9EFE2094-8314-414B-93A4-2AEAB663EB1E}" destId="{733720A8-5DD7-4946-A1A1-FB11CD9CABCD}" srcOrd="0" destOrd="0" presId="urn:microsoft.com/office/officeart/2005/8/layout/vList2"/>
    <dgm:cxn modelId="{9A3CE3DA-B41E-43B2-8532-D689A1750F5B}" srcId="{81C50116-088F-40AF-B649-172032C044A8}" destId="{104BD210-2BDF-4143-8BE3-DE6C9636D5D4}" srcOrd="4" destOrd="0" parTransId="{0EAA47BD-F7DA-43DC-8CFE-D5931445C797}" sibTransId="{46D04590-B1FD-4F09-9FA3-61320ABBF12F}"/>
    <dgm:cxn modelId="{69C7DB3E-0FB4-4ED3-B04D-2F61C817D83B}" srcId="{81C50116-088F-40AF-B649-172032C044A8}" destId="{9EFE2094-8314-414B-93A4-2AEAB663EB1E}" srcOrd="0" destOrd="0" parTransId="{2A846875-36DF-4F45-A86C-448A3DD142EB}" sibTransId="{42B9341A-06FC-487C-8EA0-93469D01688B}"/>
    <dgm:cxn modelId="{BC7788DC-23D9-493F-862B-1B78D120C956}" srcId="{81C50116-088F-40AF-B649-172032C044A8}" destId="{689156A7-2D1F-47F7-B48C-C18B52214D77}" srcOrd="3" destOrd="0" parTransId="{ED1E9815-7387-4F2E-87A1-27E17A641F41}" sibTransId="{94EA26A7-EA46-45BA-93DB-690D7BF576AD}"/>
    <dgm:cxn modelId="{3EAF41AD-021F-444A-ABB7-1C48E8FA8A4F}" type="presOf" srcId="{104BD210-2BDF-4143-8BE3-DE6C9636D5D4}" destId="{733720A8-5DD7-4946-A1A1-FB11CD9CABCD}" srcOrd="0" destOrd="4" presId="urn:microsoft.com/office/officeart/2005/8/layout/vList2"/>
    <dgm:cxn modelId="{262EB469-43FC-4C8F-8037-0B5D59A236A0}" srcId="{81C50116-088F-40AF-B649-172032C044A8}" destId="{FF08F0BE-4EA1-4FF7-94C0-80621DF089D2}" srcOrd="2" destOrd="0" parTransId="{42B56C23-CACD-4847-8E38-61CB540C65D8}" sibTransId="{05AFEB30-65E5-4FE1-9AF1-F03A886C73ED}"/>
    <dgm:cxn modelId="{E7215114-6DA7-46CA-9980-88A8872AC4E1}" type="presOf" srcId="{FF08F0BE-4EA1-4FF7-94C0-80621DF089D2}" destId="{733720A8-5DD7-4946-A1A1-FB11CD9CABCD}" srcOrd="0" destOrd="2" presId="urn:microsoft.com/office/officeart/2005/8/layout/vList2"/>
    <dgm:cxn modelId="{83239825-F5FF-427A-B128-E08E74666DB3}" srcId="{799F6A74-118C-4854-B372-44204F258C43}" destId="{81C50116-088F-40AF-B649-172032C044A8}" srcOrd="0" destOrd="0" parTransId="{89125A82-20EF-4C6A-AEDD-EA1F4680C07F}" sibTransId="{9ABFF200-6711-4E60-8D31-DE001A2D7672}"/>
    <dgm:cxn modelId="{50227A22-3AFA-445C-BD0B-9D7000808FA3}" type="presOf" srcId="{81C50116-088F-40AF-B649-172032C044A8}" destId="{F2778C99-ECF7-44EF-A635-373520F446D1}" srcOrd="0" destOrd="0" presId="urn:microsoft.com/office/officeart/2005/8/layout/vList2"/>
    <dgm:cxn modelId="{B90D3247-1A9F-4E28-B3B2-9FCB76B29DB0}" type="presOf" srcId="{33E26267-D03C-48A4-80F5-811DBDB4AFCD}" destId="{733720A8-5DD7-4946-A1A1-FB11CD9CABCD}" srcOrd="0" destOrd="5" presId="urn:microsoft.com/office/officeart/2005/8/layout/vList2"/>
    <dgm:cxn modelId="{AFAE4B39-7539-4B95-A808-12D027DFA067}" type="presOf" srcId="{799F6A74-118C-4854-B372-44204F258C43}" destId="{A412205C-D456-497C-AB46-CE4735BAA93F}" srcOrd="0" destOrd="0" presId="urn:microsoft.com/office/officeart/2005/8/layout/vList2"/>
    <dgm:cxn modelId="{E9A0A2B1-98FA-401D-A9CC-4C81A928E2D4}" srcId="{81C50116-088F-40AF-B649-172032C044A8}" destId="{053C2211-7D91-46AB-9263-6D6CFC413C0E}" srcOrd="1" destOrd="0" parTransId="{E0F21877-7FA6-4C26-B517-E02331940F29}" sibTransId="{F7726F16-555D-4AAE-9F51-2674532D1C07}"/>
    <dgm:cxn modelId="{444AE7AE-6D9B-4F6E-AABD-A8681CEC60F6}" srcId="{81C50116-088F-40AF-B649-172032C044A8}" destId="{33E26267-D03C-48A4-80F5-811DBDB4AFCD}" srcOrd="5" destOrd="0" parTransId="{865F858F-AD5E-4968-9A0D-DF27116ADC64}" sibTransId="{8108985D-E83D-4EEC-8311-2D9E9B43FEE5}"/>
    <dgm:cxn modelId="{3451B117-4EAF-42AE-BE9D-7C231877B1EE}" type="presOf" srcId="{689156A7-2D1F-47F7-B48C-C18B52214D77}" destId="{733720A8-5DD7-4946-A1A1-FB11CD9CABCD}" srcOrd="0" destOrd="3" presId="urn:microsoft.com/office/officeart/2005/8/layout/vList2"/>
    <dgm:cxn modelId="{429DC386-916D-4839-9DA1-0B9B39B3D9ED}" type="presParOf" srcId="{A412205C-D456-497C-AB46-CE4735BAA93F}" destId="{F2778C99-ECF7-44EF-A635-373520F446D1}" srcOrd="0" destOrd="0" presId="urn:microsoft.com/office/officeart/2005/8/layout/vList2"/>
    <dgm:cxn modelId="{F7596D04-68DD-400C-A18C-9D2F288ACA36}" type="presParOf" srcId="{A412205C-D456-497C-AB46-CE4735BAA93F}" destId="{733720A8-5DD7-4946-A1A1-FB11CD9CABC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50C1D-8289-4C4E-9E9F-F90D694653FC}">
      <dsp:nvSpPr>
        <dsp:cNvPr id="0" name=""/>
        <dsp:cNvSpPr/>
      </dsp:nvSpPr>
      <dsp:spPr>
        <a:xfrm>
          <a:off x="38" y="120765"/>
          <a:ext cx="3703141" cy="547200"/>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latin typeface="Arial" panose="020B0604020202020204" pitchFamily="34" charset="0"/>
              <a:cs typeface="Arial" panose="020B0604020202020204" pitchFamily="34" charset="0"/>
            </a:rPr>
            <a:t>System JS</a:t>
          </a:r>
          <a:endParaRPr lang="en-US" sz="1900" kern="1200" dirty="0">
            <a:latin typeface="Arial" panose="020B0604020202020204" pitchFamily="34" charset="0"/>
            <a:cs typeface="Arial" panose="020B0604020202020204" pitchFamily="34" charset="0"/>
          </a:endParaRPr>
        </a:p>
      </dsp:txBody>
      <dsp:txXfrm>
        <a:off x="38" y="120765"/>
        <a:ext cx="3703141" cy="547200"/>
      </dsp:txXfrm>
    </dsp:sp>
    <dsp:sp modelId="{F8CC1433-931F-4781-AD19-FF8494AAE82B}">
      <dsp:nvSpPr>
        <dsp:cNvPr id="0" name=""/>
        <dsp:cNvSpPr/>
      </dsp:nvSpPr>
      <dsp:spPr>
        <a:xfrm>
          <a:off x="38" y="667965"/>
          <a:ext cx="3703141" cy="3859469"/>
        </a:xfrm>
        <a:prstGeom prst="rect">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latin typeface="Arial" panose="020B0604020202020204" pitchFamily="34" charset="0"/>
              <a:cs typeface="Arial" panose="020B0604020202020204" pitchFamily="34" charset="0"/>
            </a:rPr>
            <a:t>SystemJS is a module loader that works in client side. It loads modules (files) dynamically on demand when they are needed. You need not to load the entire app up front. You could load a file, for example, inside a button click handler. </a:t>
          </a:r>
          <a:endParaRPr lang="en-US" sz="1900" kern="1200" dirty="0">
            <a:latin typeface="Arial" panose="020B0604020202020204" pitchFamily="34" charset="0"/>
            <a:cs typeface="Arial" panose="020B0604020202020204" pitchFamily="34" charset="0"/>
          </a:endParaRPr>
        </a:p>
        <a:p>
          <a:pPr marL="171450" lvl="1" indent="-171450" algn="l" defTabSz="844550" rtl="0">
            <a:lnSpc>
              <a:spcPct val="90000"/>
            </a:lnSpc>
            <a:spcBef>
              <a:spcPct val="0"/>
            </a:spcBef>
            <a:spcAft>
              <a:spcPct val="15000"/>
            </a:spcAft>
            <a:buChar char="••"/>
          </a:pPr>
          <a:r>
            <a:rPr lang="en-US" sz="1900" kern="1200" dirty="0" smtClean="0">
              <a:latin typeface="Arial" panose="020B0604020202020204" pitchFamily="34" charset="0"/>
              <a:cs typeface="Arial" panose="020B0604020202020204" pitchFamily="34" charset="0"/>
            </a:rPr>
            <a:t>The upside of SystemJS is lazy loading. The app should load faster because you are not loading everything in one hit.</a:t>
          </a:r>
          <a:endParaRPr lang="en-US" sz="1900" kern="1200" dirty="0">
            <a:latin typeface="Arial" panose="020B0604020202020204" pitchFamily="34" charset="0"/>
            <a:cs typeface="Arial" panose="020B0604020202020204" pitchFamily="34" charset="0"/>
          </a:endParaRPr>
        </a:p>
      </dsp:txBody>
      <dsp:txXfrm>
        <a:off x="38" y="667965"/>
        <a:ext cx="3703141" cy="3859469"/>
      </dsp:txXfrm>
    </dsp:sp>
    <dsp:sp modelId="{29C4E268-0156-4048-9758-6F9FA85CF929}">
      <dsp:nvSpPr>
        <dsp:cNvPr id="0" name=""/>
        <dsp:cNvSpPr/>
      </dsp:nvSpPr>
      <dsp:spPr>
        <a:xfrm>
          <a:off x="4221619" y="120765"/>
          <a:ext cx="3703141" cy="547200"/>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dirty="0" smtClean="0">
              <a:latin typeface="Arial" panose="020B0604020202020204" pitchFamily="34" charset="0"/>
              <a:cs typeface="Arial" panose="020B0604020202020204" pitchFamily="34" charset="0"/>
            </a:rPr>
            <a:t>Webpack</a:t>
          </a:r>
          <a:endParaRPr lang="en-US" sz="1900" kern="1200" dirty="0">
            <a:latin typeface="Arial" panose="020B0604020202020204" pitchFamily="34" charset="0"/>
            <a:cs typeface="Arial" panose="020B0604020202020204" pitchFamily="34" charset="0"/>
          </a:endParaRPr>
        </a:p>
      </dsp:txBody>
      <dsp:txXfrm>
        <a:off x="4221619" y="120765"/>
        <a:ext cx="3703141" cy="547200"/>
      </dsp:txXfrm>
    </dsp:sp>
    <dsp:sp modelId="{808B16A2-C76E-49A3-B94A-682A6DDBB2C7}">
      <dsp:nvSpPr>
        <dsp:cNvPr id="0" name=""/>
        <dsp:cNvSpPr/>
      </dsp:nvSpPr>
      <dsp:spPr>
        <a:xfrm>
          <a:off x="4221619" y="667965"/>
          <a:ext cx="3703141" cy="3859469"/>
        </a:xfrm>
        <a:prstGeom prst="rect">
          <a:avLst/>
        </a:prstGeom>
        <a:solidFill>
          <a:schemeClr val="lt1">
            <a:alpha val="90000"/>
            <a:tint val="4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solidFill>
                <a:schemeClr val="tx1"/>
              </a:solidFill>
              <a:latin typeface="Arial" panose="020B0604020202020204" pitchFamily="34" charset="0"/>
              <a:cs typeface="Arial" panose="020B0604020202020204" pitchFamily="34" charset="0"/>
            </a:rPr>
            <a:t>Webpack prepares a single file called bundle.js - This file contains all HTML, CSS, JS, etc. As all files are bundled as a single file, there is no need for a lazy loader like SystemJS (where individual files are loaded as needed).</a:t>
          </a:r>
          <a:endParaRPr lang="en-US" sz="1900" kern="1200" dirty="0">
            <a:solidFill>
              <a:schemeClr val="tx1"/>
            </a:solidFill>
            <a:latin typeface="Arial" panose="020B0604020202020204" pitchFamily="34" charset="0"/>
            <a:cs typeface="Arial" panose="020B0604020202020204" pitchFamily="34" charset="0"/>
          </a:endParaRPr>
        </a:p>
        <a:p>
          <a:pPr marL="171450" lvl="1" indent="-171450" algn="l" defTabSz="844550" rtl="0">
            <a:lnSpc>
              <a:spcPct val="90000"/>
            </a:lnSpc>
            <a:spcBef>
              <a:spcPct val="0"/>
            </a:spcBef>
            <a:spcAft>
              <a:spcPct val="15000"/>
            </a:spcAft>
            <a:buChar char="••"/>
          </a:pPr>
          <a:r>
            <a:rPr lang="en-US" sz="1900" kern="1200" dirty="0" smtClean="0">
              <a:solidFill>
                <a:schemeClr val="tx1"/>
              </a:solidFill>
              <a:latin typeface="Arial" panose="020B0604020202020204" pitchFamily="34" charset="0"/>
              <a:cs typeface="Arial" panose="020B0604020202020204" pitchFamily="34" charset="0"/>
            </a:rPr>
            <a:t>The upside of Webpack is that, although the app may take a few seconds to load initially, once loaded and cached, working speed is lightning fast.</a:t>
          </a:r>
          <a:endParaRPr lang="en-US" sz="1900" kern="1200" dirty="0">
            <a:solidFill>
              <a:schemeClr val="tx1"/>
            </a:solidFill>
            <a:latin typeface="Arial" panose="020B0604020202020204" pitchFamily="34" charset="0"/>
            <a:cs typeface="Arial" panose="020B0604020202020204" pitchFamily="34" charset="0"/>
          </a:endParaRPr>
        </a:p>
      </dsp:txBody>
      <dsp:txXfrm>
        <a:off x="4221619" y="667965"/>
        <a:ext cx="3703141" cy="3859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32BE1-DFDE-4E40-A09F-6C0D86294396}">
      <dsp:nvSpPr>
        <dsp:cNvPr id="0" name=""/>
        <dsp:cNvSpPr/>
      </dsp:nvSpPr>
      <dsp:spPr>
        <a:xfrm rot="5400000">
          <a:off x="5112788" y="-1867710"/>
          <a:ext cx="1381207" cy="54620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Compiled in the browser and no need for transpilation</a:t>
          </a:r>
          <a:endParaRPr lang="en-US" sz="1200" kern="1200" dirty="0"/>
        </a:p>
        <a:p>
          <a:pPr marL="114300" lvl="1" indent="-114300" algn="l" defTabSz="533400" rtl="0">
            <a:lnSpc>
              <a:spcPct val="90000"/>
            </a:lnSpc>
            <a:spcBef>
              <a:spcPct val="0"/>
            </a:spcBef>
            <a:spcAft>
              <a:spcPct val="15000"/>
            </a:spcAft>
            <a:buChar char="••"/>
          </a:pPr>
          <a:r>
            <a:rPr lang="en-US" sz="1200" kern="1200" dirty="0" smtClean="0"/>
            <a:t>Each file is compiled separately.</a:t>
          </a:r>
          <a:endParaRPr lang="en-US" sz="1200" kern="1200" dirty="0"/>
        </a:p>
        <a:p>
          <a:pPr marL="114300" lvl="1" indent="-114300" algn="l" defTabSz="533400" rtl="0">
            <a:lnSpc>
              <a:spcPct val="90000"/>
            </a:lnSpc>
            <a:spcBef>
              <a:spcPct val="0"/>
            </a:spcBef>
            <a:spcAft>
              <a:spcPct val="15000"/>
            </a:spcAft>
            <a:buChar char="••"/>
          </a:pPr>
          <a:r>
            <a:rPr lang="en-US" sz="1200" kern="1200" dirty="0" smtClean="0"/>
            <a:t>No need to build after changing your code and before reloading the browser page.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Suitable for local development.</a:t>
          </a:r>
          <a:endParaRPr lang="en-US" sz="1200" kern="1200" dirty="0"/>
        </a:p>
        <a:p>
          <a:pPr marL="114300" lvl="1" indent="-114300" algn="l" defTabSz="533400" rtl="0">
            <a:lnSpc>
              <a:spcPct val="90000"/>
            </a:lnSpc>
            <a:spcBef>
              <a:spcPct val="0"/>
            </a:spcBef>
            <a:spcAft>
              <a:spcPct val="15000"/>
            </a:spcAft>
            <a:buChar char="••"/>
          </a:pPr>
          <a:r>
            <a:rPr lang="en-US" sz="1200" kern="1200" dirty="0" smtClean="0"/>
            <a:t>System JS is typically JIT</a:t>
          </a:r>
          <a:endParaRPr lang="en-US" sz="1200" kern="1200" dirty="0"/>
        </a:p>
      </dsp:txBody>
      <dsp:txXfrm rot="-5400000">
        <a:off x="3072384" y="240119"/>
        <a:ext cx="5394591" cy="1246357"/>
      </dsp:txXfrm>
    </dsp:sp>
    <dsp:sp modelId="{3E7CDB43-EB80-4334-8172-31102BB62F55}">
      <dsp:nvSpPr>
        <dsp:cNvPr id="0" name=""/>
        <dsp:cNvSpPr/>
      </dsp:nvSpPr>
      <dsp:spPr>
        <a:xfrm>
          <a:off x="0" y="43"/>
          <a:ext cx="3072384" cy="172650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b="1" kern="1200" dirty="0" smtClean="0"/>
            <a:t>Just in Time (JIT) Compilation </a:t>
          </a:r>
          <a:r>
            <a:rPr lang="en-US" sz="1700" kern="1200" dirty="0" smtClean="0"/>
            <a:t> - Compiles TypeScript just in time for executing it.</a:t>
          </a:r>
          <a:endParaRPr lang="en-US" sz="1700" kern="1200" dirty="0"/>
        </a:p>
      </dsp:txBody>
      <dsp:txXfrm>
        <a:off x="84281" y="84324"/>
        <a:ext cx="2903822" cy="1557947"/>
      </dsp:txXfrm>
    </dsp:sp>
    <dsp:sp modelId="{02E53C86-404C-4C47-BDB6-0FE6B94EB700}">
      <dsp:nvSpPr>
        <dsp:cNvPr id="0" name=""/>
        <dsp:cNvSpPr/>
      </dsp:nvSpPr>
      <dsp:spPr>
        <a:xfrm rot="5400000">
          <a:off x="5112788" y="-54875"/>
          <a:ext cx="1381207" cy="5462016"/>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t>Compiled by the machine itself, via the command line (Faster).</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All code compiled together, in lining HTML/CSS in the scripts.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No need to deploy the compiler (Half of Angular size) to the browser</a:t>
          </a:r>
          <a:endParaRPr lang="en-US" sz="1200" kern="1200" dirty="0"/>
        </a:p>
        <a:p>
          <a:pPr marL="114300" lvl="1" indent="-114300" algn="l" defTabSz="533400" rtl="0">
            <a:lnSpc>
              <a:spcPct val="90000"/>
            </a:lnSpc>
            <a:spcBef>
              <a:spcPct val="0"/>
            </a:spcBef>
            <a:spcAft>
              <a:spcPct val="15000"/>
            </a:spcAft>
            <a:buChar char="••"/>
          </a:pPr>
          <a:r>
            <a:rPr lang="en-US" sz="1200" kern="1200" dirty="0" smtClean="0"/>
            <a:t>More secure, original source not disclosed.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Suitable for production builds.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Angular CLI can be used for AOT</a:t>
          </a:r>
          <a:endParaRPr lang="en-US" sz="1200" kern="1200" dirty="0"/>
        </a:p>
      </dsp:txBody>
      <dsp:txXfrm rot="-5400000">
        <a:off x="3072384" y="2052954"/>
        <a:ext cx="5394591" cy="1246357"/>
      </dsp:txXfrm>
    </dsp:sp>
    <dsp:sp modelId="{EAFCF43C-2580-4F76-8C87-BCB640F9B5B3}">
      <dsp:nvSpPr>
        <dsp:cNvPr id="0" name=""/>
        <dsp:cNvSpPr/>
      </dsp:nvSpPr>
      <dsp:spPr>
        <a:xfrm>
          <a:off x="0" y="1812877"/>
          <a:ext cx="3072384" cy="172650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b="1" kern="1200" dirty="0" smtClean="0"/>
            <a:t>Ahead of Time (AOT) Compilation </a:t>
          </a:r>
          <a:r>
            <a:rPr lang="en-US" sz="1700" kern="1200" dirty="0" smtClean="0"/>
            <a:t> - Compiles TypeScript during build phase and keeps JavaScript ready for each TypeScript that was compiled</a:t>
          </a:r>
          <a:endParaRPr lang="en-US" sz="1700" kern="1200" dirty="0"/>
        </a:p>
      </dsp:txBody>
      <dsp:txXfrm>
        <a:off x="84281" y="1897158"/>
        <a:ext cx="2903822" cy="1557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8C99-ECF7-44EF-A635-373520F446D1}">
      <dsp:nvSpPr>
        <dsp:cNvPr id="0" name=""/>
        <dsp:cNvSpPr/>
      </dsp:nvSpPr>
      <dsp:spPr>
        <a:xfrm>
          <a:off x="0" y="226166"/>
          <a:ext cx="8534400" cy="916834"/>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Arial" panose="020B0604020202020204" pitchFamily="34" charset="0"/>
              <a:cs typeface="Arial" panose="020B0604020202020204" pitchFamily="34" charset="0"/>
            </a:rPr>
            <a:t>Shims and Polyfills</a:t>
          </a:r>
          <a:endParaRPr lang="en-US" sz="2000" kern="1200" dirty="0">
            <a:latin typeface="Arial" panose="020B0604020202020204" pitchFamily="34" charset="0"/>
            <a:cs typeface="Arial" panose="020B0604020202020204" pitchFamily="34" charset="0"/>
          </a:endParaRPr>
        </a:p>
      </dsp:txBody>
      <dsp:txXfrm>
        <a:off x="44756" y="270922"/>
        <a:ext cx="8444888" cy="827322"/>
      </dsp:txXfrm>
    </dsp:sp>
    <dsp:sp modelId="{733720A8-5DD7-4946-A1A1-FB11CD9CABCD}">
      <dsp:nvSpPr>
        <dsp:cNvPr id="0" name=""/>
        <dsp:cNvSpPr/>
      </dsp:nvSpPr>
      <dsp:spPr>
        <a:xfrm>
          <a:off x="0" y="1439899"/>
          <a:ext cx="8534400" cy="37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latin typeface="Arial" panose="020B0604020202020204" pitchFamily="34" charset="0"/>
              <a:cs typeface="Arial" panose="020B0604020202020204" pitchFamily="34" charset="0"/>
            </a:rPr>
            <a:t>A </a:t>
          </a:r>
          <a:r>
            <a:rPr lang="en-US" sz="1600" b="1" kern="1200" dirty="0" smtClean="0">
              <a:latin typeface="Arial" panose="020B0604020202020204" pitchFamily="34" charset="0"/>
              <a:cs typeface="Arial" panose="020B0604020202020204" pitchFamily="34" charset="0"/>
            </a:rPr>
            <a:t>shim</a:t>
          </a:r>
          <a:r>
            <a:rPr lang="en-US" sz="1600" kern="1200" dirty="0" smtClean="0">
              <a:latin typeface="Arial" panose="020B0604020202020204" pitchFamily="34" charset="0"/>
              <a:cs typeface="Arial" panose="020B0604020202020204" pitchFamily="34" charset="0"/>
            </a:rPr>
            <a:t> refers to any piece of code that performs interception of an API call and provides a layer of abstraction. It is not necessarily restricted to a web application or HTML5/CSS3.</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US" sz="1600" b="1" kern="1200" dirty="0" smtClean="0">
              <a:latin typeface="Arial" panose="020B0604020202020204" pitchFamily="34" charset="0"/>
              <a:cs typeface="Arial" panose="020B0604020202020204" pitchFamily="34" charset="0"/>
            </a:rPr>
            <a:t>Shims </a:t>
          </a:r>
          <a:r>
            <a:rPr lang="en-US" sz="1600" kern="1200" dirty="0" smtClean="0">
              <a:latin typeface="Arial" panose="020B0604020202020204" pitchFamily="34" charset="0"/>
              <a:cs typeface="Arial" panose="020B0604020202020204" pitchFamily="34" charset="0"/>
            </a:rPr>
            <a:t>adopt the adapter pattern, to intercept API calls and create an abstract layer between the caller and the target. Typically shims are used for backward compatibility. For instance the </a:t>
          </a:r>
          <a:r>
            <a:rPr lang="en-US" sz="1600" i="1" kern="1200" dirty="0" smtClean="0">
              <a:latin typeface="Arial" panose="020B0604020202020204" pitchFamily="34" charset="0"/>
              <a:cs typeface="Arial" panose="020B0604020202020204" pitchFamily="34" charset="0"/>
            </a:rPr>
            <a:t>es5-shim</a:t>
          </a:r>
          <a:r>
            <a:rPr lang="en-US" sz="1600" kern="1200" dirty="0" smtClean="0">
              <a:latin typeface="Arial" panose="020B0604020202020204" pitchFamily="34" charset="0"/>
              <a:cs typeface="Arial" panose="020B0604020202020204" pitchFamily="34" charset="0"/>
            </a:rPr>
            <a:t> npm package will let you write ECMAScript 5 (ES5) syntax and not care if the browser is running ES5 or not.</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US" sz="1600" kern="1200" dirty="0" smtClean="0">
              <a:latin typeface="Arial" panose="020B0604020202020204" pitchFamily="34" charset="0"/>
              <a:cs typeface="Arial" panose="020B0604020202020204" pitchFamily="34" charset="0"/>
            </a:rPr>
            <a:t>A P</a:t>
          </a:r>
          <a:r>
            <a:rPr lang="en-US" sz="1600" b="1" kern="1200" dirty="0" smtClean="0">
              <a:latin typeface="Arial" panose="020B0604020202020204" pitchFamily="34" charset="0"/>
              <a:cs typeface="Arial" panose="020B0604020202020204" pitchFamily="34" charset="0"/>
            </a:rPr>
            <a:t>olyfill </a:t>
          </a:r>
          <a:r>
            <a:rPr lang="en-US" sz="1600" kern="1200" dirty="0" smtClean="0">
              <a:latin typeface="Arial" panose="020B0604020202020204" pitchFamily="34" charset="0"/>
              <a:cs typeface="Arial" panose="020B0604020202020204" pitchFamily="34" charset="0"/>
            </a:rPr>
            <a:t>is a type of shim that retrofits legacy browsers with modern HTML5/CSS3 features usually using JavaScript or Flash</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US" sz="1600" kern="1200" dirty="0" smtClean="0">
              <a:latin typeface="Arial" panose="020B0604020202020204" pitchFamily="34" charset="0"/>
              <a:cs typeface="Arial" panose="020B0604020202020204" pitchFamily="34" charset="0"/>
            </a:rPr>
            <a:t>A </a:t>
          </a:r>
          <a:r>
            <a:rPr lang="en-US" sz="1600" b="1" kern="1200" dirty="0" smtClean="0">
              <a:latin typeface="Arial" panose="020B0604020202020204" pitchFamily="34" charset="0"/>
              <a:cs typeface="Arial" panose="020B0604020202020204" pitchFamily="34" charset="0"/>
            </a:rPr>
            <a:t>Polyfill </a:t>
          </a:r>
          <a:r>
            <a:rPr lang="en-US" sz="1600" kern="1200" dirty="0" smtClean="0">
              <a:latin typeface="Arial" panose="020B0604020202020204" pitchFamily="34" charset="0"/>
              <a:cs typeface="Arial" panose="020B0604020202020204" pitchFamily="34" charset="0"/>
            </a:rPr>
            <a:t>is about implementing missing and expected features in an API, whereas a </a:t>
          </a:r>
          <a:r>
            <a:rPr lang="en-US" sz="1600" b="1" kern="1200" dirty="0" smtClean="0">
              <a:latin typeface="Arial" panose="020B0604020202020204" pitchFamily="34" charset="0"/>
              <a:cs typeface="Arial" panose="020B0604020202020204" pitchFamily="34" charset="0"/>
            </a:rPr>
            <a:t>shim </a:t>
          </a:r>
          <a:r>
            <a:rPr lang="en-US" sz="1600" kern="1200" dirty="0" smtClean="0">
              <a:latin typeface="Arial" panose="020B0604020202020204" pitchFamily="34" charset="0"/>
              <a:cs typeface="Arial" panose="020B0604020202020204" pitchFamily="34" charset="0"/>
            </a:rPr>
            <a:t>is more about correcting features. </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US" sz="1600" b="1" kern="1200" dirty="0" smtClean="0">
              <a:latin typeface="Arial" panose="020B0604020202020204" pitchFamily="34" charset="0"/>
              <a:cs typeface="Arial" panose="020B0604020202020204" pitchFamily="34" charset="0"/>
            </a:rPr>
            <a:t>While shims are used for covering up old sins, polyfills are used for bringing future enhancements back in time.</a:t>
          </a:r>
          <a:r>
            <a:rPr lang="en-US" sz="1600" kern="1200" dirty="0" smtClean="0">
              <a:latin typeface="Arial" panose="020B0604020202020204" pitchFamily="34" charset="0"/>
              <a:cs typeface="Arial" panose="020B0604020202020204" pitchFamily="34" charset="0"/>
            </a:rPr>
            <a:t> </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US" sz="1600" kern="1200" dirty="0" smtClean="0">
              <a:latin typeface="Arial" panose="020B0604020202020204" pitchFamily="34" charset="0"/>
              <a:cs typeface="Arial" panose="020B0604020202020204" pitchFamily="34" charset="0"/>
            </a:rPr>
            <a:t>As an example,  there is no support for session Storage in IE7, but the polyfill in the </a:t>
          </a:r>
          <a:r>
            <a:rPr lang="en-US" sz="1600" i="1" kern="1200" dirty="0" smtClean="0">
              <a:latin typeface="Arial" panose="020B0604020202020204" pitchFamily="34" charset="0"/>
              <a:cs typeface="Arial" panose="020B0604020202020204" pitchFamily="34" charset="0"/>
            </a:rPr>
            <a:t>sessionstorage</a:t>
          </a:r>
          <a:r>
            <a:rPr lang="en-US" sz="1600" kern="1200" dirty="0" smtClean="0">
              <a:latin typeface="Arial" panose="020B0604020202020204" pitchFamily="34" charset="0"/>
              <a:cs typeface="Arial" panose="020B0604020202020204" pitchFamily="34" charset="0"/>
            </a:rPr>
            <a:t> npm package will add this feature in IE7 (and older) by using techniques like storing data in the name property of the window or by using cookies. </a:t>
          </a:r>
          <a:endParaRPr lang="en-US" sz="1600" kern="1200" dirty="0">
            <a:latin typeface="Arial" panose="020B0604020202020204" pitchFamily="34" charset="0"/>
            <a:cs typeface="Arial" panose="020B0604020202020204" pitchFamily="34" charset="0"/>
          </a:endParaRPr>
        </a:p>
      </dsp:txBody>
      <dsp:txXfrm>
        <a:off x="0" y="1439899"/>
        <a:ext cx="8534400" cy="37001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336136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02727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dirty="0"/>
          </a:p>
        </p:txBody>
      </p:sp>
    </p:spTree>
    <p:extLst>
      <p:ext uri="{BB962C8B-B14F-4D97-AF65-F5344CB8AC3E}">
        <p14:creationId xmlns:p14="http://schemas.microsoft.com/office/powerpoint/2010/main" val="224675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dirty="0"/>
          </a:p>
        </p:txBody>
      </p:sp>
    </p:spTree>
    <p:extLst>
      <p:ext uri="{BB962C8B-B14F-4D97-AF65-F5344CB8AC3E}">
        <p14:creationId xmlns:p14="http://schemas.microsoft.com/office/powerpoint/2010/main" val="298474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36</a:t>
            </a:fld>
            <a:endParaRPr lang="en-US" dirty="0"/>
          </a:p>
        </p:txBody>
      </p:sp>
    </p:spTree>
    <p:extLst>
      <p:ext uri="{BB962C8B-B14F-4D97-AF65-F5344CB8AC3E}">
        <p14:creationId xmlns:p14="http://schemas.microsoft.com/office/powerpoint/2010/main" val="257954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49363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dirty="0"/>
          </a:p>
        </p:txBody>
      </p:sp>
    </p:spTree>
    <p:extLst>
      <p:ext uri="{BB962C8B-B14F-4D97-AF65-F5344CB8AC3E}">
        <p14:creationId xmlns:p14="http://schemas.microsoft.com/office/powerpoint/2010/main" val="2644440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8" name="Rectangle 7"/>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userDrawn="1"/>
        </p:nvSpPr>
        <p:spPr>
          <a:xfrm>
            <a:off x="743638"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EXPERT</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3962400" y="4437966"/>
            <a:ext cx="5181596"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6528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2286000" y="0"/>
            <a:ext cx="6096000" cy="571500"/>
          </a:xfrm>
          <a:prstGeom prst="rect">
            <a:avLst/>
          </a:prstGeom>
        </p:spPr>
        <p:txBody>
          <a:bodyPr vert="horz" lIns="91440" tIns="45720" rIns="91440" bIns="45720" rtlCol="0" anchor="ctr">
            <a:noAutofit/>
          </a:bodyPr>
          <a:lstStyle/>
          <a:p>
            <a:pPr lvl="0">
              <a:spcBef>
                <a:spcPct val="0"/>
              </a:spcBef>
              <a:buNone/>
            </a:pPr>
            <a:r>
              <a:rPr lang="en-US" sz="3200" b="0" dirty="0" smtClean="0">
                <a:solidFill>
                  <a:schemeClr val="bg1"/>
                </a:solidFill>
                <a:latin typeface="Arial Rounded MT Bold" pitchFamily="34" charset="0"/>
              </a:rPr>
              <a:t>About the Author</a:t>
            </a:r>
            <a:endParaRPr lang="en-US" sz="3200" b="0" dirty="0">
              <a:solidFill>
                <a:schemeClr val="bg1"/>
              </a:solidFill>
              <a:latin typeface="Arial Rounded MT Bold" pitchFamily="34" charset="0"/>
            </a:endParaRPr>
          </a:p>
        </p:txBody>
      </p:sp>
      <p:graphicFrame>
        <p:nvGraphicFramePr>
          <p:cNvPr id="12" name="Group 81"/>
          <p:cNvGraphicFramePr>
            <a:graphicFrameLocks noGrp="1"/>
          </p:cNvGraphicFramePr>
          <p:nvPr userDrawn="1">
            <p:extLst/>
          </p:nvPr>
        </p:nvGraphicFramePr>
        <p:xfrm>
          <a:off x="533400" y="2286000"/>
          <a:ext cx="8153400" cy="18288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1377055" y="4648200"/>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8610600" y="6629400"/>
            <a:ext cx="533396"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mtClean="0"/>
              <a:pPr/>
              <a:t>‹#›</a:t>
            </a:fld>
            <a:endParaRPr lang="en-US" dirty="0"/>
          </a:p>
        </p:txBody>
      </p:sp>
      <p:sp>
        <p:nvSpPr>
          <p:cNvPr id="17"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extLst>
      <p:ext uri="{BB962C8B-B14F-4D97-AF65-F5344CB8AC3E}">
        <p14:creationId xmlns:p14="http://schemas.microsoft.com/office/powerpoint/2010/main" val="33172935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DCA48C-7E48-42CE-BD60-4150580DA636}" type="datetimeFigureOut">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D56F3-B650-4A83-8BDA-8B23524B67F4}" type="slidenum">
              <a:rPr lang="en-US" smtClean="0"/>
              <a:t>‹#›</a:t>
            </a:fld>
            <a:endParaRPr lang="en-US" dirty="0"/>
          </a:p>
        </p:txBody>
      </p:sp>
    </p:spTree>
    <p:extLst>
      <p:ext uri="{BB962C8B-B14F-4D97-AF65-F5344CB8AC3E}">
        <p14:creationId xmlns:p14="http://schemas.microsoft.com/office/powerpoint/2010/main" val="395341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2825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7996" cy="4934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2018</a:t>
            </a:r>
          </a:p>
        </p:txBody>
      </p:sp>
      <p:sp>
        <p:nvSpPr>
          <p:cNvPr id="7" name="Slide Number Placeholder 6"/>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87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2018</a:t>
            </a:r>
          </a:p>
        </p:txBody>
      </p:sp>
      <p:sp>
        <p:nvSpPr>
          <p:cNvPr id="9" name="Slide Number Placeholder 8"/>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149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41437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13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835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10" name="Rectangle 9"/>
          <p:cNvSpPr/>
          <p:nvPr userDrawn="1"/>
        </p:nvSpPr>
        <p:spPr>
          <a:xfrm>
            <a:off x="0" y="5334000"/>
            <a:ext cx="701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6" name="Title 1"/>
          <p:cNvSpPr>
            <a:spLocks noGrp="1"/>
          </p:cNvSpPr>
          <p:nvPr>
            <p:ph type="title" hasCustomPrompt="1"/>
          </p:nvPr>
        </p:nvSpPr>
        <p:spPr>
          <a:xfrm>
            <a:off x="2286000" y="0"/>
            <a:ext cx="6857996" cy="533400"/>
          </a:xfrm>
        </p:spPr>
        <p:txBody>
          <a:bodyPr/>
          <a:lstStyle>
            <a:lvl1pPr>
              <a:defRPr sz="3200"/>
            </a:lvl1pPr>
          </a:lstStyle>
          <a:p>
            <a:r>
              <a:rPr lang="en-US" dirty="0" smtClean="0"/>
              <a:t>Test Your Understanding</a:t>
            </a:r>
            <a:endParaRPr lang="en-US" dirty="0"/>
          </a:p>
        </p:txBody>
      </p:sp>
      <p:sp>
        <p:nvSpPr>
          <p:cNvPr id="8" name="Content Placeholder 2"/>
          <p:cNvSpPr>
            <a:spLocks noGrp="1"/>
          </p:cNvSpPr>
          <p:nvPr>
            <p:ph idx="1"/>
          </p:nvPr>
        </p:nvSpPr>
        <p:spPr>
          <a:xfrm>
            <a:off x="457200" y="1143000"/>
            <a:ext cx="67818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
        <p:nvSpPr>
          <p:cNvPr id="10" name="Slide Number Placeholder 5"/>
          <p:cNvSpPr>
            <a:spLocks noGrp="1"/>
          </p:cNvSpPr>
          <p:nvPr>
            <p:ph type="sldNum" sz="quarter" idx="12"/>
          </p:nvPr>
        </p:nvSpPr>
        <p:spPr>
          <a:xfrm>
            <a:off x="8610600" y="6629400"/>
            <a:ext cx="533396" cy="228597"/>
          </a:xfrm>
        </p:spPr>
        <p:txBody>
          <a:bodyPr/>
          <a:lstStyle>
            <a:lvl1pPr algn="r">
              <a:defRPr/>
            </a:lvl1pPr>
          </a:lstStyle>
          <a:p>
            <a:fld id="{E7AF38FF-B38D-4060-8B8D-2D16AAFBAA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2" name="Title Placeholder 1"/>
          <p:cNvSpPr>
            <a:spLocks noGrp="1"/>
          </p:cNvSpPr>
          <p:nvPr>
            <p:ph type="title"/>
          </p:nvPr>
        </p:nvSpPr>
        <p:spPr>
          <a:xfrm>
            <a:off x="2286000" y="0"/>
            <a:ext cx="6857996" cy="478971"/>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7257" y="6553200"/>
            <a:ext cx="1371600" cy="228600"/>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2018</a:t>
            </a:r>
            <a:endParaRPr lang="en-US" dirty="0"/>
          </a:p>
        </p:txBody>
      </p:sp>
      <p:sp>
        <p:nvSpPr>
          <p:cNvPr id="6" name="Slide Number Placeholder 5"/>
          <p:cNvSpPr>
            <a:spLocks noGrp="1"/>
          </p:cNvSpPr>
          <p:nvPr>
            <p:ph type="sldNum" sz="quarter" idx="4"/>
          </p:nvPr>
        </p:nvSpPr>
        <p:spPr>
          <a:xfrm>
            <a:off x="8610600" y="6629400"/>
            <a:ext cx="533396" cy="228597"/>
          </a:xfrm>
          <a:prstGeom prst="rect">
            <a:avLst/>
          </a:prstGeom>
        </p:spPr>
        <p:txBody>
          <a:bodyPr vert="horz" lIns="91440" tIns="45720" rIns="91440" bIns="45720" rtlCol="0" anchor="ctr"/>
          <a:lstStyle>
            <a:lvl1pPr>
              <a:defRPr lang="en-US" sz="1200" smtClean="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440358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9" r:id="rId8"/>
    <p:sldLayoutId id="2147483691" r:id="rId9"/>
    <p:sldLayoutId id="2147483692" r:id="rId10"/>
    <p:sldLayoutId id="2147483693" r:id="rId11"/>
    <p:sldLayoutId id="2147483694" r:id="rId12"/>
    <p:sldLayoutId id="2147483695" r:id="rId13"/>
  </p:sldLayoutIdLst>
  <p:hf hdr="0" dt="0"/>
  <p:txStyles>
    <p:titleStyle>
      <a:lvl1pPr algn="l" defTabSz="914400" rtl="0" eaLnBrk="1" latinLnBrk="0" hangingPunct="1">
        <a:spcBef>
          <a:spcPct val="0"/>
        </a:spcBef>
        <a:buNone/>
        <a:defRPr lang="en-US" sz="3000" b="0" kern="1200" dirty="0" smtClean="0">
          <a:solidFill>
            <a:schemeClr val="bg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8.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cad=rja&amp;uact=8&amp;ved=2ahUKEwiE0MuZmPjgAhVJP48KHdmwChQQFjAAegQIChAB&amp;url=https://sass-lang.com/&amp;usg=AOvVaw0p_IRgLEbIPRGWtlW7Wph8" TargetMode="External"/><Relationship Id="rId3" Type="http://schemas.openxmlformats.org/officeDocument/2006/relationships/hyperlink" Target="https://genuitec.com/" TargetMode="External"/><Relationship Id="rId7" Type="http://schemas.openxmlformats.org/officeDocument/2006/relationships/hyperlink" Target="https://dzone.com/articles/developing-pwa-using-angular-7" TargetMode="External"/><Relationship Id="rId2" Type="http://schemas.openxmlformats.org/officeDocument/2006/relationships/hyperlink" Target="https://angular.io/" TargetMode="External"/><Relationship Id="rId1" Type="http://schemas.openxmlformats.org/officeDocument/2006/relationships/slideLayout" Target="../slideLayouts/slideLayout13.xml"/><Relationship Id="rId6" Type="http://schemas.openxmlformats.org/officeDocument/2006/relationships/hyperlink" Target="https://rangle.io/" TargetMode="External"/><Relationship Id="rId5" Type="http://schemas.openxmlformats.org/officeDocument/2006/relationships/hyperlink" Target="https://lishman.io/" TargetMode="External"/><Relationship Id="rId4" Type="http://schemas.openxmlformats.org/officeDocument/2006/relationships/hyperlink" Target="https://angularexamples.io/"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5.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Angular 7 - Day 2</a:t>
            </a:r>
          </a:p>
          <a:p>
            <a:pPr marL="238125" lvl="1"/>
            <a:r>
              <a:rPr lang="en-US" b="1" dirty="0" smtClean="0">
                <a:solidFill>
                  <a:schemeClr val="tx1">
                    <a:lumMod val="65000"/>
                    <a:lumOff val="35000"/>
                  </a:schemeClr>
                </a:solidFill>
                <a:latin typeface="Arial Rounded MT Bold" pitchFamily="34" charset="0"/>
                <a:cs typeface="Arial" pitchFamily="34" charset="0"/>
              </a:rPr>
              <a:t>Basic Concepts, Components, Binding</a:t>
            </a:r>
            <a:endParaRPr lang="en-US" b="1" dirty="0">
              <a:solidFill>
                <a:schemeClr val="tx1">
                  <a:lumMod val="65000"/>
                  <a:lumOff val="35000"/>
                </a:schemeClr>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CLI</a:t>
            </a:r>
            <a:endParaRPr lang="en-US" dirty="0"/>
          </a:p>
        </p:txBody>
      </p:sp>
      <p:sp>
        <p:nvSpPr>
          <p:cNvPr id="3" name="Rectangle 2"/>
          <p:cNvSpPr/>
          <p:nvPr/>
        </p:nvSpPr>
        <p:spPr>
          <a:xfrm>
            <a:off x="304800" y="1143000"/>
            <a:ext cx="8534400" cy="440120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Angular </a:t>
            </a:r>
            <a:r>
              <a:rPr lang="en-US" sz="2000" dirty="0" smtClean="0">
                <a:latin typeface="Arial" panose="020B0604020202020204" pitchFamily="34" charset="0"/>
                <a:cs typeface="Arial" panose="020B0604020202020204" pitchFamily="34" charset="0"/>
              </a:rPr>
              <a:t>Command Line Interface(CLI) </a:t>
            </a:r>
            <a:r>
              <a:rPr lang="en-US" sz="2000" dirty="0">
                <a:latin typeface="Arial" panose="020B0604020202020204" pitchFamily="34" charset="0"/>
                <a:cs typeface="Arial" panose="020B0604020202020204" pitchFamily="34" charset="0"/>
              </a:rPr>
              <a:t>is a tool to initialize, develop, scaffold and maintain Angular </a:t>
            </a:r>
            <a:r>
              <a:rPr lang="en-US" sz="2000" dirty="0" smtClean="0">
                <a:latin typeface="Arial" panose="020B0604020202020204" pitchFamily="34" charset="0"/>
                <a:cs typeface="Arial" panose="020B0604020202020204" pitchFamily="34" charset="0"/>
              </a:rPr>
              <a:t>applications.</a:t>
            </a:r>
          </a:p>
          <a:p>
            <a:r>
              <a:rPr lang="en-US" sz="2000" dirty="0" smtClean="0">
                <a:latin typeface="Arial" panose="020B0604020202020204" pitchFamily="34" charset="0"/>
                <a:cs typeface="Arial" panose="020B0604020202020204" pitchFamily="34" charset="0"/>
              </a:rPr>
              <a:t>Following are some key features :</a:t>
            </a:r>
          </a:p>
          <a:p>
            <a:endParaRPr lang="en-US" sz="2000"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Angular </a:t>
            </a:r>
            <a:r>
              <a:rPr lang="en-US" dirty="0">
                <a:latin typeface="Arial" panose="020B0604020202020204" pitchFamily="34" charset="0"/>
                <a:cs typeface="Arial" panose="020B0604020202020204" pitchFamily="34" charset="0"/>
              </a:rPr>
              <a:t>CLI </a:t>
            </a:r>
            <a:r>
              <a:rPr lang="en-US" dirty="0" smtClean="0">
                <a:latin typeface="Arial" panose="020B0604020202020204" pitchFamily="34" charset="0"/>
                <a:cs typeface="Arial" panose="020B0604020202020204" pitchFamily="34" charset="0"/>
              </a:rPr>
              <a:t>bundles </a:t>
            </a:r>
            <a:r>
              <a:rPr lang="en-US" dirty="0">
                <a:latin typeface="Arial" panose="020B0604020202020204" pitchFamily="34" charset="0"/>
                <a:cs typeface="Arial" panose="020B0604020202020204" pitchFamily="34" charset="0"/>
              </a:rPr>
              <a:t>some of the techniques </a:t>
            </a:r>
            <a:r>
              <a:rPr lang="en-US" dirty="0" smtClean="0">
                <a:latin typeface="Arial" panose="020B0604020202020204" pitchFamily="34" charset="0"/>
                <a:cs typeface="Arial" panose="020B0604020202020204" pitchFamily="34" charset="0"/>
              </a:rPr>
              <a:t>like – Code Splitting, Bundling, Minifying, Module Loading etc. </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If used as module loader, Angular CLI can replace System JS</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helps you generate code, following the best practices of the official </a:t>
            </a:r>
            <a:r>
              <a:rPr lang="en-US" dirty="0" smtClean="0">
                <a:latin typeface="Arial" panose="020B0604020202020204" pitchFamily="34" charset="0"/>
                <a:cs typeface="Arial" panose="020B0604020202020204" pitchFamily="34" charset="0"/>
              </a:rPr>
              <a:t>Angular 7 </a:t>
            </a:r>
            <a:r>
              <a:rPr lang="en-US" dirty="0">
                <a:latin typeface="Arial" panose="020B0604020202020204" pitchFamily="34" charset="0"/>
                <a:cs typeface="Arial" panose="020B0604020202020204" pitchFamily="34" charset="0"/>
              </a:rPr>
              <a:t>StyleGuide. </a:t>
            </a:r>
            <a:endParaRPr lang="en-US"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Under </a:t>
            </a:r>
            <a:r>
              <a:rPr lang="en-US" dirty="0">
                <a:latin typeface="Arial" panose="020B0604020202020204" pitchFamily="34" charset="0"/>
                <a:cs typeface="Arial" panose="020B0604020202020204" pitchFamily="34" charset="0"/>
              </a:rPr>
              <a:t>the hood it uses </a:t>
            </a:r>
            <a:r>
              <a:rPr lang="en-US" dirty="0" smtClean="0">
                <a:latin typeface="Arial" panose="020B0604020202020204" pitchFamily="34" charset="0"/>
                <a:cs typeface="Arial" panose="020B0604020202020204" pitchFamily="34" charset="0"/>
              </a:rPr>
              <a:t>Webpack </a:t>
            </a:r>
            <a:r>
              <a:rPr lang="en-US" dirty="0">
                <a:latin typeface="Arial" panose="020B0604020202020204" pitchFamily="34" charset="0"/>
                <a:cs typeface="Arial" panose="020B0604020202020204" pitchFamily="34" charset="0"/>
              </a:rPr>
              <a:t>to </a:t>
            </a:r>
            <a:r>
              <a:rPr lang="en-US" dirty="0" smtClean="0">
                <a:latin typeface="Arial" panose="020B0604020202020204" pitchFamily="34" charset="0"/>
                <a:cs typeface="Arial" panose="020B0604020202020204" pitchFamily="34" charset="0"/>
              </a:rPr>
              <a:t>do the exactly same stuff mentioned </a:t>
            </a:r>
            <a:r>
              <a:rPr lang="en-US" dirty="0">
                <a:latin typeface="Arial" panose="020B0604020202020204" pitchFamily="34" charset="0"/>
                <a:cs typeface="Arial" panose="020B0604020202020204" pitchFamily="34" charset="0"/>
              </a:rPr>
              <a:t>above (minify files, bundle them, etc</a:t>
            </a:r>
            <a:r>
              <a:rPr lang="en-US" dirty="0" smtClean="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best part </a:t>
            </a:r>
            <a:r>
              <a:rPr lang="en-US" dirty="0">
                <a:latin typeface="Arial" panose="020B0604020202020204" pitchFamily="34" charset="0"/>
                <a:cs typeface="Arial" panose="020B0604020202020204" pitchFamily="34" charset="0"/>
              </a:rPr>
              <a:t>is that you </a:t>
            </a:r>
            <a:r>
              <a:rPr lang="en-US" dirty="0" smtClean="0">
                <a:latin typeface="Arial" panose="020B0604020202020204" pitchFamily="34" charset="0"/>
                <a:cs typeface="Arial" panose="020B0604020202020204" pitchFamily="34" charset="0"/>
              </a:rPr>
              <a:t>do not </a:t>
            </a:r>
            <a:r>
              <a:rPr lang="en-US" dirty="0">
                <a:latin typeface="Arial" panose="020B0604020202020204" pitchFamily="34" charset="0"/>
                <a:cs typeface="Arial" panose="020B0604020202020204" pitchFamily="34" charset="0"/>
              </a:rPr>
              <a:t>have to know Webpack, how it works and how it has to be configured and set up. It will be done by the CLI for you, obviously within the limits of it</a:t>
            </a:r>
            <a:r>
              <a:rPr lang="en-US" dirty="0" smtClean="0">
                <a:latin typeface="Arial" panose="020B0604020202020204" pitchFamily="34" charset="0"/>
                <a:cs typeface="Arial" panose="020B0604020202020204" pitchFamily="34" charset="0"/>
              </a:rPr>
              <a:t>.</a:t>
            </a:r>
          </a:p>
          <a:p>
            <a:pPr lvl="1"/>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28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CLI Commands</a:t>
            </a:r>
            <a:endParaRPr lang="en-US" dirty="0"/>
          </a:p>
        </p:txBody>
      </p:sp>
      <p:sp>
        <p:nvSpPr>
          <p:cNvPr id="3" name="Rectangle 2"/>
          <p:cNvSpPr/>
          <p:nvPr/>
        </p:nvSpPr>
        <p:spPr>
          <a:xfrm>
            <a:off x="457200" y="3868466"/>
            <a:ext cx="8534400" cy="923330"/>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ng add is a new command in </a:t>
            </a:r>
            <a:r>
              <a:rPr lang="en-US" dirty="0" smtClean="0">
                <a:latin typeface="Arial" panose="020B0604020202020204" pitchFamily="34" charset="0"/>
                <a:cs typeface="Arial" panose="020B0604020202020204" pitchFamily="34" charset="0"/>
              </a:rPr>
              <a:t>Angular CLI that </a:t>
            </a:r>
            <a:r>
              <a:rPr lang="en-US" dirty="0">
                <a:latin typeface="Arial" panose="020B0604020202020204" pitchFamily="34" charset="0"/>
                <a:cs typeface="Arial" panose="020B0604020202020204" pitchFamily="34" charset="0"/>
              </a:rPr>
              <a:t>helps you install and download new packages in your angular apps. It works the same as </a:t>
            </a:r>
            <a:r>
              <a:rPr lang="en-US" dirty="0" smtClean="0">
                <a:latin typeface="Arial" panose="020B0604020202020204" pitchFamily="34" charset="0"/>
                <a:cs typeface="Arial" panose="020B0604020202020204" pitchFamily="34" charset="0"/>
              </a:rPr>
              <a:t>NPM, </a:t>
            </a:r>
            <a:r>
              <a:rPr lang="en-US" dirty="0">
                <a:latin typeface="Arial" panose="020B0604020202020204" pitchFamily="34" charset="0"/>
                <a:cs typeface="Arial" panose="020B0604020202020204" pitchFamily="34" charset="0"/>
              </a:rPr>
              <a:t>but it </a:t>
            </a:r>
            <a:r>
              <a:rPr lang="en-US" dirty="0" smtClean="0">
                <a:latin typeface="Arial" panose="020B0604020202020204" pitchFamily="34" charset="0"/>
                <a:cs typeface="Arial" panose="020B0604020202020204" pitchFamily="34" charset="0"/>
              </a:rPr>
              <a:t>does not </a:t>
            </a:r>
            <a:r>
              <a:rPr lang="en-US" dirty="0">
                <a:latin typeface="Arial" panose="020B0604020202020204" pitchFamily="34" charset="0"/>
                <a:cs typeface="Arial" panose="020B0604020202020204" pitchFamily="34" charset="0"/>
              </a:rPr>
              <a:t>replace it.</a:t>
            </a:r>
          </a:p>
        </p:txBody>
      </p:sp>
      <p:sp>
        <p:nvSpPr>
          <p:cNvPr id="6" name="TextBox 5"/>
          <p:cNvSpPr txBox="1"/>
          <p:nvPr/>
        </p:nvSpPr>
        <p:spPr>
          <a:xfrm>
            <a:off x="838200" y="3348147"/>
            <a:ext cx="6705600"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ng add @angular/elements</a:t>
            </a:r>
            <a:endParaRPr lang="en-US" sz="1200" dirty="0">
              <a:latin typeface="Courier New" panose="02070309020205020404" pitchFamily="49" charset="0"/>
              <a:cs typeface="Courier New" panose="02070309020205020404" pitchFamily="49" charset="0"/>
            </a:endParaRPr>
          </a:p>
        </p:txBody>
      </p:sp>
      <p:sp>
        <p:nvSpPr>
          <p:cNvPr id="8" name="Rectangle 7"/>
          <p:cNvSpPr/>
          <p:nvPr/>
        </p:nvSpPr>
        <p:spPr>
          <a:xfrm>
            <a:off x="457200" y="5384799"/>
            <a:ext cx="8534400" cy="923330"/>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ng update is </a:t>
            </a:r>
            <a:r>
              <a:rPr lang="en-US" dirty="0" smtClean="0">
                <a:latin typeface="Arial" panose="020B0604020202020204" pitchFamily="34" charset="0"/>
                <a:cs typeface="Arial" panose="020B0604020202020204" pitchFamily="34" charset="0"/>
              </a:rPr>
              <a:t>used </a:t>
            </a:r>
            <a:r>
              <a:rPr lang="en-US" dirty="0">
                <a:latin typeface="Arial" panose="020B0604020202020204" pitchFamily="34" charset="0"/>
                <a:cs typeface="Arial" panose="020B0604020202020204" pitchFamily="34" charset="0"/>
              </a:rPr>
              <a:t>to update and upgrade your packages. </a:t>
            </a:r>
            <a:r>
              <a:rPr lang="en-US" dirty="0" smtClean="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really helpful, for example, when you want to upgrade from Angular 5 to Angular 6, or any other package in your Angular app.</a:t>
            </a:r>
          </a:p>
        </p:txBody>
      </p:sp>
      <p:sp>
        <p:nvSpPr>
          <p:cNvPr id="9" name="TextBox 8"/>
          <p:cNvSpPr txBox="1"/>
          <p:nvPr/>
        </p:nvSpPr>
        <p:spPr>
          <a:xfrm>
            <a:off x="838200" y="4949798"/>
            <a:ext cx="6705600"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Courier New" panose="02070309020205020404" pitchFamily="49" charset="0"/>
                <a:cs typeface="Courier New" panose="02070309020205020404" pitchFamily="49" charset="0"/>
              </a:rPr>
              <a:t>ng update @angular/core</a:t>
            </a:r>
            <a:endParaRPr lang="en-US" sz="1200" dirty="0">
              <a:latin typeface="Courier New" panose="02070309020205020404" pitchFamily="49" charset="0"/>
              <a:cs typeface="Courier New" panose="02070309020205020404" pitchFamily="49" charset="0"/>
            </a:endParaRPr>
          </a:p>
        </p:txBody>
      </p:sp>
      <p:sp>
        <p:nvSpPr>
          <p:cNvPr id="11" name="Rectangle 10"/>
          <p:cNvSpPr/>
          <p:nvPr/>
        </p:nvSpPr>
        <p:spPr>
          <a:xfrm>
            <a:off x="457200" y="987215"/>
            <a:ext cx="5486400" cy="2092881"/>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Some </a:t>
            </a:r>
            <a:r>
              <a:rPr lang="en-US" sz="2000" dirty="0" smtClean="0">
                <a:latin typeface="Arial" panose="020B0604020202020204" pitchFamily="34" charset="0"/>
                <a:cs typeface="Arial" panose="020B0604020202020204" pitchFamily="34" charset="0"/>
              </a:rPr>
              <a:t>commonly used ng commands </a:t>
            </a:r>
            <a:r>
              <a:rPr lang="en-US" sz="2000" dirty="0">
                <a:latin typeface="Arial" panose="020B0604020202020204" pitchFamily="34" charset="0"/>
                <a:cs typeface="Arial" panose="020B0604020202020204" pitchFamily="34" charset="0"/>
              </a:rPr>
              <a:t>include</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ng new</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ng generate  &lt;&lt;name&gt;&gt; &lt;&lt;pipe, service etc.&gt;&gt;</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ng build</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ng serve</a:t>
            </a:r>
          </a:p>
        </p:txBody>
      </p:sp>
      <p:pic>
        <p:nvPicPr>
          <p:cNvPr id="13" name="Picture 12"/>
          <p:cNvPicPr>
            <a:picLocks noChangeAspect="1"/>
          </p:cNvPicPr>
          <p:nvPr/>
        </p:nvPicPr>
        <p:blipFill rotWithShape="1">
          <a:blip r:embed="rId2"/>
          <a:srcRect l="2286" t="2840"/>
          <a:stretch/>
        </p:blipFill>
        <p:spPr>
          <a:xfrm>
            <a:off x="5714998" y="1050058"/>
            <a:ext cx="3124199" cy="1693142"/>
          </a:xfrm>
          <a:prstGeom prst="rect">
            <a:avLst/>
          </a:prstGeom>
        </p:spPr>
      </p:pic>
    </p:spTree>
    <p:extLst>
      <p:ext uri="{BB962C8B-B14F-4D97-AF65-F5344CB8AC3E}">
        <p14:creationId xmlns:p14="http://schemas.microsoft.com/office/powerpoint/2010/main" val="299818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129665" y="1981200"/>
            <a:ext cx="2356735" cy="369332"/>
          </a:xfrm>
          <a:prstGeom prst="rect">
            <a:avLst/>
          </a:prstGeom>
        </p:spPr>
        <p:txBody>
          <a:bodyPr wrap="none">
            <a:spAutoFit/>
          </a:bodyPr>
          <a:lstStyle/>
          <a:p>
            <a:r>
              <a:rPr lang="en-US" dirty="0"/>
              <a:t>Demo : </a:t>
            </a:r>
            <a:r>
              <a:rPr lang="en-US" dirty="0" smtClean="0"/>
              <a:t>Hello Angular 7</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Servers</a:t>
            </a:r>
            <a:endParaRPr lang="en-US" dirty="0"/>
          </a:p>
        </p:txBody>
      </p:sp>
      <p:sp>
        <p:nvSpPr>
          <p:cNvPr id="3" name="Rectangle 2"/>
          <p:cNvSpPr/>
          <p:nvPr/>
        </p:nvSpPr>
        <p:spPr>
          <a:xfrm>
            <a:off x="304800" y="990600"/>
            <a:ext cx="8534400" cy="550920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Angular Applications are better developed and tested on a server as opposed to being launched directly from the file system by the browser.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Reasons include: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Absolute </a:t>
            </a:r>
            <a:r>
              <a:rPr lang="en-US" dirty="0">
                <a:latin typeface="Arial" panose="020B0604020202020204" pitchFamily="34" charset="0"/>
                <a:cs typeface="Arial" panose="020B0604020202020204" pitchFamily="34" charset="0"/>
              </a:rPr>
              <a:t>links relative to a domain name. </a:t>
            </a: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you try to reference a resource with an absolute path from the root path of your domain. This </a:t>
            </a:r>
            <a:r>
              <a:rPr lang="en-US" dirty="0" smtClean="0">
                <a:latin typeface="Arial" panose="020B0604020202020204" pitchFamily="34" charset="0"/>
                <a:cs typeface="Arial" panose="020B0604020202020204" pitchFamily="34" charset="0"/>
              </a:rPr>
              <a:t>would not </a:t>
            </a:r>
            <a:r>
              <a:rPr lang="en-US" dirty="0">
                <a:latin typeface="Arial" panose="020B0604020202020204" pitchFamily="34" charset="0"/>
                <a:cs typeface="Arial" panose="020B0604020202020204" pitchFamily="34" charset="0"/>
              </a:rPr>
              <a:t>probably work with the file </a:t>
            </a:r>
            <a:r>
              <a:rPr lang="en-US" dirty="0" smtClean="0">
                <a:latin typeface="Arial" panose="020B0604020202020204" pitchFamily="34" charset="0"/>
                <a:cs typeface="Arial" panose="020B0604020202020204" pitchFamily="34" charset="0"/>
              </a:rPr>
              <a:t>protocol, </a:t>
            </a:r>
            <a:r>
              <a:rPr lang="en-US" dirty="0">
                <a:latin typeface="Arial" panose="020B0604020202020204" pitchFamily="34" charset="0"/>
                <a:cs typeface="Arial" panose="020B0604020202020204" pitchFamily="34" charset="0"/>
              </a:rPr>
              <a:t>since its root path is the root folder of your file system</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JavaScript </a:t>
            </a:r>
            <a:r>
              <a:rPr lang="en-US" dirty="0">
                <a:latin typeface="Arial" panose="020B0604020202020204" pitchFamily="34" charset="0"/>
                <a:cs typeface="Arial" panose="020B0604020202020204" pitchFamily="34" charset="0"/>
              </a:rPr>
              <a:t>and AJAX. JavaScript </a:t>
            </a:r>
            <a:r>
              <a:rPr lang="en-US" dirty="0" smtClean="0">
                <a:latin typeface="Arial" panose="020B0604020202020204" pitchFamily="34" charset="0"/>
                <a:cs typeface="Arial" panose="020B0604020202020204" pitchFamily="34" charset="0"/>
              </a:rPr>
              <a:t>does not </a:t>
            </a:r>
            <a:r>
              <a:rPr lang="en-US" dirty="0">
                <a:latin typeface="Arial" panose="020B0604020202020204" pitchFamily="34" charset="0"/>
                <a:cs typeface="Arial" panose="020B0604020202020204" pitchFamily="34" charset="0"/>
              </a:rPr>
              <a:t>work well with the file:// protocol and you </a:t>
            </a:r>
            <a:r>
              <a:rPr lang="en-US" dirty="0" smtClean="0">
                <a:latin typeface="Arial" panose="020B0604020202020204" pitchFamily="34" charset="0"/>
                <a:cs typeface="Arial" panose="020B0604020202020204" pitchFamily="34" charset="0"/>
              </a:rPr>
              <a:t>may witness some </a:t>
            </a:r>
            <a:r>
              <a:rPr lang="en-US" dirty="0">
                <a:latin typeface="Arial" panose="020B0604020202020204" pitchFamily="34" charset="0"/>
                <a:cs typeface="Arial" panose="020B0604020202020204" pitchFamily="34" charset="0"/>
              </a:rPr>
              <a:t>security restrictions according to browsers.</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Servers having </a:t>
            </a:r>
            <a:r>
              <a:rPr lang="en-US" dirty="0">
                <a:latin typeface="Arial" panose="020B0604020202020204" pitchFamily="34" charset="0"/>
                <a:cs typeface="Arial" panose="020B0604020202020204" pitchFamily="34" charset="0"/>
              </a:rPr>
              <a:t>the automatically page </a:t>
            </a:r>
            <a:r>
              <a:rPr lang="en-US" dirty="0" smtClean="0">
                <a:latin typeface="Arial" panose="020B0604020202020204" pitchFamily="34" charset="0"/>
                <a:cs typeface="Arial" panose="020B0604020202020204" pitchFamily="34" charset="0"/>
              </a:rPr>
              <a:t>reload feature </a:t>
            </a:r>
            <a:r>
              <a:rPr lang="en-US" dirty="0">
                <a:latin typeface="Arial" panose="020B0604020202020204" pitchFamily="34" charset="0"/>
                <a:cs typeface="Arial" panose="020B0604020202020204" pitchFamily="34" charset="0"/>
              </a:rPr>
              <a:t>after changes </a:t>
            </a:r>
            <a:r>
              <a:rPr lang="en-US" dirty="0" smtClean="0">
                <a:latin typeface="Arial" panose="020B0604020202020204" pitchFamily="34" charset="0"/>
                <a:cs typeface="Arial" panose="020B0604020202020204" pitchFamily="34" charset="0"/>
              </a:rPr>
              <a:t>are made in the </a:t>
            </a:r>
            <a:r>
              <a:rPr lang="en-US" dirty="0">
                <a:latin typeface="Arial" panose="020B0604020202020204" pitchFamily="34" charset="0"/>
                <a:cs typeface="Arial" panose="020B0604020202020204" pitchFamily="34" charset="0"/>
              </a:rPr>
              <a:t>files can accelerate </a:t>
            </a:r>
            <a:r>
              <a:rPr lang="en-US" dirty="0" smtClean="0">
                <a:latin typeface="Arial" panose="020B0604020202020204" pitchFamily="34" charset="0"/>
                <a:cs typeface="Arial" panose="020B0604020202020204" pitchFamily="34" charset="0"/>
              </a:rPr>
              <a:t>development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BrowserSync is a tool that synchronizes your code files with one or more browsers. BrowserSync does most of what we want in a super fast lightweight development server. It serves the static content, detects changes, refreshes the browser, and offers many </a:t>
            </a:r>
            <a:r>
              <a:rPr lang="en-US" dirty="0" smtClean="0">
                <a:latin typeface="Arial" panose="020B0604020202020204" pitchFamily="34" charset="0"/>
                <a:cs typeface="Arial" panose="020B0604020202020204" pitchFamily="34" charset="0"/>
              </a:rPr>
              <a:t>customizations</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Lite-server and live-server are popular servers that are used for angular development. However, the same is not suitable  for prod deployment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91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 and AOT Compilation</a:t>
            </a:r>
            <a:endParaRPr lang="en-US" dirty="0"/>
          </a:p>
        </p:txBody>
      </p:sp>
      <p:graphicFrame>
        <p:nvGraphicFramePr>
          <p:cNvPr id="5" name="Diagram 4"/>
          <p:cNvGraphicFramePr/>
          <p:nvPr>
            <p:extLst>
              <p:ext uri="{D42A27DB-BD31-4B8C-83A1-F6EECF244321}">
                <p14:modId xmlns:p14="http://schemas.microsoft.com/office/powerpoint/2010/main" val="1759518317"/>
              </p:ext>
            </p:extLst>
          </p:nvPr>
        </p:nvGraphicFramePr>
        <p:xfrm>
          <a:off x="457200" y="914400"/>
          <a:ext cx="8534400"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85074078"/>
              </p:ext>
            </p:extLst>
          </p:nvPr>
        </p:nvGraphicFramePr>
        <p:xfrm>
          <a:off x="609600" y="4530030"/>
          <a:ext cx="8229600" cy="2011680"/>
        </p:xfrm>
        <a:graphic>
          <a:graphicData uri="http://schemas.openxmlformats.org/drawingml/2006/table">
            <a:tbl>
              <a:tblPr>
                <a:tableStyleId>{8799B23B-EC83-4686-B30A-512413B5E67A}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r>
                        <a:rPr lang="en-US" sz="1600" b="1" dirty="0"/>
                        <a:t>Characteristic</a:t>
                      </a:r>
                    </a:p>
                  </a:txBody>
                  <a:tcPr anchor="ctr">
                    <a:solidFill>
                      <a:srgbClr val="A8EE9C"/>
                    </a:solidFill>
                  </a:tcPr>
                </a:tc>
                <a:tc>
                  <a:txBody>
                    <a:bodyPr/>
                    <a:lstStyle/>
                    <a:p>
                      <a:r>
                        <a:rPr lang="en-US" sz="1600" b="1" dirty="0"/>
                        <a:t>JiT</a:t>
                      </a:r>
                    </a:p>
                  </a:txBody>
                  <a:tcPr anchor="ctr">
                    <a:solidFill>
                      <a:srgbClr val="A8EE9C"/>
                    </a:solidFill>
                  </a:tcPr>
                </a:tc>
                <a:tc>
                  <a:txBody>
                    <a:bodyPr/>
                    <a:lstStyle/>
                    <a:p>
                      <a:r>
                        <a:rPr lang="en-US" sz="1600" b="1" dirty="0"/>
                        <a:t>AoT</a:t>
                      </a:r>
                    </a:p>
                  </a:txBody>
                  <a:tcPr anchor="ctr">
                    <a:solidFill>
                      <a:srgbClr val="A8EE9C"/>
                    </a:solidFill>
                  </a:tcPr>
                </a:tc>
                <a:extLst>
                  <a:ext uri="{0D108BD9-81ED-4DB2-BD59-A6C34878D82A}">
                    <a16:rowId xmlns:a16="http://schemas.microsoft.com/office/drawing/2014/main" val="10000"/>
                  </a:ext>
                </a:extLst>
              </a:tr>
              <a:tr h="0">
                <a:tc>
                  <a:txBody>
                    <a:bodyPr/>
                    <a:lstStyle/>
                    <a:p>
                      <a:r>
                        <a:rPr lang="en-US" sz="1600" b="1" dirty="0"/>
                        <a:t>Compilation target</a:t>
                      </a:r>
                    </a:p>
                  </a:txBody>
                  <a:tcPr anchor="ctr">
                    <a:solidFill>
                      <a:srgbClr val="A8EE9C"/>
                    </a:solidFill>
                  </a:tcPr>
                </a:tc>
                <a:tc>
                  <a:txBody>
                    <a:bodyPr/>
                    <a:lstStyle/>
                    <a:p>
                      <a:r>
                        <a:rPr lang="en-US" sz="1600" dirty="0"/>
                        <a:t>Browser</a:t>
                      </a:r>
                    </a:p>
                  </a:txBody>
                  <a:tcPr anchor="ctr"/>
                </a:tc>
                <a:tc>
                  <a:txBody>
                    <a:bodyPr/>
                    <a:lstStyle/>
                    <a:p>
                      <a:r>
                        <a:rPr lang="en-US" sz="1600" dirty="0"/>
                        <a:t>Server</a:t>
                      </a:r>
                    </a:p>
                  </a:txBody>
                  <a:tcPr anchor="ctr"/>
                </a:tc>
                <a:extLst>
                  <a:ext uri="{0D108BD9-81ED-4DB2-BD59-A6C34878D82A}">
                    <a16:rowId xmlns:a16="http://schemas.microsoft.com/office/drawing/2014/main" val="10001"/>
                  </a:ext>
                </a:extLst>
              </a:tr>
              <a:tr h="0">
                <a:tc>
                  <a:txBody>
                    <a:bodyPr/>
                    <a:lstStyle/>
                    <a:p>
                      <a:r>
                        <a:rPr lang="en-US" sz="1600" b="1" dirty="0"/>
                        <a:t>Compilation context</a:t>
                      </a:r>
                    </a:p>
                  </a:txBody>
                  <a:tcPr anchor="ctr">
                    <a:solidFill>
                      <a:srgbClr val="A8EE9C"/>
                    </a:solidFill>
                  </a:tcPr>
                </a:tc>
                <a:tc>
                  <a:txBody>
                    <a:bodyPr/>
                    <a:lstStyle/>
                    <a:p>
                      <a:r>
                        <a:rPr lang="en-US" sz="1600" dirty="0"/>
                        <a:t>Runtime</a:t>
                      </a:r>
                    </a:p>
                  </a:txBody>
                  <a:tcPr anchor="ctr"/>
                </a:tc>
                <a:tc>
                  <a:txBody>
                    <a:bodyPr/>
                    <a:lstStyle/>
                    <a:p>
                      <a:r>
                        <a:rPr lang="en-US" sz="1600" dirty="0"/>
                        <a:t>Build</a:t>
                      </a:r>
                    </a:p>
                  </a:txBody>
                  <a:tcPr anchor="ctr"/>
                </a:tc>
                <a:extLst>
                  <a:ext uri="{0D108BD9-81ED-4DB2-BD59-A6C34878D82A}">
                    <a16:rowId xmlns:a16="http://schemas.microsoft.com/office/drawing/2014/main" val="10002"/>
                  </a:ext>
                </a:extLst>
              </a:tr>
              <a:tr h="0">
                <a:tc>
                  <a:txBody>
                    <a:bodyPr/>
                    <a:lstStyle/>
                    <a:p>
                      <a:r>
                        <a:rPr lang="en-US" sz="1600" b="1" dirty="0"/>
                        <a:t>Bundle size</a:t>
                      </a:r>
                    </a:p>
                  </a:txBody>
                  <a:tcPr anchor="ctr">
                    <a:solidFill>
                      <a:srgbClr val="A8EE9C"/>
                    </a:solidFill>
                  </a:tcPr>
                </a:tc>
                <a:tc>
                  <a:txBody>
                    <a:bodyPr/>
                    <a:lstStyle/>
                    <a:p>
                      <a:r>
                        <a:rPr lang="en-US" sz="1600" dirty="0"/>
                        <a:t>Huge (~1.2 MB)</a:t>
                      </a:r>
                    </a:p>
                  </a:txBody>
                  <a:tcPr anchor="ctr"/>
                </a:tc>
                <a:tc>
                  <a:txBody>
                    <a:bodyPr/>
                    <a:lstStyle/>
                    <a:p>
                      <a:r>
                        <a:rPr lang="en-US" sz="1600" dirty="0"/>
                        <a:t>Smaller (~400 KB)</a:t>
                      </a:r>
                    </a:p>
                  </a:txBody>
                  <a:tcPr anchor="ctr"/>
                </a:tc>
                <a:extLst>
                  <a:ext uri="{0D108BD9-81ED-4DB2-BD59-A6C34878D82A}">
                    <a16:rowId xmlns:a16="http://schemas.microsoft.com/office/drawing/2014/main" val="10003"/>
                  </a:ext>
                </a:extLst>
              </a:tr>
              <a:tr h="0">
                <a:tc>
                  <a:txBody>
                    <a:bodyPr/>
                    <a:lstStyle/>
                    <a:p>
                      <a:r>
                        <a:rPr lang="en-US" sz="1600" b="1" dirty="0"/>
                        <a:t>Execution Performance</a:t>
                      </a:r>
                    </a:p>
                  </a:txBody>
                  <a:tcPr anchor="ctr">
                    <a:solidFill>
                      <a:srgbClr val="A8EE9C"/>
                    </a:solidFill>
                  </a:tcPr>
                </a:tc>
                <a:tc>
                  <a:txBody>
                    <a:bodyPr/>
                    <a:lstStyle/>
                    <a:p>
                      <a:r>
                        <a:rPr lang="en-US" sz="1600" dirty="0"/>
                        <a:t>-</a:t>
                      </a:r>
                    </a:p>
                  </a:txBody>
                  <a:tcPr anchor="ctr"/>
                </a:tc>
                <a:tc>
                  <a:txBody>
                    <a:bodyPr/>
                    <a:lstStyle/>
                    <a:p>
                      <a:r>
                        <a:rPr lang="en-US" sz="1600" dirty="0"/>
                        <a:t>Better</a:t>
                      </a:r>
                    </a:p>
                  </a:txBody>
                  <a:tcPr anchor="ctr"/>
                </a:tc>
                <a:extLst>
                  <a:ext uri="{0D108BD9-81ED-4DB2-BD59-A6C34878D82A}">
                    <a16:rowId xmlns:a16="http://schemas.microsoft.com/office/drawing/2014/main" val="10004"/>
                  </a:ext>
                </a:extLst>
              </a:tr>
              <a:tr h="0">
                <a:tc>
                  <a:txBody>
                    <a:bodyPr/>
                    <a:lstStyle/>
                    <a:p>
                      <a:r>
                        <a:rPr lang="en-US" sz="1600" b="1" dirty="0"/>
                        <a:t>Startup time</a:t>
                      </a:r>
                    </a:p>
                  </a:txBody>
                  <a:tcPr anchor="ctr">
                    <a:solidFill>
                      <a:srgbClr val="A8EE9C"/>
                    </a:solidFill>
                  </a:tcPr>
                </a:tc>
                <a:tc>
                  <a:txBody>
                    <a:bodyPr/>
                    <a:lstStyle/>
                    <a:p>
                      <a:r>
                        <a:rPr lang="en-US" sz="1600" dirty="0"/>
                        <a:t>-</a:t>
                      </a:r>
                    </a:p>
                  </a:txBody>
                  <a:tcPr anchor="ctr"/>
                </a:tc>
                <a:tc>
                  <a:txBody>
                    <a:bodyPr/>
                    <a:lstStyle/>
                    <a:p>
                      <a:r>
                        <a:rPr lang="en-US" sz="1600" dirty="0"/>
                        <a:t>Shorter</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254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Libraries</a:t>
            </a:r>
            <a:endParaRPr lang="en-US" dirty="0"/>
          </a:p>
        </p:txBody>
      </p:sp>
      <p:sp>
        <p:nvSpPr>
          <p:cNvPr id="3" name="Rectangle 2"/>
          <p:cNvSpPr/>
          <p:nvPr/>
        </p:nvSpPr>
        <p:spPr>
          <a:xfrm>
            <a:off x="457200" y="914400"/>
            <a:ext cx="8534400" cy="6001643"/>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system.js</a:t>
            </a:r>
            <a:endParaRPr lang="en-US" sz="24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Angular does not </a:t>
            </a:r>
            <a:r>
              <a:rPr lang="en-US" sz="2000" dirty="0">
                <a:latin typeface="Arial" panose="020B0604020202020204" pitchFamily="34" charset="0"/>
                <a:cs typeface="Arial" panose="020B0604020202020204" pitchFamily="34" charset="0"/>
              </a:rPr>
              <a:t>have its own module system like Angular </a:t>
            </a:r>
            <a:r>
              <a:rPr lang="en-US" sz="2000" dirty="0" smtClean="0">
                <a:latin typeface="Arial" panose="020B0604020202020204" pitchFamily="34" charset="0"/>
                <a:cs typeface="Arial" panose="020B0604020202020204" pitchFamily="34" charset="0"/>
              </a:rPr>
              <a:t>1. It </a:t>
            </a:r>
            <a:r>
              <a:rPr lang="en-US" sz="2000" dirty="0">
                <a:latin typeface="Arial" panose="020B0604020202020204" pitchFamily="34" charset="0"/>
                <a:cs typeface="Arial" panose="020B0604020202020204" pitchFamily="34" charset="0"/>
              </a:rPr>
              <a:t>uses SystemJS. According to </a:t>
            </a:r>
            <a:r>
              <a:rPr lang="en-US" sz="2000" dirty="0" smtClean="0">
                <a:latin typeface="Arial" panose="020B0604020202020204" pitchFamily="34" charset="0"/>
                <a:cs typeface="Arial" panose="020B0604020202020204" pitchFamily="34" charset="0"/>
              </a:rPr>
              <a:t>the information available @ </a:t>
            </a:r>
            <a:r>
              <a:rPr lang="en-US" sz="2000" dirty="0">
                <a:latin typeface="Arial" panose="020B0604020202020204" pitchFamily="34" charset="0"/>
                <a:cs typeface="Arial" panose="020B0604020202020204" pitchFamily="34" charset="0"/>
              </a:rPr>
              <a:t>Github page, it is a “Universal dynamic module loader”. </a:t>
            </a:r>
          </a:p>
          <a:p>
            <a:r>
              <a:rPr lang="en-US" sz="2000" dirty="0">
                <a:latin typeface="Arial" panose="020B0604020202020204" pitchFamily="34" charset="0"/>
                <a:cs typeface="Arial" panose="020B0604020202020204" pitchFamily="34" charset="0"/>
              </a:rPr>
              <a:t>SystemJS is a library </a:t>
            </a:r>
            <a:r>
              <a:rPr lang="en-US" sz="2000" dirty="0" smtClean="0">
                <a:latin typeface="Arial" panose="020B0604020202020204" pitchFamily="34" charset="0"/>
                <a:cs typeface="Arial" panose="020B0604020202020204" pitchFamily="34" charset="0"/>
              </a:rPr>
              <a:t>built </a:t>
            </a:r>
            <a:r>
              <a:rPr lang="en-US" sz="2000" dirty="0">
                <a:latin typeface="Arial" panose="020B0604020202020204" pitchFamily="34" charset="0"/>
                <a:cs typeface="Arial" panose="020B0604020202020204" pitchFamily="34" charset="0"/>
              </a:rPr>
              <a:t>upon es6-module-loader to provide a way to load not only ES6 modules, but also CommonJS, AMD and global scripts.</a:t>
            </a:r>
          </a:p>
          <a:p>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adds a global object called </a:t>
            </a:r>
            <a:r>
              <a:rPr lang="en-US" sz="2000" dirty="0" smtClean="0">
                <a:latin typeface="Arial" panose="020B0604020202020204" pitchFamily="34" charset="0"/>
                <a:cs typeface="Arial" panose="020B0604020202020204" pitchFamily="34" charset="0"/>
              </a:rPr>
              <a:t>“System” for  loading purposes</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b="1" i="1" u="sng" dirty="0" smtClean="0">
                <a:latin typeface="Arial" panose="020B0604020202020204" pitchFamily="34" charset="0"/>
                <a:cs typeface="Arial" panose="020B0604020202020204" pitchFamily="34" charset="0"/>
              </a:rPr>
              <a:t>Note</a:t>
            </a:r>
            <a:r>
              <a:rPr lang="en-US" i="1" u="sng" dirty="0" smtClean="0">
                <a:latin typeface="Arial" panose="020B0604020202020204" pitchFamily="34" charset="0"/>
                <a:cs typeface="Arial" panose="020B0604020202020204" pitchFamily="34" charset="0"/>
              </a:rPr>
              <a:t>: SystemJS </a:t>
            </a:r>
            <a:r>
              <a:rPr lang="en-US" i="1" u="sng" dirty="0">
                <a:latin typeface="Arial" panose="020B0604020202020204" pitchFamily="34" charset="0"/>
                <a:cs typeface="Arial" panose="020B0604020202020204" pitchFamily="34" charset="0"/>
              </a:rPr>
              <a:t>is not the only module loader that will work with </a:t>
            </a:r>
            <a:r>
              <a:rPr lang="en-US" i="1" u="sng" dirty="0" smtClean="0">
                <a:latin typeface="Arial" panose="020B0604020202020204" pitchFamily="34" charset="0"/>
                <a:cs typeface="Arial" panose="020B0604020202020204" pitchFamily="34" charset="0"/>
              </a:rPr>
              <a:t>Angular. </a:t>
            </a:r>
            <a:r>
              <a:rPr lang="en-US" i="1" u="sng" dirty="0">
                <a:latin typeface="Arial" panose="020B0604020202020204" pitchFamily="34" charset="0"/>
                <a:cs typeface="Arial" panose="020B0604020202020204" pitchFamily="34" charset="0"/>
              </a:rPr>
              <a:t>Other module loaders, such as </a:t>
            </a:r>
            <a:r>
              <a:rPr lang="en-US" i="1" u="sng" dirty="0" smtClean="0">
                <a:latin typeface="Arial" panose="020B0604020202020204" pitchFamily="34" charset="0"/>
                <a:cs typeface="Arial" panose="020B0604020202020204" pitchFamily="34" charset="0"/>
              </a:rPr>
              <a:t>WebPack also excel in their own way.</a:t>
            </a:r>
            <a:endParaRPr lang="en-US" i="1" u="sng"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typescript.js</a:t>
            </a:r>
          </a:p>
          <a:p>
            <a:r>
              <a:rPr lang="en-US" sz="2000" dirty="0" smtClean="0">
                <a:latin typeface="Arial" panose="020B0604020202020204" pitchFamily="34" charset="0"/>
                <a:cs typeface="Arial" panose="020B0604020202020204" pitchFamily="34" charset="0"/>
              </a:rPr>
              <a:t>typescript.js </a:t>
            </a:r>
            <a:r>
              <a:rPr lang="en-US" sz="2000" dirty="0">
                <a:latin typeface="Arial" panose="020B0604020202020204" pitchFamily="34" charset="0"/>
                <a:cs typeface="Arial" panose="020B0604020202020204" pitchFamily="34" charset="0"/>
              </a:rPr>
              <a:t>is the transpiler used by </a:t>
            </a:r>
            <a:r>
              <a:rPr lang="en-US" sz="2000" dirty="0" smtClean="0">
                <a:latin typeface="Arial" panose="020B0604020202020204" pitchFamily="34" charset="0"/>
                <a:cs typeface="Arial" panose="020B0604020202020204" pitchFamily="34" charset="0"/>
              </a:rPr>
              <a:t>SystemJS. </a:t>
            </a:r>
            <a:r>
              <a:rPr lang="en-US" sz="2000" dirty="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t </a:t>
            </a:r>
            <a:r>
              <a:rPr lang="en-US" sz="2000" dirty="0">
                <a:latin typeface="Arial" panose="020B0604020202020204" pitchFamily="34" charset="0"/>
                <a:cs typeface="Arial" panose="020B0604020202020204" pitchFamily="34" charset="0"/>
              </a:rPr>
              <a:t>uses to transpile TypeScript into JavaScript, live in the browser. </a:t>
            </a:r>
            <a:r>
              <a:rPr lang="en-US" sz="2000" dirty="0" smtClean="0">
                <a:latin typeface="Arial" panose="020B0604020202020204" pitchFamily="34" charset="0"/>
                <a:cs typeface="Arial" panose="020B0604020202020204" pitchFamily="34" charset="0"/>
              </a:rPr>
              <a:t>It is </a:t>
            </a:r>
            <a:r>
              <a:rPr lang="en-US" sz="2000" dirty="0">
                <a:latin typeface="Arial" panose="020B0604020202020204" pitchFamily="34" charset="0"/>
                <a:cs typeface="Arial" panose="020B0604020202020204" pitchFamily="34" charset="0"/>
              </a:rPr>
              <a:t>setup by System.config</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571500" y="5334000"/>
            <a:ext cx="8305800" cy="116955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System.config({</a:t>
            </a:r>
          </a:p>
          <a:p>
            <a:r>
              <a:rPr lang="en-US" sz="1400" dirty="0">
                <a:latin typeface="Courier New" panose="02070309020205020404" pitchFamily="49" charset="0"/>
                <a:cs typeface="Courier New" panose="02070309020205020404" pitchFamily="49" charset="0"/>
              </a:rPr>
              <a:t>  transpiler: 'typescript',   // here</a:t>
            </a:r>
          </a:p>
          <a:p>
            <a:r>
              <a:rPr lang="en-US" sz="1400" dirty="0">
                <a:latin typeface="Courier New" panose="02070309020205020404" pitchFamily="49" charset="0"/>
                <a:cs typeface="Courier New" panose="02070309020205020404" pitchFamily="49" charset="0"/>
              </a:rPr>
              <a:t>  typescriptOptions: { emitDecoratorMetadata: true }, </a:t>
            </a:r>
          </a:p>
          <a:p>
            <a:r>
              <a:rPr lang="en-US" sz="1400" dirty="0">
                <a:latin typeface="Courier New" panose="02070309020205020404" pitchFamily="49" charset="0"/>
                <a:cs typeface="Courier New" panose="02070309020205020404" pitchFamily="49" charset="0"/>
              </a:rPr>
              <a:t>  packages: {'src': {defaultExtension: 'ts'}}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572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Libraries</a:t>
            </a:r>
            <a:endParaRPr lang="en-US" dirty="0"/>
          </a:p>
        </p:txBody>
      </p:sp>
      <p:graphicFrame>
        <p:nvGraphicFramePr>
          <p:cNvPr id="6" name="Diagram 5"/>
          <p:cNvGraphicFramePr/>
          <p:nvPr>
            <p:extLst>
              <p:ext uri="{D42A27DB-BD31-4B8C-83A1-F6EECF244321}">
                <p14:modId xmlns:p14="http://schemas.microsoft.com/office/powerpoint/2010/main" val="2730406398"/>
              </p:ext>
            </p:extLst>
          </p:nvPr>
        </p:nvGraphicFramePr>
        <p:xfrm>
          <a:off x="381000" y="838200"/>
          <a:ext cx="8534400" cy="5663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37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Libraries</a:t>
            </a:r>
            <a:endParaRPr lang="en-US" dirty="0"/>
          </a:p>
        </p:txBody>
      </p:sp>
      <p:sp>
        <p:nvSpPr>
          <p:cNvPr id="3" name="Rectangle 2"/>
          <p:cNvSpPr/>
          <p:nvPr/>
        </p:nvSpPr>
        <p:spPr>
          <a:xfrm>
            <a:off x="152400" y="1066800"/>
            <a:ext cx="8534400" cy="4893647"/>
          </a:xfrm>
          <a:prstGeom prst="rect">
            <a:avLst/>
          </a:prstGeom>
        </p:spPr>
        <p:txBody>
          <a:bodyPr wrap="square">
            <a:spAutoFit/>
          </a:bodyPr>
          <a:lstStyle/>
          <a:p>
            <a:endParaRPr lang="en-US" sz="1600" b="1"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angular7-polyfills</a:t>
            </a:r>
            <a:endParaRPr lang="en-US" sz="16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This file is essentially a </a:t>
            </a:r>
            <a:r>
              <a:rPr lang="en-US" sz="1400" b="1" dirty="0">
                <a:latin typeface="Arial" panose="020B0604020202020204" pitchFamily="34" charset="0"/>
                <a:cs typeface="Arial" panose="020B0604020202020204" pitchFamily="34" charset="0"/>
              </a:rPr>
              <a:t>mashup of zone.js and reflect-metadata</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Polyfills are required for </a:t>
            </a:r>
            <a:r>
              <a:rPr lang="en-US" sz="1400" dirty="0" smtClean="0">
                <a:latin typeface="Arial" panose="020B0604020202020204" pitchFamily="34" charset="0"/>
                <a:cs typeface="Arial" panose="020B0604020202020204" pitchFamily="34" charset="0"/>
              </a:rPr>
              <a:t>Angular 7 </a:t>
            </a:r>
            <a:r>
              <a:rPr lang="en-US" sz="1400" dirty="0">
                <a:latin typeface="Arial" panose="020B0604020202020204" pitchFamily="34" charset="0"/>
                <a:cs typeface="Arial" panose="020B0604020202020204" pitchFamily="34" charset="0"/>
              </a:rPr>
              <a:t>to function properly (the exact list depends on the browser used) and external dependencies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Zones</a:t>
            </a:r>
            <a:r>
              <a:rPr lang="en-US" sz="1400" dirty="0">
                <a:latin typeface="Arial" panose="020B0604020202020204" pitchFamily="34" charset="0"/>
                <a:cs typeface="Arial" panose="020B0604020202020204" pitchFamily="34" charset="0"/>
              </a:rPr>
              <a:t> are an idea borrowed from Dart that </a:t>
            </a:r>
            <a:r>
              <a:rPr lang="en-US" sz="1400" dirty="0" smtClean="0">
                <a:latin typeface="Arial" panose="020B0604020202020204" pitchFamily="34" charset="0"/>
                <a:cs typeface="Arial" panose="020B0604020202020204" pitchFamily="34" charset="0"/>
              </a:rPr>
              <a:t>Angular 7 </a:t>
            </a:r>
            <a:r>
              <a:rPr lang="en-US" sz="1400" dirty="0">
                <a:latin typeface="Arial" panose="020B0604020202020204" pitchFamily="34" charset="0"/>
                <a:cs typeface="Arial" panose="020B0604020202020204" pitchFamily="34" charset="0"/>
              </a:rPr>
              <a:t>uses to efficiently know when to update the view.</a:t>
            </a:r>
          </a:p>
          <a:p>
            <a:pPr marL="1657350" lvl="3"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 Zone is an execution context that persists across </a:t>
            </a:r>
            <a:r>
              <a:rPr lang="en-US" sz="1200" dirty="0" smtClean="0">
                <a:latin typeface="Arial" panose="020B0604020202020204" pitchFamily="34" charset="0"/>
                <a:cs typeface="Arial" panose="020B0604020202020204" pitchFamily="34" charset="0"/>
              </a:rPr>
              <a:t>asynchronous </a:t>
            </a:r>
            <a:r>
              <a:rPr lang="en-US" sz="1200" dirty="0">
                <a:latin typeface="Arial" panose="020B0604020202020204" pitchFamily="34" charset="0"/>
                <a:cs typeface="Arial" panose="020B0604020202020204" pitchFamily="34" charset="0"/>
              </a:rPr>
              <a:t>tasks. You can think of it as thread-local storage for JavaScript VMs</a:t>
            </a:r>
            <a:r>
              <a:rPr lang="en-US" sz="1200" dirty="0" smtClean="0">
                <a:latin typeface="Arial" panose="020B0604020202020204" pitchFamily="34" charset="0"/>
                <a:cs typeface="Arial" panose="020B0604020202020204" pitchFamily="34" charset="0"/>
              </a:rPr>
              <a:t>.</a:t>
            </a:r>
          </a:p>
          <a:p>
            <a:pPr marL="1657350" lvl="3"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zone.run() is kind of like the new $digest</a:t>
            </a:r>
            <a:r>
              <a:rPr lang="en-US" sz="1200" dirty="0" smtClean="0">
                <a:latin typeface="Arial" panose="020B0604020202020204" pitchFamily="34" charset="0"/>
                <a:cs typeface="Arial" panose="020B0604020202020204" pitchFamily="34" charset="0"/>
              </a:rPr>
              <a:t>() from Angular 1</a:t>
            </a: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reflect-metadata</a:t>
            </a:r>
            <a:r>
              <a:rPr lang="en-US" sz="1400" dirty="0">
                <a:latin typeface="Arial" panose="020B0604020202020204" pitchFamily="34" charset="0"/>
                <a:cs typeface="Arial" panose="020B0604020202020204" pitchFamily="34" charset="0"/>
              </a:rPr>
              <a:t> is used to enable dependency injection through decorators</a:t>
            </a:r>
            <a:r>
              <a:rPr lang="en-US" sz="1400" dirty="0" smtClean="0">
                <a:latin typeface="Arial" panose="020B0604020202020204" pitchFamily="34" charset="0"/>
                <a:cs typeface="Arial" panose="020B0604020202020204" pitchFamily="34" charset="0"/>
              </a:rPr>
              <a:t>.</a:t>
            </a:r>
          </a:p>
          <a:p>
            <a:pPr marL="1657350" lvl="3"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Angular JS supported DI, however had these limitations</a:t>
            </a:r>
          </a:p>
          <a:p>
            <a:pPr marL="2114550" lvl="4" indent="-2857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You </a:t>
            </a:r>
            <a:r>
              <a:rPr lang="en-US" sz="1100" dirty="0">
                <a:latin typeface="Arial" panose="020B0604020202020204" pitchFamily="34" charset="0"/>
                <a:cs typeface="Arial" panose="020B0604020202020204" pitchFamily="34" charset="0"/>
              </a:rPr>
              <a:t>could only inject Angular components, not arbitrary stuff. </a:t>
            </a:r>
            <a:endParaRPr lang="en-US" sz="1100" dirty="0" smtClean="0">
              <a:latin typeface="Arial" panose="020B0604020202020204" pitchFamily="34" charset="0"/>
              <a:cs typeface="Arial" panose="020B0604020202020204" pitchFamily="34" charset="0"/>
            </a:endParaRPr>
          </a:p>
          <a:p>
            <a:pPr marL="2114550" lvl="4" indent="-2857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All injectable </a:t>
            </a:r>
            <a:r>
              <a:rPr lang="en-US" sz="1100" dirty="0">
                <a:latin typeface="Arial" panose="020B0604020202020204" pitchFamily="34" charset="0"/>
                <a:cs typeface="Arial" panose="020B0604020202020204" pitchFamily="34" charset="0"/>
              </a:rPr>
              <a:t>were global, and had to be identified with a unique string. Namespacing became a thing. This was not ideal for medium to large applications</a:t>
            </a:r>
            <a:r>
              <a:rPr lang="en-US" sz="1400" dirty="0">
                <a:latin typeface="Arial" panose="020B0604020202020204" pitchFamily="34" charset="0"/>
                <a:cs typeface="Arial" panose="020B0604020202020204" pitchFamily="34" charset="0"/>
              </a:rPr>
              <a:t>.</a:t>
            </a:r>
          </a:p>
          <a:p>
            <a:pPr marL="1200150" lvl="2"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Angular 7 fixes these by using Decorators. However, Typescript does not understand Decorators</a:t>
            </a:r>
            <a:endParaRPr lang="en-US" sz="14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 emitDecoratorMetadata option on compiler </a:t>
            </a:r>
            <a:r>
              <a:rPr lang="en-US" sz="1400" dirty="0">
                <a:latin typeface="Arial" panose="020B0604020202020204" pitchFamily="34" charset="0"/>
                <a:cs typeface="Arial" panose="020B0604020202020204" pitchFamily="34" charset="0"/>
              </a:rPr>
              <a:t>options forces TypeScript to save </a:t>
            </a:r>
            <a:r>
              <a:rPr lang="en-US" sz="1400" dirty="0" smtClean="0">
                <a:latin typeface="Arial" panose="020B0604020202020204" pitchFamily="34" charset="0"/>
                <a:cs typeface="Arial" panose="020B0604020202020204" pitchFamily="34" charset="0"/>
              </a:rPr>
              <a:t>decorator information </a:t>
            </a:r>
            <a:r>
              <a:rPr lang="en-US" sz="1400" dirty="0">
                <a:latin typeface="Arial" panose="020B0604020202020204" pitchFamily="34" charset="0"/>
                <a:cs typeface="Arial" panose="020B0604020202020204" pitchFamily="34" charset="0"/>
              </a:rPr>
              <a:t>as metadata</a:t>
            </a:r>
            <a:r>
              <a:rPr lang="en-US" sz="1400" dirty="0" smtClean="0">
                <a:latin typeface="Arial" panose="020B0604020202020204" pitchFamily="34" charset="0"/>
                <a:cs typeface="Arial" panose="020B0604020202020204" pitchFamily="34" charset="0"/>
              </a:rPr>
              <a:t>. The compiler uses </a:t>
            </a:r>
            <a:r>
              <a:rPr lang="en-US" sz="1400" dirty="0">
                <a:latin typeface="Arial" panose="020B0604020202020204" pitchFamily="34" charset="0"/>
                <a:cs typeface="Arial" panose="020B0604020202020204" pitchFamily="34" charset="0"/>
              </a:rPr>
              <a:t>Reflect.metadata to do this. </a:t>
            </a:r>
            <a:endParaRPr lang="en-US" sz="1400" dirty="0" smtClean="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Reflect.metadata </a:t>
            </a:r>
            <a:r>
              <a:rPr lang="en-US" sz="1400" dirty="0">
                <a:latin typeface="Arial" panose="020B0604020202020204" pitchFamily="34" charset="0"/>
                <a:cs typeface="Arial" panose="020B0604020202020204" pitchFamily="34" charset="0"/>
              </a:rPr>
              <a:t>does not exist inside current browsers, so we need the angular-polyfills.js </a:t>
            </a:r>
            <a:r>
              <a:rPr lang="en-US" sz="1400" dirty="0" smtClean="0">
                <a:latin typeface="Arial" panose="020B0604020202020204" pitchFamily="34" charset="0"/>
                <a:cs typeface="Arial" panose="020B0604020202020204" pitchFamily="34" charset="0"/>
              </a:rPr>
              <a:t>file</a:t>
            </a:r>
            <a:endParaRPr lang="en-US" sz="14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Reflect.metadata stores all type information about all objects currently known in a Map, leaving our objects </a:t>
            </a:r>
            <a:r>
              <a:rPr lang="en-US" sz="1400" dirty="0" smtClean="0">
                <a:latin typeface="Arial" panose="020B0604020202020204" pitchFamily="34" charset="0"/>
                <a:cs typeface="Arial" panose="020B0604020202020204" pitchFamily="34" charset="0"/>
              </a:rPr>
              <a:t>unchanged</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01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Libraries</a:t>
            </a:r>
            <a:endParaRPr lang="en-US" dirty="0"/>
          </a:p>
        </p:txBody>
      </p:sp>
      <p:sp>
        <p:nvSpPr>
          <p:cNvPr id="3" name="Rectangle 2"/>
          <p:cNvSpPr/>
          <p:nvPr/>
        </p:nvSpPr>
        <p:spPr>
          <a:xfrm>
            <a:off x="457200" y="848142"/>
            <a:ext cx="8534400" cy="2400657"/>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RxJS</a:t>
            </a:r>
            <a:endParaRPr lang="en-US" sz="2400"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RxJS (Reactive Extensions for JavaScript) is a library for Observables. Observables are a new addition that resemble the p</a:t>
            </a:r>
            <a:r>
              <a:rPr lang="en-US" dirty="0" smtClean="0">
                <a:latin typeface="Arial" panose="020B0604020202020204" pitchFamily="34" charset="0"/>
                <a:cs typeface="Arial" panose="020B0604020202020204" pitchFamily="34" charset="0"/>
              </a:rPr>
              <a:t>romises </a:t>
            </a:r>
            <a:r>
              <a:rPr lang="en-US" dirty="0">
                <a:latin typeface="Arial" panose="020B0604020202020204" pitchFamily="34" charset="0"/>
                <a:cs typeface="Arial" panose="020B0604020202020204" pitchFamily="34" charset="0"/>
              </a:rPr>
              <a:t>you already know from Angular 1, except they can be called multiple times.</a:t>
            </a:r>
          </a:p>
          <a:p>
            <a:r>
              <a:rPr lang="en-US" dirty="0">
                <a:latin typeface="Arial" panose="020B0604020202020204" pitchFamily="34" charset="0"/>
                <a:cs typeface="Arial" panose="020B0604020202020204" pitchFamily="34" charset="0"/>
              </a:rPr>
              <a:t>For instance, Observables may “fire a promise chain every time some data arrives”</a:t>
            </a:r>
          </a:p>
          <a:p>
            <a:r>
              <a:rPr lang="en-US" dirty="0">
                <a:latin typeface="Arial" panose="020B0604020202020204" pitchFamily="34" charset="0"/>
                <a:cs typeface="Arial" panose="020B0604020202020204" pitchFamily="34" charset="0"/>
              </a:rPr>
              <a:t>Even if you </a:t>
            </a:r>
            <a:r>
              <a:rPr lang="en-US" dirty="0" smtClean="0">
                <a:latin typeface="Arial" panose="020B0604020202020204" pitchFamily="34" charset="0"/>
                <a:cs typeface="Arial" panose="020B0604020202020204" pitchFamily="34" charset="0"/>
              </a:rPr>
              <a:t>do not </a:t>
            </a:r>
            <a:r>
              <a:rPr lang="en-US" dirty="0">
                <a:latin typeface="Arial" panose="020B0604020202020204" pitchFamily="34" charset="0"/>
                <a:cs typeface="Arial" panose="020B0604020202020204" pitchFamily="34" charset="0"/>
              </a:rPr>
              <a:t>want to use them, </a:t>
            </a:r>
            <a:r>
              <a:rPr lang="en-US" dirty="0" smtClean="0">
                <a:latin typeface="Arial" panose="020B0604020202020204" pitchFamily="34" charset="0"/>
                <a:cs typeface="Arial" panose="020B0604020202020204" pitchFamily="34" charset="0"/>
              </a:rPr>
              <a:t>Angular 7 </a:t>
            </a:r>
            <a:r>
              <a:rPr lang="en-US" dirty="0">
                <a:latin typeface="Arial" panose="020B0604020202020204" pitchFamily="34" charset="0"/>
                <a:cs typeface="Arial" panose="020B0604020202020204" pitchFamily="34" charset="0"/>
              </a:rPr>
              <a:t>does. So Rx.js is included as a dependency</a:t>
            </a:r>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7721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Rectangle 2"/>
          <p:cNvSpPr/>
          <p:nvPr/>
        </p:nvSpPr>
        <p:spPr>
          <a:xfrm>
            <a:off x="457200" y="980182"/>
            <a:ext cx="8534400" cy="4893647"/>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Bootstrapping is an essential process in Angular - it is where the application is loaded when Angular comes to life</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Key files in an Angular app include:</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b="1" i="1" dirty="0">
                <a:latin typeface="Arial" panose="020B0604020202020204" pitchFamily="34" charset="0"/>
                <a:cs typeface="Arial" panose="020B0604020202020204" pitchFamily="34" charset="0"/>
              </a:rPr>
              <a:t>app/app.component.ts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this is where we define our root component</a:t>
            </a:r>
          </a:p>
          <a:p>
            <a:pPr marL="800100" lvl="1" indent="-342900">
              <a:buFont typeface="Arial" panose="020B0604020202020204" pitchFamily="34" charset="0"/>
              <a:buChar char="•"/>
            </a:pPr>
            <a:r>
              <a:rPr lang="en-US" b="1" i="1" dirty="0">
                <a:latin typeface="Arial" panose="020B0604020202020204" pitchFamily="34" charset="0"/>
                <a:cs typeface="Arial" panose="020B0604020202020204" pitchFamily="34" charset="0"/>
              </a:rPr>
              <a:t>app/app.module.ts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the entry Angular Module to be bootstrapped</a:t>
            </a:r>
          </a:p>
          <a:p>
            <a:pPr marL="800100" lvl="1" indent="-342900">
              <a:buFont typeface="Arial" panose="020B0604020202020204" pitchFamily="34" charset="0"/>
              <a:buChar char="•"/>
            </a:pPr>
            <a:r>
              <a:rPr lang="en-US" b="1" i="1" dirty="0">
                <a:latin typeface="Arial" panose="020B0604020202020204" pitchFamily="34" charset="0"/>
                <a:cs typeface="Arial" panose="020B0604020202020204" pitchFamily="34" charset="0"/>
              </a:rPr>
              <a:t>index.html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this is the page the component will be rendered in</a:t>
            </a:r>
          </a:p>
          <a:p>
            <a:pPr marL="800100" lvl="1" indent="-342900">
              <a:buFont typeface="Arial" panose="020B0604020202020204" pitchFamily="34" charset="0"/>
              <a:buChar char="•"/>
            </a:pPr>
            <a:r>
              <a:rPr lang="en-US" b="1" i="1" dirty="0">
                <a:latin typeface="Arial" panose="020B0604020202020204" pitchFamily="34" charset="0"/>
                <a:cs typeface="Arial" panose="020B0604020202020204" pitchFamily="34" charset="0"/>
              </a:rPr>
              <a:t>app/main.ts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is the glue that combines the component and page </a:t>
            </a:r>
            <a:r>
              <a:rPr lang="en-US" dirty="0" smtClean="0">
                <a:latin typeface="Arial" panose="020B0604020202020204" pitchFamily="34" charset="0"/>
                <a:cs typeface="Arial" panose="020B0604020202020204" pitchFamily="34" charset="0"/>
              </a:rPr>
              <a:t>together</a:t>
            </a:r>
          </a:p>
          <a:p>
            <a:r>
              <a:rPr lang="en-US" sz="2000" dirty="0">
                <a:latin typeface="Arial" panose="020B0604020202020204" pitchFamily="34" charset="0"/>
                <a:cs typeface="Arial" panose="020B0604020202020204" pitchFamily="34" charset="0"/>
              </a:rPr>
              <a:t>The bootstrap process loads </a:t>
            </a:r>
            <a:r>
              <a:rPr lang="en-US" sz="2000" i="1" dirty="0">
                <a:latin typeface="Arial" panose="020B0604020202020204" pitchFamily="34" charset="0"/>
                <a:cs typeface="Arial" panose="020B0604020202020204" pitchFamily="34" charset="0"/>
              </a:rPr>
              <a:t>main.ts</a:t>
            </a:r>
            <a:r>
              <a:rPr lang="en-US" sz="2000" dirty="0">
                <a:latin typeface="Arial" panose="020B0604020202020204" pitchFamily="34" charset="0"/>
                <a:cs typeface="Arial" panose="020B0604020202020204" pitchFamily="34" charset="0"/>
              </a:rPr>
              <a:t> which is the main entry point of the application</a:t>
            </a:r>
            <a:r>
              <a:rPr lang="en-US" sz="2000" dirty="0" smtClean="0">
                <a:latin typeface="Arial" panose="020B0604020202020204" pitchFamily="34" charset="0"/>
                <a:cs typeface="Arial" panose="020B0604020202020204" pitchFamily="34" charset="0"/>
              </a:rPr>
              <a:t>. The bootstrap code should typically be confined to that main.js file</a:t>
            </a:r>
          </a:p>
          <a:p>
            <a:r>
              <a:rPr lang="en-US" sz="2000" dirty="0" smtClean="0">
                <a:latin typeface="Arial" panose="020B0604020202020204" pitchFamily="34" charset="0"/>
                <a:cs typeface="Arial" panose="020B0604020202020204" pitchFamily="34" charset="0"/>
              </a:rPr>
              <a:t>Angular </a:t>
            </a:r>
            <a:r>
              <a:rPr lang="en-US" sz="2000" dirty="0">
                <a:latin typeface="Arial" panose="020B0604020202020204" pitchFamily="34" charset="0"/>
                <a:cs typeface="Arial" panose="020B0604020202020204" pitchFamily="34" charset="0"/>
              </a:rPr>
              <a:t>is not a web-only based framework, we can write components that will run in NativeScript, or </a:t>
            </a:r>
            <a:r>
              <a:rPr lang="en-US" sz="2000" dirty="0" smtClean="0">
                <a:latin typeface="Arial" panose="020B0604020202020204" pitchFamily="34" charset="0"/>
                <a:cs typeface="Arial" panose="020B0604020202020204" pitchFamily="34" charset="0"/>
              </a:rPr>
              <a:t>Cordova etc. Bootstrapping </a:t>
            </a:r>
            <a:r>
              <a:rPr lang="en-US" sz="2000" dirty="0">
                <a:latin typeface="Arial" panose="020B0604020202020204" pitchFamily="34" charset="0"/>
                <a:cs typeface="Arial" panose="020B0604020202020204" pitchFamily="34" charset="0"/>
              </a:rPr>
              <a:t>process </a:t>
            </a:r>
            <a:r>
              <a:rPr lang="en-US" sz="2000" dirty="0" smtClean="0">
                <a:latin typeface="Arial" panose="020B0604020202020204" pitchFamily="34" charset="0"/>
                <a:cs typeface="Arial" panose="020B0604020202020204" pitchFamily="34" charset="0"/>
              </a:rPr>
              <a:t>lets import based on which </a:t>
            </a:r>
            <a:r>
              <a:rPr lang="en-US" sz="2000" dirty="0">
                <a:latin typeface="Arial" panose="020B0604020202020204" pitchFamily="34" charset="0"/>
                <a:cs typeface="Arial" panose="020B0604020202020204" pitchFamily="34" charset="0"/>
              </a:rPr>
              <a:t>platform we would like to use, depending on the environment we're operating under.</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3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sldNum" sz="quarter" idx="4294967295"/>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Rectangle 3"/>
          <p:cNvSpPr/>
          <p:nvPr/>
        </p:nvSpPr>
        <p:spPr>
          <a:xfrm>
            <a:off x="2514600" y="2438400"/>
            <a:ext cx="3344442" cy="338554"/>
          </a:xfrm>
          <a:prstGeom prst="rect">
            <a:avLst/>
          </a:prstGeom>
        </p:spPr>
        <p:txBody>
          <a:bodyPr wrap="none">
            <a:spAutoFit/>
          </a:bodyPr>
          <a:lstStyle/>
          <a:p>
            <a:pPr lvl="0" fontAlgn="base">
              <a:spcBef>
                <a:spcPct val="20000"/>
              </a:spcBef>
              <a:spcAft>
                <a:spcPct val="0"/>
              </a:spcAft>
              <a:buSzPct val="95000"/>
            </a:pPr>
            <a:r>
              <a:rPr lang="en-US" sz="1600" dirty="0">
                <a:latin typeface="Arial" panose="020B0604020202020204" pitchFamily="34" charset="0"/>
                <a:ea typeface="Arial Unicode MS" pitchFamily="34" charset="-128"/>
                <a:cs typeface="Arial" panose="020B0604020202020204" pitchFamily="34" charset="0"/>
              </a:rPr>
              <a:t>Vignesh Murali Natarajan (119780)</a:t>
            </a:r>
          </a:p>
        </p:txBody>
      </p:sp>
      <p:sp>
        <p:nvSpPr>
          <p:cNvPr id="5" name="Rectangle 4"/>
          <p:cNvSpPr/>
          <p:nvPr/>
        </p:nvSpPr>
        <p:spPr>
          <a:xfrm>
            <a:off x="2514600" y="2888232"/>
            <a:ext cx="6324600" cy="646331"/>
          </a:xfrm>
          <a:prstGeom prst="rect">
            <a:avLst/>
          </a:prstGeom>
        </p:spPr>
        <p:txBody>
          <a:bodyPr wrap="square">
            <a:spAutoFit/>
          </a:bodyPr>
          <a:lstStyle/>
          <a:p>
            <a:pPr lvl="0" fontAlgn="base">
              <a:spcBef>
                <a:spcPct val="20000"/>
              </a:spcBef>
              <a:spcAft>
                <a:spcPct val="0"/>
              </a:spcAft>
              <a:buSzPct val="95000"/>
            </a:pPr>
            <a:r>
              <a:rPr lang="en-US" sz="1200" dirty="0">
                <a:latin typeface="Arial" panose="020B0604020202020204" pitchFamily="34" charset="0"/>
                <a:cs typeface="Arial" panose="020B0604020202020204" pitchFamily="34" charset="0"/>
              </a:rPr>
              <a:t>Veteran Trainer, </a:t>
            </a:r>
            <a:r>
              <a:rPr lang="en-US" sz="1200" dirty="0" smtClean="0">
                <a:latin typeface="Arial" panose="020B0604020202020204" pitchFamily="34" charset="0"/>
                <a:cs typeface="Arial" panose="020B0604020202020204" pitchFamily="34" charset="0"/>
              </a:rPr>
              <a:t>Delivery Manager </a:t>
            </a:r>
            <a:r>
              <a:rPr lang="en-US" sz="1200" dirty="0">
                <a:latin typeface="Arial" panose="020B0604020202020204" pitchFamily="34" charset="0"/>
                <a:cs typeface="Arial" panose="020B0604020202020204" pitchFamily="34" charset="0"/>
              </a:rPr>
              <a:t>and </a:t>
            </a:r>
            <a:r>
              <a:rPr lang="en-US" sz="1200" dirty="0" smtClean="0">
                <a:latin typeface="Arial" panose="020B0604020202020204" pitchFamily="34" charset="0"/>
                <a:cs typeface="Arial" panose="020B0604020202020204" pitchFamily="34" charset="0"/>
              </a:rPr>
              <a:t>Sr. Architect </a:t>
            </a:r>
            <a:r>
              <a:rPr lang="en-US" sz="1200" dirty="0">
                <a:latin typeface="Arial" panose="020B0604020202020204" pitchFamily="34" charset="0"/>
                <a:cs typeface="Arial" panose="020B0604020202020204" pitchFamily="34" charset="0"/>
              </a:rPr>
              <a:t>with </a:t>
            </a:r>
            <a:r>
              <a:rPr lang="en-US" sz="1200" dirty="0" smtClean="0">
                <a:latin typeface="Arial" panose="020B0604020202020204" pitchFamily="34" charset="0"/>
                <a:cs typeface="Arial" panose="020B0604020202020204" pitchFamily="34" charset="0"/>
              </a:rPr>
              <a:t>more than a decade of </a:t>
            </a:r>
            <a:r>
              <a:rPr lang="en-US" sz="1200" dirty="0">
                <a:latin typeface="Arial" panose="020B0604020202020204" pitchFamily="34" charset="0"/>
                <a:cs typeface="Arial" panose="020B0604020202020204" pitchFamily="34" charset="0"/>
              </a:rPr>
              <a:t>technical training </a:t>
            </a:r>
            <a:r>
              <a:rPr lang="en-US" sz="1200" dirty="0" smtClean="0">
                <a:latin typeface="Arial" panose="020B0604020202020204" pitchFamily="34" charset="0"/>
                <a:cs typeface="Arial" panose="020B0604020202020204" pitchFamily="34" charset="0"/>
              </a:rPr>
              <a:t>experience. He has 13 </a:t>
            </a:r>
            <a:r>
              <a:rPr lang="en-US" sz="1200" dirty="0">
                <a:latin typeface="Arial" panose="020B0604020202020204" pitchFamily="34" charset="0"/>
                <a:cs typeface="Arial" panose="020B0604020202020204" pitchFamily="34" charset="0"/>
              </a:rPr>
              <a:t>technical certifications on Java, Mobile, Web, Architecture, Design and </a:t>
            </a:r>
            <a:r>
              <a:rPr lang="en-US" sz="1200" dirty="0" smtClean="0">
                <a:latin typeface="Arial" panose="020B0604020202020204" pitchFamily="34" charset="0"/>
                <a:cs typeface="Arial" panose="020B0604020202020204" pitchFamily="34" charset="0"/>
              </a:rPr>
              <a:t>Development under his belt</a:t>
            </a:r>
            <a:endParaRPr lang="en-US" sz="1200" dirty="0">
              <a:latin typeface="Arial" panose="020B0604020202020204" pitchFamily="34" charset="0"/>
              <a:ea typeface="Arial Unicode MS" pitchFamily="34" charset="-128"/>
              <a:cs typeface="Arial" panose="020B0604020202020204" pitchFamily="34" charset="0"/>
            </a:endParaRPr>
          </a:p>
        </p:txBody>
      </p:sp>
      <p:sp>
        <p:nvSpPr>
          <p:cNvPr id="6" name="Rectangle 5"/>
          <p:cNvSpPr/>
          <p:nvPr/>
        </p:nvSpPr>
        <p:spPr>
          <a:xfrm>
            <a:off x="2514600" y="3693906"/>
            <a:ext cx="1669047" cy="338554"/>
          </a:xfrm>
          <a:prstGeom prst="rect">
            <a:avLst/>
          </a:prstGeom>
        </p:spPr>
        <p:txBody>
          <a:bodyPr wrap="none">
            <a:spAutoFit/>
          </a:bodyPr>
          <a:lstStyle/>
          <a:p>
            <a:pPr lvl="0" fontAlgn="base">
              <a:spcBef>
                <a:spcPct val="20000"/>
              </a:spcBef>
              <a:spcAft>
                <a:spcPct val="0"/>
              </a:spcAft>
              <a:buSzPct val="95000"/>
            </a:pPr>
            <a:r>
              <a:rPr lang="en-US" sz="1600" dirty="0">
                <a:latin typeface="Arial" panose="020B0604020202020204" pitchFamily="34" charset="0"/>
                <a:cs typeface="Arial" panose="020B0604020202020204" pitchFamily="34" charset="0"/>
              </a:rPr>
              <a:t>1.0, </a:t>
            </a:r>
            <a:r>
              <a:rPr lang="en-US" sz="1600" dirty="0" smtClean="0">
                <a:latin typeface="Arial" panose="020B0604020202020204" pitchFamily="34" charset="0"/>
                <a:cs typeface="Arial" panose="020B0604020202020204" pitchFamily="34" charset="0"/>
              </a:rPr>
              <a:t>March 2019</a:t>
            </a:r>
            <a:endParaRPr lang="en-US" sz="1400" dirty="0">
              <a:latin typeface="Arial" panose="020B0604020202020204" pitchFamily="34" charset="0"/>
              <a:ea typeface="Arial Unicode MS" pitchFamily="34" charset="-128"/>
              <a:cs typeface="Arial" panose="020B0604020202020204" pitchFamily="34" charset="0"/>
            </a:endParaRPr>
          </a:p>
        </p:txBody>
      </p:sp>
    </p:spTree>
    <p:extLst>
      <p:ext uri="{BB962C8B-B14F-4D97-AF65-F5344CB8AC3E}">
        <p14:creationId xmlns:p14="http://schemas.microsoft.com/office/powerpoint/2010/main" val="1474857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20</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Components</a:t>
            </a:r>
          </a:p>
        </p:txBody>
      </p:sp>
    </p:spTree>
    <p:extLst>
      <p:ext uri="{BB962C8B-B14F-4D97-AF65-F5344CB8AC3E}">
        <p14:creationId xmlns:p14="http://schemas.microsoft.com/office/powerpoint/2010/main" val="73404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Components</a:t>
            </a:r>
            <a:endParaRPr lang="en-US" dirty="0"/>
          </a:p>
        </p:txBody>
      </p:sp>
      <p:sp>
        <p:nvSpPr>
          <p:cNvPr id="3" name="Rectangle 2"/>
          <p:cNvSpPr/>
          <p:nvPr/>
        </p:nvSpPr>
        <p:spPr>
          <a:xfrm>
            <a:off x="457200" y="980182"/>
            <a:ext cx="8534400" cy="1938992"/>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Components form building blocks of an Angular application. A </a:t>
            </a:r>
            <a:r>
              <a:rPr lang="en-US" sz="2000" dirty="0">
                <a:latin typeface="Arial" panose="020B0604020202020204" pitchFamily="34" charset="0"/>
                <a:cs typeface="Arial" panose="020B0604020202020204" pitchFamily="34" charset="0"/>
              </a:rPr>
              <a:t>component controls a patch of screen real estate that we could call a view, and declares reusable UI building blocks for an </a:t>
            </a:r>
            <a:r>
              <a:rPr lang="en-US" sz="2000" dirty="0" smtClean="0">
                <a:latin typeface="Arial" panose="020B0604020202020204" pitchFamily="34" charset="0"/>
                <a:cs typeface="Arial" panose="020B0604020202020204" pitchFamily="34" charset="0"/>
              </a:rPr>
              <a:t>application.</a:t>
            </a:r>
            <a:r>
              <a:rPr lang="en-US" sz="2000" dirty="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n </a:t>
            </a:r>
            <a:r>
              <a:rPr lang="en-US" sz="2000" dirty="0">
                <a:latin typeface="Arial" panose="020B0604020202020204" pitchFamily="34" charset="0"/>
                <a:cs typeface="Arial" panose="020B0604020202020204" pitchFamily="34" charset="0"/>
              </a:rPr>
              <a:t>effect, the whole application can be modeled as a tree of these components</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Components are visible </a:t>
            </a:r>
            <a:r>
              <a:rPr lang="en-US" sz="2000" dirty="0">
                <a:latin typeface="Arial" panose="020B0604020202020204" pitchFamily="34" charset="0"/>
                <a:cs typeface="Arial" panose="020B0604020202020204" pitchFamily="34" charset="0"/>
              </a:rPr>
              <a:t>to the end user and which can be reused many times within an application.</a:t>
            </a:r>
            <a:endParaRPr lang="en-US" sz="2000" dirty="0" smtClean="0">
              <a:latin typeface="Arial" panose="020B0604020202020204" pitchFamily="34" charset="0"/>
              <a:cs typeface="Arial" panose="020B0604020202020204" pitchFamily="34" charset="0"/>
            </a:endParaRPr>
          </a:p>
        </p:txBody>
      </p:sp>
      <p:sp>
        <p:nvSpPr>
          <p:cNvPr id="4" name="TextBox 3"/>
          <p:cNvSpPr txBox="1"/>
          <p:nvPr/>
        </p:nvSpPr>
        <p:spPr>
          <a:xfrm>
            <a:off x="914400" y="3226951"/>
            <a:ext cx="7848600" cy="289310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import { Component } from '@angular/core';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t>
            </a:r>
            <a:r>
              <a:rPr lang="en-US" sz="1400" dirty="0" smtClean="0">
                <a:latin typeface="Courier New" panose="02070309020205020404" pitchFamily="49" charset="0"/>
                <a:cs typeface="Courier New" panose="02070309020205020404" pitchFamily="49" charset="0"/>
              </a:rPr>
              <a:t>‘hello-component',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template: '&lt;p&gt;Hello, {{name}}!&lt;/p&gt;',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HelloComponent {</a:t>
            </a:r>
          </a:p>
          <a:p>
            <a:r>
              <a:rPr lang="en-US" sz="1400" dirty="0">
                <a:latin typeface="Courier New" panose="02070309020205020404" pitchFamily="49" charset="0"/>
                <a:cs typeface="Courier New" panose="02070309020205020404" pitchFamily="49" charset="0"/>
              </a:rPr>
              <a:t>  name: string;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constructor() {</a:t>
            </a:r>
          </a:p>
          <a:p>
            <a:r>
              <a:rPr lang="en-US" sz="1400" dirty="0">
                <a:latin typeface="Courier New" panose="02070309020205020404" pitchFamily="49" charset="0"/>
                <a:cs typeface="Courier New" panose="02070309020205020404" pitchFamily="49" charset="0"/>
              </a:rPr>
              <a:t>    this.name = 'World';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540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Components</a:t>
            </a:r>
            <a:endParaRPr lang="en-US" dirty="0"/>
          </a:p>
        </p:txBody>
      </p:sp>
      <p:sp>
        <p:nvSpPr>
          <p:cNvPr id="3" name="Rectangle 2"/>
          <p:cNvSpPr/>
          <p:nvPr/>
        </p:nvSpPr>
        <p:spPr>
          <a:xfrm>
            <a:off x="457200" y="1143000"/>
            <a:ext cx="8534400" cy="4708981"/>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component's application logic </a:t>
            </a:r>
            <a:r>
              <a:rPr lang="en-US" sz="2000" dirty="0" smtClean="0">
                <a:latin typeface="Arial" panose="020B0604020202020204" pitchFamily="34" charset="0"/>
                <a:cs typeface="Arial" panose="020B0604020202020204" pitchFamily="34" charset="0"/>
              </a:rPr>
              <a:t>is defined inside </a:t>
            </a:r>
            <a:r>
              <a:rPr lang="en-US" sz="2000" dirty="0">
                <a:latin typeface="Arial" panose="020B0604020202020204" pitchFamily="34" charset="0"/>
                <a:cs typeface="Arial" panose="020B0604020202020204" pitchFamily="34" charset="0"/>
              </a:rPr>
              <a:t>a class.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This class is decorated with the @Component, </a:t>
            </a:r>
            <a:r>
              <a:rPr lang="en-US" sz="2000" dirty="0">
                <a:latin typeface="Arial" panose="020B0604020202020204" pitchFamily="34" charset="0"/>
                <a:cs typeface="Arial" panose="020B0604020202020204" pitchFamily="34" charset="0"/>
              </a:rPr>
              <a:t>a TypeScript </a:t>
            </a:r>
            <a:r>
              <a:rPr lang="en-US" sz="2000" dirty="0" smtClean="0">
                <a:latin typeface="Arial" panose="020B0604020202020204" pitchFamily="34" charset="0"/>
                <a:cs typeface="Arial" panose="020B0604020202020204" pitchFamily="34" charset="0"/>
              </a:rPr>
              <a:t>decorator. This enhances a </a:t>
            </a:r>
            <a:r>
              <a:rPr lang="en-US" sz="2000" dirty="0">
                <a:latin typeface="Arial" panose="020B0604020202020204" pitchFamily="34" charset="0"/>
                <a:cs typeface="Arial" panose="020B0604020202020204" pitchFamily="34" charset="0"/>
              </a:rPr>
              <a:t>class or </a:t>
            </a:r>
            <a:r>
              <a:rPr lang="en-US" sz="2000" dirty="0" smtClean="0">
                <a:latin typeface="Arial" panose="020B0604020202020204" pitchFamily="34" charset="0"/>
                <a:cs typeface="Arial" panose="020B0604020202020204" pitchFamily="34" charset="0"/>
              </a:rPr>
              <a:t>a function </a:t>
            </a:r>
            <a:r>
              <a:rPr lang="en-US" sz="2000" dirty="0">
                <a:latin typeface="Arial" panose="020B0604020202020204" pitchFamily="34" charset="0"/>
                <a:cs typeface="Arial" panose="020B0604020202020204" pitchFamily="34" charset="0"/>
              </a:rPr>
              <a:t>definition </a:t>
            </a:r>
            <a:r>
              <a:rPr lang="en-US" sz="2000" dirty="0" smtClean="0">
                <a:latin typeface="Arial" panose="020B0604020202020204" pitchFamily="34" charset="0"/>
                <a:cs typeface="Arial" panose="020B0604020202020204" pitchFamily="34" charset="0"/>
              </a:rPr>
              <a:t>by adding </a:t>
            </a:r>
            <a:r>
              <a:rPr lang="en-US" sz="2000" dirty="0">
                <a:latin typeface="Arial" panose="020B0604020202020204" pitchFamily="34" charset="0"/>
                <a:cs typeface="Arial" panose="020B0604020202020204" pitchFamily="34" charset="0"/>
              </a:rPr>
              <a:t>metadata to properties and function arguments</a:t>
            </a:r>
            <a:r>
              <a:rPr lang="en-US" sz="2000" dirty="0" smtClean="0">
                <a:latin typeface="Arial" panose="020B0604020202020204" pitchFamily="34" charset="0"/>
                <a:cs typeface="Arial" panose="020B0604020202020204" pitchFamily="34" charset="0"/>
              </a:rPr>
              <a:t>. The key constituents of the decorator include:</a:t>
            </a:r>
            <a:endParaRPr lang="en-US" sz="2000" dirty="0">
              <a:latin typeface="Arial" panose="020B0604020202020204" pitchFamily="34" charset="0"/>
              <a:cs typeface="Arial" panose="020B0604020202020204" pitchFamily="34" charset="0"/>
            </a:endParaRPr>
          </a:p>
          <a:p>
            <a:pPr lvl="2"/>
            <a:r>
              <a:rPr lang="en-US" b="1" i="1" dirty="0" smtClean="0">
                <a:latin typeface="Arial" panose="020B0604020202020204" pitchFamily="34" charset="0"/>
                <a:cs typeface="Arial" panose="020B0604020202020204" pitchFamily="34" charset="0"/>
              </a:rPr>
              <a:t>Selector </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element property that we use to tell Angular to create and insert an instance of this component.</a:t>
            </a:r>
          </a:p>
          <a:p>
            <a:pPr lvl="2"/>
            <a:r>
              <a:rPr lang="en-US" b="1" i="1" dirty="0" smtClean="0">
                <a:latin typeface="Arial" panose="020B0604020202020204" pitchFamily="34" charset="0"/>
                <a:cs typeface="Arial" panose="020B0604020202020204" pitchFamily="34" charset="0"/>
              </a:rPr>
              <a:t>template</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form of HTML that tells Angular what needs to be to rendered in the DOM</a:t>
            </a:r>
            <a:r>
              <a:rPr lang="en-US"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Component </a:t>
            </a:r>
            <a:r>
              <a:rPr lang="en-US" sz="2000" dirty="0" smtClean="0">
                <a:latin typeface="Arial" panose="020B0604020202020204" pitchFamily="34" charset="0"/>
                <a:cs typeface="Arial" panose="020B0604020202020204" pitchFamily="34" charset="0"/>
              </a:rPr>
              <a:t>decorator has to be imported from </a:t>
            </a:r>
            <a:r>
              <a:rPr lang="en-US" sz="2000" dirty="0">
                <a:latin typeface="Arial" panose="020B0604020202020204" pitchFamily="34" charset="0"/>
                <a:cs typeface="Arial" panose="020B0604020202020204" pitchFamily="34" charset="0"/>
              </a:rPr>
              <a:t>@angular/core before </a:t>
            </a:r>
            <a:r>
              <a:rPr lang="en-US" sz="2000" dirty="0" smtClean="0">
                <a:latin typeface="Arial" panose="020B0604020202020204" pitchFamily="34" charset="0"/>
                <a:cs typeface="Arial" panose="020B0604020202020204" pitchFamily="34" charset="0"/>
              </a:rPr>
              <a:t>it can be used</a:t>
            </a:r>
          </a:p>
          <a:p>
            <a:r>
              <a:rPr lang="en-US" sz="2000" dirty="0" smtClean="0">
                <a:latin typeface="Arial" panose="020B0604020202020204" pitchFamily="34" charset="0"/>
                <a:cs typeface="Arial" panose="020B0604020202020204" pitchFamily="34" charset="0"/>
              </a:rPr>
              <a:t>Once setup, the component can be used by placing the selector in the html document. In the example shown in the prior slide, the component will be invoked by using the &lt;hello-component&gt; &lt;/hello-component&gt; tag in html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863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819400" y="1981200"/>
            <a:ext cx="4045275" cy="369332"/>
          </a:xfrm>
          <a:prstGeom prst="rect">
            <a:avLst/>
          </a:prstGeom>
        </p:spPr>
        <p:txBody>
          <a:bodyPr wrap="none">
            <a:spAutoFit/>
          </a:bodyPr>
          <a:lstStyle/>
          <a:p>
            <a:r>
              <a:rPr lang="en-US" dirty="0"/>
              <a:t>Demo : </a:t>
            </a:r>
            <a:r>
              <a:rPr lang="en-US" dirty="0" smtClean="0"/>
              <a:t>Simple Component, Component2</a:t>
            </a:r>
            <a:endParaRPr lang="en-US" dirty="0"/>
          </a:p>
        </p:txBody>
      </p:sp>
    </p:spTree>
    <p:extLst>
      <p:ext uri="{BB962C8B-B14F-4D97-AF65-F5344CB8AC3E}">
        <p14:creationId xmlns:p14="http://schemas.microsoft.com/office/powerpoint/2010/main" val="3784815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Rectangle 2"/>
          <p:cNvSpPr/>
          <p:nvPr/>
        </p:nvSpPr>
        <p:spPr>
          <a:xfrm>
            <a:off x="457200" y="1143000"/>
            <a:ext cx="8534400" cy="1323439"/>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Templates represent the visual aspects of a component. They are essentially the html mark-up associated with @Components.</a:t>
            </a:r>
          </a:p>
          <a:p>
            <a:r>
              <a:rPr lang="en-US" sz="2000" dirty="0" smtClean="0">
                <a:latin typeface="Arial" panose="020B0604020202020204" pitchFamily="34" charset="0"/>
                <a:cs typeface="Arial" panose="020B0604020202020204" pitchFamily="34" charset="0"/>
              </a:rPr>
              <a:t>Templates will house angular data binding constructs and other components.</a:t>
            </a:r>
          </a:p>
        </p:txBody>
      </p:sp>
      <p:sp>
        <p:nvSpPr>
          <p:cNvPr id="4" name="Rectangle 3"/>
          <p:cNvSpPr/>
          <p:nvPr/>
        </p:nvSpPr>
        <p:spPr>
          <a:xfrm>
            <a:off x="3048000" y="2362200"/>
            <a:ext cx="2819400" cy="7620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&lt;Template&gt;</a:t>
            </a:r>
            <a:endParaRPr lang="en-US" dirty="0"/>
          </a:p>
        </p:txBody>
      </p:sp>
      <p:sp>
        <p:nvSpPr>
          <p:cNvPr id="5" name="Rectangle 4"/>
          <p:cNvSpPr/>
          <p:nvPr/>
        </p:nvSpPr>
        <p:spPr>
          <a:xfrm>
            <a:off x="3048000" y="3886200"/>
            <a:ext cx="2819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endParaRPr lang="en-US" dirty="0"/>
          </a:p>
        </p:txBody>
      </p:sp>
      <p:sp>
        <p:nvSpPr>
          <p:cNvPr id="6" name="Curved Right Arrow 5"/>
          <p:cNvSpPr/>
          <p:nvPr/>
        </p:nvSpPr>
        <p:spPr>
          <a:xfrm>
            <a:off x="2057400" y="2895600"/>
            <a:ext cx="685800" cy="1371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Curved Right Arrow 6"/>
          <p:cNvSpPr/>
          <p:nvPr/>
        </p:nvSpPr>
        <p:spPr>
          <a:xfrm flipH="1" flipV="1">
            <a:off x="6172200" y="2895600"/>
            <a:ext cx="685800" cy="1371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381000" y="3429000"/>
            <a:ext cx="1609030" cy="369332"/>
          </a:xfrm>
          <a:prstGeom prst="rect">
            <a:avLst/>
          </a:prstGeom>
          <a:noFill/>
        </p:spPr>
        <p:txBody>
          <a:bodyPr wrap="none" rtlCol="0">
            <a:spAutoFit/>
          </a:bodyPr>
          <a:lstStyle/>
          <a:p>
            <a:r>
              <a:rPr lang="en-US" dirty="0" smtClean="0"/>
              <a:t>(event binding)</a:t>
            </a:r>
            <a:endParaRPr lang="en-US" dirty="0"/>
          </a:p>
        </p:txBody>
      </p:sp>
      <p:sp>
        <p:nvSpPr>
          <p:cNvPr id="9" name="TextBox 8"/>
          <p:cNvSpPr txBox="1"/>
          <p:nvPr/>
        </p:nvSpPr>
        <p:spPr>
          <a:xfrm>
            <a:off x="6948551" y="3429000"/>
            <a:ext cx="1899366" cy="369332"/>
          </a:xfrm>
          <a:prstGeom prst="rect">
            <a:avLst/>
          </a:prstGeom>
          <a:noFill/>
        </p:spPr>
        <p:txBody>
          <a:bodyPr wrap="none" rtlCol="0">
            <a:spAutoFit/>
          </a:bodyPr>
          <a:lstStyle/>
          <a:p>
            <a:r>
              <a:rPr lang="en-US" dirty="0" smtClean="0"/>
              <a:t>[property binding]</a:t>
            </a:r>
            <a:endParaRPr lang="en-US" dirty="0"/>
          </a:p>
        </p:txBody>
      </p:sp>
      <p:sp>
        <p:nvSpPr>
          <p:cNvPr id="10" name="TextBox 9"/>
          <p:cNvSpPr txBox="1"/>
          <p:nvPr/>
        </p:nvSpPr>
        <p:spPr>
          <a:xfrm>
            <a:off x="3739423" y="3429000"/>
            <a:ext cx="1289777" cy="369332"/>
          </a:xfrm>
          <a:prstGeom prst="rect">
            <a:avLst/>
          </a:prstGeom>
          <a:noFill/>
        </p:spPr>
        <p:txBody>
          <a:bodyPr wrap="none" rtlCol="0">
            <a:spAutoFit/>
          </a:bodyPr>
          <a:lstStyle/>
          <a:p>
            <a:r>
              <a:rPr lang="en-US" dirty="0" smtClean="0"/>
              <a:t>@metadata</a:t>
            </a:r>
            <a:endParaRPr lang="en-US" dirty="0"/>
          </a:p>
        </p:txBody>
      </p:sp>
    </p:spTree>
    <p:extLst>
      <p:ext uri="{BB962C8B-B14F-4D97-AF65-F5344CB8AC3E}">
        <p14:creationId xmlns:p14="http://schemas.microsoft.com/office/powerpoint/2010/main" val="81026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25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Data Binding</a:t>
            </a:r>
          </a:p>
        </p:txBody>
      </p:sp>
    </p:spTree>
    <p:extLst>
      <p:ext uri="{BB962C8B-B14F-4D97-AF65-F5344CB8AC3E}">
        <p14:creationId xmlns:p14="http://schemas.microsoft.com/office/powerpoint/2010/main" val="277226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Rectangle 2"/>
          <p:cNvSpPr/>
          <p:nvPr/>
        </p:nvSpPr>
        <p:spPr>
          <a:xfrm>
            <a:off x="457200" y="1143000"/>
            <a:ext cx="8534400" cy="480131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latin typeface="Arial" panose="020B0604020202020204" pitchFamily="34" charset="0"/>
                <a:cs typeface="Arial" panose="020B0604020202020204" pitchFamily="34" charset="0"/>
              </a:rPr>
              <a:t>Data binding signifies how and what kind of data is bound between a component and its template</a:t>
            </a:r>
          </a:p>
          <a:p>
            <a:r>
              <a:rPr lang="en-US" sz="2000" dirty="0" smtClean="0">
                <a:latin typeface="Arial" panose="020B0604020202020204" pitchFamily="34" charset="0"/>
                <a:cs typeface="Arial" panose="020B0604020202020204" pitchFamily="34" charset="0"/>
              </a:rPr>
              <a:t>Following are the kinds of Data Binding possible:</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Interpolation – binds component properties in output template. Uses {{}} </a:t>
            </a:r>
          </a:p>
          <a:p>
            <a:pPr lvl="1"/>
            <a:endParaRPr lang="en-US"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Property Binding – flows data from the component to the element . Uses []</a:t>
            </a:r>
          </a:p>
          <a:p>
            <a:pPr marL="742950" lvl="1"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Event Binding – flows data from an element to the component. Uses ()</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Two-Way Binding –combination of the Event and Property Bindings. Used along with the ngModel object. </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
        <p:nvSpPr>
          <p:cNvPr id="4" name="Rectangle 3"/>
          <p:cNvSpPr/>
          <p:nvPr/>
        </p:nvSpPr>
        <p:spPr>
          <a:xfrm>
            <a:off x="1279706" y="2390776"/>
            <a:ext cx="7559494" cy="304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&lt;span&gt;{{interpolatedValue}}&lt;span&gt;</a:t>
            </a:r>
          </a:p>
        </p:txBody>
      </p:sp>
      <p:sp>
        <p:nvSpPr>
          <p:cNvPr id="8" name="Rectangle 7"/>
          <p:cNvSpPr/>
          <p:nvPr/>
        </p:nvSpPr>
        <p:spPr>
          <a:xfrm>
            <a:off x="1279706" y="3343602"/>
            <a:ext cx="7559494" cy="304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&lt;span [style.color]="componentStyle"&gt;Some colored text!&lt;/span&gt;</a:t>
            </a:r>
          </a:p>
        </p:txBody>
      </p:sp>
      <p:sp>
        <p:nvSpPr>
          <p:cNvPr id="9" name="Rectangle 8"/>
          <p:cNvSpPr/>
          <p:nvPr/>
        </p:nvSpPr>
        <p:spPr>
          <a:xfrm>
            <a:off x="1273175" y="4160031"/>
            <a:ext cx="7559494" cy="304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&lt;button (click)="alertTheWorld()"&gt;Click me!&lt;/button&gt;</a:t>
            </a:r>
          </a:p>
        </p:txBody>
      </p:sp>
      <p:sp>
        <p:nvSpPr>
          <p:cNvPr id="10" name="Rectangle 9"/>
          <p:cNvSpPr/>
          <p:nvPr/>
        </p:nvSpPr>
        <p:spPr>
          <a:xfrm>
            <a:off x="1273175" y="5017032"/>
            <a:ext cx="7559494" cy="9565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&lt;input md-input [(ngModel)]="dynamicValue"</a:t>
            </a:r>
          </a:p>
          <a:p>
            <a:r>
              <a:rPr lang="en-US" sz="1400" dirty="0">
                <a:solidFill>
                  <a:schemeClr val="tx1"/>
                </a:solidFill>
                <a:latin typeface="Courier New" panose="02070309020205020404" pitchFamily="49" charset="0"/>
                <a:cs typeface="Courier New" panose="02070309020205020404" pitchFamily="49" charset="0"/>
              </a:rPr>
              <a:t>placeholder="Watch the text update!" type="text"&gt;</a:t>
            </a:r>
          </a:p>
          <a:p>
            <a:r>
              <a:rPr lang="en-US" sz="1400" dirty="0" smtClean="0">
                <a:solidFill>
                  <a:schemeClr val="tx1"/>
                </a:solidFill>
                <a:latin typeface="Courier New" panose="02070309020205020404" pitchFamily="49" charset="0"/>
                <a:cs typeface="Courier New" panose="02070309020205020404" pitchFamily="49" charset="0"/>
              </a:rPr>
              <a:t>&lt;</a:t>
            </a:r>
            <a:r>
              <a:rPr lang="en-US" sz="1400" dirty="0">
                <a:solidFill>
                  <a:schemeClr val="tx1"/>
                </a:solidFill>
                <a:latin typeface="Courier New" panose="02070309020205020404" pitchFamily="49" charset="0"/>
                <a:cs typeface="Courier New" panose="02070309020205020404" pitchFamily="49" charset="0"/>
              </a:rPr>
              <a:t>br&gt;</a:t>
            </a:r>
          </a:p>
          <a:p>
            <a:r>
              <a:rPr lang="en-US" sz="1400" dirty="0">
                <a:solidFill>
                  <a:schemeClr val="tx1"/>
                </a:solidFill>
                <a:latin typeface="Courier New" panose="02070309020205020404" pitchFamily="49" charset="0"/>
                <a:cs typeface="Courier New" panose="02070309020205020404" pitchFamily="49" charset="0"/>
              </a:rPr>
              <a:t>&lt;span&gt;{{dynamicValue}}&lt;/span&gt;</a:t>
            </a:r>
          </a:p>
        </p:txBody>
      </p:sp>
    </p:spTree>
    <p:extLst>
      <p:ext uri="{BB962C8B-B14F-4D97-AF65-F5344CB8AC3E}">
        <p14:creationId xmlns:p14="http://schemas.microsoft.com/office/powerpoint/2010/main" val="403783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Bindings</a:t>
            </a:r>
            <a:endParaRPr lang="en-US" dirty="0"/>
          </a:p>
        </p:txBody>
      </p:sp>
      <p:sp>
        <p:nvSpPr>
          <p:cNvPr id="3" name="Rectangle 2"/>
          <p:cNvSpPr/>
          <p:nvPr/>
        </p:nvSpPr>
        <p:spPr>
          <a:xfrm>
            <a:off x="457200" y="1143000"/>
            <a:ext cx="8534400" cy="1938992"/>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Hashtag Operator</a:t>
            </a: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hashtag (#) defines a local variable inside </a:t>
            </a:r>
            <a:r>
              <a:rPr lang="en-US" sz="2000" dirty="0" smtClean="0">
                <a:latin typeface="Arial" panose="020B0604020202020204" pitchFamily="34" charset="0"/>
                <a:cs typeface="Arial" panose="020B0604020202020204" pitchFamily="34" charset="0"/>
              </a:rPr>
              <a:t>our template.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Template </a:t>
            </a:r>
            <a:r>
              <a:rPr lang="en-US" sz="2000" dirty="0">
                <a:latin typeface="Arial" panose="020B0604020202020204" pitchFamily="34" charset="0"/>
                <a:cs typeface="Arial" panose="020B0604020202020204" pitchFamily="34" charset="0"/>
              </a:rPr>
              <a:t>variable is available on the same </a:t>
            </a:r>
            <a:r>
              <a:rPr lang="en-US" sz="2000" dirty="0" smtClean="0">
                <a:latin typeface="Arial" panose="020B0604020202020204" pitchFamily="34" charset="0"/>
                <a:cs typeface="Arial" panose="020B0604020202020204" pitchFamily="34" charset="0"/>
              </a:rPr>
              <a:t>element, sibling </a:t>
            </a:r>
            <a:r>
              <a:rPr lang="en-US" sz="2000" dirty="0">
                <a:latin typeface="Arial" panose="020B0604020202020204" pitchFamily="34" charset="0"/>
                <a:cs typeface="Arial" panose="020B0604020202020204" pitchFamily="34" charset="0"/>
              </a:rPr>
              <a:t>elements, or child elements of the element </a:t>
            </a:r>
            <a:r>
              <a:rPr lang="en-US" sz="2000" dirty="0" smtClean="0">
                <a:latin typeface="Arial" panose="020B0604020202020204" pitchFamily="34" charset="0"/>
                <a:cs typeface="Arial" panose="020B0604020202020204" pitchFamily="34" charset="0"/>
              </a:rPr>
              <a:t>on which </a:t>
            </a:r>
            <a:r>
              <a:rPr lang="en-US" sz="2000" dirty="0">
                <a:latin typeface="Arial" panose="020B0604020202020204" pitchFamily="34" charset="0"/>
                <a:cs typeface="Arial" panose="020B0604020202020204" pitchFamily="34" charset="0"/>
              </a:rPr>
              <a:t>it was </a:t>
            </a:r>
            <a:r>
              <a:rPr lang="en-US" sz="2000" dirty="0" smtClean="0">
                <a:latin typeface="Arial" panose="020B0604020202020204" pitchFamily="34" charset="0"/>
                <a:cs typeface="Arial" panose="020B0604020202020204" pitchFamily="34" charset="0"/>
              </a:rPr>
              <a:t>declared.</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consume, simply use it as a variable without </a:t>
            </a:r>
            <a:r>
              <a:rPr lang="en-US" sz="2000" dirty="0" smtClean="0">
                <a:latin typeface="Arial" panose="020B0604020202020204" pitchFamily="34" charset="0"/>
                <a:cs typeface="Arial" panose="020B0604020202020204" pitchFamily="34" charset="0"/>
              </a:rPr>
              <a:t>the hashtag.</a:t>
            </a:r>
          </a:p>
          <a:p>
            <a:endParaRPr lang="en-US" sz="2000" dirty="0" smtClean="0">
              <a:latin typeface="Arial" panose="020B0604020202020204" pitchFamily="34" charset="0"/>
              <a:cs typeface="Arial" panose="020B0604020202020204" pitchFamily="34" charset="0"/>
            </a:endParaRPr>
          </a:p>
        </p:txBody>
      </p:sp>
      <p:sp>
        <p:nvSpPr>
          <p:cNvPr id="10" name="Rectangle 9"/>
          <p:cNvSpPr/>
          <p:nvPr/>
        </p:nvSpPr>
        <p:spPr>
          <a:xfrm>
            <a:off x="609600" y="3077638"/>
            <a:ext cx="7559494" cy="9565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&lt;p *ngFor="#name of names"&gt;{{name}}&lt;/p&gt;</a:t>
            </a:r>
          </a:p>
        </p:txBody>
      </p:sp>
    </p:spTree>
    <p:extLst>
      <p:ext uri="{BB962C8B-B14F-4D97-AF65-F5344CB8AC3E}">
        <p14:creationId xmlns:p14="http://schemas.microsoft.com/office/powerpoint/2010/main" val="354212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Bindings</a:t>
            </a:r>
            <a:endParaRPr lang="en-US" dirty="0"/>
          </a:p>
        </p:txBody>
      </p:sp>
      <p:sp>
        <p:nvSpPr>
          <p:cNvPr id="3" name="Rectangle 2"/>
          <p:cNvSpPr/>
          <p:nvPr/>
        </p:nvSpPr>
        <p:spPr>
          <a:xfrm>
            <a:off x="457200" y="1143000"/>
            <a:ext cx="8534400" cy="1631216"/>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Elvis Operator</a:t>
            </a:r>
            <a:endParaRPr lang="en-US" sz="20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It is denoted </a:t>
            </a:r>
            <a:r>
              <a:rPr lang="en-US" sz="2000" dirty="0">
                <a:latin typeface="Arial" panose="020B0604020202020204" pitchFamily="34" charset="0"/>
                <a:cs typeface="Arial" panose="020B0604020202020204" pitchFamily="34" charset="0"/>
              </a:rPr>
              <a:t>by a question mark immediately followed by </a:t>
            </a:r>
            <a:r>
              <a:rPr lang="en-US" sz="2000" dirty="0" smtClean="0">
                <a:latin typeface="Arial" panose="020B0604020202020204" pitchFamily="34" charset="0"/>
                <a:cs typeface="Arial" panose="020B0604020202020204" pitchFamily="34" charset="0"/>
              </a:rPr>
              <a:t>a period </a:t>
            </a:r>
            <a:r>
              <a:rPr lang="en-US" sz="2000" dirty="0">
                <a:latin typeface="Arial" panose="020B0604020202020204" pitchFamily="34" charset="0"/>
                <a:cs typeface="Arial" panose="020B0604020202020204" pitchFamily="34" charset="0"/>
              </a:rPr>
              <a:t>e.g. </a:t>
            </a:r>
            <a:r>
              <a:rPr lang="en-US" sz="2000" b="1" dirty="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If </a:t>
            </a:r>
            <a:r>
              <a:rPr lang="en-US" sz="2000" dirty="0">
                <a:latin typeface="Arial" panose="020B0604020202020204" pitchFamily="34" charset="0"/>
                <a:cs typeface="Arial" panose="020B0604020202020204" pitchFamily="34" charset="0"/>
              </a:rPr>
              <a:t>you reference a property in your template that </a:t>
            </a:r>
            <a:r>
              <a:rPr lang="en-US" sz="2000" dirty="0" smtClean="0">
                <a:latin typeface="Arial" panose="020B0604020202020204" pitchFamily="34" charset="0"/>
                <a:cs typeface="Arial" panose="020B0604020202020204" pitchFamily="34" charset="0"/>
              </a:rPr>
              <a:t>does not </a:t>
            </a:r>
            <a:r>
              <a:rPr lang="en-US" sz="2000" dirty="0">
                <a:latin typeface="Arial" panose="020B0604020202020204" pitchFamily="34" charset="0"/>
                <a:cs typeface="Arial" panose="020B0604020202020204" pitchFamily="34" charset="0"/>
              </a:rPr>
              <a:t>exist, you will throw an </a:t>
            </a:r>
            <a:r>
              <a:rPr lang="en-US" sz="2000" dirty="0" smtClean="0">
                <a:latin typeface="Arial" panose="020B0604020202020204" pitchFamily="34" charset="0"/>
                <a:cs typeface="Arial" panose="020B0604020202020204" pitchFamily="34" charset="0"/>
              </a:rPr>
              <a:t>exception. The Elvis </a:t>
            </a:r>
            <a:r>
              <a:rPr lang="en-US" sz="2000" dirty="0">
                <a:latin typeface="Arial" panose="020B0604020202020204" pitchFamily="34" charset="0"/>
                <a:cs typeface="Arial" panose="020B0604020202020204" pitchFamily="34" charset="0"/>
              </a:rPr>
              <a:t>operator is a simple, easy way to </a:t>
            </a:r>
            <a:r>
              <a:rPr lang="en-US" sz="2000" dirty="0" smtClean="0">
                <a:latin typeface="Arial" panose="020B0604020202020204" pitchFamily="34" charset="0"/>
                <a:cs typeface="Arial" panose="020B0604020202020204" pitchFamily="34" charset="0"/>
              </a:rPr>
              <a:t>guard against </a:t>
            </a:r>
            <a:r>
              <a:rPr lang="en-US" sz="2000" dirty="0">
                <a:latin typeface="Arial" panose="020B0604020202020204" pitchFamily="34" charset="0"/>
                <a:cs typeface="Arial" panose="020B0604020202020204" pitchFamily="34" charset="0"/>
              </a:rPr>
              <a:t>null and undefined </a:t>
            </a:r>
            <a:r>
              <a:rPr lang="en-US" sz="2000" dirty="0" smtClean="0">
                <a:latin typeface="Arial" panose="020B0604020202020204" pitchFamily="34" charset="0"/>
                <a:cs typeface="Arial" panose="020B0604020202020204" pitchFamily="34" charset="0"/>
              </a:rPr>
              <a:t>properties.</a:t>
            </a:r>
          </a:p>
        </p:txBody>
      </p:sp>
      <p:sp>
        <p:nvSpPr>
          <p:cNvPr id="10" name="Rectangle 9"/>
          <p:cNvSpPr/>
          <p:nvPr/>
        </p:nvSpPr>
        <p:spPr>
          <a:xfrm>
            <a:off x="685800" y="3124200"/>
            <a:ext cx="7559494" cy="15406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&lt;md-input-container&gt;</a:t>
            </a:r>
          </a:p>
          <a:p>
            <a:r>
              <a:rPr lang="en-US" sz="1400" dirty="0">
                <a:solidFill>
                  <a:schemeClr val="tx1"/>
                </a:solidFill>
                <a:latin typeface="Courier New" panose="02070309020205020404" pitchFamily="49" charset="0"/>
                <a:cs typeface="Courier New" panose="02070309020205020404" pitchFamily="49" charset="0"/>
              </a:rPr>
              <a:t>&lt;label&gt;Type to see the value&lt;/label&gt;</a:t>
            </a:r>
          </a:p>
          <a:p>
            <a:r>
              <a:rPr lang="en-US" sz="1400" dirty="0">
                <a:solidFill>
                  <a:schemeClr val="tx1"/>
                </a:solidFill>
                <a:latin typeface="Courier New" panose="02070309020205020404" pitchFamily="49" charset="0"/>
                <a:cs typeface="Courier New" panose="02070309020205020404" pitchFamily="49" charset="0"/>
              </a:rPr>
              <a:t>&lt;input md-input type="text" #input /&gt;</a:t>
            </a:r>
          </a:p>
          <a:p>
            <a:r>
              <a:rPr lang="en-US" sz="1400" dirty="0">
                <a:solidFill>
                  <a:schemeClr val="tx1"/>
                </a:solidFill>
                <a:latin typeface="Courier New" panose="02070309020205020404" pitchFamily="49" charset="0"/>
                <a:cs typeface="Courier New" panose="02070309020205020404" pitchFamily="49" charset="0"/>
              </a:rPr>
              <a:t>&lt;/md-input-container&gt;</a:t>
            </a:r>
          </a:p>
          <a:p>
            <a:r>
              <a:rPr lang="en-US" sz="1400" dirty="0">
                <a:solidFill>
                  <a:schemeClr val="tx1"/>
                </a:solidFill>
                <a:latin typeface="Courier New" panose="02070309020205020404" pitchFamily="49" charset="0"/>
                <a:cs typeface="Courier New" panose="02070309020205020404" pitchFamily="49" charset="0"/>
              </a:rPr>
              <a:t>&lt;strong&gt;{{input?.value}}&lt;/strong&gt;</a:t>
            </a:r>
          </a:p>
        </p:txBody>
      </p:sp>
    </p:spTree>
    <p:extLst>
      <p:ext uri="{BB962C8B-B14F-4D97-AF65-F5344CB8AC3E}">
        <p14:creationId xmlns:p14="http://schemas.microsoft.com/office/powerpoint/2010/main" val="425423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grpSp>
        <p:nvGrpSpPr>
          <p:cNvPr id="17" name="Group 16"/>
          <p:cNvGrpSpPr/>
          <p:nvPr/>
        </p:nvGrpSpPr>
        <p:grpSpPr>
          <a:xfrm rot="16200000">
            <a:off x="1806057" y="17978"/>
            <a:ext cx="5227086" cy="7315200"/>
            <a:chOff x="1473981" y="1219200"/>
            <a:chExt cx="6076971" cy="4724400"/>
          </a:xfrm>
        </p:grpSpPr>
        <p:sp>
          <p:nvSpPr>
            <p:cNvPr id="11" name="Rectangle 10"/>
            <p:cNvSpPr/>
            <p:nvPr/>
          </p:nvSpPr>
          <p:spPr>
            <a:xfrm>
              <a:off x="1473981" y="1219200"/>
              <a:ext cx="6043633" cy="7620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&lt;Template&gt;</a:t>
              </a:r>
              <a:endParaRPr lang="en-US" sz="4000" dirty="0"/>
            </a:p>
          </p:txBody>
        </p:sp>
        <p:sp>
          <p:nvSpPr>
            <p:cNvPr id="12" name="Rectangle 11"/>
            <p:cNvSpPr/>
            <p:nvPr/>
          </p:nvSpPr>
          <p:spPr>
            <a:xfrm>
              <a:off x="1507319" y="5181600"/>
              <a:ext cx="604363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@Component</a:t>
              </a:r>
              <a:endParaRPr lang="en-US" sz="4000" dirty="0"/>
            </a:p>
          </p:txBody>
        </p:sp>
        <p:sp>
          <p:nvSpPr>
            <p:cNvPr id="5" name="Up Arrow 4"/>
            <p:cNvSpPr/>
            <p:nvPr/>
          </p:nvSpPr>
          <p:spPr>
            <a:xfrm>
              <a:off x="6788293" y="2088752"/>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10800000" flipH="1">
              <a:off x="3508774" y="2076450"/>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5320909" y="2076450"/>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Up-Down Arrow 5"/>
            <p:cNvSpPr/>
            <p:nvPr/>
          </p:nvSpPr>
          <p:spPr>
            <a:xfrm>
              <a:off x="1772839" y="2107802"/>
              <a:ext cx="457200" cy="28003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3388861" y="974093"/>
            <a:ext cx="1863523" cy="400110"/>
          </a:xfrm>
          <a:prstGeom prst="rect">
            <a:avLst/>
          </a:prstGeom>
          <a:noFill/>
        </p:spPr>
        <p:txBody>
          <a:bodyPr wrap="none" rtlCol="0">
            <a:spAutoFit/>
          </a:bodyPr>
          <a:lstStyle/>
          <a:p>
            <a:r>
              <a:rPr lang="en-US" sz="2000" dirty="0" smtClean="0"/>
              <a:t>{{interpolation}}</a:t>
            </a:r>
            <a:endParaRPr lang="en-US" sz="2000" dirty="0"/>
          </a:p>
        </p:txBody>
      </p:sp>
      <p:sp>
        <p:nvSpPr>
          <p:cNvPr id="16" name="TextBox 15"/>
          <p:cNvSpPr txBox="1"/>
          <p:nvPr/>
        </p:nvSpPr>
        <p:spPr>
          <a:xfrm>
            <a:off x="3124214" y="2196800"/>
            <a:ext cx="2590771" cy="707886"/>
          </a:xfrm>
          <a:prstGeom prst="rect">
            <a:avLst/>
          </a:prstGeom>
          <a:noFill/>
        </p:spPr>
        <p:txBody>
          <a:bodyPr wrap="square" rtlCol="0">
            <a:spAutoFit/>
          </a:bodyPr>
          <a:lstStyle/>
          <a:p>
            <a:r>
              <a:rPr lang="en-US" sz="2000" dirty="0" smtClean="0"/>
              <a:t>[property]=“binding”</a:t>
            </a:r>
            <a:endParaRPr lang="en-US" sz="2000" dirty="0"/>
          </a:p>
        </p:txBody>
      </p:sp>
      <p:sp>
        <p:nvSpPr>
          <p:cNvPr id="18" name="TextBox 17"/>
          <p:cNvSpPr txBox="1"/>
          <p:nvPr/>
        </p:nvSpPr>
        <p:spPr>
          <a:xfrm>
            <a:off x="3241976" y="3817359"/>
            <a:ext cx="2355246" cy="400110"/>
          </a:xfrm>
          <a:prstGeom prst="rect">
            <a:avLst/>
          </a:prstGeom>
          <a:noFill/>
        </p:spPr>
        <p:txBody>
          <a:bodyPr wrap="square" rtlCol="0">
            <a:spAutoFit/>
          </a:bodyPr>
          <a:lstStyle/>
          <a:p>
            <a:r>
              <a:rPr lang="en-US" sz="2000" dirty="0" smtClean="0"/>
              <a:t>(event)=“binding”</a:t>
            </a:r>
            <a:endParaRPr lang="en-US" sz="2000" dirty="0"/>
          </a:p>
        </p:txBody>
      </p:sp>
      <p:sp>
        <p:nvSpPr>
          <p:cNvPr id="19" name="TextBox 18"/>
          <p:cNvSpPr txBox="1"/>
          <p:nvPr/>
        </p:nvSpPr>
        <p:spPr>
          <a:xfrm>
            <a:off x="3086086" y="5252976"/>
            <a:ext cx="2549224" cy="400110"/>
          </a:xfrm>
          <a:prstGeom prst="rect">
            <a:avLst/>
          </a:prstGeom>
          <a:noFill/>
        </p:spPr>
        <p:txBody>
          <a:bodyPr wrap="square" rtlCol="0">
            <a:spAutoFit/>
          </a:bodyPr>
          <a:lstStyle/>
          <a:p>
            <a:r>
              <a:rPr lang="en-US" sz="2000" dirty="0" smtClean="0"/>
              <a:t>[(two-way)]=“binding”</a:t>
            </a:r>
            <a:endParaRPr lang="en-US" sz="2000" dirty="0"/>
          </a:p>
        </p:txBody>
      </p:sp>
    </p:spTree>
    <p:extLst>
      <p:ext uri="{BB962C8B-B14F-4D97-AF65-F5344CB8AC3E}">
        <p14:creationId xmlns:p14="http://schemas.microsoft.com/office/powerpoint/2010/main" val="7744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smtClean="0"/>
              <a:t>Session Rules</a:t>
            </a:r>
            <a:endParaRPr lang="en-US" sz="3400" dirty="0"/>
          </a:p>
        </p:txBody>
      </p:sp>
      <p:sp>
        <p:nvSpPr>
          <p:cNvPr id="2" name="Content Placeholder 1"/>
          <p:cNvSpPr>
            <a:spLocks noGrp="1"/>
          </p:cNvSpPr>
          <p:nvPr>
            <p:ph idx="1"/>
          </p:nvPr>
        </p:nvSpPr>
        <p:spPr>
          <a:xfrm>
            <a:off x="76200" y="1143000"/>
            <a:ext cx="8229600" cy="4983163"/>
          </a:xfrm>
        </p:spPr>
        <p:txBody>
          <a:bodyPr/>
          <a:lstStyle/>
          <a:p>
            <a:pPr lvl="2"/>
            <a:r>
              <a:rPr sz="1800" dirty="0" smtClean="0"/>
              <a:t>Please keep your phone on mute during the session.</a:t>
            </a:r>
          </a:p>
          <a:p>
            <a:pPr lvl="2"/>
            <a:r>
              <a:rPr lang="en-US" sz="1800" dirty="0" smtClean="0"/>
              <a:t>Use WebEx icons to indicate your statuses like – Stepping Out, Coffee, Applause etc.</a:t>
            </a:r>
          </a:p>
          <a:p>
            <a:pPr lvl="2"/>
            <a:r>
              <a:rPr lang="en-US" sz="1800" dirty="0" smtClean="0"/>
              <a:t>Stay on mute in WebEx unless you need to speak</a:t>
            </a:r>
          </a:p>
          <a:p>
            <a:pPr lvl="2"/>
            <a:r>
              <a:rPr lang="en-US" sz="1800" dirty="0" smtClean="0"/>
              <a:t>Raise your hand if you need to communicate </a:t>
            </a:r>
          </a:p>
          <a:p>
            <a:pPr lvl="2"/>
            <a:r>
              <a:rPr lang="en-US" sz="1800" dirty="0" smtClean="0"/>
              <a:t>There is no set time to ask questions, feel free to interrupt, should you have questions</a:t>
            </a:r>
          </a:p>
          <a:p>
            <a:pPr lvl="2"/>
            <a:r>
              <a:rPr lang="en-US" sz="1800" dirty="0" smtClean="0"/>
              <a:t>There will be a 10 minutes short break around the middle of the session</a:t>
            </a:r>
          </a:p>
          <a:p>
            <a:pPr lvl="2"/>
            <a:r>
              <a:rPr lang="en-US" sz="1800" dirty="0" smtClean="0"/>
              <a:t>Utilize the time provided by the trainer, in analyzing </a:t>
            </a:r>
          </a:p>
          <a:p>
            <a:pPr marL="914400" lvl="2" indent="0">
              <a:buNone/>
            </a:pPr>
            <a:r>
              <a:rPr lang="en-US" sz="1800" dirty="0"/>
              <a:t> </a:t>
            </a:r>
            <a:r>
              <a:rPr lang="en-US" sz="1800" dirty="0" smtClean="0"/>
              <a:t>   examples, trying out exercises and coming up </a:t>
            </a:r>
          </a:p>
          <a:p>
            <a:pPr marL="914400" lvl="2" indent="0">
              <a:buNone/>
            </a:pPr>
            <a:r>
              <a:rPr lang="en-US" sz="1800" dirty="0" smtClean="0"/>
              <a:t>    with questions</a:t>
            </a:r>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3</a:t>
            </a:fld>
            <a:endParaRPr lang="en-US" sz="1400" dirty="0"/>
          </a:p>
        </p:txBody>
      </p:sp>
      <p:pic>
        <p:nvPicPr>
          <p:cNvPr id="8" name="Picture 7" descr="MC900433838.PNG"/>
          <p:cNvPicPr>
            <a:picLocks noChangeAspect="1"/>
          </p:cNvPicPr>
          <p:nvPr/>
        </p:nvPicPr>
        <p:blipFill>
          <a:blip r:embed="rId3"/>
          <a:stretch>
            <a:fillRect/>
          </a:stretch>
        </p:blipFill>
        <p:spPr>
          <a:xfrm rot="19709527">
            <a:off x="6582012" y="3915014"/>
            <a:ext cx="2590800" cy="2590800"/>
          </a:xfrm>
          <a:prstGeom prst="rect">
            <a:avLst/>
          </a:prstGeom>
        </p:spPr>
      </p:pic>
    </p:spTree>
    <p:extLst>
      <p:ext uri="{BB962C8B-B14F-4D97-AF65-F5344CB8AC3E}">
        <p14:creationId xmlns:p14="http://schemas.microsoft.com/office/powerpoint/2010/main" val="3032334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30</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375053" y="1981200"/>
            <a:ext cx="2150397" cy="369332"/>
          </a:xfrm>
          <a:prstGeom prst="rect">
            <a:avLst/>
          </a:prstGeom>
        </p:spPr>
        <p:txBody>
          <a:bodyPr wrap="none">
            <a:spAutoFit/>
          </a:bodyPr>
          <a:lstStyle/>
          <a:p>
            <a:r>
              <a:rPr lang="en-US" b="1" dirty="0"/>
              <a:t>Demo : </a:t>
            </a:r>
            <a:r>
              <a:rPr lang="en-US" b="1" dirty="0" smtClean="0"/>
              <a:t>Data Binding</a:t>
            </a:r>
            <a:endParaRPr lang="en-US" b="1" dirty="0"/>
          </a:p>
        </p:txBody>
      </p:sp>
    </p:spTree>
    <p:extLst>
      <p:ext uri="{BB962C8B-B14F-4D97-AF65-F5344CB8AC3E}">
        <p14:creationId xmlns:p14="http://schemas.microsoft.com/office/powerpoint/2010/main" val="4156073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31</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69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IO - @Input</a:t>
            </a:r>
            <a:endParaRPr lang="en-US" dirty="0"/>
          </a:p>
        </p:txBody>
      </p:sp>
      <p:sp>
        <p:nvSpPr>
          <p:cNvPr id="15" name="Rectangle 14"/>
          <p:cNvSpPr/>
          <p:nvPr/>
        </p:nvSpPr>
        <p:spPr>
          <a:xfrm>
            <a:off x="457200" y="1143000"/>
            <a:ext cx="8534400"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There are two ways to pass data into a component, with 'property binding' and 'event binding'.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Angular, data and event change detection happens top-down from parent to children.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@Input() decorator defines a set of parameters that can be passed down from the component's parent.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point of making components is not only encapsulation, but also reusability. Inputs allow us to configure a particular instance of a component.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
        <p:nvSpPr>
          <p:cNvPr id="4" name="TextBox 3"/>
          <p:cNvSpPr txBox="1"/>
          <p:nvPr/>
        </p:nvSpPr>
        <p:spPr>
          <a:xfrm>
            <a:off x="838200" y="3124200"/>
            <a:ext cx="800100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t>
            </a:r>
            <a:r>
              <a:rPr lang="en-US" sz="1400" dirty="0" smtClean="0">
                <a:latin typeface="Courier New" panose="02070309020205020404" pitchFamily="49" charset="0"/>
                <a:cs typeface="Courier New" panose="02070309020205020404" pitchFamily="49" charset="0"/>
              </a:rPr>
              <a:t>‘hello-world',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template: '&lt;p&gt;Hello, {{name}}!&lt;/p&gt;',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HelloComponent {</a:t>
            </a:r>
          </a:p>
          <a:p>
            <a:r>
              <a:rPr lang="en-US" sz="1400" dirty="0">
                <a:latin typeface="Courier New" panose="02070309020205020404" pitchFamily="49" charset="0"/>
                <a:cs typeface="Courier New" panose="02070309020205020404" pitchFamily="49" charset="0"/>
              </a:rPr>
              <a:t>  @Input() name: string;</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069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15" name="Rectangle 14"/>
          <p:cNvSpPr/>
          <p:nvPr/>
        </p:nvSpPr>
        <p:spPr>
          <a:xfrm>
            <a:off x="457200" y="838200"/>
            <a:ext cx="8534400" cy="4524315"/>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send data out of </a:t>
            </a:r>
            <a:r>
              <a:rPr lang="en-US" dirty="0" smtClean="0">
                <a:latin typeface="Arial" panose="020B0604020202020204" pitchFamily="34" charset="0"/>
                <a:cs typeface="Arial" panose="020B0604020202020204" pitchFamily="34" charset="0"/>
              </a:rPr>
              <a:t>components, the @Output decorators may be used. </a:t>
            </a:r>
            <a:r>
              <a:rPr lang="en-US" dirty="0">
                <a:latin typeface="Arial" panose="020B0604020202020204" pitchFamily="34" charset="0"/>
                <a:cs typeface="Arial" panose="020B0604020202020204" pitchFamily="34" charset="0"/>
              </a:rPr>
              <a:t>It accepts a list of output parameters that a component exposes to its parent.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 the example above, result is an event generated by the component, that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could be reacted upon by calling components</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4" name="TextBox 3"/>
          <p:cNvSpPr txBox="1"/>
          <p:nvPr/>
        </p:nvSpPr>
        <p:spPr>
          <a:xfrm>
            <a:off x="723900" y="1600200"/>
            <a:ext cx="8001000" cy="289310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t>
            </a:r>
            <a:r>
              <a:rPr lang="en-US" sz="1400" dirty="0" smtClean="0">
                <a:latin typeface="Courier New" panose="02070309020205020404" pitchFamily="49" charset="0"/>
                <a:cs typeface="Courier New" panose="02070309020205020404" pitchFamily="49" charset="0"/>
              </a:rPr>
              <a:t>hello-world',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template: '&lt;p&gt;Hello, {{name}}!&lt;/p&gt;',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CounterComponent {</a:t>
            </a:r>
          </a:p>
          <a:p>
            <a:r>
              <a:rPr lang="en-US" sz="1400" dirty="0">
                <a:latin typeface="Courier New" panose="02070309020205020404" pitchFamily="49" charset="0"/>
                <a:cs typeface="Courier New" panose="02070309020205020404" pitchFamily="49" charset="0"/>
              </a:rPr>
              <a:t>  @Input()  count = 0;</a:t>
            </a:r>
          </a:p>
          <a:p>
            <a:r>
              <a:rPr lang="en-US" sz="1400" dirty="0">
                <a:latin typeface="Courier New" panose="02070309020205020404" pitchFamily="49" charset="0"/>
                <a:cs typeface="Courier New" panose="02070309020205020404" pitchFamily="49" charset="0"/>
              </a:rPr>
              <a:t>  @Output() result = new EventEmitter&lt;number&gt;();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increment() {</a:t>
            </a:r>
          </a:p>
          <a:p>
            <a:r>
              <a:rPr lang="en-US" sz="1400" dirty="0">
                <a:latin typeface="Courier New" panose="02070309020205020404" pitchFamily="49" charset="0"/>
                <a:cs typeface="Courier New" panose="02070309020205020404" pitchFamily="49" charset="0"/>
              </a:rPr>
              <a:t>    this.count++;</a:t>
            </a:r>
          </a:p>
          <a:p>
            <a:r>
              <a:rPr lang="en-US" sz="1400" dirty="0">
                <a:latin typeface="Courier New" panose="02070309020205020404" pitchFamily="49" charset="0"/>
                <a:cs typeface="Courier New" panose="02070309020205020404" pitchFamily="49" charset="0"/>
              </a:rPr>
              <a:t>    this.result.emit(this.count);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6" name="TextBox 5"/>
          <p:cNvSpPr txBox="1"/>
          <p:nvPr/>
        </p:nvSpPr>
        <p:spPr>
          <a:xfrm>
            <a:off x="723900" y="5104625"/>
            <a:ext cx="8001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&lt;div&gt;</a:t>
            </a:r>
          </a:p>
          <a:p>
            <a:r>
              <a:rPr lang="en-US" sz="1400" dirty="0">
                <a:latin typeface="Courier New" panose="02070309020205020404" pitchFamily="49" charset="0"/>
                <a:cs typeface="Courier New" panose="02070309020205020404" pitchFamily="49" charset="0"/>
              </a:rPr>
              <a:t>  Parent Num: {{ num }}&lt;br&gt;</a:t>
            </a:r>
          </a:p>
          <a:p>
            <a:r>
              <a:rPr lang="en-US" sz="1400" dirty="0">
                <a:latin typeface="Courier New" panose="02070309020205020404" pitchFamily="49" charset="0"/>
                <a:cs typeface="Courier New" panose="02070309020205020404" pitchFamily="49" charset="0"/>
              </a:rPr>
              <a:t>  Parent Count: {{ parentCount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&lt;hello-world [count</a:t>
            </a:r>
            <a:r>
              <a:rPr lang="en-US" sz="1400" dirty="0">
                <a:latin typeface="Courier New" panose="02070309020205020404" pitchFamily="49" charset="0"/>
                <a:cs typeface="Courier New" panose="02070309020205020404" pitchFamily="49" charset="0"/>
              </a:rPr>
              <a:t>]="num" (result)="ngOnChange($event)"&gt;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&lt;/hello-world&gt;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2104511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a:t>
            </a:r>
            <a:endParaRPr lang="en-US" dirty="0"/>
          </a:p>
        </p:txBody>
      </p:sp>
      <p:sp>
        <p:nvSpPr>
          <p:cNvPr id="15" name="Rectangle 14"/>
          <p:cNvSpPr/>
          <p:nvPr/>
        </p:nvSpPr>
        <p:spPr>
          <a:xfrm>
            <a:off x="457200" y="762000"/>
            <a:ext cx="8534400" cy="2862322"/>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Two-way data binding combines the input and output binding into a single notation using the ngModel directive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is  the same as </a:t>
            </a: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@Output lets components to create custom events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that can be emitted by the component to its parents</a:t>
            </a:r>
          </a:p>
        </p:txBody>
      </p:sp>
      <p:sp>
        <p:nvSpPr>
          <p:cNvPr id="4" name="TextBox 3"/>
          <p:cNvSpPr txBox="1"/>
          <p:nvPr/>
        </p:nvSpPr>
        <p:spPr>
          <a:xfrm>
            <a:off x="723900" y="1600200"/>
            <a:ext cx="8001000"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&lt;input [(ngModel)]="name" &gt;</a:t>
            </a:r>
          </a:p>
        </p:txBody>
      </p:sp>
      <p:sp>
        <p:nvSpPr>
          <p:cNvPr id="7" name="TextBox 6"/>
          <p:cNvSpPr txBox="1"/>
          <p:nvPr/>
        </p:nvSpPr>
        <p:spPr>
          <a:xfrm>
            <a:off x="723900" y="2520868"/>
            <a:ext cx="8001000"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&lt;input [ngModel]="name" (ngModelChange)="name=$event"&gt;</a:t>
            </a:r>
          </a:p>
        </p:txBody>
      </p:sp>
    </p:spTree>
    <p:extLst>
      <p:ext uri="{BB962C8B-B14F-4D97-AF65-F5344CB8AC3E}">
        <p14:creationId xmlns:p14="http://schemas.microsoft.com/office/powerpoint/2010/main" val="3175135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Components</a:t>
            </a:r>
            <a:endParaRPr lang="en-US" dirty="0"/>
          </a:p>
        </p:txBody>
      </p:sp>
      <p:sp>
        <p:nvSpPr>
          <p:cNvPr id="15" name="Rectangle 14"/>
          <p:cNvSpPr/>
          <p:nvPr/>
        </p:nvSpPr>
        <p:spPr>
          <a:xfrm>
            <a:off x="457200" y="1149412"/>
            <a:ext cx="8534400" cy="3477875"/>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Components may be hash tagged for subsequent reference in templates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 the above example, #profile variable is used to refer the component my-profile and its attributes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p:txBody>
      </p:sp>
      <p:sp>
        <p:nvSpPr>
          <p:cNvPr id="4" name="TextBox 3"/>
          <p:cNvSpPr txBox="1"/>
          <p:nvPr/>
        </p:nvSpPr>
        <p:spPr>
          <a:xfrm>
            <a:off x="723900" y="1864822"/>
            <a:ext cx="800100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Courier New" panose="02070309020205020404" pitchFamily="49" charset="0"/>
                <a:cs typeface="Courier New" panose="02070309020205020404" pitchFamily="49" charset="0"/>
              </a:rPr>
              <a:t>&lt;my-profile </a:t>
            </a:r>
            <a:r>
              <a:rPr lang="en-US" sz="1400" dirty="0">
                <a:latin typeface="Courier New" panose="02070309020205020404" pitchFamily="49" charset="0"/>
                <a:cs typeface="Courier New" panose="02070309020205020404" pitchFamily="49" charset="0"/>
              </a:rPr>
              <a:t>#profile</a:t>
            </a:r>
            <a:r>
              <a:rPr lang="en-US" sz="1400" dirty="0" smtClean="0">
                <a:latin typeface="Courier New" panose="02070309020205020404" pitchFamily="49" charset="0"/>
                <a:cs typeface="Courier New" panose="02070309020205020404" pitchFamily="49" charset="0"/>
              </a:rPr>
              <a:t>&gt;&lt;/my-profile</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My name is {{ profile.name }}</a:t>
            </a:r>
          </a:p>
        </p:txBody>
      </p:sp>
      <p:sp>
        <p:nvSpPr>
          <p:cNvPr id="7" name="TextBox 6"/>
          <p:cNvSpPr txBox="1"/>
          <p:nvPr/>
        </p:nvSpPr>
        <p:spPr>
          <a:xfrm>
            <a:off x="723900" y="3428762"/>
            <a:ext cx="800100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'rio-profile',</a:t>
            </a:r>
          </a:p>
          <a:p>
            <a:r>
              <a:rPr lang="en-US" sz="1400" dirty="0">
                <a:latin typeface="Courier New" panose="02070309020205020404" pitchFamily="49" charset="0"/>
                <a:cs typeface="Courier New" panose="02070309020205020404" pitchFamily="49" charset="0"/>
              </a:rPr>
              <a:t>  templateUrl: 'app/profile.component.html'</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ProfileComponent {</a:t>
            </a:r>
          </a:p>
          <a:p>
            <a:r>
              <a:rPr lang="en-US" sz="1400" dirty="0">
                <a:latin typeface="Courier New" panose="02070309020205020404" pitchFamily="49" charset="0"/>
                <a:cs typeface="Courier New" panose="02070309020205020404" pitchFamily="49" charset="0"/>
              </a:rPr>
              <a:t>  name = 'John Doe';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929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36</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048000" y="1981200"/>
            <a:ext cx="2287293" cy="369332"/>
          </a:xfrm>
          <a:prstGeom prst="rect">
            <a:avLst/>
          </a:prstGeom>
        </p:spPr>
        <p:txBody>
          <a:bodyPr wrap="none">
            <a:spAutoFit/>
          </a:bodyPr>
          <a:lstStyle/>
          <a:p>
            <a:r>
              <a:rPr lang="en-US" dirty="0"/>
              <a:t>Demo : </a:t>
            </a:r>
            <a:r>
              <a:rPr lang="en-US" dirty="0" smtClean="0"/>
              <a:t>Component IO</a:t>
            </a:r>
            <a:endParaRPr lang="en-US" dirty="0"/>
          </a:p>
        </p:txBody>
      </p:sp>
    </p:spTree>
    <p:extLst>
      <p:ext uri="{BB962C8B-B14F-4D97-AF65-F5344CB8AC3E}">
        <p14:creationId xmlns:p14="http://schemas.microsoft.com/office/powerpoint/2010/main" val="796454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Projection</a:t>
            </a:r>
            <a:endParaRPr lang="en-US" dirty="0"/>
          </a:p>
        </p:txBody>
      </p:sp>
      <p:sp>
        <p:nvSpPr>
          <p:cNvPr id="15" name="Rectangle 14"/>
          <p:cNvSpPr/>
          <p:nvPr/>
        </p:nvSpPr>
        <p:spPr>
          <a:xfrm>
            <a:off x="457200" y="990600"/>
            <a:ext cx="8534400" cy="286232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Projections let components to use html templates provided within the invoking tags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Using projections, the rio-child component above will be able to refer the &lt;p&gt; tag that is provided within the rio-child tag</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 refer the &lt;p&gt; content, the &lt;ng-content&gt; tag is used within the Component Template</a:t>
            </a:r>
          </a:p>
        </p:txBody>
      </p:sp>
      <p:sp>
        <p:nvSpPr>
          <p:cNvPr id="4" name="TextBox 3"/>
          <p:cNvSpPr txBox="1"/>
          <p:nvPr/>
        </p:nvSpPr>
        <p:spPr>
          <a:xfrm>
            <a:off x="723900" y="1752600"/>
            <a:ext cx="80010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 &lt;rio-child&gt;</a:t>
            </a:r>
          </a:p>
          <a:p>
            <a:r>
              <a:rPr lang="en-US" sz="1400" dirty="0">
                <a:latin typeface="Courier New" panose="02070309020205020404" pitchFamily="49" charset="0"/>
                <a:cs typeface="Courier New" panose="02070309020205020404" pitchFamily="49" charset="0"/>
              </a:rPr>
              <a:t>    &lt;p&gt;My &lt;i&gt;projected&lt;/i&gt; content.&lt;/p&gt;</a:t>
            </a:r>
          </a:p>
          <a:p>
            <a:r>
              <a:rPr lang="en-US" sz="1400" dirty="0">
                <a:latin typeface="Courier New" panose="02070309020205020404" pitchFamily="49" charset="0"/>
                <a:cs typeface="Courier New" panose="02070309020205020404" pitchFamily="49" charset="0"/>
              </a:rPr>
              <a:t>  &lt;/rio-child&gt;</a:t>
            </a:r>
          </a:p>
        </p:txBody>
      </p:sp>
      <p:sp>
        <p:nvSpPr>
          <p:cNvPr id="7" name="TextBox 6"/>
          <p:cNvSpPr txBox="1"/>
          <p:nvPr/>
        </p:nvSpPr>
        <p:spPr>
          <a:xfrm>
            <a:off x="723900" y="3862864"/>
            <a:ext cx="8001000"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'rio-child',</a:t>
            </a:r>
          </a:p>
          <a:p>
            <a:r>
              <a:rPr lang="en-US" sz="1400" dirty="0">
                <a:latin typeface="Courier New" panose="02070309020205020404" pitchFamily="49" charset="0"/>
                <a:cs typeface="Courier New" panose="02070309020205020404" pitchFamily="49" charset="0"/>
              </a:rPr>
              <a:t>  template: `</a:t>
            </a:r>
          </a:p>
          <a:p>
            <a:r>
              <a:rPr lang="en-US" sz="1400" dirty="0">
                <a:latin typeface="Courier New" panose="02070309020205020404" pitchFamily="49" charset="0"/>
                <a:cs typeface="Courier New" panose="02070309020205020404" pitchFamily="49" charset="0"/>
              </a:rPr>
              <a:t>    &lt;div style="border: 1px solid blue; padding: 1rem;"&gt;</a:t>
            </a:r>
          </a:p>
          <a:p>
            <a:r>
              <a:rPr lang="en-US" sz="1400" dirty="0">
                <a:latin typeface="Courier New" panose="02070309020205020404" pitchFamily="49" charset="0"/>
                <a:cs typeface="Courier New" panose="02070309020205020404" pitchFamily="49" charset="0"/>
              </a:rPr>
              <a:t>      &lt;h4&gt;Child Component&lt;/h4&gt;</a:t>
            </a:r>
          </a:p>
          <a:p>
            <a:r>
              <a:rPr lang="en-US" sz="1400" dirty="0">
                <a:latin typeface="Courier New" panose="02070309020205020404" pitchFamily="49" charset="0"/>
                <a:cs typeface="Courier New" panose="02070309020205020404" pitchFamily="49" charset="0"/>
              </a:rPr>
              <a:t>      &lt;ng-content&gt;&lt;/ng-content&gt;</a:t>
            </a:r>
          </a:p>
          <a:p>
            <a:r>
              <a:rPr lang="en-US" sz="1400" dirty="0">
                <a:latin typeface="Courier New" panose="02070309020205020404" pitchFamily="49" charset="0"/>
                <a:cs typeface="Courier New" panose="02070309020205020404" pitchFamily="49" charset="0"/>
              </a:rPr>
              <a:t>    &lt;/div&gt;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ChildComponent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714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38</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048000" y="1981200"/>
            <a:ext cx="3035383" cy="369332"/>
          </a:xfrm>
          <a:prstGeom prst="rect">
            <a:avLst/>
          </a:prstGeom>
        </p:spPr>
        <p:txBody>
          <a:bodyPr wrap="none">
            <a:spAutoFit/>
          </a:bodyPr>
          <a:lstStyle/>
          <a:p>
            <a:r>
              <a:rPr lang="en-US" dirty="0"/>
              <a:t>Demo : </a:t>
            </a:r>
            <a:r>
              <a:rPr lang="en-US" dirty="0" smtClean="0"/>
              <a:t>Component Projection</a:t>
            </a:r>
            <a:endParaRPr lang="en-US" dirty="0"/>
          </a:p>
        </p:txBody>
      </p:sp>
    </p:spTree>
    <p:extLst>
      <p:ext uri="{BB962C8B-B14F-4D97-AF65-F5344CB8AC3E}">
        <p14:creationId xmlns:p14="http://schemas.microsoft.com/office/powerpoint/2010/main" val="1771800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39</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396240" y="996471"/>
            <a:ext cx="8229600" cy="4983163"/>
          </a:xfrm>
        </p:spPr>
        <p:txBody>
          <a:bodyPr/>
          <a:lstStyle/>
          <a:p>
            <a:pPr marL="0" indent="0">
              <a:buNone/>
            </a:pPr>
            <a:r>
              <a:rPr lang="en-US" dirty="0" smtClean="0">
                <a:solidFill>
                  <a:schemeClr val="tx1"/>
                </a:solidFill>
              </a:rPr>
              <a:t>After completing this session, you will be able to:</a:t>
            </a:r>
          </a:p>
          <a:p>
            <a:pPr marL="285750" indent="-285750"/>
            <a:endParaRPr lang="en-US" dirty="0">
              <a:solidFill>
                <a:schemeClr val="tx1"/>
              </a:solidFill>
            </a:endParaRPr>
          </a:p>
          <a:p>
            <a:r>
              <a:rPr lang="en-US" dirty="0" smtClean="0">
                <a:solidFill>
                  <a:schemeClr val="tx1"/>
                </a:solidFill>
              </a:rPr>
              <a:t>Describe the basic concepts of Angular JS such as:</a:t>
            </a:r>
          </a:p>
          <a:p>
            <a:pPr marL="685800" lvl="1"/>
            <a:r>
              <a:rPr lang="en-US" dirty="0" smtClean="0">
                <a:solidFill>
                  <a:schemeClr val="tx1"/>
                </a:solidFill>
              </a:rPr>
              <a:t>Workspace Setup</a:t>
            </a:r>
          </a:p>
          <a:p>
            <a:pPr marL="685800" lvl="1"/>
            <a:r>
              <a:rPr lang="en-US" dirty="0" smtClean="0">
                <a:solidFill>
                  <a:schemeClr val="tx1"/>
                </a:solidFill>
              </a:rPr>
              <a:t>Modules</a:t>
            </a:r>
          </a:p>
          <a:p>
            <a:pPr marL="685800" lvl="1"/>
            <a:r>
              <a:rPr lang="en-US" dirty="0" smtClean="0">
                <a:solidFill>
                  <a:schemeClr val="tx1"/>
                </a:solidFill>
              </a:rPr>
              <a:t>Loaders and Libraries</a:t>
            </a:r>
          </a:p>
          <a:p>
            <a:pPr marL="685800" lvl="1"/>
            <a:r>
              <a:rPr lang="en-US" dirty="0" smtClean="0">
                <a:solidFill>
                  <a:schemeClr val="tx1"/>
                </a:solidFill>
              </a:rPr>
              <a:t>Bootstrap</a:t>
            </a:r>
          </a:p>
          <a:p>
            <a:pPr marL="285750" indent="-285750"/>
            <a:r>
              <a:rPr lang="en-US" dirty="0" smtClean="0">
                <a:solidFill>
                  <a:schemeClr val="tx1"/>
                </a:solidFill>
              </a:rPr>
              <a:t>List the components</a:t>
            </a:r>
          </a:p>
          <a:p>
            <a:pPr marL="285750" indent="-285750"/>
            <a:r>
              <a:rPr lang="en-US" dirty="0" smtClean="0">
                <a:solidFill>
                  <a:schemeClr val="tx1"/>
                </a:solidFill>
              </a:rPr>
              <a:t>Explain different types of Data Binding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6" name="Content Placeholder 1"/>
          <p:cNvSpPr>
            <a:spLocks noGrp="1"/>
          </p:cNvSpPr>
          <p:nvPr>
            <p:ph idx="1"/>
          </p:nvPr>
        </p:nvSpPr>
        <p:spPr/>
        <p:txBody>
          <a:bodyPr/>
          <a:lstStyle/>
          <a:p>
            <a:r>
              <a:rPr lang="en-US" dirty="0" smtClean="0"/>
              <a:t>What is the difference between AoT and JIT Compilation?</a:t>
            </a:r>
          </a:p>
          <a:p>
            <a:r>
              <a:rPr lang="en-US" dirty="0" smtClean="0"/>
              <a:t>When to use a component?</a:t>
            </a:r>
          </a:p>
          <a:p>
            <a:r>
              <a:rPr lang="en-US" dirty="0" smtClean="0"/>
              <a:t>What are the various bindings </a:t>
            </a:r>
            <a:r>
              <a:rPr lang="en-US" dirty="0"/>
              <a:t>supported? </a:t>
            </a:r>
            <a:r>
              <a:rPr lang="en-US" dirty="0" smtClean="0"/>
              <a:t>What </a:t>
            </a:r>
            <a:r>
              <a:rPr lang="en-US" dirty="0"/>
              <a:t>is bootstrapping?</a:t>
            </a:r>
          </a:p>
          <a:p>
            <a:r>
              <a:rPr lang="en-US" dirty="0"/>
              <a:t>What is the role of Angular CLI?</a:t>
            </a:r>
          </a:p>
          <a:p>
            <a:r>
              <a:rPr lang="en-US" dirty="0"/>
              <a:t>When to use SystemJS config?</a:t>
            </a:r>
          </a:p>
          <a:p>
            <a:endParaRPr lang="en-US" dirty="0" smtClean="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38400" y="76200"/>
            <a:ext cx="6857996" cy="478971"/>
          </a:xfrm>
          <a:prstGeom prst="rect">
            <a:avLst/>
          </a:prstGeom>
        </p:spPr>
        <p:txBody>
          <a:bodyPr vert="horz" lIns="91440" tIns="45720" rIns="91440" bIns="45720" rtlCol="0" anchor="b">
            <a:noAutofit/>
          </a:bodyPr>
          <a:lstStyle>
            <a:lvl1pPr algn="ctr" defTabSz="914400" rtl="0" eaLnBrk="1" latinLnBrk="0" hangingPunct="1">
              <a:spcBef>
                <a:spcPct val="0"/>
              </a:spcBef>
              <a:buNone/>
              <a:defRPr lang="en-US" sz="4500" b="0" kern="1200">
                <a:solidFill>
                  <a:schemeClr val="bg1"/>
                </a:solidFill>
                <a:latin typeface="Arial Rounded MT Bold" pitchFamily="34" charset="0"/>
                <a:ea typeface="+mn-ea"/>
                <a:cs typeface="+mn-cs"/>
              </a:defRPr>
            </a:lvl1pPr>
          </a:lstStyle>
          <a:p>
            <a:pPr algn="l"/>
            <a:r>
              <a:rPr lang="en-US" sz="3200" dirty="0" smtClean="0"/>
              <a:t>References</a:t>
            </a:r>
            <a:endParaRPr lang="en-US" sz="3200" dirty="0"/>
          </a:p>
        </p:txBody>
      </p:sp>
      <p:sp>
        <p:nvSpPr>
          <p:cNvPr id="6" name="Content Placeholder 1"/>
          <p:cNvSpPr txBox="1">
            <a:spLocks/>
          </p:cNvSpPr>
          <p:nvPr/>
        </p:nvSpPr>
        <p:spPr>
          <a:xfrm>
            <a:off x="217449" y="2111829"/>
            <a:ext cx="8229600" cy="232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dirty="0" smtClean="0">
                <a:hlinkClick r:id="rId2"/>
              </a:rPr>
              <a:t>https</a:t>
            </a:r>
            <a:r>
              <a:rPr lang="en-US" sz="1400" dirty="0">
                <a:hlinkClick r:id="rId2"/>
              </a:rPr>
              <a:t>://angular.io/</a:t>
            </a:r>
            <a:endParaRPr lang="en-US" sz="1400" dirty="0"/>
          </a:p>
          <a:p>
            <a:pPr marL="285750" indent="-285750" algn="l">
              <a:buFont typeface="Arial" panose="020B0604020202020204" pitchFamily="34" charset="0"/>
              <a:buChar char="•"/>
            </a:pPr>
            <a:r>
              <a:rPr lang="en-US" sz="1400" dirty="0">
                <a:hlinkClick r:id="rId3"/>
              </a:rPr>
              <a:t>https://genuitec.com</a:t>
            </a:r>
            <a:endParaRPr lang="en-US" sz="1400" dirty="0"/>
          </a:p>
          <a:p>
            <a:pPr marL="285750" indent="-285750" algn="l">
              <a:buFont typeface="Arial" panose="020B0604020202020204" pitchFamily="34" charset="0"/>
              <a:buChar char="•"/>
            </a:pPr>
            <a:r>
              <a:rPr lang="en-US" sz="1400" dirty="0">
                <a:hlinkClick r:id="rId4"/>
              </a:rPr>
              <a:t>https://angularexamples.io</a:t>
            </a:r>
            <a:endParaRPr lang="en-US" sz="1400" dirty="0"/>
          </a:p>
          <a:p>
            <a:pPr marL="285750" indent="-285750" algn="l">
              <a:buFont typeface="Arial" panose="020B0604020202020204" pitchFamily="34" charset="0"/>
              <a:buChar char="•"/>
            </a:pPr>
            <a:r>
              <a:rPr lang="en-US" sz="1400" dirty="0">
                <a:hlinkClick r:id="rId5"/>
              </a:rPr>
              <a:t>https://lishman.io</a:t>
            </a:r>
            <a:endParaRPr lang="en-US" sz="1400" dirty="0"/>
          </a:p>
          <a:p>
            <a:pPr marL="285750" indent="-285750" algn="l">
              <a:buFont typeface="Arial" panose="020B0604020202020204" pitchFamily="34" charset="0"/>
              <a:buChar char="•"/>
            </a:pPr>
            <a:r>
              <a:rPr lang="en-US" sz="1400" dirty="0">
                <a:hlinkClick r:id="rId6"/>
              </a:rPr>
              <a:t>https://rangle.io</a:t>
            </a:r>
            <a:endParaRPr lang="en-US" sz="1400" dirty="0"/>
          </a:p>
          <a:p>
            <a:pPr marL="285750" indent="-285750" algn="l">
              <a:buFont typeface="Arial" panose="020B0604020202020204" pitchFamily="34" charset="0"/>
              <a:buChar char="•"/>
            </a:pPr>
            <a:r>
              <a:rPr lang="en-US" sz="1400" dirty="0">
                <a:hlinkClick r:id="rId7"/>
              </a:rPr>
              <a:t>https://dzone.com/articles/developing-pwa-using-angular-7</a:t>
            </a:r>
            <a:endParaRPr lang="en-US" sz="1400" dirty="0"/>
          </a:p>
          <a:p>
            <a:pPr marL="285750" indent="-285750" algn="l">
              <a:buFont typeface="Arial" panose="020B0604020202020204" pitchFamily="34" charset="0"/>
              <a:buChar char="•"/>
            </a:pPr>
            <a:r>
              <a:rPr lang="en-US" sz="1400" dirty="0">
                <a:hlinkClick r:id="rId8"/>
              </a:rPr>
              <a:t>https://sass-lang.com/</a:t>
            </a:r>
          </a:p>
          <a:p>
            <a:pPr marL="285750" indent="-285750" algn="l">
              <a:buFont typeface="Arial" panose="020B0604020202020204" pitchFamily="34" charset="0"/>
              <a:buChar char="•"/>
            </a:pPr>
            <a:r>
              <a:rPr lang="en-US" sz="1400" dirty="0">
                <a:hlinkClick r:id="rId8"/>
              </a:rPr>
              <a:t>https://material.angular.io/</a:t>
            </a:r>
          </a:p>
          <a:p>
            <a:pPr marL="285750" indent="-285750" algn="l">
              <a:buFont typeface="Arial" panose="020B0604020202020204" pitchFamily="34" charset="0"/>
              <a:buChar char="•"/>
            </a:pPr>
            <a:r>
              <a:rPr lang="en-US" sz="1400" dirty="0">
                <a:hlinkClick r:id="rId8"/>
              </a:rPr>
              <a:t>https://www.smashingmagazine.com/2018/09/pwa-angular-6</a:t>
            </a:r>
            <a:r>
              <a:rPr lang="en-US" sz="1400" dirty="0" smtClean="0">
                <a:hlinkClick r:id="rId8"/>
              </a:rPr>
              <a:t>/</a:t>
            </a:r>
          </a:p>
          <a:p>
            <a:pPr marL="285750" indent="-285750" algn="l">
              <a:buFont typeface="Arial" panose="020B0604020202020204" pitchFamily="34" charset="0"/>
              <a:buChar char="•"/>
            </a:pPr>
            <a:r>
              <a:rPr lang="en-US" sz="1400" dirty="0">
                <a:hlinkClick r:id="rId8"/>
              </a:rPr>
              <a:t>https://www.sitepoint.com/angular-material-design-components</a:t>
            </a:r>
            <a:r>
              <a:rPr lang="en-US" sz="1400" dirty="0" smtClean="0">
                <a:hlinkClick r:id="rId8"/>
              </a:rPr>
              <a:t>/</a:t>
            </a:r>
          </a:p>
          <a:p>
            <a:pPr marL="285750" indent="-285750" algn="l">
              <a:buFont typeface="Arial" panose="020B0604020202020204" pitchFamily="34" charset="0"/>
              <a:buChar char="•"/>
            </a:pPr>
            <a:r>
              <a:rPr lang="en-US" sz="1400" dirty="0">
                <a:hlinkClick r:id="rId8"/>
              </a:rPr>
              <a:t>https://www.freakyjolly.com/angular-7-implement-infinite-virtual-scroll-in-few-easy-steps-in-latest-angular-7-x/</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smtClean="0"/>
          </a:p>
        </p:txBody>
      </p:sp>
      <p:sp>
        <p:nvSpPr>
          <p:cNvPr id="7" name="Content Placeholder 1"/>
          <p:cNvSpPr txBox="1">
            <a:spLocks/>
          </p:cNvSpPr>
          <p:nvPr/>
        </p:nvSpPr>
        <p:spPr>
          <a:xfrm>
            <a:off x="228600" y="1066800"/>
            <a:ext cx="8872728"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l"/>
            <a:r>
              <a:rPr lang="en-US" sz="1400" i="1" dirty="0" smtClean="0"/>
              <a:t>The author or the organization does not claim any intellectual rights on the content used in these materials. Some of the materials have been taken from the following(but not limited to the below) references. These materials belong to the respective authors. The content is used for learning purposes. Most of them with due permission</a:t>
            </a:r>
            <a:endParaRPr lang="en-US" sz="1400" i="1" dirty="0"/>
          </a:p>
        </p:txBody>
      </p:sp>
    </p:spTree>
    <p:extLst>
      <p:ext uri="{BB962C8B-B14F-4D97-AF65-F5344CB8AC3E}">
        <p14:creationId xmlns:p14="http://schemas.microsoft.com/office/powerpoint/2010/main" val="2161313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5029773"/>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a:t>
            </a:r>
            <a:r>
              <a:rPr lang="en-US" sz="2400" dirty="0" smtClean="0">
                <a:solidFill>
                  <a:schemeClr val="tx1">
                    <a:lumMod val="75000"/>
                    <a:lumOff val="25000"/>
                  </a:schemeClr>
                </a:solidFill>
                <a:latin typeface="Arial Rounded MT Bold" pitchFamily="34" charset="0"/>
              </a:rPr>
              <a:t>completed</a:t>
            </a:r>
          </a:p>
          <a:p>
            <a:pPr marL="65088" lvl="1"/>
            <a:r>
              <a:rPr lang="en-US" sz="2400" dirty="0" smtClean="0">
                <a:solidFill>
                  <a:schemeClr val="tx1">
                    <a:lumMod val="65000"/>
                    <a:lumOff val="35000"/>
                  </a:schemeClr>
                </a:solidFill>
                <a:latin typeface="Arial Rounded MT Bold" pitchFamily="34" charset="0"/>
                <a:cs typeface="Arial" pitchFamily="34" charset="0"/>
              </a:rPr>
              <a:t>Angular Basic Concepts, Components and Binding</a:t>
            </a:r>
            <a:endParaRPr lang="en-US" sz="2400" dirty="0" smtClean="0">
              <a:solidFill>
                <a:schemeClr val="tx1">
                  <a:lumMod val="75000"/>
                  <a:lumOff val="25000"/>
                </a:schemeClr>
              </a:solidFill>
              <a:latin typeface="Arial Rounded MT Bold" pitchFamily="34" charset="0"/>
            </a:endParaRPr>
          </a:p>
          <a:p>
            <a:pPr marL="65088" lvl="1"/>
            <a:endParaRPr lang="en-US" sz="2400" dirty="0">
              <a:solidFill>
                <a:schemeClr val="bg1"/>
              </a:solidFill>
              <a:latin typeface="Arial Rounded MT Bold" pitchFamily="34" charset="0"/>
            </a:endParaRPr>
          </a:p>
          <a:p>
            <a:pPr marL="65088" lvl="1"/>
            <a:endParaRPr lang="en-US" sz="2400" b="1" dirty="0">
              <a:solidFill>
                <a:schemeClr val="tx1">
                  <a:lumMod val="65000"/>
                  <a:lumOff val="3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43</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Thanks!</a:t>
            </a:r>
            <a:endParaRPr lang="en-US" sz="2400" b="1" dirty="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291114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Basic Concepts</a:t>
            </a:r>
          </a:p>
        </p:txBody>
      </p:sp>
    </p:spTree>
    <p:extLst>
      <p:ext uri="{BB962C8B-B14F-4D97-AF65-F5344CB8AC3E}">
        <p14:creationId xmlns:p14="http://schemas.microsoft.com/office/powerpoint/2010/main" val="337859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 Setup</a:t>
            </a:r>
            <a:endParaRPr lang="en-US" dirty="0"/>
          </a:p>
        </p:txBody>
      </p:sp>
      <p:sp>
        <p:nvSpPr>
          <p:cNvPr id="4" name="Rectangle 1"/>
          <p:cNvSpPr>
            <a:spLocks noChangeArrowheads="1"/>
          </p:cNvSpPr>
          <p:nvPr/>
        </p:nvSpPr>
        <p:spPr bwMode="auto">
          <a:xfrm>
            <a:off x="381000" y="958336"/>
            <a:ext cx="7712439" cy="403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Following are some key points to consider for workspace setup:</a:t>
            </a:r>
          </a:p>
          <a:p>
            <a:pPr defTabSz="685800" eaLnBrk="0" fontAlgn="base" hangingPunct="0">
              <a:spcBef>
                <a:spcPct val="0"/>
              </a:spcBef>
              <a:spcAft>
                <a:spcPct val="0"/>
              </a:spcAft>
            </a:pPr>
            <a:endParaRPr lang="en-US" altLang="en-US" sz="2000" dirty="0" smtClean="0">
              <a:latin typeface="Arial" panose="020B0604020202020204" pitchFamily="34" charset="0"/>
              <a:cs typeface="Arial" panose="020B0604020202020204" pitchFamily="34" charset="0"/>
            </a:endParaRPr>
          </a:p>
          <a:p>
            <a:pPr marL="742950" lvl="1" indent="-28575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Several integrated development </a:t>
            </a:r>
            <a:r>
              <a:rPr lang="en-US" altLang="en-US" dirty="0" smtClean="0">
                <a:latin typeface="Arial" panose="020B0604020202020204" pitchFamily="34" charset="0"/>
                <a:cs typeface="Arial" panose="020B0604020202020204" pitchFamily="34" charset="0"/>
              </a:rPr>
              <a:t>environments (IDEs) are available. The best among them is Angular IDE. However it is not free.</a:t>
            </a:r>
          </a:p>
          <a:p>
            <a:pPr marL="742950" lvl="1"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Eclipse or VS Code are free alternatives for tooling and linting support</a:t>
            </a:r>
          </a:p>
          <a:p>
            <a:pPr marL="742950" lvl="1"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Node JS must be installed for all IDEs, either externally or internally by the tool</a:t>
            </a:r>
          </a:p>
          <a:p>
            <a:pPr marL="742950" lvl="1"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Node is needed primarily for the Node Package Manager </a:t>
            </a:r>
            <a:r>
              <a:rPr lang="en-US" altLang="en-US" dirty="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rPr>
              <a:t>NPM) that will be used profoundly in building Angular applications</a:t>
            </a:r>
          </a:p>
          <a:p>
            <a:pPr marL="742950" lvl="1" indent="-285750" defTabSz="685800" eaLnBrk="0" fontAlgn="base" hangingPunct="0">
              <a:spcBef>
                <a:spcPct val="0"/>
              </a:spcBef>
              <a:spcAft>
                <a:spcPct val="0"/>
              </a:spcAf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NPM can be used to install Angular as a dependency, along with other libraries and tools, including the compiler that are needed for Angular development</a:t>
            </a:r>
          </a:p>
          <a:p>
            <a:pPr defTabSz="685800" eaLnBrk="0" fontAlgn="base" hangingPunct="0">
              <a:spcBef>
                <a:spcPct val="0"/>
              </a:spcBef>
              <a:spcAft>
                <a:spcPct val="0"/>
              </a:spcAft>
            </a:pP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3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4" name="Rectangle 1"/>
          <p:cNvSpPr>
            <a:spLocks noChangeArrowheads="1"/>
          </p:cNvSpPr>
          <p:nvPr/>
        </p:nvSpPr>
        <p:spPr bwMode="auto">
          <a:xfrm>
            <a:off x="609600" y="989112"/>
            <a:ext cx="7712439" cy="407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Angular </a:t>
            </a:r>
            <a:r>
              <a:rPr lang="en-US" sz="2000" dirty="0">
                <a:latin typeface="Arial" panose="020B0604020202020204" pitchFamily="34" charset="0"/>
                <a:cs typeface="Arial" panose="020B0604020202020204" pitchFamily="34" charset="0"/>
              </a:rPr>
              <a:t>modules consolidate components, </a:t>
            </a:r>
            <a:r>
              <a:rPr lang="en-US" sz="2000" dirty="0" smtClean="0">
                <a:latin typeface="Arial" panose="020B0604020202020204" pitchFamily="34" charset="0"/>
                <a:cs typeface="Arial" panose="020B0604020202020204" pitchFamily="34" charset="0"/>
              </a:rPr>
              <a:t>directives, services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pipes </a:t>
            </a:r>
            <a:r>
              <a:rPr lang="en-US" sz="2000" dirty="0">
                <a:latin typeface="Arial" panose="020B0604020202020204" pitchFamily="34" charset="0"/>
                <a:cs typeface="Arial" panose="020B0604020202020204" pitchFamily="34" charset="0"/>
              </a:rPr>
              <a:t>into cohesive blocks of </a:t>
            </a:r>
            <a:r>
              <a:rPr lang="en-US" sz="2000" dirty="0" smtClean="0">
                <a:latin typeface="Arial" panose="020B0604020202020204" pitchFamily="34" charset="0"/>
                <a:cs typeface="Arial" panose="020B0604020202020204" pitchFamily="34" charset="0"/>
              </a:rPr>
              <a:t>functionality.</a:t>
            </a:r>
          </a:p>
          <a:p>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Modules are essential </a:t>
            </a:r>
            <a:r>
              <a:rPr lang="en-US" sz="2000" dirty="0">
                <a:latin typeface="Arial" panose="020B0604020202020204" pitchFamily="34" charset="0"/>
                <a:cs typeface="Arial" panose="020B0604020202020204" pitchFamily="34" charset="0"/>
              </a:rPr>
              <a:t>for template parsing, both in the </a:t>
            </a:r>
            <a:r>
              <a:rPr lang="en-US" sz="2000" dirty="0" smtClean="0">
                <a:latin typeface="Arial" panose="020B0604020202020204" pitchFamily="34" charset="0"/>
                <a:cs typeface="Arial" panose="020B0604020202020204" pitchFamily="34" charset="0"/>
              </a:rPr>
              <a:t>“Just </a:t>
            </a:r>
            <a:r>
              <a:rPr lang="en-US" sz="2000" dirty="0">
                <a:latin typeface="Arial" panose="020B0604020202020204" pitchFamily="34" charset="0"/>
                <a:cs typeface="Arial" panose="020B0604020202020204" pitchFamily="34" charset="0"/>
              </a:rPr>
              <a:t>In </a:t>
            </a:r>
            <a:r>
              <a:rPr lang="en-US" sz="2000" dirty="0" smtClean="0">
                <a:latin typeface="Arial" panose="020B0604020202020204" pitchFamily="34" charset="0"/>
                <a:cs typeface="Arial" panose="020B0604020202020204" pitchFamily="34" charset="0"/>
              </a:rPr>
              <a:t>Time” </a:t>
            </a:r>
            <a:r>
              <a:rPr lang="en-US" sz="2000" dirty="0">
                <a:latin typeface="Arial" panose="020B0604020202020204" pitchFamily="34" charset="0"/>
                <a:cs typeface="Arial" panose="020B0604020202020204" pitchFamily="34" charset="0"/>
              </a:rPr>
              <a:t>or </a:t>
            </a:r>
            <a:r>
              <a:rPr lang="en-US" sz="2000" dirty="0" smtClean="0">
                <a:latin typeface="Arial" panose="020B0604020202020204" pitchFamily="34" charset="0"/>
                <a:cs typeface="Arial" panose="020B0604020202020204" pitchFamily="34" charset="0"/>
              </a:rPr>
              <a:t>“Ahead </a:t>
            </a:r>
            <a:r>
              <a:rPr lang="en-US" sz="2000" dirty="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Time” </a:t>
            </a:r>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ompilation scenarios. They also can </a:t>
            </a:r>
            <a:r>
              <a:rPr lang="en-US" sz="2000" dirty="0">
                <a:latin typeface="Arial" panose="020B0604020202020204" pitchFamily="34" charset="0"/>
                <a:cs typeface="Arial" panose="020B0604020202020204" pitchFamily="34" charset="0"/>
              </a:rPr>
              <a:t>be used to clarify which components and directives are </a:t>
            </a:r>
            <a:r>
              <a:rPr lang="en-US" sz="2000" dirty="0" smtClean="0">
                <a:latin typeface="Arial" panose="020B0604020202020204" pitchFamily="34" charset="0"/>
                <a:cs typeface="Arial" panose="020B0604020202020204" pitchFamily="34" charset="0"/>
              </a:rPr>
              <a:t>intended </a:t>
            </a:r>
            <a:r>
              <a:rPr lang="en-US" sz="2000" dirty="0">
                <a:latin typeface="Arial" panose="020B0604020202020204" pitchFamily="34" charset="0"/>
                <a:cs typeface="Arial" panose="020B0604020202020204" pitchFamily="34" charset="0"/>
              </a:rPr>
              <a:t>to be used publicly vs </a:t>
            </a:r>
            <a:r>
              <a:rPr lang="en-US" sz="2000" dirty="0" smtClean="0">
                <a:latin typeface="Arial" panose="020B0604020202020204" pitchFamily="34" charset="0"/>
                <a:cs typeface="Arial" panose="020B0604020202020204" pitchFamily="34" charset="0"/>
              </a:rPr>
              <a:t>internally in </a:t>
            </a:r>
            <a:r>
              <a:rPr lang="en-US" sz="2000" dirty="0">
                <a:latin typeface="Arial" panose="020B0604020202020204" pitchFamily="34" charset="0"/>
                <a:cs typeface="Arial" panose="020B0604020202020204" pitchFamily="34" charset="0"/>
              </a:rPr>
              <a:t>implementation </a:t>
            </a:r>
            <a:r>
              <a:rPr lang="en-US" sz="2000" dirty="0" smtClean="0">
                <a:latin typeface="Arial" panose="020B0604020202020204" pitchFamily="34" charset="0"/>
                <a:cs typeface="Arial" panose="020B0604020202020204" pitchFamily="34" charset="0"/>
              </a:rPr>
              <a:t>details</a:t>
            </a:r>
            <a:r>
              <a:rPr lang="en-US" sz="2000" dirty="0">
                <a:latin typeface="Arial" panose="020B0604020202020204" pitchFamily="34" charset="0"/>
                <a:cs typeface="Arial" panose="020B0604020202020204" pitchFamily="34" charset="0"/>
              </a:rPr>
              <a:t>.</a:t>
            </a:r>
          </a:p>
        </p:txBody>
      </p:sp>
      <p:sp>
        <p:nvSpPr>
          <p:cNvPr id="3" name="TextBox 2"/>
          <p:cNvSpPr txBox="1"/>
          <p:nvPr/>
        </p:nvSpPr>
        <p:spPr>
          <a:xfrm>
            <a:off x="685800" y="1752600"/>
            <a:ext cx="6705600"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import { BrowserModule } from '@angular/platform-browser';</a:t>
            </a:r>
          </a:p>
          <a:p>
            <a:r>
              <a:rPr lang="en-US" sz="1200" dirty="0">
                <a:latin typeface="Courier New" panose="02070309020205020404" pitchFamily="49" charset="0"/>
                <a:cs typeface="Courier New" panose="02070309020205020404" pitchFamily="49" charset="0"/>
              </a:rPr>
              <a:t>import { NgModule } from '@angular/core';</a:t>
            </a:r>
          </a:p>
          <a:p>
            <a:r>
              <a:rPr lang="en-US" sz="1200" dirty="0">
                <a:latin typeface="Courier New" panose="02070309020205020404" pitchFamily="49" charset="0"/>
                <a:cs typeface="Courier New" panose="02070309020205020404" pitchFamily="49" charset="0"/>
              </a:rPr>
              <a:t>import { AppComponent } from './app.component';</a:t>
            </a:r>
          </a:p>
          <a:p>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NgModule({</a:t>
            </a:r>
          </a:p>
          <a:p>
            <a:r>
              <a:rPr lang="en-US" sz="1200" dirty="0">
                <a:latin typeface="Courier New" panose="02070309020205020404" pitchFamily="49" charset="0"/>
                <a:cs typeface="Courier New" panose="02070309020205020404" pitchFamily="49" charset="0"/>
              </a:rPr>
              <a:t>  declarations: [</a:t>
            </a:r>
            <a:r>
              <a:rPr lang="en-US" sz="1200" dirty="0" smtClean="0">
                <a:latin typeface="Courier New" panose="02070309020205020404" pitchFamily="49" charset="0"/>
                <a:cs typeface="Courier New" panose="02070309020205020404" pitchFamily="49" charset="0"/>
              </a:rPr>
              <a:t>AppComponent],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imports: [BrowserModule],</a:t>
            </a:r>
          </a:p>
          <a:p>
            <a:r>
              <a:rPr lang="en-US" sz="1200" dirty="0">
                <a:latin typeface="Courier New" panose="02070309020205020404" pitchFamily="49" charset="0"/>
                <a:cs typeface="Courier New" panose="02070309020205020404" pitchFamily="49" charset="0"/>
              </a:rPr>
              <a:t>  providers: [UserService, LessonsService]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export class ExampleModule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909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Loading</a:t>
            </a:r>
            <a:endParaRPr lang="en-US" dirty="0"/>
          </a:p>
        </p:txBody>
      </p:sp>
      <p:sp>
        <p:nvSpPr>
          <p:cNvPr id="4" name="Rectangle 1"/>
          <p:cNvSpPr>
            <a:spLocks noChangeArrowheads="1"/>
          </p:cNvSpPr>
          <p:nvPr/>
        </p:nvSpPr>
        <p:spPr bwMode="auto">
          <a:xfrm>
            <a:off x="609600" y="762000"/>
            <a:ext cx="7712439" cy="588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eaLnBrk="0" fontAlgn="base" hangingPunct="0">
              <a:spcBef>
                <a:spcPct val="0"/>
              </a:spcBef>
              <a:spcAft>
                <a:spcPct val="0"/>
              </a:spcAft>
            </a:pPr>
            <a:r>
              <a:rPr lang="en-US" altLang="en-US" dirty="0" smtClean="0">
                <a:latin typeface="Arial" panose="020B0604020202020204" pitchFamily="34" charset="0"/>
                <a:cs typeface="Arial" panose="020B0604020202020204" pitchFamily="34" charset="0"/>
              </a:rPr>
              <a:t>Module loading is the process of loading the Angular modules in the right order while enforcing all dependencies are met. Thus, avoiding the need to include every script file that is written for the application.</a:t>
            </a:r>
          </a:p>
          <a:p>
            <a:r>
              <a:rPr lang="en-US" dirty="0" smtClean="0">
                <a:latin typeface="Arial" panose="020B0604020202020204" pitchFamily="34" charset="0"/>
                <a:cs typeface="Arial" panose="020B0604020202020204" pitchFamily="34" charset="0"/>
              </a:rPr>
              <a:t>This allows </a:t>
            </a:r>
            <a:r>
              <a:rPr lang="en-US" dirty="0">
                <a:latin typeface="Arial" panose="020B0604020202020204" pitchFamily="34" charset="0"/>
                <a:cs typeface="Arial" panose="020B0604020202020204" pitchFamily="34" charset="0"/>
              </a:rPr>
              <a:t>us to easily use specific parts of a </a:t>
            </a:r>
            <a:r>
              <a:rPr lang="en-US" dirty="0" smtClean="0">
                <a:latin typeface="Arial" panose="020B0604020202020204" pitchFamily="34" charset="0"/>
                <a:cs typeface="Arial" panose="020B0604020202020204" pitchFamily="34" charset="0"/>
              </a:rPr>
              <a:t>library and erases </a:t>
            </a:r>
            <a:r>
              <a:rPr lang="en-US" dirty="0">
                <a:latin typeface="Arial" panose="020B0604020202020204" pitchFamily="34" charset="0"/>
                <a:cs typeface="Arial" panose="020B0604020202020204" pitchFamily="34" charset="0"/>
              </a:rPr>
              <a:t>collisions between two different </a:t>
            </a:r>
            <a:r>
              <a:rPr lang="en-US" dirty="0" smtClean="0">
                <a:latin typeface="Arial" panose="020B0604020202020204" pitchFamily="34" charset="0"/>
                <a:cs typeface="Arial" panose="020B0604020202020204" pitchFamily="34" charset="0"/>
              </a:rPr>
              <a:t>libraries.</a:t>
            </a:r>
          </a:p>
          <a:p>
            <a:r>
              <a:rPr lang="en-US" altLang="en-US" dirty="0" smtClean="0">
                <a:latin typeface="Arial" panose="020B0604020202020204" pitchFamily="34" charset="0"/>
                <a:cs typeface="Arial" panose="020B0604020202020204" pitchFamily="34" charset="0"/>
              </a:rPr>
              <a:t>Module loaders are external tools to the Angular application that are available to do this task. Some of the popular tools include:</a:t>
            </a:r>
            <a:br>
              <a:rPr lang="en-US" altLang="en-US" dirty="0" smtClean="0">
                <a:latin typeface="Arial" panose="020B0604020202020204" pitchFamily="34" charset="0"/>
                <a:cs typeface="Arial" panose="020B0604020202020204" pitchFamily="34" charset="0"/>
              </a:rPr>
            </a:br>
            <a:endParaRPr lang="en-US" altLang="en-US"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Webpack</a:t>
            </a:r>
          </a:p>
          <a:p>
            <a:pPr marL="742950" lvl="1" indent="-285750">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Angular CLI</a:t>
            </a:r>
          </a:p>
          <a:p>
            <a:pPr marL="742950" lvl="1" indent="-285750">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System JS</a:t>
            </a:r>
            <a:br>
              <a:rPr lang="en-US" altLang="en-US" dirty="0" smtClean="0">
                <a:latin typeface="Arial" panose="020B0604020202020204" pitchFamily="34" charset="0"/>
                <a:cs typeface="Arial" panose="020B0604020202020204" pitchFamily="34" charset="0"/>
              </a:rPr>
            </a:br>
            <a:endParaRPr lang="en-US" alt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Module loaders manage third </a:t>
            </a:r>
            <a:r>
              <a:rPr lang="en-US" dirty="0">
                <a:latin typeface="Arial" panose="020B0604020202020204" pitchFamily="34" charset="0"/>
                <a:cs typeface="Arial" panose="020B0604020202020204" pitchFamily="34" charset="0"/>
              </a:rPr>
              <a:t>party </a:t>
            </a:r>
            <a:r>
              <a:rPr lang="en-US" dirty="0" smtClean="0">
                <a:latin typeface="Arial" panose="020B0604020202020204" pitchFamily="34" charset="0"/>
                <a:cs typeface="Arial" panose="020B0604020202020204" pitchFamily="34" charset="0"/>
              </a:rPr>
              <a:t>application </a:t>
            </a:r>
            <a:r>
              <a:rPr lang="en-US" dirty="0">
                <a:latin typeface="Arial" panose="020B0604020202020204" pitchFamily="34" charset="0"/>
                <a:cs typeface="Arial" panose="020B0604020202020204" pitchFamily="34" charset="0"/>
              </a:rPr>
              <a:t>dependencies. </a:t>
            </a:r>
            <a:r>
              <a:rPr lang="en-US" dirty="0" smtClean="0">
                <a:latin typeface="Arial" panose="020B0604020202020204" pitchFamily="34" charset="0"/>
                <a:cs typeface="Arial" panose="020B0604020202020204" pitchFamily="34" charset="0"/>
              </a:rPr>
              <a:t>For instance, </a:t>
            </a:r>
            <a:r>
              <a:rPr lang="en-US" dirty="0">
                <a:latin typeface="Arial" panose="020B0604020202020204" pitchFamily="34" charset="0"/>
                <a:cs typeface="Arial" panose="020B0604020202020204" pitchFamily="34" charset="0"/>
              </a:rPr>
              <a:t>if you install libraries with </a:t>
            </a:r>
            <a:r>
              <a:rPr lang="en-US" dirty="0" smtClean="0">
                <a:latin typeface="Arial" panose="020B0604020202020204" pitchFamily="34" charset="0"/>
                <a:cs typeface="Arial" panose="020B0604020202020204" pitchFamily="34" charset="0"/>
              </a:rPr>
              <a:t>NPM, </a:t>
            </a:r>
            <a:r>
              <a:rPr lang="en-US" dirty="0">
                <a:latin typeface="Arial" panose="020B0604020202020204" pitchFamily="34" charset="0"/>
                <a:cs typeface="Arial" panose="020B0604020202020204" pitchFamily="34" charset="0"/>
              </a:rPr>
              <a:t>you can use </a:t>
            </a:r>
            <a:r>
              <a:rPr lang="en-US" dirty="0" smtClean="0">
                <a:latin typeface="Arial" panose="020B0604020202020204" pitchFamily="34" charset="0"/>
                <a:cs typeface="Arial" panose="020B0604020202020204" pitchFamily="34" charset="0"/>
              </a:rPr>
              <a:t>Web pack </a:t>
            </a:r>
            <a:r>
              <a:rPr lang="en-US" dirty="0">
                <a:latin typeface="Arial" panose="020B0604020202020204" pitchFamily="34" charset="0"/>
                <a:cs typeface="Arial" panose="020B0604020202020204" pitchFamily="34" charset="0"/>
              </a:rPr>
              <a:t>to import those files using a variety of JavaScript module approaches (like AMD, </a:t>
            </a:r>
            <a:r>
              <a:rPr lang="en-US" dirty="0" smtClean="0">
                <a:latin typeface="Arial" panose="020B0604020202020204" pitchFamily="34" charset="0"/>
                <a:cs typeface="Arial" panose="020B0604020202020204" pitchFamily="34" charset="0"/>
              </a:rPr>
              <a:t>CommonJS) and official </a:t>
            </a:r>
            <a:r>
              <a:rPr lang="en-US" dirty="0">
                <a:latin typeface="Arial" panose="020B0604020202020204" pitchFamily="34" charset="0"/>
                <a:cs typeface="Arial" panose="020B0604020202020204" pitchFamily="34" charset="0"/>
              </a:rPr>
              <a:t>ES2015 (aka ES6) module spec. </a:t>
            </a: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allows you to do “code splitting”, like splitting JavaScript modules into different </a:t>
            </a:r>
            <a:r>
              <a:rPr lang="en-US" dirty="0" smtClean="0">
                <a:latin typeface="Arial" panose="020B0604020202020204" pitchFamily="34" charset="0"/>
                <a:cs typeface="Arial" panose="020B0604020202020204" pitchFamily="34" charset="0"/>
              </a:rPr>
              <a:t>files or bundles </a:t>
            </a:r>
            <a:r>
              <a:rPr lang="en-US" dirty="0">
                <a:latin typeface="Arial" panose="020B0604020202020204" pitchFamily="34" charset="0"/>
                <a:cs typeface="Arial" panose="020B0604020202020204" pitchFamily="34" charset="0"/>
              </a:rPr>
              <a:t>for better caching or lazy loading.</a:t>
            </a:r>
          </a:p>
          <a:p>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t also helps </a:t>
            </a:r>
            <a:r>
              <a:rPr lang="en-US" dirty="0">
                <a:latin typeface="Arial" panose="020B0604020202020204" pitchFamily="34" charset="0"/>
                <a:cs typeface="Arial" panose="020B0604020202020204" pitchFamily="34" charset="0"/>
              </a:rPr>
              <a:t>you minify your </a:t>
            </a:r>
            <a:r>
              <a:rPr lang="en-US" dirty="0" smtClean="0">
                <a:latin typeface="Arial" panose="020B0604020202020204" pitchFamily="34" charset="0"/>
                <a:cs typeface="Arial" panose="020B0604020202020204" pitchFamily="34" charset="0"/>
              </a:rPr>
              <a:t>files and concatenate </a:t>
            </a:r>
            <a:r>
              <a:rPr lang="en-US" dirty="0">
                <a:latin typeface="Arial" panose="020B0604020202020204" pitchFamily="34" charset="0"/>
                <a:cs typeface="Arial" panose="020B0604020202020204" pitchFamily="34" charset="0"/>
              </a:rPr>
              <a:t>them </a:t>
            </a:r>
            <a:r>
              <a:rPr lang="en-US" dirty="0" smtClean="0">
                <a:latin typeface="Arial" panose="020B0604020202020204" pitchFamily="34" charset="0"/>
                <a:cs typeface="Arial" panose="020B0604020202020204" pitchFamily="34" charset="0"/>
              </a:rPr>
              <a:t>via </a:t>
            </a:r>
            <a:r>
              <a:rPr lang="en-US" dirty="0">
                <a:latin typeface="Arial" panose="020B0604020202020204" pitchFamily="34" charset="0"/>
                <a:cs typeface="Arial" panose="020B0604020202020204" pitchFamily="34" charset="0"/>
              </a:rPr>
              <a:t>plugins, so </a:t>
            </a:r>
            <a:r>
              <a:rPr lang="en-US" dirty="0" smtClean="0">
                <a:latin typeface="Arial" panose="020B0604020202020204" pitchFamily="34" charset="0"/>
                <a:cs typeface="Arial" panose="020B0604020202020204" pitchFamily="34" charset="0"/>
              </a:rPr>
              <a:t>they are </a:t>
            </a:r>
            <a:r>
              <a:rPr lang="en-US" dirty="0">
                <a:latin typeface="Arial" panose="020B0604020202020204" pitchFamily="34" charset="0"/>
                <a:cs typeface="Arial" panose="020B0604020202020204" pitchFamily="34" charset="0"/>
              </a:rPr>
              <a:t>ready to be deployed in </a:t>
            </a:r>
            <a:r>
              <a:rPr lang="en-US" dirty="0" smtClean="0">
                <a:latin typeface="Arial" panose="020B0604020202020204" pitchFamily="34" charset="0"/>
                <a:cs typeface="Arial" panose="020B0604020202020204" pitchFamily="34" charset="0"/>
              </a:rPr>
              <a:t>production.</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131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JS and Webpack</a:t>
            </a:r>
            <a:endParaRPr lang="en-US" dirty="0"/>
          </a:p>
        </p:txBody>
      </p:sp>
      <p:graphicFrame>
        <p:nvGraphicFramePr>
          <p:cNvPr id="3" name="Diagram 2"/>
          <p:cNvGraphicFramePr/>
          <p:nvPr>
            <p:extLst>
              <p:ext uri="{D42A27DB-BD31-4B8C-83A1-F6EECF244321}">
                <p14:modId xmlns:p14="http://schemas.microsoft.com/office/powerpoint/2010/main" val="1448308057"/>
              </p:ext>
            </p:extLst>
          </p:nvPr>
        </p:nvGraphicFramePr>
        <p:xfrm>
          <a:off x="533400" y="1066800"/>
          <a:ext cx="7924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86297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ED23CA7C76A245B6CFFC5D7A1394C6" ma:contentTypeVersion="0" ma:contentTypeDescription="Create a new document." ma:contentTypeScope="" ma:versionID="dc7880f833458f33b631c21d7f0a2d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FCE96-C8A4-4E92-8467-18B7198B1C7C}">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8CBAEDB-616F-4033-948C-654788189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3299</TotalTime>
  <Words>3257</Words>
  <Application>Microsoft Office PowerPoint</Application>
  <PresentationFormat>On-screen Show (4:3)</PresentationFormat>
  <Paragraphs>442</Paragraphs>
  <Slides>43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Narrow</vt:lpstr>
      <vt:lpstr>Arial Rounded MT Bold</vt:lpstr>
      <vt:lpstr>Arial Unicode MS</vt:lpstr>
      <vt:lpstr>Calibri</vt:lpstr>
      <vt:lpstr>Courier New</vt:lpstr>
      <vt:lpstr>Verdana</vt:lpstr>
      <vt:lpstr>Wingdings</vt:lpstr>
      <vt:lpstr>Custom Design</vt:lpstr>
      <vt:lpstr>PowerPoint Presentation</vt:lpstr>
      <vt:lpstr>PowerPoint Presentation</vt:lpstr>
      <vt:lpstr>Session Rules</vt:lpstr>
      <vt:lpstr>Objectives</vt:lpstr>
      <vt:lpstr>PowerPoint Presentation</vt:lpstr>
      <vt:lpstr>Workspace Setup</vt:lpstr>
      <vt:lpstr>Modules</vt:lpstr>
      <vt:lpstr>Module Loading</vt:lpstr>
      <vt:lpstr>System JS and Webpack</vt:lpstr>
      <vt:lpstr>Angular CLI</vt:lpstr>
      <vt:lpstr>Angular CLI Commands</vt:lpstr>
      <vt:lpstr>Learn How - Demonstration</vt:lpstr>
      <vt:lpstr>Angular Servers</vt:lpstr>
      <vt:lpstr>JIT and AOT Compilation</vt:lpstr>
      <vt:lpstr>Angular Libraries</vt:lpstr>
      <vt:lpstr>Angular Libraries</vt:lpstr>
      <vt:lpstr>Angular Libraries</vt:lpstr>
      <vt:lpstr>Angular Libraries</vt:lpstr>
      <vt:lpstr>Bootstrapping</vt:lpstr>
      <vt:lpstr>PowerPoint Presentation</vt:lpstr>
      <vt:lpstr>Introducing Components</vt:lpstr>
      <vt:lpstr>Creating Components</vt:lpstr>
      <vt:lpstr>Learn How - Demonstration</vt:lpstr>
      <vt:lpstr>Templates</vt:lpstr>
      <vt:lpstr>PowerPoint Presentation</vt:lpstr>
      <vt:lpstr>Data Binding</vt:lpstr>
      <vt:lpstr>Other Bindings</vt:lpstr>
      <vt:lpstr>Other Bindings</vt:lpstr>
      <vt:lpstr>Data Binding</vt:lpstr>
      <vt:lpstr>Learn How - Demonstration</vt:lpstr>
      <vt:lpstr>PowerPoint Presentation</vt:lpstr>
      <vt:lpstr>Component IO - @Input</vt:lpstr>
      <vt:lpstr>@Output</vt:lpstr>
      <vt:lpstr>Two-Way Binding</vt:lpstr>
      <vt:lpstr>Nesting Components</vt:lpstr>
      <vt:lpstr>Learn How - Demonstration</vt:lpstr>
      <vt:lpstr>Component Projection</vt:lpstr>
      <vt:lpstr>Learn How - Demonstration</vt:lpstr>
      <vt:lpstr>Questions</vt:lpstr>
      <vt:lpstr>Test Your Understanding</vt:lpstr>
      <vt:lpstr>PowerPoint Presentation</vt:lpstr>
      <vt:lpstr>PowerPoint Presentation</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Vignesh Murali Natarajan</dc:creator>
  <cp:lastModifiedBy>Dasgupta, Saipatri (Cognizant)</cp:lastModifiedBy>
  <cp:revision>202</cp:revision>
  <dcterms:created xsi:type="dcterms:W3CDTF">2011-06-15T11:24:59Z</dcterms:created>
  <dcterms:modified xsi:type="dcterms:W3CDTF">2019-05-15T11:22:47Z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0x0101008CED23CA7C76A245B6CFFC5D7A1394C6</vt:lpwstr>
  </property>
  <property fmtid="{D5CDD505-2E9C-101B-9397-08002B2CF9AE}" pid="3" name="_dlc_DocIdItemGuid">
    <vt:lpwstr>1c19f327-3998-48ba-bd4d-be7aee79e354</vt:lpwstr>
  </property>
</Properties>
</file>