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0"/>
  </p:notesMasterIdLst>
  <p:sldIdLst>
    <p:sldId id="257" r:id="rId5"/>
    <p:sldId id="394" r:id="rId6"/>
    <p:sldId id="395" r:id="rId7"/>
    <p:sldId id="263" r:id="rId8"/>
    <p:sldId id="307" r:id="rId9"/>
    <p:sldId id="311" r:id="rId10"/>
    <p:sldId id="274" r:id="rId11"/>
    <p:sldId id="375" r:id="rId12"/>
    <p:sldId id="376" r:id="rId13"/>
    <p:sldId id="348" r:id="rId14"/>
    <p:sldId id="377" r:id="rId15"/>
    <p:sldId id="378" r:id="rId16"/>
    <p:sldId id="380" r:id="rId17"/>
    <p:sldId id="379" r:id="rId18"/>
    <p:sldId id="381" r:id="rId19"/>
    <p:sldId id="312" r:id="rId20"/>
    <p:sldId id="382" r:id="rId21"/>
    <p:sldId id="383" r:id="rId22"/>
    <p:sldId id="384" r:id="rId23"/>
    <p:sldId id="387" r:id="rId24"/>
    <p:sldId id="386" r:id="rId25"/>
    <p:sldId id="388" r:id="rId26"/>
    <p:sldId id="346" r:id="rId27"/>
    <p:sldId id="385" r:id="rId28"/>
    <p:sldId id="351" r:id="rId29"/>
    <p:sldId id="389" r:id="rId30"/>
    <p:sldId id="391" r:id="rId31"/>
    <p:sldId id="390" r:id="rId32"/>
    <p:sldId id="392" r:id="rId33"/>
    <p:sldId id="268" r:id="rId34"/>
    <p:sldId id="276" r:id="rId35"/>
    <p:sldId id="397" r:id="rId36"/>
    <p:sldId id="396" r:id="rId37"/>
    <p:sldId id="279" r:id="rId38"/>
    <p:sldId id="28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Saipatri (Cognizant)" initials="DS(" lastIdx="8" clrIdx="0">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E9C"/>
    <a:srgbClr val="A44687"/>
    <a:srgbClr val="7EF030"/>
    <a:srgbClr val="276C1E"/>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4" autoAdjust="0"/>
    <p:restoredTop sz="78832" autoAdjust="0"/>
  </p:normalViewPr>
  <p:slideViewPr>
    <p:cSldViewPr>
      <p:cViewPr varScale="1">
        <p:scale>
          <a:sx n="58" d="100"/>
          <a:sy n="58" d="100"/>
        </p:scale>
        <p:origin x="165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4-24T11:59:33.162" idx="7">
    <p:pos x="5424" y="680"/>
    <p:text>Objective rewritten</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4-23T16:09:27.117" idx="1">
    <p:pos x="5568" y="625"/>
    <p:text>Content modified</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4-23T16:12:45.927" idx="2">
    <p:pos x="5423" y="2781"/>
    <p:text>Content rewritten</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4-23T16:16:19.867" idx="3">
    <p:pos x="4666" y="1465"/>
    <p:text>rewritten</p:text>
    <p:extLst>
      <p:ext uri="{C676402C-5697-4E1C-873F-D02D1690AC5C}">
        <p15:threadingInfo xmlns:p15="http://schemas.microsoft.com/office/powerpoint/2012/main" timeZoneBias="-330"/>
      </p:ext>
    </p:extLst>
  </p:cm>
  <p:cm authorId="1" dt="2019-04-23T16:18:54.710" idx="4">
    <p:pos x="5328" y="2304"/>
    <p:text>Content restructured</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4-23T16:21:35.964" idx="5">
    <p:pos x="5472" y="549"/>
    <p:text>Content restructured</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4-23T16:24:20.871" idx="6">
    <p:pos x="5121" y="2084"/>
    <p:text>this sentence is incomplete.</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09T16:53:11.693" idx="8">
    <p:pos x="5472" y="720"/>
    <p:text>Summary slide addded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4F059-0753-45E0-AC35-7C7ABD5479DE}"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B6913537-0ABC-4CAA-9DF8-53F194E04F9A}">
      <dgm:prSet/>
      <dgm:spPr/>
      <dgm:t>
        <a:bodyPr/>
        <a:lstStyle/>
        <a:p>
          <a:pPr rtl="0"/>
          <a:r>
            <a:rPr lang="en-US" b="1" i="0" dirty="0" smtClean="0">
              <a:latin typeface="Arial" panose="020B0604020202020204" pitchFamily="34" charset="0"/>
              <a:cs typeface="Arial" panose="020B0604020202020204" pitchFamily="34" charset="0"/>
            </a:rPr>
            <a:t>Component</a:t>
          </a:r>
          <a:r>
            <a:rPr lang="en-US" i="0" dirty="0" smtClean="0">
              <a:latin typeface="Arial" panose="020B0604020202020204" pitchFamily="34" charset="0"/>
              <a:cs typeface="Arial" panose="020B0604020202020204" pitchFamily="34" charset="0"/>
            </a:rPr>
            <a:t> -</a:t>
          </a:r>
          <a:endParaRPr lang="en-US" i="0" dirty="0">
            <a:latin typeface="Arial" panose="020B0604020202020204" pitchFamily="34" charset="0"/>
            <a:cs typeface="Arial" panose="020B0604020202020204" pitchFamily="34" charset="0"/>
          </a:endParaRPr>
        </a:p>
      </dgm:t>
    </dgm:pt>
    <dgm:pt modelId="{F406B4D2-2A14-4B67-A2A2-F3BF473D529D}" type="parTrans" cxnId="{17E2F5F8-1436-4E3C-82C4-BB037A4A689A}">
      <dgm:prSet/>
      <dgm:spPr/>
      <dgm:t>
        <a:bodyPr/>
        <a:lstStyle/>
        <a:p>
          <a:endParaRPr lang="en-US" i="0">
            <a:latin typeface="Arial" panose="020B0604020202020204" pitchFamily="34" charset="0"/>
            <a:cs typeface="Arial" panose="020B0604020202020204" pitchFamily="34" charset="0"/>
          </a:endParaRPr>
        </a:p>
      </dgm:t>
    </dgm:pt>
    <dgm:pt modelId="{FCD6A6B8-8D31-4E8A-BD90-F1526EA753BF}" type="sibTrans" cxnId="{17E2F5F8-1436-4E3C-82C4-BB037A4A689A}">
      <dgm:prSet/>
      <dgm:spPr/>
      <dgm:t>
        <a:bodyPr/>
        <a:lstStyle/>
        <a:p>
          <a:endParaRPr lang="en-US" i="0">
            <a:latin typeface="Arial" panose="020B0604020202020204" pitchFamily="34" charset="0"/>
            <a:cs typeface="Arial" panose="020B0604020202020204" pitchFamily="34" charset="0"/>
          </a:endParaRPr>
        </a:p>
      </dgm:t>
    </dgm:pt>
    <dgm:pt modelId="{2C808E48-A8A1-4B0F-9FE1-0462A3ED5DF8}">
      <dgm:prSet/>
      <dgm:spPr/>
      <dgm:t>
        <a:bodyPr/>
        <a:lstStyle/>
        <a:p>
          <a:pPr rtl="0"/>
          <a:r>
            <a:rPr lang="en-US" b="1" i="0" dirty="0" smtClean="0">
              <a:latin typeface="Arial" panose="020B0604020202020204" pitchFamily="34" charset="0"/>
              <a:cs typeface="Arial" panose="020B0604020202020204" pitchFamily="34" charset="0"/>
            </a:rPr>
            <a:t>Attribute directives </a:t>
          </a:r>
          <a:r>
            <a:rPr lang="en-US" i="0" dirty="0" smtClean="0">
              <a:latin typeface="Arial" panose="020B0604020202020204" pitchFamily="34" charset="0"/>
              <a:cs typeface="Arial" panose="020B0604020202020204" pitchFamily="34" charset="0"/>
            </a:rPr>
            <a:t>-</a:t>
          </a:r>
          <a:endParaRPr lang="en-US" i="0" dirty="0">
            <a:latin typeface="Arial" panose="020B0604020202020204" pitchFamily="34" charset="0"/>
            <a:cs typeface="Arial" panose="020B0604020202020204" pitchFamily="34" charset="0"/>
          </a:endParaRPr>
        </a:p>
      </dgm:t>
    </dgm:pt>
    <dgm:pt modelId="{EF0C7ED9-2CE2-4061-9270-A91943F5157B}" type="parTrans" cxnId="{73437DF3-1A23-40A8-8ED1-84872EDCABD5}">
      <dgm:prSet/>
      <dgm:spPr/>
      <dgm:t>
        <a:bodyPr/>
        <a:lstStyle/>
        <a:p>
          <a:endParaRPr lang="en-US" i="0">
            <a:latin typeface="Arial" panose="020B0604020202020204" pitchFamily="34" charset="0"/>
            <a:cs typeface="Arial" panose="020B0604020202020204" pitchFamily="34" charset="0"/>
          </a:endParaRPr>
        </a:p>
      </dgm:t>
    </dgm:pt>
    <dgm:pt modelId="{5BA51405-9274-4761-8377-DDC9DE964B84}" type="sibTrans" cxnId="{73437DF3-1A23-40A8-8ED1-84872EDCABD5}">
      <dgm:prSet/>
      <dgm:spPr/>
      <dgm:t>
        <a:bodyPr/>
        <a:lstStyle/>
        <a:p>
          <a:endParaRPr lang="en-US" i="0">
            <a:latin typeface="Arial" panose="020B0604020202020204" pitchFamily="34" charset="0"/>
            <a:cs typeface="Arial" panose="020B0604020202020204" pitchFamily="34" charset="0"/>
          </a:endParaRPr>
        </a:p>
      </dgm:t>
    </dgm:pt>
    <dgm:pt modelId="{CBE79824-27E8-4B73-A7CF-2BF82C36415A}">
      <dgm:prSet/>
      <dgm:spPr/>
      <dgm:t>
        <a:bodyPr/>
        <a:lstStyle/>
        <a:p>
          <a:pPr rtl="0"/>
          <a:r>
            <a:rPr lang="en-US" b="1" i="0" dirty="0" smtClean="0">
              <a:latin typeface="Arial" panose="020B0604020202020204" pitchFamily="34" charset="0"/>
              <a:cs typeface="Arial" panose="020B0604020202020204" pitchFamily="34" charset="0"/>
            </a:rPr>
            <a:t>Structural directives</a:t>
          </a:r>
          <a:r>
            <a:rPr lang="en-US" i="0" dirty="0" smtClean="0">
              <a:latin typeface="Arial" panose="020B0604020202020204" pitchFamily="34" charset="0"/>
              <a:cs typeface="Arial" panose="020B0604020202020204" pitchFamily="34" charset="0"/>
            </a:rPr>
            <a:t> -</a:t>
          </a:r>
          <a:endParaRPr lang="en-US" i="0" dirty="0">
            <a:latin typeface="Arial" panose="020B0604020202020204" pitchFamily="34" charset="0"/>
            <a:cs typeface="Arial" panose="020B0604020202020204" pitchFamily="34" charset="0"/>
          </a:endParaRPr>
        </a:p>
      </dgm:t>
    </dgm:pt>
    <dgm:pt modelId="{E0168609-18C4-499B-8201-71A675A7562E}" type="parTrans" cxnId="{2B038DE5-9166-44A7-B5C0-A2AF716BD1AA}">
      <dgm:prSet/>
      <dgm:spPr/>
      <dgm:t>
        <a:bodyPr/>
        <a:lstStyle/>
        <a:p>
          <a:endParaRPr lang="en-US" i="0">
            <a:latin typeface="Arial" panose="020B0604020202020204" pitchFamily="34" charset="0"/>
            <a:cs typeface="Arial" panose="020B0604020202020204" pitchFamily="34" charset="0"/>
          </a:endParaRPr>
        </a:p>
      </dgm:t>
    </dgm:pt>
    <dgm:pt modelId="{A3CF0679-587B-4A17-B3EC-0C2678A292FC}" type="sibTrans" cxnId="{2B038DE5-9166-44A7-B5C0-A2AF716BD1AA}">
      <dgm:prSet/>
      <dgm:spPr/>
      <dgm:t>
        <a:bodyPr/>
        <a:lstStyle/>
        <a:p>
          <a:endParaRPr lang="en-US" i="0">
            <a:latin typeface="Arial" panose="020B0604020202020204" pitchFamily="34" charset="0"/>
            <a:cs typeface="Arial" panose="020B0604020202020204" pitchFamily="34" charset="0"/>
          </a:endParaRPr>
        </a:p>
      </dgm:t>
    </dgm:pt>
    <dgm:pt modelId="{1B2CE0CB-D248-412B-8746-FACED53ACF7D}">
      <dgm:prSet/>
      <dgm:spPr/>
      <dgm:t>
        <a:bodyPr/>
        <a:lstStyle/>
        <a:p>
          <a:pPr rtl="0"/>
          <a:r>
            <a:rPr lang="en-US" i="0" dirty="0" smtClean="0">
              <a:latin typeface="Arial" panose="020B0604020202020204" pitchFamily="34" charset="0"/>
              <a:cs typeface="Arial" panose="020B0604020202020204" pitchFamily="34" charset="0"/>
            </a:rPr>
            <a:t>directive with a template.</a:t>
          </a:r>
          <a:endParaRPr lang="en-US" i="0" dirty="0">
            <a:latin typeface="Arial" panose="020B0604020202020204" pitchFamily="34" charset="0"/>
            <a:cs typeface="Arial" panose="020B0604020202020204" pitchFamily="34" charset="0"/>
          </a:endParaRPr>
        </a:p>
      </dgm:t>
    </dgm:pt>
    <dgm:pt modelId="{7AB56BD0-59B5-4D00-B20A-F17AA9CB0A46}" type="parTrans" cxnId="{FC6A57FF-FF56-44CD-8CFE-22372A0D5215}">
      <dgm:prSet/>
      <dgm:spPr/>
      <dgm:t>
        <a:bodyPr/>
        <a:lstStyle/>
        <a:p>
          <a:endParaRPr lang="en-US" i="0">
            <a:latin typeface="Arial" panose="020B0604020202020204" pitchFamily="34" charset="0"/>
            <a:cs typeface="Arial" panose="020B0604020202020204" pitchFamily="34" charset="0"/>
          </a:endParaRPr>
        </a:p>
      </dgm:t>
    </dgm:pt>
    <dgm:pt modelId="{3AE5CEB6-3D6C-4B29-B6F6-DB3DA84EDFB2}" type="sibTrans" cxnId="{FC6A57FF-FF56-44CD-8CFE-22372A0D5215}">
      <dgm:prSet/>
      <dgm:spPr/>
      <dgm:t>
        <a:bodyPr/>
        <a:lstStyle/>
        <a:p>
          <a:endParaRPr lang="en-US" i="0">
            <a:latin typeface="Arial" panose="020B0604020202020204" pitchFamily="34" charset="0"/>
            <a:cs typeface="Arial" panose="020B0604020202020204" pitchFamily="34" charset="0"/>
          </a:endParaRPr>
        </a:p>
      </dgm:t>
    </dgm:pt>
    <dgm:pt modelId="{22843172-C5F7-4963-BB78-75F1F84E50DA}">
      <dgm:prSet/>
      <dgm:spPr/>
      <dgm:t>
        <a:bodyPr/>
        <a:lstStyle/>
        <a:p>
          <a:pPr rtl="0"/>
          <a:r>
            <a:rPr lang="en-US" i="0" dirty="0" smtClean="0">
              <a:latin typeface="Arial" panose="020B0604020202020204" pitchFamily="34" charset="0"/>
              <a:cs typeface="Arial" panose="020B0604020202020204" pitchFamily="34" charset="0"/>
            </a:rPr>
            <a:t> directives that change the behavior of a component or element but do not affect the template</a:t>
          </a:r>
          <a:endParaRPr lang="en-US" i="0" dirty="0">
            <a:latin typeface="Arial" panose="020B0604020202020204" pitchFamily="34" charset="0"/>
            <a:cs typeface="Arial" panose="020B0604020202020204" pitchFamily="34" charset="0"/>
          </a:endParaRPr>
        </a:p>
      </dgm:t>
    </dgm:pt>
    <dgm:pt modelId="{FE544652-4038-4D33-BC05-7A6F34A46838}" type="parTrans" cxnId="{7257259A-7B55-4EE6-AFD0-060DA34FCA54}">
      <dgm:prSet/>
      <dgm:spPr/>
      <dgm:t>
        <a:bodyPr/>
        <a:lstStyle/>
        <a:p>
          <a:endParaRPr lang="en-US" i="0">
            <a:latin typeface="Arial" panose="020B0604020202020204" pitchFamily="34" charset="0"/>
            <a:cs typeface="Arial" panose="020B0604020202020204" pitchFamily="34" charset="0"/>
          </a:endParaRPr>
        </a:p>
      </dgm:t>
    </dgm:pt>
    <dgm:pt modelId="{F7FB0DAE-9F6A-42A9-888A-44BD30126ABD}" type="sibTrans" cxnId="{7257259A-7B55-4EE6-AFD0-060DA34FCA54}">
      <dgm:prSet/>
      <dgm:spPr/>
      <dgm:t>
        <a:bodyPr/>
        <a:lstStyle/>
        <a:p>
          <a:endParaRPr lang="en-US" i="0">
            <a:latin typeface="Arial" panose="020B0604020202020204" pitchFamily="34" charset="0"/>
            <a:cs typeface="Arial" panose="020B0604020202020204" pitchFamily="34" charset="0"/>
          </a:endParaRPr>
        </a:p>
      </dgm:t>
    </dgm:pt>
    <dgm:pt modelId="{35CE6D29-E9B6-448E-8A8E-065B3FBF0401}">
      <dgm:prSet/>
      <dgm:spPr/>
      <dgm:t>
        <a:bodyPr/>
        <a:lstStyle/>
        <a:p>
          <a:pPr rtl="0"/>
          <a:r>
            <a:rPr lang="en-US" i="0" dirty="0" smtClean="0">
              <a:latin typeface="Arial" panose="020B0604020202020204" pitchFamily="34" charset="0"/>
              <a:cs typeface="Arial" panose="020B0604020202020204" pitchFamily="34" charset="0"/>
            </a:rPr>
            <a:t>directives that change the behavior of a component or element by affecting how the template is rendered</a:t>
          </a:r>
          <a:endParaRPr lang="en-US" i="0" dirty="0">
            <a:latin typeface="Arial" panose="020B0604020202020204" pitchFamily="34" charset="0"/>
            <a:cs typeface="Arial" panose="020B0604020202020204" pitchFamily="34" charset="0"/>
          </a:endParaRPr>
        </a:p>
      </dgm:t>
    </dgm:pt>
    <dgm:pt modelId="{C9D4AD5C-24A3-4488-861D-E84A870B37D3}" type="parTrans" cxnId="{63950AEC-6FD8-4618-9AE9-922EE5B443F0}">
      <dgm:prSet/>
      <dgm:spPr/>
      <dgm:t>
        <a:bodyPr/>
        <a:lstStyle/>
        <a:p>
          <a:endParaRPr lang="en-US" i="0">
            <a:latin typeface="Arial" panose="020B0604020202020204" pitchFamily="34" charset="0"/>
            <a:cs typeface="Arial" panose="020B0604020202020204" pitchFamily="34" charset="0"/>
          </a:endParaRPr>
        </a:p>
      </dgm:t>
    </dgm:pt>
    <dgm:pt modelId="{77D722BC-A0CF-447B-A6BB-751F21F6745E}" type="sibTrans" cxnId="{63950AEC-6FD8-4618-9AE9-922EE5B443F0}">
      <dgm:prSet/>
      <dgm:spPr/>
      <dgm:t>
        <a:bodyPr/>
        <a:lstStyle/>
        <a:p>
          <a:endParaRPr lang="en-US" i="0">
            <a:latin typeface="Arial" panose="020B0604020202020204" pitchFamily="34" charset="0"/>
            <a:cs typeface="Arial" panose="020B0604020202020204" pitchFamily="34" charset="0"/>
          </a:endParaRPr>
        </a:p>
      </dgm:t>
    </dgm:pt>
    <dgm:pt modelId="{DD47793C-98EC-410B-BAE0-A6C68A128E3C}" type="pres">
      <dgm:prSet presAssocID="{F0D4F059-0753-45E0-AC35-7C7ABD5479DE}" presName="linear" presStyleCnt="0">
        <dgm:presLayoutVars>
          <dgm:dir/>
          <dgm:animLvl val="lvl"/>
          <dgm:resizeHandles val="exact"/>
        </dgm:presLayoutVars>
      </dgm:prSet>
      <dgm:spPr/>
      <dgm:t>
        <a:bodyPr/>
        <a:lstStyle/>
        <a:p>
          <a:endParaRPr lang="en-US"/>
        </a:p>
      </dgm:t>
    </dgm:pt>
    <dgm:pt modelId="{6B884529-F104-44B1-8E56-7A270C33FEE6}" type="pres">
      <dgm:prSet presAssocID="{B6913537-0ABC-4CAA-9DF8-53F194E04F9A}" presName="parentLin" presStyleCnt="0"/>
      <dgm:spPr/>
    </dgm:pt>
    <dgm:pt modelId="{302EA976-F2F6-4B3F-BE3A-AD5E3F363CC2}" type="pres">
      <dgm:prSet presAssocID="{B6913537-0ABC-4CAA-9DF8-53F194E04F9A}" presName="parentLeftMargin" presStyleLbl="node1" presStyleIdx="0" presStyleCnt="3"/>
      <dgm:spPr/>
      <dgm:t>
        <a:bodyPr/>
        <a:lstStyle/>
        <a:p>
          <a:endParaRPr lang="en-US"/>
        </a:p>
      </dgm:t>
    </dgm:pt>
    <dgm:pt modelId="{BD6EECE0-9664-498A-B518-2C9CA823B2A7}" type="pres">
      <dgm:prSet presAssocID="{B6913537-0ABC-4CAA-9DF8-53F194E04F9A}" presName="parentText" presStyleLbl="node1" presStyleIdx="0" presStyleCnt="3">
        <dgm:presLayoutVars>
          <dgm:chMax val="0"/>
          <dgm:bulletEnabled val="1"/>
        </dgm:presLayoutVars>
      </dgm:prSet>
      <dgm:spPr/>
      <dgm:t>
        <a:bodyPr/>
        <a:lstStyle/>
        <a:p>
          <a:endParaRPr lang="en-US"/>
        </a:p>
      </dgm:t>
    </dgm:pt>
    <dgm:pt modelId="{68D94DB8-597E-4E8F-891F-473AB74B3606}" type="pres">
      <dgm:prSet presAssocID="{B6913537-0ABC-4CAA-9DF8-53F194E04F9A}" presName="negativeSpace" presStyleCnt="0"/>
      <dgm:spPr/>
    </dgm:pt>
    <dgm:pt modelId="{F7FD5FA6-82BE-40CF-96A0-25C09ECC0998}" type="pres">
      <dgm:prSet presAssocID="{B6913537-0ABC-4CAA-9DF8-53F194E04F9A}" presName="childText" presStyleLbl="conFgAcc1" presStyleIdx="0" presStyleCnt="3">
        <dgm:presLayoutVars>
          <dgm:bulletEnabled val="1"/>
        </dgm:presLayoutVars>
      </dgm:prSet>
      <dgm:spPr/>
      <dgm:t>
        <a:bodyPr/>
        <a:lstStyle/>
        <a:p>
          <a:endParaRPr lang="en-US"/>
        </a:p>
      </dgm:t>
    </dgm:pt>
    <dgm:pt modelId="{E0F8B135-6F23-4FEA-9F2E-24C59B86F96F}" type="pres">
      <dgm:prSet presAssocID="{FCD6A6B8-8D31-4E8A-BD90-F1526EA753BF}" presName="spaceBetweenRectangles" presStyleCnt="0"/>
      <dgm:spPr/>
    </dgm:pt>
    <dgm:pt modelId="{6D2DB755-F8FD-4972-ABFF-41594F11B3AF}" type="pres">
      <dgm:prSet presAssocID="{2C808E48-A8A1-4B0F-9FE1-0462A3ED5DF8}" presName="parentLin" presStyleCnt="0"/>
      <dgm:spPr/>
    </dgm:pt>
    <dgm:pt modelId="{692B67FE-1DDD-459E-B71C-90F0CECFA748}" type="pres">
      <dgm:prSet presAssocID="{2C808E48-A8A1-4B0F-9FE1-0462A3ED5DF8}" presName="parentLeftMargin" presStyleLbl="node1" presStyleIdx="0" presStyleCnt="3"/>
      <dgm:spPr/>
      <dgm:t>
        <a:bodyPr/>
        <a:lstStyle/>
        <a:p>
          <a:endParaRPr lang="en-US"/>
        </a:p>
      </dgm:t>
    </dgm:pt>
    <dgm:pt modelId="{B35EDEF1-8D49-493E-9E23-17ABE1A6AA83}" type="pres">
      <dgm:prSet presAssocID="{2C808E48-A8A1-4B0F-9FE1-0462A3ED5DF8}" presName="parentText" presStyleLbl="node1" presStyleIdx="1" presStyleCnt="3">
        <dgm:presLayoutVars>
          <dgm:chMax val="0"/>
          <dgm:bulletEnabled val="1"/>
        </dgm:presLayoutVars>
      </dgm:prSet>
      <dgm:spPr/>
      <dgm:t>
        <a:bodyPr/>
        <a:lstStyle/>
        <a:p>
          <a:endParaRPr lang="en-US"/>
        </a:p>
      </dgm:t>
    </dgm:pt>
    <dgm:pt modelId="{9E1567D3-8625-4C11-99F9-FC6801A42EBE}" type="pres">
      <dgm:prSet presAssocID="{2C808E48-A8A1-4B0F-9FE1-0462A3ED5DF8}" presName="negativeSpace" presStyleCnt="0"/>
      <dgm:spPr/>
    </dgm:pt>
    <dgm:pt modelId="{AE7CA9DD-9D5F-409B-87F1-69E5F24ECD13}" type="pres">
      <dgm:prSet presAssocID="{2C808E48-A8A1-4B0F-9FE1-0462A3ED5DF8}" presName="childText" presStyleLbl="conFgAcc1" presStyleIdx="1" presStyleCnt="3">
        <dgm:presLayoutVars>
          <dgm:bulletEnabled val="1"/>
        </dgm:presLayoutVars>
      </dgm:prSet>
      <dgm:spPr/>
      <dgm:t>
        <a:bodyPr/>
        <a:lstStyle/>
        <a:p>
          <a:endParaRPr lang="en-US"/>
        </a:p>
      </dgm:t>
    </dgm:pt>
    <dgm:pt modelId="{C13A5AAD-6F74-47B2-B99D-0D62A9AAC540}" type="pres">
      <dgm:prSet presAssocID="{5BA51405-9274-4761-8377-DDC9DE964B84}" presName="spaceBetweenRectangles" presStyleCnt="0"/>
      <dgm:spPr/>
    </dgm:pt>
    <dgm:pt modelId="{346B601D-83DF-43CF-9FC5-841536F4C493}" type="pres">
      <dgm:prSet presAssocID="{CBE79824-27E8-4B73-A7CF-2BF82C36415A}" presName="parentLin" presStyleCnt="0"/>
      <dgm:spPr/>
    </dgm:pt>
    <dgm:pt modelId="{EAB7E737-3822-4DC9-9E18-120EEB58E2D5}" type="pres">
      <dgm:prSet presAssocID="{CBE79824-27E8-4B73-A7CF-2BF82C36415A}" presName="parentLeftMargin" presStyleLbl="node1" presStyleIdx="1" presStyleCnt="3"/>
      <dgm:spPr/>
      <dgm:t>
        <a:bodyPr/>
        <a:lstStyle/>
        <a:p>
          <a:endParaRPr lang="en-US"/>
        </a:p>
      </dgm:t>
    </dgm:pt>
    <dgm:pt modelId="{B653B8EE-A43D-4ECC-8753-1D2F141267C9}" type="pres">
      <dgm:prSet presAssocID="{CBE79824-27E8-4B73-A7CF-2BF82C36415A}" presName="parentText" presStyleLbl="node1" presStyleIdx="2" presStyleCnt="3">
        <dgm:presLayoutVars>
          <dgm:chMax val="0"/>
          <dgm:bulletEnabled val="1"/>
        </dgm:presLayoutVars>
      </dgm:prSet>
      <dgm:spPr/>
      <dgm:t>
        <a:bodyPr/>
        <a:lstStyle/>
        <a:p>
          <a:endParaRPr lang="en-US"/>
        </a:p>
      </dgm:t>
    </dgm:pt>
    <dgm:pt modelId="{27CCFF8E-3391-4F18-B1C7-837F2D62B5EE}" type="pres">
      <dgm:prSet presAssocID="{CBE79824-27E8-4B73-A7CF-2BF82C36415A}" presName="negativeSpace" presStyleCnt="0"/>
      <dgm:spPr/>
    </dgm:pt>
    <dgm:pt modelId="{FBD251DA-9C19-4B79-8BBE-A05BC65CC2B3}" type="pres">
      <dgm:prSet presAssocID="{CBE79824-27E8-4B73-A7CF-2BF82C36415A}" presName="childText" presStyleLbl="conFgAcc1" presStyleIdx="2" presStyleCnt="3">
        <dgm:presLayoutVars>
          <dgm:bulletEnabled val="1"/>
        </dgm:presLayoutVars>
      </dgm:prSet>
      <dgm:spPr/>
      <dgm:t>
        <a:bodyPr/>
        <a:lstStyle/>
        <a:p>
          <a:endParaRPr lang="en-US"/>
        </a:p>
      </dgm:t>
    </dgm:pt>
  </dgm:ptLst>
  <dgm:cxnLst>
    <dgm:cxn modelId="{B0758D13-570B-482A-9FF0-33AF7C2F6B07}" type="presOf" srcId="{35CE6D29-E9B6-448E-8A8E-065B3FBF0401}" destId="{FBD251DA-9C19-4B79-8BBE-A05BC65CC2B3}" srcOrd="0" destOrd="0" presId="urn:microsoft.com/office/officeart/2005/8/layout/list1"/>
    <dgm:cxn modelId="{2B038DE5-9166-44A7-B5C0-A2AF716BD1AA}" srcId="{F0D4F059-0753-45E0-AC35-7C7ABD5479DE}" destId="{CBE79824-27E8-4B73-A7CF-2BF82C36415A}" srcOrd="2" destOrd="0" parTransId="{E0168609-18C4-499B-8201-71A675A7562E}" sibTransId="{A3CF0679-587B-4A17-B3EC-0C2678A292FC}"/>
    <dgm:cxn modelId="{8A6E58F2-7D5E-431A-9E98-88E78AF9645F}" type="presOf" srcId="{22843172-C5F7-4963-BB78-75F1F84E50DA}" destId="{AE7CA9DD-9D5F-409B-87F1-69E5F24ECD13}" srcOrd="0" destOrd="0" presId="urn:microsoft.com/office/officeart/2005/8/layout/list1"/>
    <dgm:cxn modelId="{17E2F5F8-1436-4E3C-82C4-BB037A4A689A}" srcId="{F0D4F059-0753-45E0-AC35-7C7ABD5479DE}" destId="{B6913537-0ABC-4CAA-9DF8-53F194E04F9A}" srcOrd="0" destOrd="0" parTransId="{F406B4D2-2A14-4B67-A2A2-F3BF473D529D}" sibTransId="{FCD6A6B8-8D31-4E8A-BD90-F1526EA753BF}"/>
    <dgm:cxn modelId="{C1F49793-3807-4EEE-B403-11017CAF6911}" type="presOf" srcId="{B6913537-0ABC-4CAA-9DF8-53F194E04F9A}" destId="{BD6EECE0-9664-498A-B518-2C9CA823B2A7}" srcOrd="1" destOrd="0" presId="urn:microsoft.com/office/officeart/2005/8/layout/list1"/>
    <dgm:cxn modelId="{A4A26FFA-9A28-44DF-BB62-A64A45D116B2}" type="presOf" srcId="{CBE79824-27E8-4B73-A7CF-2BF82C36415A}" destId="{B653B8EE-A43D-4ECC-8753-1D2F141267C9}" srcOrd="1" destOrd="0" presId="urn:microsoft.com/office/officeart/2005/8/layout/list1"/>
    <dgm:cxn modelId="{668EE1ED-5A85-42F5-A071-16C3166747ED}" type="presOf" srcId="{1B2CE0CB-D248-412B-8746-FACED53ACF7D}" destId="{F7FD5FA6-82BE-40CF-96A0-25C09ECC0998}" srcOrd="0" destOrd="0" presId="urn:microsoft.com/office/officeart/2005/8/layout/list1"/>
    <dgm:cxn modelId="{54479307-2988-4560-AE5A-F855342061BA}" type="presOf" srcId="{2C808E48-A8A1-4B0F-9FE1-0462A3ED5DF8}" destId="{692B67FE-1DDD-459E-B71C-90F0CECFA748}" srcOrd="0" destOrd="0" presId="urn:microsoft.com/office/officeart/2005/8/layout/list1"/>
    <dgm:cxn modelId="{63950AEC-6FD8-4618-9AE9-922EE5B443F0}" srcId="{CBE79824-27E8-4B73-A7CF-2BF82C36415A}" destId="{35CE6D29-E9B6-448E-8A8E-065B3FBF0401}" srcOrd="0" destOrd="0" parTransId="{C9D4AD5C-24A3-4488-861D-E84A870B37D3}" sibTransId="{77D722BC-A0CF-447B-A6BB-751F21F6745E}"/>
    <dgm:cxn modelId="{FBEBB57D-BC48-4D82-928A-D8C7AE8BA2DB}" type="presOf" srcId="{B6913537-0ABC-4CAA-9DF8-53F194E04F9A}" destId="{302EA976-F2F6-4B3F-BE3A-AD5E3F363CC2}" srcOrd="0" destOrd="0" presId="urn:microsoft.com/office/officeart/2005/8/layout/list1"/>
    <dgm:cxn modelId="{50CFB1C3-006E-457E-9852-2C7642F9FF24}" type="presOf" srcId="{CBE79824-27E8-4B73-A7CF-2BF82C36415A}" destId="{EAB7E737-3822-4DC9-9E18-120EEB58E2D5}" srcOrd="0" destOrd="0" presId="urn:microsoft.com/office/officeart/2005/8/layout/list1"/>
    <dgm:cxn modelId="{73437DF3-1A23-40A8-8ED1-84872EDCABD5}" srcId="{F0D4F059-0753-45E0-AC35-7C7ABD5479DE}" destId="{2C808E48-A8A1-4B0F-9FE1-0462A3ED5DF8}" srcOrd="1" destOrd="0" parTransId="{EF0C7ED9-2CE2-4061-9270-A91943F5157B}" sibTransId="{5BA51405-9274-4761-8377-DDC9DE964B84}"/>
    <dgm:cxn modelId="{9B794137-0236-4868-81B6-C90279461474}" type="presOf" srcId="{F0D4F059-0753-45E0-AC35-7C7ABD5479DE}" destId="{DD47793C-98EC-410B-BAE0-A6C68A128E3C}" srcOrd="0" destOrd="0" presId="urn:microsoft.com/office/officeart/2005/8/layout/list1"/>
    <dgm:cxn modelId="{7257259A-7B55-4EE6-AFD0-060DA34FCA54}" srcId="{2C808E48-A8A1-4B0F-9FE1-0462A3ED5DF8}" destId="{22843172-C5F7-4963-BB78-75F1F84E50DA}" srcOrd="0" destOrd="0" parTransId="{FE544652-4038-4D33-BC05-7A6F34A46838}" sibTransId="{F7FB0DAE-9F6A-42A9-888A-44BD30126ABD}"/>
    <dgm:cxn modelId="{80641B18-BA1A-4F38-AD8C-B352F54E6951}" type="presOf" srcId="{2C808E48-A8A1-4B0F-9FE1-0462A3ED5DF8}" destId="{B35EDEF1-8D49-493E-9E23-17ABE1A6AA83}" srcOrd="1" destOrd="0" presId="urn:microsoft.com/office/officeart/2005/8/layout/list1"/>
    <dgm:cxn modelId="{FC6A57FF-FF56-44CD-8CFE-22372A0D5215}" srcId="{B6913537-0ABC-4CAA-9DF8-53F194E04F9A}" destId="{1B2CE0CB-D248-412B-8746-FACED53ACF7D}" srcOrd="0" destOrd="0" parTransId="{7AB56BD0-59B5-4D00-B20A-F17AA9CB0A46}" sibTransId="{3AE5CEB6-3D6C-4B29-B6F6-DB3DA84EDFB2}"/>
    <dgm:cxn modelId="{D6E126C5-444C-4EC2-B7D3-309CC5814C2B}" type="presParOf" srcId="{DD47793C-98EC-410B-BAE0-A6C68A128E3C}" destId="{6B884529-F104-44B1-8E56-7A270C33FEE6}" srcOrd="0" destOrd="0" presId="urn:microsoft.com/office/officeart/2005/8/layout/list1"/>
    <dgm:cxn modelId="{412544E2-5824-4420-91C7-C38DE7917AF3}" type="presParOf" srcId="{6B884529-F104-44B1-8E56-7A270C33FEE6}" destId="{302EA976-F2F6-4B3F-BE3A-AD5E3F363CC2}" srcOrd="0" destOrd="0" presId="urn:microsoft.com/office/officeart/2005/8/layout/list1"/>
    <dgm:cxn modelId="{D53DD325-04FF-4017-A5C8-F5DF8671EA71}" type="presParOf" srcId="{6B884529-F104-44B1-8E56-7A270C33FEE6}" destId="{BD6EECE0-9664-498A-B518-2C9CA823B2A7}" srcOrd="1" destOrd="0" presId="urn:microsoft.com/office/officeart/2005/8/layout/list1"/>
    <dgm:cxn modelId="{9BF6175E-7BA1-48EA-B845-1ABF3B7D0BE1}" type="presParOf" srcId="{DD47793C-98EC-410B-BAE0-A6C68A128E3C}" destId="{68D94DB8-597E-4E8F-891F-473AB74B3606}" srcOrd="1" destOrd="0" presId="urn:microsoft.com/office/officeart/2005/8/layout/list1"/>
    <dgm:cxn modelId="{2D65EECE-AAB7-46CF-A7B9-0526095C3788}" type="presParOf" srcId="{DD47793C-98EC-410B-BAE0-A6C68A128E3C}" destId="{F7FD5FA6-82BE-40CF-96A0-25C09ECC0998}" srcOrd="2" destOrd="0" presId="urn:microsoft.com/office/officeart/2005/8/layout/list1"/>
    <dgm:cxn modelId="{A7E16F9A-C0E7-44B1-9451-0C6C0289F1FA}" type="presParOf" srcId="{DD47793C-98EC-410B-BAE0-A6C68A128E3C}" destId="{E0F8B135-6F23-4FEA-9F2E-24C59B86F96F}" srcOrd="3" destOrd="0" presId="urn:microsoft.com/office/officeart/2005/8/layout/list1"/>
    <dgm:cxn modelId="{FF1ED4F7-5A39-4CD1-9C44-F39DD6A78F36}" type="presParOf" srcId="{DD47793C-98EC-410B-BAE0-A6C68A128E3C}" destId="{6D2DB755-F8FD-4972-ABFF-41594F11B3AF}" srcOrd="4" destOrd="0" presId="urn:microsoft.com/office/officeart/2005/8/layout/list1"/>
    <dgm:cxn modelId="{56C1CCA2-6664-4F6E-A7FD-FD9FAD22933F}" type="presParOf" srcId="{6D2DB755-F8FD-4972-ABFF-41594F11B3AF}" destId="{692B67FE-1DDD-459E-B71C-90F0CECFA748}" srcOrd="0" destOrd="0" presId="urn:microsoft.com/office/officeart/2005/8/layout/list1"/>
    <dgm:cxn modelId="{7FB5178D-4EEC-4459-82CA-0583F05A2E4B}" type="presParOf" srcId="{6D2DB755-F8FD-4972-ABFF-41594F11B3AF}" destId="{B35EDEF1-8D49-493E-9E23-17ABE1A6AA83}" srcOrd="1" destOrd="0" presId="urn:microsoft.com/office/officeart/2005/8/layout/list1"/>
    <dgm:cxn modelId="{4002EDD9-F497-416F-8E74-FCE08FAFE5FC}" type="presParOf" srcId="{DD47793C-98EC-410B-BAE0-A6C68A128E3C}" destId="{9E1567D3-8625-4C11-99F9-FC6801A42EBE}" srcOrd="5" destOrd="0" presId="urn:microsoft.com/office/officeart/2005/8/layout/list1"/>
    <dgm:cxn modelId="{81FFB651-53C7-468E-BD89-E07DD3D78593}" type="presParOf" srcId="{DD47793C-98EC-410B-BAE0-A6C68A128E3C}" destId="{AE7CA9DD-9D5F-409B-87F1-69E5F24ECD13}" srcOrd="6" destOrd="0" presId="urn:microsoft.com/office/officeart/2005/8/layout/list1"/>
    <dgm:cxn modelId="{9811F835-D269-43B7-BB21-A34E4607E00A}" type="presParOf" srcId="{DD47793C-98EC-410B-BAE0-A6C68A128E3C}" destId="{C13A5AAD-6F74-47B2-B99D-0D62A9AAC540}" srcOrd="7" destOrd="0" presId="urn:microsoft.com/office/officeart/2005/8/layout/list1"/>
    <dgm:cxn modelId="{38542C54-CCBE-4878-B713-D82E4B63797A}" type="presParOf" srcId="{DD47793C-98EC-410B-BAE0-A6C68A128E3C}" destId="{346B601D-83DF-43CF-9FC5-841536F4C493}" srcOrd="8" destOrd="0" presId="urn:microsoft.com/office/officeart/2005/8/layout/list1"/>
    <dgm:cxn modelId="{ECC16433-10AB-4E1C-8437-606DBCA0600F}" type="presParOf" srcId="{346B601D-83DF-43CF-9FC5-841536F4C493}" destId="{EAB7E737-3822-4DC9-9E18-120EEB58E2D5}" srcOrd="0" destOrd="0" presId="urn:microsoft.com/office/officeart/2005/8/layout/list1"/>
    <dgm:cxn modelId="{14D31B51-A224-4021-B7D3-ABF5E25C9593}" type="presParOf" srcId="{346B601D-83DF-43CF-9FC5-841536F4C493}" destId="{B653B8EE-A43D-4ECC-8753-1D2F141267C9}" srcOrd="1" destOrd="0" presId="urn:microsoft.com/office/officeart/2005/8/layout/list1"/>
    <dgm:cxn modelId="{96B290AF-5588-4FAB-BB90-031C89E5EB4A}" type="presParOf" srcId="{DD47793C-98EC-410B-BAE0-A6C68A128E3C}" destId="{27CCFF8E-3391-4F18-B1C7-837F2D62B5EE}" srcOrd="9" destOrd="0" presId="urn:microsoft.com/office/officeart/2005/8/layout/list1"/>
    <dgm:cxn modelId="{4F951BEC-5699-43F8-B299-C49A04D102DA}" type="presParOf" srcId="{DD47793C-98EC-410B-BAE0-A6C68A128E3C}" destId="{FBD251DA-9C19-4B79-8BBE-A05BC65CC2B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D5FA6-82BE-40CF-96A0-25C09ECC0998}">
      <dsp:nvSpPr>
        <dsp:cNvPr id="0" name=""/>
        <dsp:cNvSpPr/>
      </dsp:nvSpPr>
      <dsp:spPr>
        <a:xfrm>
          <a:off x="0" y="255641"/>
          <a:ext cx="7696200" cy="542587"/>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270764" rIns="597311" bIns="92456" numCol="1" spcCol="1270" anchor="t" anchorCtr="0">
          <a:noAutofit/>
        </a:bodyPr>
        <a:lstStyle/>
        <a:p>
          <a:pPr marL="114300" lvl="1" indent="-114300" algn="l" defTabSz="577850" rtl="0">
            <a:lnSpc>
              <a:spcPct val="90000"/>
            </a:lnSpc>
            <a:spcBef>
              <a:spcPct val="0"/>
            </a:spcBef>
            <a:spcAft>
              <a:spcPct val="15000"/>
            </a:spcAft>
            <a:buChar char="••"/>
          </a:pPr>
          <a:r>
            <a:rPr lang="en-US" sz="1300" i="0" kern="1200" dirty="0" smtClean="0">
              <a:latin typeface="Arial" panose="020B0604020202020204" pitchFamily="34" charset="0"/>
              <a:cs typeface="Arial" panose="020B0604020202020204" pitchFamily="34" charset="0"/>
            </a:rPr>
            <a:t>directive with a template.</a:t>
          </a:r>
          <a:endParaRPr lang="en-US" sz="1300" i="0" kern="1200" dirty="0">
            <a:latin typeface="Arial" panose="020B0604020202020204" pitchFamily="34" charset="0"/>
            <a:cs typeface="Arial" panose="020B0604020202020204" pitchFamily="34" charset="0"/>
          </a:endParaRPr>
        </a:p>
      </dsp:txBody>
      <dsp:txXfrm>
        <a:off x="0" y="255641"/>
        <a:ext cx="7696200" cy="542587"/>
      </dsp:txXfrm>
    </dsp:sp>
    <dsp:sp modelId="{BD6EECE0-9664-498A-B518-2C9CA823B2A7}">
      <dsp:nvSpPr>
        <dsp:cNvPr id="0" name=""/>
        <dsp:cNvSpPr/>
      </dsp:nvSpPr>
      <dsp:spPr>
        <a:xfrm>
          <a:off x="384810" y="63761"/>
          <a:ext cx="5387340" cy="383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lvl="0" algn="l" defTabSz="577850" rtl="0">
            <a:lnSpc>
              <a:spcPct val="90000"/>
            </a:lnSpc>
            <a:spcBef>
              <a:spcPct val="0"/>
            </a:spcBef>
            <a:spcAft>
              <a:spcPct val="35000"/>
            </a:spcAft>
          </a:pPr>
          <a:r>
            <a:rPr lang="en-US" sz="1300" b="1" i="0" kern="1200" dirty="0" smtClean="0">
              <a:latin typeface="Arial" panose="020B0604020202020204" pitchFamily="34" charset="0"/>
              <a:cs typeface="Arial" panose="020B0604020202020204" pitchFamily="34" charset="0"/>
            </a:rPr>
            <a:t>Component</a:t>
          </a:r>
          <a:r>
            <a:rPr lang="en-US" sz="1300" i="0" kern="1200" dirty="0" smtClean="0">
              <a:latin typeface="Arial" panose="020B0604020202020204" pitchFamily="34" charset="0"/>
              <a:cs typeface="Arial" panose="020B0604020202020204" pitchFamily="34" charset="0"/>
            </a:rPr>
            <a:t> -</a:t>
          </a:r>
          <a:endParaRPr lang="en-US" sz="1300" i="0" kern="1200" dirty="0">
            <a:latin typeface="Arial" panose="020B0604020202020204" pitchFamily="34" charset="0"/>
            <a:cs typeface="Arial" panose="020B0604020202020204" pitchFamily="34" charset="0"/>
          </a:endParaRPr>
        </a:p>
      </dsp:txBody>
      <dsp:txXfrm>
        <a:off x="403544" y="82495"/>
        <a:ext cx="5349872" cy="346292"/>
      </dsp:txXfrm>
    </dsp:sp>
    <dsp:sp modelId="{AE7CA9DD-9D5F-409B-87F1-69E5F24ECD13}">
      <dsp:nvSpPr>
        <dsp:cNvPr id="0" name=""/>
        <dsp:cNvSpPr/>
      </dsp:nvSpPr>
      <dsp:spPr>
        <a:xfrm>
          <a:off x="0" y="1060308"/>
          <a:ext cx="7696200" cy="716625"/>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270764" rIns="597311" bIns="92456" numCol="1" spcCol="1270" anchor="t" anchorCtr="0">
          <a:noAutofit/>
        </a:bodyPr>
        <a:lstStyle/>
        <a:p>
          <a:pPr marL="114300" lvl="1" indent="-114300" algn="l" defTabSz="577850" rtl="0">
            <a:lnSpc>
              <a:spcPct val="90000"/>
            </a:lnSpc>
            <a:spcBef>
              <a:spcPct val="0"/>
            </a:spcBef>
            <a:spcAft>
              <a:spcPct val="15000"/>
            </a:spcAft>
            <a:buChar char="••"/>
          </a:pPr>
          <a:r>
            <a:rPr lang="en-US" sz="1300" i="0" kern="1200" dirty="0" smtClean="0">
              <a:latin typeface="Arial" panose="020B0604020202020204" pitchFamily="34" charset="0"/>
              <a:cs typeface="Arial" panose="020B0604020202020204" pitchFamily="34" charset="0"/>
            </a:rPr>
            <a:t> directives that change the behavior of a component or element but do not affect the template</a:t>
          </a:r>
          <a:endParaRPr lang="en-US" sz="1300" i="0" kern="1200" dirty="0">
            <a:latin typeface="Arial" panose="020B0604020202020204" pitchFamily="34" charset="0"/>
            <a:cs typeface="Arial" panose="020B0604020202020204" pitchFamily="34" charset="0"/>
          </a:endParaRPr>
        </a:p>
      </dsp:txBody>
      <dsp:txXfrm>
        <a:off x="0" y="1060308"/>
        <a:ext cx="7696200" cy="716625"/>
      </dsp:txXfrm>
    </dsp:sp>
    <dsp:sp modelId="{B35EDEF1-8D49-493E-9E23-17ABE1A6AA83}">
      <dsp:nvSpPr>
        <dsp:cNvPr id="0" name=""/>
        <dsp:cNvSpPr/>
      </dsp:nvSpPr>
      <dsp:spPr>
        <a:xfrm>
          <a:off x="384810" y="868428"/>
          <a:ext cx="5387340" cy="383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lvl="0" algn="l" defTabSz="577850" rtl="0">
            <a:lnSpc>
              <a:spcPct val="90000"/>
            </a:lnSpc>
            <a:spcBef>
              <a:spcPct val="0"/>
            </a:spcBef>
            <a:spcAft>
              <a:spcPct val="35000"/>
            </a:spcAft>
          </a:pPr>
          <a:r>
            <a:rPr lang="en-US" sz="1300" b="1" i="0" kern="1200" dirty="0" smtClean="0">
              <a:latin typeface="Arial" panose="020B0604020202020204" pitchFamily="34" charset="0"/>
              <a:cs typeface="Arial" panose="020B0604020202020204" pitchFamily="34" charset="0"/>
            </a:rPr>
            <a:t>Attribute directives </a:t>
          </a:r>
          <a:r>
            <a:rPr lang="en-US" sz="1300" i="0" kern="1200" dirty="0" smtClean="0">
              <a:latin typeface="Arial" panose="020B0604020202020204" pitchFamily="34" charset="0"/>
              <a:cs typeface="Arial" panose="020B0604020202020204" pitchFamily="34" charset="0"/>
            </a:rPr>
            <a:t>-</a:t>
          </a:r>
          <a:endParaRPr lang="en-US" sz="1300" i="0" kern="1200" dirty="0">
            <a:latin typeface="Arial" panose="020B0604020202020204" pitchFamily="34" charset="0"/>
            <a:cs typeface="Arial" panose="020B0604020202020204" pitchFamily="34" charset="0"/>
          </a:endParaRPr>
        </a:p>
      </dsp:txBody>
      <dsp:txXfrm>
        <a:off x="403544" y="887162"/>
        <a:ext cx="5349872" cy="346292"/>
      </dsp:txXfrm>
    </dsp:sp>
    <dsp:sp modelId="{FBD251DA-9C19-4B79-8BBE-A05BC65CC2B3}">
      <dsp:nvSpPr>
        <dsp:cNvPr id="0" name=""/>
        <dsp:cNvSpPr/>
      </dsp:nvSpPr>
      <dsp:spPr>
        <a:xfrm>
          <a:off x="0" y="2039013"/>
          <a:ext cx="7696200" cy="716625"/>
        </a:xfrm>
        <a:prstGeom prst="rect">
          <a:avLst/>
        </a:prstGeom>
        <a:solidFill>
          <a:schemeClr val="accent5">
            <a:alpha val="90000"/>
            <a:tint val="4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11" tIns="270764" rIns="597311" bIns="92456" numCol="1" spcCol="1270" anchor="t" anchorCtr="0">
          <a:noAutofit/>
        </a:bodyPr>
        <a:lstStyle/>
        <a:p>
          <a:pPr marL="114300" lvl="1" indent="-114300" algn="l" defTabSz="577850" rtl="0">
            <a:lnSpc>
              <a:spcPct val="90000"/>
            </a:lnSpc>
            <a:spcBef>
              <a:spcPct val="0"/>
            </a:spcBef>
            <a:spcAft>
              <a:spcPct val="15000"/>
            </a:spcAft>
            <a:buChar char="••"/>
          </a:pPr>
          <a:r>
            <a:rPr lang="en-US" sz="1300" i="0" kern="1200" dirty="0" smtClean="0">
              <a:latin typeface="Arial" panose="020B0604020202020204" pitchFamily="34" charset="0"/>
              <a:cs typeface="Arial" panose="020B0604020202020204" pitchFamily="34" charset="0"/>
            </a:rPr>
            <a:t>directives that change the behavior of a component or element by affecting how the template is rendered</a:t>
          </a:r>
          <a:endParaRPr lang="en-US" sz="1300" i="0" kern="1200" dirty="0">
            <a:latin typeface="Arial" panose="020B0604020202020204" pitchFamily="34" charset="0"/>
            <a:cs typeface="Arial" panose="020B0604020202020204" pitchFamily="34" charset="0"/>
          </a:endParaRPr>
        </a:p>
      </dsp:txBody>
      <dsp:txXfrm>
        <a:off x="0" y="2039013"/>
        <a:ext cx="7696200" cy="716625"/>
      </dsp:txXfrm>
    </dsp:sp>
    <dsp:sp modelId="{B653B8EE-A43D-4ECC-8753-1D2F141267C9}">
      <dsp:nvSpPr>
        <dsp:cNvPr id="0" name=""/>
        <dsp:cNvSpPr/>
      </dsp:nvSpPr>
      <dsp:spPr>
        <a:xfrm>
          <a:off x="384810" y="1847133"/>
          <a:ext cx="5387340" cy="383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lvl="0" algn="l" defTabSz="577850" rtl="0">
            <a:lnSpc>
              <a:spcPct val="90000"/>
            </a:lnSpc>
            <a:spcBef>
              <a:spcPct val="0"/>
            </a:spcBef>
            <a:spcAft>
              <a:spcPct val="35000"/>
            </a:spcAft>
          </a:pPr>
          <a:r>
            <a:rPr lang="en-US" sz="1300" b="1" i="0" kern="1200" dirty="0" smtClean="0">
              <a:latin typeface="Arial" panose="020B0604020202020204" pitchFamily="34" charset="0"/>
              <a:cs typeface="Arial" panose="020B0604020202020204" pitchFamily="34" charset="0"/>
            </a:rPr>
            <a:t>Structural directives</a:t>
          </a:r>
          <a:r>
            <a:rPr lang="en-US" sz="1300" i="0" kern="1200" dirty="0" smtClean="0">
              <a:latin typeface="Arial" panose="020B0604020202020204" pitchFamily="34" charset="0"/>
              <a:cs typeface="Arial" panose="020B0604020202020204" pitchFamily="34" charset="0"/>
            </a:rPr>
            <a:t> -</a:t>
          </a:r>
          <a:endParaRPr lang="en-US" sz="1300" i="0" kern="1200" dirty="0">
            <a:latin typeface="Arial" panose="020B0604020202020204" pitchFamily="34" charset="0"/>
            <a:cs typeface="Arial" panose="020B0604020202020204" pitchFamily="34" charset="0"/>
          </a:endParaRPr>
        </a:p>
      </dsp:txBody>
      <dsp:txXfrm>
        <a:off x="403544" y="1865867"/>
        <a:ext cx="534987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3663053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1937549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242374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425018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132756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2829955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dirty="0"/>
          </a:p>
        </p:txBody>
      </p:sp>
    </p:spTree>
    <p:extLst>
      <p:ext uri="{BB962C8B-B14F-4D97-AF65-F5344CB8AC3E}">
        <p14:creationId xmlns:p14="http://schemas.microsoft.com/office/powerpoint/2010/main" val="2644440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236631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027273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404307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1057062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Component</a:t>
            </a:r>
            <a:r>
              <a:rPr lang="en-US" dirty="0" smtClean="0">
                <a:latin typeface="Arial" panose="020B0604020202020204" pitchFamily="34" charset="0"/>
                <a:cs typeface="Arial" panose="020B0604020202020204" pitchFamily="34" charset="0"/>
              </a:rPr>
              <a:t> - directive with a template.</a:t>
            </a: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Attribute directives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directives that change the behavior of a component or element but do not affect the template</a:t>
            </a: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Structural directives</a:t>
            </a:r>
            <a:r>
              <a:rPr lang="en-US" dirty="0" smtClean="0">
                <a:latin typeface="Arial" panose="020B0604020202020204" pitchFamily="34" charset="0"/>
                <a:cs typeface="Arial" panose="020B0604020202020204" pitchFamily="34" charset="0"/>
              </a:rPr>
              <a:t> - directives that change the behavior of a component or element by affecting how the template is rendered</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252018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170232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40613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65568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2836268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8" name="Rectangle 7"/>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userDrawn="1"/>
        </p:nvSpPr>
        <p:spPr>
          <a:xfrm>
            <a:off x="743638"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EXPERT</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3962400" y="4437966"/>
            <a:ext cx="5181596"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6528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2286000" y="0"/>
            <a:ext cx="6096000" cy="571500"/>
          </a:xfrm>
          <a:prstGeom prst="rect">
            <a:avLst/>
          </a:prstGeom>
        </p:spPr>
        <p:txBody>
          <a:bodyPr vert="horz" lIns="91440" tIns="45720" rIns="91440" bIns="45720" rtlCol="0" anchor="ctr">
            <a:noAutofit/>
          </a:bodyPr>
          <a:lstStyle/>
          <a:p>
            <a:pPr lvl="0">
              <a:spcBef>
                <a:spcPct val="0"/>
              </a:spcBef>
              <a:buNone/>
            </a:pPr>
            <a:r>
              <a:rPr lang="en-US" sz="3200" b="0" dirty="0" smtClean="0">
                <a:solidFill>
                  <a:schemeClr val="bg1"/>
                </a:solidFill>
                <a:latin typeface="Arial Rounded MT Bold" pitchFamily="34" charset="0"/>
              </a:rPr>
              <a:t>About the Author</a:t>
            </a:r>
            <a:endParaRPr lang="en-US" sz="3200" b="0" dirty="0">
              <a:solidFill>
                <a:schemeClr val="bg1"/>
              </a:solidFill>
              <a:latin typeface="Arial Rounded MT Bold" pitchFamily="34" charset="0"/>
            </a:endParaRPr>
          </a:p>
        </p:txBody>
      </p:sp>
      <p:graphicFrame>
        <p:nvGraphicFramePr>
          <p:cNvPr id="12" name="Group 81"/>
          <p:cNvGraphicFramePr>
            <a:graphicFrameLocks noGrp="1"/>
          </p:cNvGraphicFramePr>
          <p:nvPr userDrawn="1">
            <p:extLst/>
          </p:nvPr>
        </p:nvGraphicFramePr>
        <p:xfrm>
          <a:off x="533400" y="2286000"/>
          <a:ext cx="8153400" cy="18288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1377055" y="4648200"/>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8610600" y="6629400"/>
            <a:ext cx="533396"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mtClean="0"/>
              <a:pPr/>
              <a:t>‹#›</a:t>
            </a:fld>
            <a:endParaRPr lang="en-US" dirty="0"/>
          </a:p>
        </p:txBody>
      </p:sp>
      <p:sp>
        <p:nvSpPr>
          <p:cNvPr id="17"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extLst>
      <p:ext uri="{BB962C8B-B14F-4D97-AF65-F5344CB8AC3E}">
        <p14:creationId xmlns:p14="http://schemas.microsoft.com/office/powerpoint/2010/main" val="29657172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DCA48C-7E48-42CE-BD60-4150580DA636}" type="datetimeFigureOut">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D56F3-B650-4A83-8BDA-8B23524B67F4}" type="slidenum">
              <a:rPr lang="en-US" smtClean="0"/>
              <a:t>‹#›</a:t>
            </a:fld>
            <a:endParaRPr lang="en-US" dirty="0"/>
          </a:p>
        </p:txBody>
      </p:sp>
    </p:spTree>
    <p:extLst>
      <p:ext uri="{BB962C8B-B14F-4D97-AF65-F5344CB8AC3E}">
        <p14:creationId xmlns:p14="http://schemas.microsoft.com/office/powerpoint/2010/main" val="3935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2825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7996" cy="4934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2018</a:t>
            </a:r>
          </a:p>
        </p:txBody>
      </p:sp>
      <p:sp>
        <p:nvSpPr>
          <p:cNvPr id="7" name="Slide Number Placeholder 6"/>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87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2018</a:t>
            </a:r>
          </a:p>
        </p:txBody>
      </p:sp>
      <p:sp>
        <p:nvSpPr>
          <p:cNvPr id="9" name="Slide Number Placeholder 8"/>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149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41437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13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835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10" name="Rectangle 9"/>
          <p:cNvSpPr/>
          <p:nvPr userDrawn="1"/>
        </p:nvSpPr>
        <p:spPr>
          <a:xfrm>
            <a:off x="0" y="5334000"/>
            <a:ext cx="701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6" name="Title 1"/>
          <p:cNvSpPr>
            <a:spLocks noGrp="1"/>
          </p:cNvSpPr>
          <p:nvPr>
            <p:ph type="title" hasCustomPrompt="1"/>
          </p:nvPr>
        </p:nvSpPr>
        <p:spPr>
          <a:xfrm>
            <a:off x="2286000" y="0"/>
            <a:ext cx="6857996" cy="533400"/>
          </a:xfrm>
        </p:spPr>
        <p:txBody>
          <a:bodyPr/>
          <a:lstStyle>
            <a:lvl1pPr>
              <a:defRPr sz="3200"/>
            </a:lvl1pPr>
          </a:lstStyle>
          <a:p>
            <a:r>
              <a:rPr lang="en-US" dirty="0" smtClean="0"/>
              <a:t>Test Your Understanding</a:t>
            </a:r>
            <a:endParaRPr lang="en-US" dirty="0"/>
          </a:p>
        </p:txBody>
      </p:sp>
      <p:sp>
        <p:nvSpPr>
          <p:cNvPr id="8" name="Content Placeholder 2"/>
          <p:cNvSpPr>
            <a:spLocks noGrp="1"/>
          </p:cNvSpPr>
          <p:nvPr>
            <p:ph idx="1"/>
          </p:nvPr>
        </p:nvSpPr>
        <p:spPr>
          <a:xfrm>
            <a:off x="457200" y="1143000"/>
            <a:ext cx="67818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
        <p:nvSpPr>
          <p:cNvPr id="10" name="Slide Number Placeholder 5"/>
          <p:cNvSpPr>
            <a:spLocks noGrp="1"/>
          </p:cNvSpPr>
          <p:nvPr>
            <p:ph type="sldNum" sz="quarter" idx="12"/>
          </p:nvPr>
        </p:nvSpPr>
        <p:spPr>
          <a:xfrm>
            <a:off x="8610600" y="6629400"/>
            <a:ext cx="533396" cy="228597"/>
          </a:xfrm>
        </p:spPr>
        <p:txBody>
          <a:bodyPr/>
          <a:lstStyle>
            <a:lvl1pPr algn="r">
              <a:defRPr/>
            </a:lvl1pPr>
          </a:lstStyle>
          <a:p>
            <a:fld id="{E7AF38FF-B38D-4060-8B8D-2D16AAFBAA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2" name="Title Placeholder 1"/>
          <p:cNvSpPr>
            <a:spLocks noGrp="1"/>
          </p:cNvSpPr>
          <p:nvPr>
            <p:ph type="title"/>
          </p:nvPr>
        </p:nvSpPr>
        <p:spPr>
          <a:xfrm>
            <a:off x="2286000" y="0"/>
            <a:ext cx="6857996" cy="478971"/>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7257" y="6553200"/>
            <a:ext cx="1371600" cy="228600"/>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2018</a:t>
            </a:r>
            <a:endParaRPr lang="en-US" dirty="0"/>
          </a:p>
        </p:txBody>
      </p:sp>
      <p:sp>
        <p:nvSpPr>
          <p:cNvPr id="6" name="Slide Number Placeholder 5"/>
          <p:cNvSpPr>
            <a:spLocks noGrp="1"/>
          </p:cNvSpPr>
          <p:nvPr>
            <p:ph type="sldNum" sz="quarter" idx="4"/>
          </p:nvPr>
        </p:nvSpPr>
        <p:spPr>
          <a:xfrm>
            <a:off x="8610600" y="6629400"/>
            <a:ext cx="533396" cy="228597"/>
          </a:xfrm>
          <a:prstGeom prst="rect">
            <a:avLst/>
          </a:prstGeom>
        </p:spPr>
        <p:txBody>
          <a:bodyPr vert="horz" lIns="91440" tIns="45720" rIns="91440" bIns="45720" rtlCol="0" anchor="ctr"/>
          <a:lstStyle>
            <a:lvl1pPr>
              <a:defRPr lang="en-US" sz="1200" smtClean="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440358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9" r:id="rId8"/>
    <p:sldLayoutId id="2147483691" r:id="rId9"/>
    <p:sldLayoutId id="2147483692" r:id="rId10"/>
    <p:sldLayoutId id="2147483693" r:id="rId11"/>
    <p:sldLayoutId id="2147483694" r:id="rId12"/>
    <p:sldLayoutId id="2147483695" r:id="rId13"/>
  </p:sldLayoutIdLst>
  <p:hf hdr="0" dt="0"/>
  <p:txStyles>
    <p:titleStyle>
      <a:lvl1pPr algn="l" defTabSz="914400" rtl="0" eaLnBrk="1" latinLnBrk="0" hangingPunct="1">
        <a:spcBef>
          <a:spcPct val="0"/>
        </a:spcBef>
        <a:buNone/>
        <a:defRPr lang="en-US" sz="3000" b="0" kern="1200" dirty="0" smtClean="0">
          <a:solidFill>
            <a:schemeClr val="bg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cad=rja&amp;uact=8&amp;ved=2ahUKEwiE0MuZmPjgAhVJP48KHdmwChQQFjAAegQIChAB&amp;url=https%3A%2F%2Fsass-lang.com%2F&amp;usg=AOvVaw0p_IRgLEbIPRGWtlW7Wph8" TargetMode="External"/><Relationship Id="rId3" Type="http://schemas.openxmlformats.org/officeDocument/2006/relationships/hyperlink" Target="https://genuitec.com/" TargetMode="External"/><Relationship Id="rId7" Type="http://schemas.openxmlformats.org/officeDocument/2006/relationships/hyperlink" Target="https://dzone.com/articles/developing-pwa-using-angular-7" TargetMode="External"/><Relationship Id="rId2" Type="http://schemas.openxmlformats.org/officeDocument/2006/relationships/hyperlink" Target="https://angular.io/" TargetMode="External"/><Relationship Id="rId1" Type="http://schemas.openxmlformats.org/officeDocument/2006/relationships/slideLayout" Target="../slideLayouts/slideLayout13.xml"/><Relationship Id="rId6" Type="http://schemas.openxmlformats.org/officeDocument/2006/relationships/hyperlink" Target="https://rangle.io/" TargetMode="External"/><Relationship Id="rId5" Type="http://schemas.openxmlformats.org/officeDocument/2006/relationships/hyperlink" Target="https://lishman.io/" TargetMode="External"/><Relationship Id="rId4" Type="http://schemas.openxmlformats.org/officeDocument/2006/relationships/hyperlink" Target="https://angularexamples.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Angular 7 - Day 3</a:t>
            </a:r>
          </a:p>
          <a:p>
            <a:pPr marL="238125" lvl="1"/>
            <a:r>
              <a:rPr lang="en-US" b="1" dirty="0" smtClean="0">
                <a:solidFill>
                  <a:schemeClr val="tx1">
                    <a:lumMod val="65000"/>
                    <a:lumOff val="35000"/>
                  </a:schemeClr>
                </a:solidFill>
                <a:latin typeface="Arial Rounded MT Bold" pitchFamily="34" charset="0"/>
                <a:cs typeface="Arial" pitchFamily="34" charset="0"/>
              </a:rPr>
              <a:t>Components and Directives</a:t>
            </a:r>
            <a:endParaRPr lang="en-US" b="1" dirty="0">
              <a:solidFill>
                <a:schemeClr val="tx1">
                  <a:lumMod val="65000"/>
                  <a:lumOff val="35000"/>
                </a:schemeClr>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Communication</a:t>
            </a:r>
            <a:endParaRPr lang="en-US" dirty="0"/>
          </a:p>
        </p:txBody>
      </p:sp>
      <p:sp>
        <p:nvSpPr>
          <p:cNvPr id="4" name="Rectangle 1"/>
          <p:cNvSpPr>
            <a:spLocks noChangeArrowheads="1"/>
          </p:cNvSpPr>
          <p:nvPr/>
        </p:nvSpPr>
        <p:spPr bwMode="auto">
          <a:xfrm>
            <a:off x="457200" y="1143000"/>
            <a:ext cx="8839196" cy="46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b="1" dirty="0">
                <a:latin typeface="Arial" panose="020B0604020202020204" pitchFamily="34" charset="0"/>
                <a:cs typeface="Arial" panose="020B0604020202020204" pitchFamily="34" charset="0"/>
              </a:rPr>
              <a:t>@ViewChild and @ViewChildren</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@ViewChild and @ViewChildren decorators provide access to the class of child component from the containing component.</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@ViewChild is a decorator function that takes the name of a component class as its input and finds its selector in the template of the containing component to bind to. @ViewChild can also be passed a template reference </a:t>
            </a:r>
            <a:r>
              <a:rPr lang="en-US" sz="2000" dirty="0" smtClean="0">
                <a:latin typeface="Arial" panose="020B0604020202020204" pitchFamily="34" charset="0"/>
                <a:cs typeface="Arial" panose="020B0604020202020204" pitchFamily="34" charset="0"/>
              </a:rPr>
              <a:t>variable</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
        <p:nvSpPr>
          <p:cNvPr id="3" name="TextBox 2"/>
          <p:cNvSpPr txBox="1"/>
          <p:nvPr/>
        </p:nvSpPr>
        <p:spPr>
          <a:xfrm>
            <a:off x="838200" y="3581400"/>
            <a:ext cx="6858000" cy="249299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@Component({</a:t>
            </a:r>
          </a:p>
          <a:p>
            <a:r>
              <a:rPr lang="en-US" sz="1200" dirty="0">
                <a:latin typeface="Courier New" panose="02070309020205020404" pitchFamily="49" charset="0"/>
                <a:cs typeface="Courier New" panose="02070309020205020404" pitchFamily="49" charset="0"/>
              </a:rPr>
              <a:t>    selector: 'app-root',</a:t>
            </a:r>
          </a:p>
          <a:p>
            <a:r>
              <a:rPr lang="en-US" sz="1200" dirty="0">
                <a:latin typeface="Courier New" panose="02070309020205020404" pitchFamily="49" charset="0"/>
                <a:cs typeface="Courier New" panose="02070309020205020404" pitchFamily="49" charset="0"/>
              </a:rPr>
              <a:t>    template: `</a:t>
            </a:r>
          </a:p>
          <a:p>
            <a:r>
              <a:rPr lang="en-US" sz="1200" dirty="0">
                <a:latin typeface="Courier New" panose="02070309020205020404" pitchFamily="49" charset="0"/>
                <a:cs typeface="Courier New" panose="02070309020205020404" pitchFamily="49" charset="0"/>
              </a:rPr>
              <a:t>    &lt;app-alert&gt;My alert&lt;/app-alert&gt;</a:t>
            </a:r>
          </a:p>
          <a:p>
            <a:r>
              <a:rPr lang="en-US" sz="1200" dirty="0">
                <a:latin typeface="Courier New" panose="02070309020205020404" pitchFamily="49" charset="0"/>
                <a:cs typeface="Courier New" panose="02070309020205020404" pitchFamily="49" charset="0"/>
              </a:rPr>
              <a:t>      &lt;button (click)="showAlert()"&gt;Show Alert&lt;/button&gt;`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export class AppComponent {</a:t>
            </a:r>
          </a:p>
          <a:p>
            <a:r>
              <a:rPr lang="en-US" sz="1200" dirty="0">
                <a:latin typeface="Courier New" panose="02070309020205020404" pitchFamily="49" charset="0"/>
                <a:cs typeface="Courier New" panose="02070309020205020404" pitchFamily="49" charset="0"/>
              </a:rPr>
              <a:t>  @ViewChild(AlertComponent) alert: AlertComponent;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showAlert() {</a:t>
            </a:r>
          </a:p>
          <a:p>
            <a:r>
              <a:rPr lang="en-US" sz="1200" dirty="0">
                <a:latin typeface="Courier New" panose="02070309020205020404" pitchFamily="49" charset="0"/>
                <a:cs typeface="Courier New" panose="02070309020205020404" pitchFamily="49" charset="0"/>
              </a:rPr>
              <a:t>    this.alert.show();</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59097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Communication</a:t>
            </a:r>
            <a:endParaRPr lang="en-US" dirty="0"/>
          </a:p>
        </p:txBody>
      </p:sp>
      <p:sp>
        <p:nvSpPr>
          <p:cNvPr id="4" name="Rectangle 1"/>
          <p:cNvSpPr>
            <a:spLocks noChangeArrowheads="1"/>
          </p:cNvSpPr>
          <p:nvPr/>
        </p:nvSpPr>
        <p:spPr bwMode="auto">
          <a:xfrm>
            <a:off x="457200" y="761213"/>
            <a:ext cx="8839196" cy="4839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b="1" dirty="0">
                <a:latin typeface="Arial" panose="020B0604020202020204" pitchFamily="34" charset="0"/>
                <a:cs typeface="Arial" panose="020B0604020202020204" pitchFamily="34" charset="0"/>
              </a:rPr>
              <a:t>@ContentChild and @ContentChildren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@ContentChild and @ContentChildren work the same way as the equivalent @ViewChild and @ViewChildren, however, the key difference is that @ContentChild and @ContentChildren select from the projected content within the component.</a:t>
            </a: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ElementRef</a:t>
            </a:r>
            <a:endParaRPr lang="en-U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Provides access to the underlying native element (DOM element</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p:txBody>
      </p:sp>
      <p:sp>
        <p:nvSpPr>
          <p:cNvPr id="3" name="TextBox 2"/>
          <p:cNvSpPr txBox="1"/>
          <p:nvPr/>
        </p:nvSpPr>
        <p:spPr>
          <a:xfrm>
            <a:off x="838200" y="3200400"/>
            <a:ext cx="6858000" cy="32316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@Component({</a:t>
            </a:r>
          </a:p>
          <a:p>
            <a:r>
              <a:rPr lang="en-US" sz="1200" dirty="0">
                <a:latin typeface="Courier New" panose="02070309020205020404" pitchFamily="49" charset="0"/>
                <a:cs typeface="Courier New" panose="02070309020205020404" pitchFamily="49" charset="0"/>
              </a:rPr>
              <a:t>    selector: 'app-root',</a:t>
            </a:r>
          </a:p>
          <a:p>
            <a:r>
              <a:rPr lang="en-US" sz="1200" dirty="0">
                <a:latin typeface="Courier New" panose="02070309020205020404" pitchFamily="49" charset="0"/>
                <a:cs typeface="Courier New" panose="02070309020205020404" pitchFamily="49" charset="0"/>
              </a:rPr>
              <a:t>    template: `</a:t>
            </a:r>
          </a:p>
          <a:p>
            <a:r>
              <a:rPr lang="en-US" sz="1200" dirty="0">
                <a:latin typeface="Courier New" panose="02070309020205020404" pitchFamily="49" charset="0"/>
                <a:cs typeface="Courier New" panose="02070309020205020404" pitchFamily="49" charset="0"/>
              </a:rPr>
              <a:t>    &lt;h1&gt;My App&lt;/h1&gt;</a:t>
            </a:r>
          </a:p>
          <a:p>
            <a:r>
              <a:rPr lang="en-US" sz="1200" dirty="0">
                <a:latin typeface="Courier New" panose="02070309020205020404" pitchFamily="49" charset="0"/>
                <a:cs typeface="Courier New" panose="02070309020205020404" pitchFamily="49" charset="0"/>
              </a:rPr>
              <a:t>    &lt;pre</a:t>
            </a:r>
            <a:r>
              <a:rPr lang="en-US" sz="1200" dirty="0" smtClean="0">
                <a:latin typeface="Courier New" panose="02070309020205020404" pitchFamily="49" charset="0"/>
                <a:cs typeface="Courier New" panose="02070309020205020404" pitchFamily="49" charset="0"/>
              </a:rPr>
              <a:t>&gt;      </a:t>
            </a:r>
            <a:r>
              <a:rPr lang="en-US" sz="1200" dirty="0">
                <a:latin typeface="Courier New" panose="02070309020205020404" pitchFamily="49" charset="0"/>
                <a:cs typeface="Courier New" panose="02070309020205020404" pitchFamily="49" charset="0"/>
              </a:rPr>
              <a:t>&lt;code&gt;{{ node }}&lt;/code</a:t>
            </a:r>
            <a:r>
              <a:rPr lang="en-US" sz="1200" dirty="0" smtClean="0">
                <a:latin typeface="Courier New" panose="02070309020205020404" pitchFamily="49" charset="0"/>
                <a:cs typeface="Courier New" panose="02070309020205020404" pitchFamily="49" charset="0"/>
              </a:rPr>
              <a:t>&gt;    </a:t>
            </a:r>
            <a:r>
              <a:rPr lang="en-US" sz="1200" dirty="0">
                <a:latin typeface="Courier New" panose="02070309020205020404" pitchFamily="49" charset="0"/>
                <a:cs typeface="Courier New" panose="02070309020205020404" pitchFamily="49" charset="0"/>
              </a:rPr>
              <a:t>&lt;/pre&gt;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export class AppComponent implements AfterContentInit {</a:t>
            </a:r>
          </a:p>
          <a:p>
            <a:r>
              <a:rPr lang="en-US" sz="1200" dirty="0">
                <a:latin typeface="Courier New" panose="02070309020205020404" pitchFamily="49" charset="0"/>
                <a:cs typeface="Courier New" panose="02070309020205020404" pitchFamily="49" charset="0"/>
              </a:rPr>
              <a:t>  node: string;</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constructor(private elementRef: ElementRef) { }</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ngAfterContentInit() {</a:t>
            </a:r>
          </a:p>
          <a:p>
            <a:r>
              <a:rPr lang="en-US" sz="1200" dirty="0">
                <a:latin typeface="Courier New" panose="02070309020205020404" pitchFamily="49" charset="0"/>
                <a:cs typeface="Courier New" panose="02070309020205020404" pitchFamily="49" charset="0"/>
              </a:rPr>
              <a:t>    const tmp = document.createElement('div');</a:t>
            </a:r>
          </a:p>
          <a:p>
            <a:r>
              <a:rPr lang="en-US" sz="1200" dirty="0">
                <a:latin typeface="Courier New" panose="02070309020205020404" pitchFamily="49" charset="0"/>
                <a:cs typeface="Courier New" panose="02070309020205020404" pitchFamily="49" charset="0"/>
              </a:rPr>
              <a:t>    const el = this.elementRef.nativeElement.cloneNode(true);</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tmp.appendChild(el);</a:t>
            </a:r>
          </a:p>
          <a:p>
            <a:r>
              <a:rPr lang="en-US" sz="1200" dirty="0">
                <a:latin typeface="Courier New" panose="02070309020205020404" pitchFamily="49" charset="0"/>
                <a:cs typeface="Courier New" panose="02070309020205020404" pitchFamily="49" charset="0"/>
              </a:rPr>
              <a:t>    this.node = tmp.innerHTML;</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20424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819400" y="2221468"/>
            <a:ext cx="3565656" cy="369332"/>
          </a:xfrm>
          <a:prstGeom prst="rect">
            <a:avLst/>
          </a:prstGeom>
        </p:spPr>
        <p:txBody>
          <a:bodyPr wrap="none">
            <a:spAutoFit/>
          </a:bodyPr>
          <a:lstStyle/>
          <a:p>
            <a:r>
              <a:rPr lang="en-US" dirty="0"/>
              <a:t>Demo : </a:t>
            </a:r>
            <a:r>
              <a:rPr lang="en-US" dirty="0" smtClean="0"/>
              <a:t>Component Communication</a:t>
            </a:r>
            <a:endParaRPr lang="en-US" dirty="0"/>
          </a:p>
        </p:txBody>
      </p:sp>
    </p:spTree>
    <p:extLst>
      <p:ext uri="{BB962C8B-B14F-4D97-AF65-F5344CB8AC3E}">
        <p14:creationId xmlns:p14="http://schemas.microsoft.com/office/powerpoint/2010/main" val="72709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Encapsulation</a:t>
            </a:r>
            <a:endParaRPr lang="en-US" dirty="0"/>
          </a:p>
        </p:txBody>
      </p:sp>
      <p:sp>
        <p:nvSpPr>
          <p:cNvPr id="4" name="Rectangle 1"/>
          <p:cNvSpPr>
            <a:spLocks noChangeArrowheads="1"/>
          </p:cNvSpPr>
          <p:nvPr/>
        </p:nvSpPr>
        <p:spPr bwMode="auto">
          <a:xfrm>
            <a:off x="152400" y="914400"/>
            <a:ext cx="8839196" cy="46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View encapsulation defines whether the template and </a:t>
            </a:r>
            <a:r>
              <a:rPr lang="en-US" sz="2000" dirty="0" smtClean="0">
                <a:latin typeface="Arial" panose="020B0604020202020204" pitchFamily="34" charset="0"/>
                <a:cs typeface="Arial" panose="020B0604020202020204" pitchFamily="34" charset="0"/>
              </a:rPr>
              <a:t>styles, </a:t>
            </a:r>
            <a:r>
              <a:rPr lang="en-US" sz="2000" dirty="0">
                <a:latin typeface="Arial" panose="020B0604020202020204" pitchFamily="34" charset="0"/>
                <a:cs typeface="Arial" panose="020B0604020202020204" pitchFamily="34" charset="0"/>
              </a:rPr>
              <a:t>defined within the </a:t>
            </a:r>
            <a:r>
              <a:rPr lang="en-US" sz="2000" dirty="0" smtClean="0">
                <a:latin typeface="Arial" panose="020B0604020202020204" pitchFamily="34" charset="0"/>
                <a:cs typeface="Arial" panose="020B0604020202020204" pitchFamily="34" charset="0"/>
              </a:rPr>
              <a:t>component, </a:t>
            </a:r>
            <a:r>
              <a:rPr lang="en-US" sz="2000" dirty="0">
                <a:latin typeface="Arial" panose="020B0604020202020204" pitchFamily="34" charset="0"/>
                <a:cs typeface="Arial" panose="020B0604020202020204" pitchFamily="34" charset="0"/>
              </a:rPr>
              <a:t>can affect the whole application or vice versa</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Angular </a:t>
            </a:r>
            <a:r>
              <a:rPr lang="en-US" sz="2000" dirty="0">
                <a:latin typeface="Arial" panose="020B0604020202020204" pitchFamily="34" charset="0"/>
                <a:cs typeface="Arial" panose="020B0604020202020204" pitchFamily="34" charset="0"/>
              </a:rPr>
              <a:t>provides three encapsulation strategies</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Emulated </a:t>
            </a:r>
            <a:r>
              <a:rPr lang="en-US" b="1" dirty="0">
                <a:latin typeface="Arial" panose="020B0604020202020204" pitchFamily="34" charset="0"/>
                <a:cs typeface="Arial" panose="020B0604020202020204" pitchFamily="34" charset="0"/>
              </a:rPr>
              <a:t>(default)</a:t>
            </a:r>
            <a:r>
              <a:rPr lang="en-US" dirty="0">
                <a:latin typeface="Arial" panose="020B0604020202020204" pitchFamily="34" charset="0"/>
                <a:cs typeface="Arial" panose="020B0604020202020204" pitchFamily="34" charset="0"/>
              </a:rPr>
              <a:t> - styles from main HTML propagate to the component. Styles defined in this component's @Component decorator are scoped to this component only.</a:t>
            </a:r>
          </a:p>
          <a:p>
            <a:pPr marL="8001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Native </a:t>
            </a:r>
            <a:r>
              <a:rPr lang="en-US" dirty="0">
                <a:latin typeface="Arial" panose="020B0604020202020204" pitchFamily="34" charset="0"/>
                <a:cs typeface="Arial" panose="020B0604020202020204" pitchFamily="34" charset="0"/>
              </a:rPr>
              <a:t>- styles from main HTML do not propagate to the component. Styles defined in this component's @Component decorator are scoped to this component only.</a:t>
            </a:r>
          </a:p>
          <a:p>
            <a:pPr marL="8001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None </a:t>
            </a:r>
            <a:r>
              <a:rPr lang="en-US" dirty="0">
                <a:latin typeface="Arial" panose="020B0604020202020204" pitchFamily="34" charset="0"/>
                <a:cs typeface="Arial" panose="020B0604020202020204" pitchFamily="34" charset="0"/>
              </a:rPr>
              <a:t>- styles from the component propagate back to the main HTML and therefore are visible to all components on the page. </a:t>
            </a:r>
            <a:r>
              <a:rPr lang="en-US" dirty="0" smtClean="0">
                <a:latin typeface="Arial" panose="020B0604020202020204" pitchFamily="34" charset="0"/>
                <a:cs typeface="Arial" panose="020B0604020202020204" pitchFamily="34" charset="0"/>
              </a:rPr>
              <a:t>You need to be careful </a:t>
            </a:r>
            <a:r>
              <a:rPr lang="en-US" dirty="0">
                <a:latin typeface="Arial" panose="020B0604020202020204" pitchFamily="34" charset="0"/>
                <a:cs typeface="Arial" panose="020B0604020202020204" pitchFamily="34" charset="0"/>
              </a:rPr>
              <a:t>with apps that have None and Native components in the application. All components with None encapsulation will have their styles duplicated in all components with Native encapsulation.</a:t>
            </a:r>
            <a:endParaRPr lang="en-US" sz="2000" dirty="0" smtClean="0">
              <a:latin typeface="Arial" panose="020B0604020202020204" pitchFamily="34" charset="0"/>
              <a:cs typeface="Arial" panose="020B0604020202020204" pitchFamily="34" charset="0"/>
            </a:endParaRPr>
          </a:p>
        </p:txBody>
      </p:sp>
      <p:sp>
        <p:nvSpPr>
          <p:cNvPr id="3" name="TextBox 2"/>
          <p:cNvSpPr txBox="1"/>
          <p:nvPr/>
        </p:nvSpPr>
        <p:spPr>
          <a:xfrm>
            <a:off x="838200" y="5569521"/>
            <a:ext cx="6858000" cy="101566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@Component({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encapsulation: ViewEncapsulation.None,</a:t>
            </a:r>
          </a:p>
          <a:p>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export class HelloComponent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1922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14</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819400" y="2221468"/>
            <a:ext cx="2741520" cy="369332"/>
          </a:xfrm>
          <a:prstGeom prst="rect">
            <a:avLst/>
          </a:prstGeom>
        </p:spPr>
        <p:txBody>
          <a:bodyPr wrap="none">
            <a:spAutoFit/>
          </a:bodyPr>
          <a:lstStyle/>
          <a:p>
            <a:r>
              <a:rPr lang="en-US" dirty="0"/>
              <a:t>Demo : </a:t>
            </a:r>
            <a:r>
              <a:rPr lang="en-US" dirty="0" smtClean="0"/>
              <a:t>View Encapsulation</a:t>
            </a:r>
            <a:endParaRPr lang="en-US" dirty="0"/>
          </a:p>
        </p:txBody>
      </p:sp>
    </p:spTree>
    <p:extLst>
      <p:ext uri="{BB962C8B-B14F-4D97-AF65-F5344CB8AC3E}">
        <p14:creationId xmlns:p14="http://schemas.microsoft.com/office/powerpoint/2010/main" val="395361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15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Directives</a:t>
            </a:r>
          </a:p>
        </p:txBody>
      </p:sp>
    </p:spTree>
    <p:extLst>
      <p:ext uri="{BB962C8B-B14F-4D97-AF65-F5344CB8AC3E}">
        <p14:creationId xmlns:p14="http://schemas.microsoft.com/office/powerpoint/2010/main" val="1481474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Directives</a:t>
            </a:r>
            <a:endParaRPr lang="en-US" dirty="0"/>
          </a:p>
        </p:txBody>
      </p:sp>
      <p:sp>
        <p:nvSpPr>
          <p:cNvPr id="4" name="Rectangle 1"/>
          <p:cNvSpPr>
            <a:spLocks noChangeArrowheads="1"/>
          </p:cNvSpPr>
          <p:nvPr/>
        </p:nvSpPr>
        <p:spPr bwMode="auto">
          <a:xfrm>
            <a:off x="533400" y="837678"/>
            <a:ext cx="7924800" cy="314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A Directive modifies the DOM to change </a:t>
            </a:r>
            <a:r>
              <a:rPr lang="en-US" sz="2000" dirty="0" smtClean="0">
                <a:latin typeface="Arial" panose="020B0604020202020204" pitchFamily="34" charset="0"/>
                <a:cs typeface="Arial" panose="020B0604020202020204" pitchFamily="34" charset="0"/>
              </a:rPr>
              <a:t>appearance</a:t>
            </a:r>
            <a:r>
              <a:rPr lang="en-US" sz="2000" dirty="0">
                <a:latin typeface="Arial" panose="020B0604020202020204" pitchFamily="34" charset="0"/>
                <a:cs typeface="Arial" panose="020B0604020202020204" pitchFamily="34" charset="0"/>
              </a:rPr>
              <a:t>, behavior or layout of DOM elements. </a:t>
            </a:r>
            <a:r>
              <a:rPr lang="en-US" sz="2000" dirty="0" smtClean="0">
                <a:latin typeface="Arial" panose="020B0604020202020204" pitchFamily="34" charset="0"/>
                <a:cs typeface="Arial" panose="020B0604020202020204" pitchFamily="34" charset="0"/>
              </a:rPr>
              <a:t>Directives </a:t>
            </a:r>
            <a:r>
              <a:rPr lang="en-US" sz="2000" dirty="0">
                <a:latin typeface="Arial" panose="020B0604020202020204" pitchFamily="34" charset="0"/>
                <a:cs typeface="Arial" panose="020B0604020202020204" pitchFamily="34" charset="0"/>
              </a:rPr>
              <a:t>are one of the core building blocks Angular uses to build applications.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In reality, Angular </a:t>
            </a:r>
            <a:r>
              <a:rPr lang="en-US" sz="2000" dirty="0">
                <a:latin typeface="Arial" panose="020B0604020202020204" pitchFamily="34" charset="0"/>
                <a:cs typeface="Arial" panose="020B0604020202020204" pitchFamily="34" charset="0"/>
              </a:rPr>
              <a:t>components are </a:t>
            </a:r>
            <a:r>
              <a:rPr lang="en-US" sz="2000" dirty="0" smtClean="0">
                <a:latin typeface="Arial" panose="020B0604020202020204" pitchFamily="34" charset="0"/>
                <a:cs typeface="Arial" panose="020B0604020202020204" pitchFamily="34" charset="0"/>
              </a:rPr>
              <a:t>directives </a:t>
            </a:r>
            <a:r>
              <a:rPr lang="en-US" sz="2000" dirty="0">
                <a:latin typeface="Arial" panose="020B0604020202020204" pitchFamily="34" charset="0"/>
                <a:cs typeface="Arial" panose="020B0604020202020204" pitchFamily="34" charset="0"/>
              </a:rPr>
              <a:t>with </a:t>
            </a:r>
            <a:r>
              <a:rPr lang="en-US" sz="2000" dirty="0" smtClean="0">
                <a:latin typeface="Arial" panose="020B0604020202020204" pitchFamily="34" charset="0"/>
                <a:cs typeface="Arial" panose="020B0604020202020204" pitchFamily="34" charset="0"/>
              </a:rPr>
              <a:t>templates.</a:t>
            </a: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majority of issues that involve templates and dependency injection rules will be done through components, and issues that involve modifying generic </a:t>
            </a:r>
            <a:r>
              <a:rPr lang="en-US" sz="2000" dirty="0" smtClean="0">
                <a:latin typeface="Arial" panose="020B0604020202020204" pitchFamily="34" charset="0"/>
                <a:cs typeface="Arial" panose="020B0604020202020204" pitchFamily="34" charset="0"/>
              </a:rPr>
              <a:t>behavior </a:t>
            </a:r>
            <a:r>
              <a:rPr lang="en-US" sz="2000" dirty="0">
                <a:latin typeface="Arial" panose="020B0604020202020204" pitchFamily="34" charset="0"/>
                <a:cs typeface="Arial" panose="020B0604020202020204" pitchFamily="34" charset="0"/>
              </a:rPr>
              <a:t>is done through </a:t>
            </a:r>
            <a:r>
              <a:rPr lang="en-US" sz="2000" dirty="0" smtClean="0">
                <a:latin typeface="Arial" panose="020B0604020202020204" pitchFamily="34" charset="0"/>
                <a:cs typeface="Arial" panose="020B0604020202020204" pitchFamily="34" charset="0"/>
              </a:rPr>
              <a:t>directives.</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There </a:t>
            </a:r>
            <a:r>
              <a:rPr lang="en-US" sz="2000" dirty="0">
                <a:latin typeface="Arial" panose="020B0604020202020204" pitchFamily="34" charset="0"/>
                <a:cs typeface="Arial" panose="020B0604020202020204" pitchFamily="34" charset="0"/>
              </a:rPr>
              <a:t>are three main types of directives in Angular</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graphicFrame>
        <p:nvGraphicFramePr>
          <p:cNvPr id="5" name="Diagram 4"/>
          <p:cNvGraphicFramePr/>
          <p:nvPr>
            <p:extLst>
              <p:ext uri="{D42A27DB-BD31-4B8C-83A1-F6EECF244321}">
                <p14:modId xmlns:p14="http://schemas.microsoft.com/office/powerpoint/2010/main" val="2486286983"/>
              </p:ext>
            </p:extLst>
          </p:nvPr>
        </p:nvGraphicFramePr>
        <p:xfrm>
          <a:off x="762000" y="3657600"/>
          <a:ext cx="7696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313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Directives</a:t>
            </a:r>
            <a:endParaRPr lang="en-US" dirty="0"/>
          </a:p>
        </p:txBody>
      </p:sp>
      <p:sp>
        <p:nvSpPr>
          <p:cNvPr id="4" name="Rectangle 1"/>
          <p:cNvSpPr>
            <a:spLocks noChangeArrowheads="1"/>
          </p:cNvSpPr>
          <p:nvPr/>
        </p:nvSpPr>
        <p:spPr bwMode="auto">
          <a:xfrm>
            <a:off x="228600" y="1066800"/>
            <a:ext cx="8458200" cy="222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Attribute directives are a way of changing the appearance or behavior of a component or a native DOM element. </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Ideally</a:t>
            </a:r>
            <a:r>
              <a:rPr lang="en-US" sz="2000" dirty="0">
                <a:latin typeface="Arial" panose="020B0604020202020204" pitchFamily="34" charset="0"/>
                <a:cs typeface="Arial" panose="020B0604020202020204" pitchFamily="34" charset="0"/>
              </a:rPr>
              <a:t>, a directive should work in a way that is component agnostic and not bound to implementation details.</a:t>
            </a:r>
          </a:p>
          <a:p>
            <a:r>
              <a:rPr lang="en-US" sz="2000" dirty="0" smtClean="0">
                <a:latin typeface="Arial" panose="020B0604020202020204" pitchFamily="34" charset="0"/>
                <a:cs typeface="Arial" panose="020B0604020202020204" pitchFamily="34" charset="0"/>
              </a:rPr>
              <a:t>Angular </a:t>
            </a:r>
            <a:r>
              <a:rPr lang="en-US" sz="2000" dirty="0">
                <a:latin typeface="Arial" panose="020B0604020202020204" pitchFamily="34" charset="0"/>
                <a:cs typeface="Arial" panose="020B0604020202020204" pitchFamily="34" charset="0"/>
              </a:rPr>
              <a:t>has built-in attribute </a:t>
            </a:r>
            <a:r>
              <a:rPr lang="en-US" sz="2000" dirty="0" smtClean="0">
                <a:latin typeface="Arial" panose="020B0604020202020204" pitchFamily="34" charset="0"/>
                <a:cs typeface="Arial" panose="020B0604020202020204" pitchFamily="34" charset="0"/>
              </a:rPr>
              <a:t>directives such as, </a:t>
            </a:r>
            <a:r>
              <a:rPr lang="en-US" sz="2000" i="1" dirty="0">
                <a:latin typeface="Arial" panose="020B0604020202020204" pitchFamily="34" charset="0"/>
                <a:cs typeface="Arial" panose="020B0604020202020204" pitchFamily="34" charset="0"/>
              </a:rPr>
              <a:t>ngClass </a:t>
            </a:r>
            <a:r>
              <a:rPr lang="en-US" sz="2000" dirty="0">
                <a:latin typeface="Arial" panose="020B0604020202020204" pitchFamily="34" charset="0"/>
                <a:cs typeface="Arial" panose="020B0604020202020204" pitchFamily="34" charset="0"/>
              </a:rPr>
              <a:t>and </a:t>
            </a:r>
            <a:r>
              <a:rPr lang="en-US" sz="2000" i="1" dirty="0">
                <a:latin typeface="Arial" panose="020B0604020202020204" pitchFamily="34" charset="0"/>
                <a:cs typeface="Arial" panose="020B0604020202020204" pitchFamily="34" charset="0"/>
              </a:rPr>
              <a:t>ngStyle </a:t>
            </a:r>
            <a:r>
              <a:rPr lang="en-US" sz="2000" dirty="0">
                <a:latin typeface="Arial" panose="020B0604020202020204" pitchFamily="34" charset="0"/>
                <a:cs typeface="Arial" panose="020B0604020202020204" pitchFamily="34" charset="0"/>
              </a:rPr>
              <a:t>that work on any component or element.</a:t>
            </a:r>
          </a:p>
        </p:txBody>
      </p:sp>
    </p:spTree>
    <p:extLst>
      <p:ext uri="{BB962C8B-B14F-4D97-AF65-F5344CB8AC3E}">
        <p14:creationId xmlns:p14="http://schemas.microsoft.com/office/powerpoint/2010/main" val="2552351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ngStyle Directive</a:t>
            </a:r>
            <a:endParaRPr lang="en-US" dirty="0"/>
          </a:p>
        </p:txBody>
      </p:sp>
      <p:sp>
        <p:nvSpPr>
          <p:cNvPr id="4" name="Rectangle 1"/>
          <p:cNvSpPr>
            <a:spLocks noChangeArrowheads="1"/>
          </p:cNvSpPr>
          <p:nvPr/>
        </p:nvSpPr>
        <p:spPr bwMode="auto">
          <a:xfrm>
            <a:off x="228600" y="871225"/>
            <a:ext cx="8458200" cy="21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i="1" dirty="0" smtClean="0">
                <a:latin typeface="Arial" panose="020B0604020202020204" pitchFamily="34" charset="0"/>
                <a:cs typeface="Arial" panose="020B0604020202020204" pitchFamily="34" charset="0"/>
              </a:rPr>
              <a:t>ngStyle</a:t>
            </a:r>
            <a:r>
              <a:rPr lang="en-US" sz="2000" dirty="0" smtClean="0">
                <a:latin typeface="Arial" panose="020B0604020202020204" pitchFamily="34" charset="0"/>
                <a:cs typeface="Arial" panose="020B0604020202020204" pitchFamily="34" charset="0"/>
              </a:rPr>
              <a:t> is a built-in </a:t>
            </a:r>
            <a:r>
              <a:rPr lang="en-US" sz="2000" dirty="0">
                <a:latin typeface="Arial" panose="020B0604020202020204" pitchFamily="34" charset="0"/>
                <a:cs typeface="Arial" panose="020B0604020202020204" pitchFamily="34" charset="0"/>
              </a:rPr>
              <a:t>directive, </a:t>
            </a:r>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modify a component or element's style </a:t>
            </a:r>
            <a:r>
              <a:rPr lang="en-US" sz="2000" dirty="0" smtClean="0">
                <a:latin typeface="Arial" panose="020B0604020202020204" pitchFamily="34" charset="0"/>
                <a:cs typeface="Arial" panose="020B0604020202020204" pitchFamily="34" charset="0"/>
              </a:rPr>
              <a:t>attribute.</a:t>
            </a:r>
          </a:p>
          <a:p>
            <a:r>
              <a:rPr lang="en-US" sz="2000" i="1" dirty="0" smtClean="0">
                <a:latin typeface="Arial" panose="020B0604020202020204" pitchFamily="34" charset="0"/>
                <a:cs typeface="Arial" panose="020B0604020202020204" pitchFamily="34" charset="0"/>
              </a:rPr>
              <a:t>ngStyle</a:t>
            </a:r>
            <a:r>
              <a:rPr lang="en-US" sz="2000" dirty="0" smtClean="0">
                <a:latin typeface="Arial" panose="020B0604020202020204" pitchFamily="34" charset="0"/>
                <a:cs typeface="Arial" panose="020B0604020202020204" pitchFamily="34" charset="0"/>
              </a:rPr>
              <a:t> supports all the data binding constructs as supported by Components, when enclosed within square brackets.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sz="1600" b="1" u="sng" dirty="0" smtClean="0">
                <a:latin typeface="Arial" panose="020B0604020202020204" pitchFamily="34" charset="0"/>
                <a:cs typeface="Arial" panose="020B0604020202020204" pitchFamily="34" charset="0"/>
              </a:rPr>
              <a:t>Note: ngStyle when accepting string literals need not to be enclosed within square brackets.</a:t>
            </a:r>
            <a:endParaRPr lang="en-US" sz="1600" b="1" u="sng" dirty="0">
              <a:latin typeface="Arial" panose="020B0604020202020204" pitchFamily="34" charset="0"/>
              <a:cs typeface="Arial" panose="020B0604020202020204" pitchFamily="34" charset="0"/>
            </a:endParaRPr>
          </a:p>
        </p:txBody>
      </p:sp>
      <p:sp>
        <p:nvSpPr>
          <p:cNvPr id="5" name="TextBox 4"/>
          <p:cNvSpPr txBox="1"/>
          <p:nvPr/>
        </p:nvSpPr>
        <p:spPr>
          <a:xfrm>
            <a:off x="838200" y="2971800"/>
            <a:ext cx="7239000" cy="35394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'app-style-example',</a:t>
            </a:r>
          </a:p>
          <a:p>
            <a:r>
              <a:rPr lang="en-US" sz="1400" dirty="0">
                <a:latin typeface="Courier New" panose="02070309020205020404" pitchFamily="49" charset="0"/>
                <a:cs typeface="Courier New" panose="02070309020205020404" pitchFamily="49" charset="0"/>
              </a:rPr>
              <a:t>  template: `</a:t>
            </a:r>
          </a:p>
          <a:p>
            <a:r>
              <a:rPr lang="en-US" sz="1400" dirty="0">
                <a:latin typeface="Courier New" panose="02070309020205020404" pitchFamily="49" charset="0"/>
                <a:cs typeface="Courier New" panose="02070309020205020404" pitchFamily="49" charset="0"/>
              </a:rPr>
              <a:t>    &lt;p style="padding: 1rem</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ngStyle]="alertStyles</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 ngStyle can also take literals / json objects above </a:t>
            </a:r>
            <a:r>
              <a:rPr lang="en-US" sz="1400" dirty="0" smtClean="0">
                <a:latin typeface="Courier New" panose="02070309020205020404" pitchFamily="49" charset="0"/>
                <a:cs typeface="Courier New" panose="02070309020205020404" pitchFamily="49" charset="0"/>
                <a:sym typeface="Wingdings" panose="05000000000000000000" pitchFamily="2" charset="2"/>
              </a:rPr>
              <a:t>--&gt; </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&lt;ng-content&gt;&lt;/ng-content&gt;</a:t>
            </a:r>
          </a:p>
          <a:p>
            <a:r>
              <a:rPr lang="en-US" sz="1400" dirty="0">
                <a:latin typeface="Courier New" panose="02070309020205020404" pitchFamily="49" charset="0"/>
                <a:cs typeface="Courier New" panose="02070309020205020404" pitchFamily="49" charset="0"/>
              </a:rPr>
              <a:t>    &lt;/p&gt;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StyleExampleComponent {</a:t>
            </a:r>
          </a:p>
          <a:p>
            <a:r>
              <a:rPr lang="en-US" sz="1400" dirty="0">
                <a:latin typeface="Courier New" panose="02070309020205020404" pitchFamily="49" charset="0"/>
                <a:cs typeface="Courier New" panose="02070309020205020404" pitchFamily="49" charset="0"/>
              </a:rPr>
              <a:t>  borderStyle = '1px solid black';</a:t>
            </a:r>
          </a:p>
          <a:p>
            <a:r>
              <a:rPr lang="en-US" sz="1400" dirty="0" smtClean="0">
                <a:latin typeface="Courier New" panose="02070309020205020404" pitchFamily="49" charset="0"/>
                <a:cs typeface="Courier New" panose="02070309020205020404" pitchFamily="49" charset="0"/>
              </a:rPr>
              <a:t>  alertStyles </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'color': 'red</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'borderBottom</a:t>
            </a:r>
            <a:r>
              <a:rPr lang="en-US" sz="1400" dirty="0">
                <a:latin typeface="Courier New" panose="02070309020205020404" pitchFamily="49" charset="0"/>
                <a:cs typeface="Courier New" panose="02070309020205020404" pitchFamily="49" charset="0"/>
              </a:rPr>
              <a:t>': this.borderStyle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8497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ngClass Directive</a:t>
            </a:r>
            <a:endParaRPr lang="en-US" dirty="0"/>
          </a:p>
        </p:txBody>
      </p:sp>
      <p:sp>
        <p:nvSpPr>
          <p:cNvPr id="4" name="Rectangle 1"/>
          <p:cNvSpPr>
            <a:spLocks noChangeArrowheads="1"/>
          </p:cNvSpPr>
          <p:nvPr/>
        </p:nvSpPr>
        <p:spPr bwMode="auto">
          <a:xfrm>
            <a:off x="304800" y="911018"/>
            <a:ext cx="8458200" cy="160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The </a:t>
            </a:r>
            <a:r>
              <a:rPr lang="en-US" sz="2000" i="1" dirty="0">
                <a:latin typeface="Arial" panose="020B0604020202020204" pitchFamily="34" charset="0"/>
                <a:cs typeface="Arial" panose="020B0604020202020204" pitchFamily="34" charset="0"/>
              </a:rPr>
              <a:t>ngClass</a:t>
            </a:r>
            <a:r>
              <a:rPr lang="en-US" sz="2000" dirty="0">
                <a:latin typeface="Arial" panose="020B0604020202020204" pitchFamily="34" charset="0"/>
                <a:cs typeface="Arial" panose="020B0604020202020204" pitchFamily="34" charset="0"/>
              </a:rPr>
              <a:t> directive changes the class attribute that is bound to the component or element </a:t>
            </a:r>
            <a:r>
              <a:rPr lang="en-US" sz="2000" dirty="0" smtClean="0">
                <a:latin typeface="Arial" panose="020B0604020202020204" pitchFamily="34" charset="0"/>
                <a:cs typeface="Arial" panose="020B0604020202020204" pitchFamily="34" charset="0"/>
              </a:rPr>
              <a:t>it is </a:t>
            </a:r>
            <a:r>
              <a:rPr lang="en-US" sz="2000" dirty="0">
                <a:latin typeface="Arial" panose="020B0604020202020204" pitchFamily="34" charset="0"/>
                <a:cs typeface="Arial" panose="020B0604020202020204" pitchFamily="34" charset="0"/>
              </a:rPr>
              <a:t>attached to.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Different usages of the </a:t>
            </a:r>
            <a:r>
              <a:rPr lang="en-US" sz="2000" i="1" dirty="0" smtClean="0">
                <a:latin typeface="Arial" panose="020B0604020202020204" pitchFamily="34" charset="0"/>
                <a:cs typeface="Arial" panose="020B0604020202020204" pitchFamily="34" charset="0"/>
              </a:rPr>
              <a:t>ngClass</a:t>
            </a:r>
            <a:r>
              <a:rPr lang="en-US" sz="2000" dirty="0" smtClean="0">
                <a:latin typeface="Arial" panose="020B0604020202020204" pitchFamily="34" charset="0"/>
                <a:cs typeface="Arial" panose="020B0604020202020204" pitchFamily="34" charset="0"/>
              </a:rPr>
              <a:t> directive within a template include – Literal, Arrays and Objects.</a:t>
            </a:r>
          </a:p>
          <a:p>
            <a:pPr lvl="1"/>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914400" y="2438400"/>
            <a:ext cx="7239000" cy="3970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'app-class-as-string',</a:t>
            </a:r>
          </a:p>
          <a:p>
            <a:r>
              <a:rPr lang="en-US" sz="1400" dirty="0">
                <a:latin typeface="Courier New" panose="02070309020205020404" pitchFamily="49" charset="0"/>
                <a:cs typeface="Courier New" panose="02070309020205020404" pitchFamily="49" charset="0"/>
              </a:rPr>
              <a:t>  template: `</a:t>
            </a:r>
          </a:p>
          <a:p>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 ngClass="centered-text underlined" class="orange</a:t>
            </a:r>
            <a:r>
              <a:rPr lang="en-US" sz="1400" dirty="0" smtClean="0">
                <a:latin typeface="Courier New" panose="02070309020205020404" pitchFamily="49" charset="0"/>
                <a:cs typeface="Courier New" panose="02070309020205020404" pitchFamily="49" charset="0"/>
              </a:rPr>
              <a:t>"&gt;Test 1&lt;/p&gt;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 [ngClass</a:t>
            </a:r>
            <a:r>
              <a:rPr lang="en-US" sz="1400" dirty="0" smtClean="0">
                <a:latin typeface="Courier New" panose="02070309020205020404" pitchFamily="49" charset="0"/>
                <a:cs typeface="Courier New" panose="02070309020205020404" pitchFamily="49" charset="0"/>
              </a:rPr>
              <a:t>]="[‘dark', ‘flat']"&gt;Test 2&lt;/</a:t>
            </a:r>
            <a:r>
              <a:rPr lang="en-US" sz="1400" dirty="0">
                <a:latin typeface="Courier New" panose="02070309020205020404" pitchFamily="49" charset="0"/>
                <a:cs typeface="Courier New" panose="02070309020205020404" pitchFamily="49" charset="0"/>
              </a:rPr>
              <a:t>p</a:t>
            </a:r>
            <a:r>
              <a:rPr lang="en-US" sz="1400" dirty="0" smtClean="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&lt;p [ngClass]="{ card: true, dark: false, flat: flat }"&gt;</a:t>
            </a:r>
          </a:p>
          <a:p>
            <a:r>
              <a:rPr lang="en-US" sz="1400" dirty="0" smtClean="0">
                <a:latin typeface="Courier New" panose="02070309020205020404" pitchFamily="49" charset="0"/>
                <a:cs typeface="Courier New" panose="02070309020205020404" pitchFamily="49" charset="0"/>
              </a:rPr>
              <a:t>	Test 3  </a:t>
            </a:r>
          </a:p>
          <a:p>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button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click)="flat=!flat"&gt;Toggle Flat&lt;/button&gt;</a:t>
            </a:r>
          </a:p>
          <a:p>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p&gt;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styles: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orange </a:t>
            </a:r>
            <a:r>
              <a:rPr lang="en-US" sz="1400" dirty="0" smtClean="0">
                <a:latin typeface="Courier New" panose="02070309020205020404" pitchFamily="49" charset="0"/>
                <a:cs typeface="Courier New" panose="02070309020205020404" pitchFamily="49" charset="0"/>
              </a:rPr>
              <a:t>{ color</a:t>
            </a:r>
            <a:r>
              <a:rPr lang="en-US" sz="1400" dirty="0">
                <a:latin typeface="Courier New" panose="02070309020205020404" pitchFamily="49" charset="0"/>
                <a:cs typeface="Courier New" panose="02070309020205020404" pitchFamily="49" charset="0"/>
              </a:rPr>
              <a:t>: orange</a:t>
            </a:r>
            <a:r>
              <a:rPr lang="en-US" sz="1400" dirty="0" smtClean="0">
                <a:latin typeface="Courier New" panose="02070309020205020404" pitchFamily="49" charset="0"/>
                <a:cs typeface="Courier New" panose="02070309020205020404" pitchFamily="49" charset="0"/>
              </a:rPr>
              <a:t>; }	</a:t>
            </a:r>
          </a:p>
          <a:p>
            <a:pPr lvl="1"/>
            <a:r>
              <a:rPr lang="en-US" sz="1400" dirty="0" smtClean="0">
                <a:latin typeface="Courier New" panose="02070309020205020404" pitchFamily="49" charset="0"/>
                <a:cs typeface="Courier New" panose="02070309020205020404" pitchFamily="49" charset="0"/>
              </a:rPr>
              <a:t>.dark { color: black; }</a:t>
            </a:r>
          </a:p>
          <a:p>
            <a:pPr lvl="1"/>
            <a:r>
              <a:rPr lang="en-US" sz="1400" dirty="0" smtClean="0">
                <a:latin typeface="Courier New" panose="02070309020205020404" pitchFamily="49" charset="0"/>
                <a:cs typeface="Courier New" panose="02070309020205020404" pitchFamily="49" charset="0"/>
              </a:rPr>
              <a:t>.flat { position:absolute;}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ClassAsStringComponent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9279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sldNum" sz="quarter" idx="4294967295"/>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Rectangle 3"/>
          <p:cNvSpPr/>
          <p:nvPr/>
        </p:nvSpPr>
        <p:spPr>
          <a:xfrm>
            <a:off x="2514600" y="2438400"/>
            <a:ext cx="3762568" cy="369332"/>
          </a:xfrm>
          <a:prstGeom prst="rect">
            <a:avLst/>
          </a:prstGeom>
        </p:spPr>
        <p:txBody>
          <a:bodyPr wrap="none">
            <a:spAutoFit/>
          </a:bodyPr>
          <a:lstStyle/>
          <a:p>
            <a:pPr lvl="0" fontAlgn="base">
              <a:spcBef>
                <a:spcPct val="20000"/>
              </a:spcBef>
              <a:spcAft>
                <a:spcPct val="0"/>
              </a:spcAft>
              <a:buSzPct val="95000"/>
            </a:pPr>
            <a:r>
              <a:rPr lang="en-US"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2514600" y="2888232"/>
            <a:ext cx="6324600" cy="646331"/>
          </a:xfrm>
          <a:prstGeom prst="rect">
            <a:avLst/>
          </a:prstGeom>
        </p:spPr>
        <p:txBody>
          <a:bodyPr wrap="square">
            <a:spAutoFit/>
          </a:bodyPr>
          <a:lstStyle/>
          <a:p>
            <a:pPr lvl="0" fontAlgn="base">
              <a:spcBef>
                <a:spcPct val="20000"/>
              </a:spcBef>
              <a:spcAft>
                <a:spcPct val="0"/>
              </a:spcAft>
              <a:buSzPct val="95000"/>
            </a:pPr>
            <a:r>
              <a:rPr lang="en-US" sz="1200" dirty="0"/>
              <a:t>Veteran Trainer, </a:t>
            </a:r>
            <a:r>
              <a:rPr lang="en-US" sz="1200" dirty="0" smtClean="0"/>
              <a:t>Delivery Manager </a:t>
            </a:r>
            <a:r>
              <a:rPr lang="en-US" sz="1200" dirty="0"/>
              <a:t>and </a:t>
            </a:r>
            <a:r>
              <a:rPr lang="en-US" sz="1200" dirty="0" smtClean="0"/>
              <a:t>Sr. Architect </a:t>
            </a:r>
            <a:r>
              <a:rPr lang="en-US" sz="1200" dirty="0"/>
              <a:t>with </a:t>
            </a:r>
            <a:r>
              <a:rPr lang="en-US" sz="1200" dirty="0" smtClean="0"/>
              <a:t>more than a decade of </a:t>
            </a:r>
            <a:r>
              <a:rPr lang="en-US" sz="1200" dirty="0"/>
              <a:t>technical training </a:t>
            </a:r>
            <a:r>
              <a:rPr lang="en-US" sz="1200" dirty="0" smtClean="0"/>
              <a:t>experience. He has 13 </a:t>
            </a:r>
            <a:r>
              <a:rPr lang="en-US" sz="1200" dirty="0"/>
              <a:t>technical certifications on Java, Mobile, Web, Architecture, Design and </a:t>
            </a:r>
            <a:r>
              <a:rPr lang="en-US" sz="1200" dirty="0" smtClean="0"/>
              <a:t>Development under his belt</a:t>
            </a:r>
            <a:endParaRPr lang="en-US" sz="1200" dirty="0">
              <a:latin typeface="Arial Unicode MS" pitchFamily="34" charset="-128"/>
              <a:ea typeface="Arial Unicode MS" pitchFamily="34" charset="-128"/>
              <a:cs typeface="Arial Unicode MS" pitchFamily="34" charset="-128"/>
            </a:endParaRPr>
          </a:p>
        </p:txBody>
      </p:sp>
      <p:sp>
        <p:nvSpPr>
          <p:cNvPr id="6" name="Rectangle 5"/>
          <p:cNvSpPr/>
          <p:nvPr/>
        </p:nvSpPr>
        <p:spPr>
          <a:xfrm>
            <a:off x="2514600" y="3693906"/>
            <a:ext cx="1712135" cy="369332"/>
          </a:xfrm>
          <a:prstGeom prst="rect">
            <a:avLst/>
          </a:prstGeom>
        </p:spPr>
        <p:txBody>
          <a:bodyPr wrap="none">
            <a:spAutoFit/>
          </a:bodyPr>
          <a:lstStyle/>
          <a:p>
            <a:pPr lvl="0" fontAlgn="base">
              <a:spcBef>
                <a:spcPct val="20000"/>
              </a:spcBef>
              <a:spcAft>
                <a:spcPct val="0"/>
              </a:spcAft>
              <a:buSzPct val="95000"/>
            </a:pPr>
            <a:r>
              <a:rPr lang="en-US" dirty="0"/>
              <a:t>1.0, </a:t>
            </a:r>
            <a:r>
              <a:rPr lang="en-US" dirty="0" smtClean="0"/>
              <a:t>March 2019</a:t>
            </a:r>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418535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352800" y="2221468"/>
            <a:ext cx="2569486" cy="369332"/>
          </a:xfrm>
          <a:prstGeom prst="rect">
            <a:avLst/>
          </a:prstGeom>
        </p:spPr>
        <p:txBody>
          <a:bodyPr wrap="none">
            <a:spAutoFit/>
          </a:bodyPr>
          <a:lstStyle/>
          <a:p>
            <a:r>
              <a:rPr lang="en-US" dirty="0"/>
              <a:t>Demo : </a:t>
            </a:r>
            <a:r>
              <a:rPr lang="en-US" dirty="0" smtClean="0"/>
              <a:t>In-built Directives</a:t>
            </a:r>
            <a:endParaRPr lang="en-US" dirty="0"/>
          </a:p>
        </p:txBody>
      </p:sp>
    </p:spTree>
    <p:extLst>
      <p:ext uri="{BB962C8B-B14F-4D97-AF65-F5344CB8AC3E}">
        <p14:creationId xmlns:p14="http://schemas.microsoft.com/office/powerpoint/2010/main" val="3571263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Directives</a:t>
            </a:r>
            <a:endParaRPr lang="en-US" dirty="0"/>
          </a:p>
        </p:txBody>
      </p:sp>
      <p:sp>
        <p:nvSpPr>
          <p:cNvPr id="4" name="Rectangle 1"/>
          <p:cNvSpPr>
            <a:spLocks noChangeArrowheads="1"/>
          </p:cNvSpPr>
          <p:nvPr/>
        </p:nvSpPr>
        <p:spPr bwMode="auto">
          <a:xfrm>
            <a:off x="381000" y="838200"/>
            <a:ext cx="8458200"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Structural Directives </a:t>
            </a:r>
            <a:r>
              <a:rPr lang="en-US" sz="2000" dirty="0" smtClean="0">
                <a:latin typeface="Arial" panose="020B0604020202020204" pitchFamily="34" charset="0"/>
                <a:cs typeface="Arial" panose="020B0604020202020204" pitchFamily="34" charset="0"/>
              </a:rPr>
              <a:t>is </a:t>
            </a:r>
            <a:r>
              <a:rPr lang="en-US" sz="2000" dirty="0">
                <a:latin typeface="Arial" panose="020B0604020202020204" pitchFamily="34" charset="0"/>
                <a:cs typeface="Arial" panose="020B0604020202020204" pitchFamily="34" charset="0"/>
              </a:rPr>
              <a:t>a way of handling how a component or element renders through the use of the template tag. </a:t>
            </a:r>
            <a:r>
              <a:rPr lang="en-US" sz="2000" dirty="0" smtClean="0">
                <a:latin typeface="Arial" panose="020B0604020202020204" pitchFamily="34" charset="0"/>
                <a:cs typeface="Arial" panose="020B0604020202020204" pitchFamily="34" charset="0"/>
              </a:rPr>
              <a:t>It allows to </a:t>
            </a:r>
            <a:r>
              <a:rPr lang="en-US" sz="2000" dirty="0">
                <a:latin typeface="Arial" panose="020B0604020202020204" pitchFamily="34" charset="0"/>
                <a:cs typeface="Arial" panose="020B0604020202020204" pitchFamily="34" charset="0"/>
              </a:rPr>
              <a:t>run some code that decides what the final rendered output will be.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Common built-in </a:t>
            </a:r>
            <a:r>
              <a:rPr lang="en-US" sz="2000" dirty="0">
                <a:latin typeface="Arial" panose="020B0604020202020204" pitchFamily="34" charset="0"/>
                <a:cs typeface="Arial" panose="020B0604020202020204" pitchFamily="34" charset="0"/>
              </a:rPr>
              <a:t>structural directives </a:t>
            </a:r>
            <a:r>
              <a:rPr lang="en-US" sz="2000" dirty="0" smtClean="0">
                <a:latin typeface="Arial" panose="020B0604020202020204" pitchFamily="34" charset="0"/>
                <a:cs typeface="Arial" panose="020B0604020202020204" pitchFamily="34" charset="0"/>
              </a:rPr>
              <a:t>include, but not limited to </a:t>
            </a:r>
            <a:r>
              <a:rPr lang="en-US" sz="2000" i="1" dirty="0" smtClean="0">
                <a:latin typeface="Arial" panose="020B0604020202020204" pitchFamily="34" charset="0"/>
                <a:cs typeface="Arial" panose="020B0604020202020204" pitchFamily="34" charset="0"/>
              </a:rPr>
              <a:t>ngIf</a:t>
            </a:r>
            <a:r>
              <a:rPr lang="en-US" sz="2000" i="1" dirty="0">
                <a:latin typeface="Arial" panose="020B0604020202020204" pitchFamily="34" charset="0"/>
                <a:cs typeface="Arial" panose="020B0604020202020204" pitchFamily="34" charset="0"/>
              </a:rPr>
              <a:t>, ngFor, </a:t>
            </a:r>
            <a:r>
              <a:rPr lang="en-US" sz="2000" dirty="0">
                <a:latin typeface="Arial" panose="020B0604020202020204" pitchFamily="34" charset="0"/>
                <a:cs typeface="Arial" panose="020B0604020202020204" pitchFamily="34" charset="0"/>
              </a:rPr>
              <a:t>and</a:t>
            </a:r>
            <a:r>
              <a:rPr lang="en-US" sz="2000" i="1" dirty="0">
                <a:latin typeface="Arial" panose="020B0604020202020204" pitchFamily="34" charset="0"/>
                <a:cs typeface="Arial" panose="020B0604020202020204" pitchFamily="34" charset="0"/>
              </a:rPr>
              <a:t> ngSwitch.</a:t>
            </a:r>
          </a:p>
          <a:p>
            <a:r>
              <a:rPr lang="en-US" sz="2000" dirty="0" smtClean="0">
                <a:latin typeface="Arial" panose="020B0604020202020204" pitchFamily="34" charset="0"/>
                <a:cs typeface="Arial" panose="020B0604020202020204" pitchFamily="34" charset="0"/>
              </a:rPr>
              <a:t>The template tag is an HTML </a:t>
            </a:r>
            <a:r>
              <a:rPr lang="en-US" sz="2000" dirty="0">
                <a:latin typeface="Arial" panose="020B0604020202020204" pitchFamily="34" charset="0"/>
                <a:cs typeface="Arial" panose="020B0604020202020204" pitchFamily="34" charset="0"/>
              </a:rPr>
              <a:t>element </a:t>
            </a:r>
            <a:r>
              <a:rPr lang="en-US" sz="2000" dirty="0" smtClean="0">
                <a:latin typeface="Arial" panose="020B0604020202020204" pitchFamily="34" charset="0"/>
                <a:cs typeface="Arial" panose="020B0604020202020204" pitchFamily="34" charset="0"/>
              </a:rPr>
              <a:t>whose content will not be rendered </a:t>
            </a:r>
            <a:r>
              <a:rPr lang="en-US" sz="2000" dirty="0">
                <a:latin typeface="Arial" panose="020B0604020202020204" pitchFamily="34" charset="0"/>
                <a:cs typeface="Arial" panose="020B0604020202020204" pitchFamily="34" charset="0"/>
              </a:rPr>
              <a:t>on page load and is something that is meant to be loaded through code at runtime. </a:t>
            </a:r>
          </a:p>
          <a:p>
            <a:r>
              <a:rPr lang="en-US" sz="2000" dirty="0" smtClean="0">
                <a:latin typeface="Arial" panose="020B0604020202020204" pitchFamily="34" charset="0"/>
                <a:cs typeface="Arial" panose="020B0604020202020204" pitchFamily="34" charset="0"/>
              </a:rPr>
              <a:t>General usage of structural directives with that of template includes:</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762000" y="3677439"/>
            <a:ext cx="7239000" cy="289310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'app-directive-example',</a:t>
            </a:r>
          </a:p>
          <a:p>
            <a:r>
              <a:rPr lang="en-US" sz="1400" dirty="0">
                <a:latin typeface="Courier New" panose="02070309020205020404" pitchFamily="49" charset="0"/>
                <a:cs typeface="Courier New" panose="02070309020205020404" pitchFamily="49" charset="0"/>
              </a:rPr>
              <a:t>  template: `</a:t>
            </a:r>
          </a:p>
          <a:p>
            <a:r>
              <a:rPr lang="en-US" sz="1400" dirty="0">
                <a:latin typeface="Courier New" panose="02070309020205020404" pitchFamily="49" charset="0"/>
                <a:cs typeface="Courier New" panose="02070309020205020404" pitchFamily="49" charset="0"/>
              </a:rPr>
              <a:t>    &lt;p template="structuralDirective expression"&gt;</a:t>
            </a:r>
          </a:p>
          <a:p>
            <a:r>
              <a:rPr lang="en-US" sz="1400" dirty="0">
                <a:latin typeface="Courier New" panose="02070309020205020404" pitchFamily="49" charset="0"/>
                <a:cs typeface="Courier New" panose="02070309020205020404" pitchFamily="49" charset="0"/>
              </a:rPr>
              <a:t>      Under a structural directive.</a:t>
            </a:r>
          </a:p>
          <a:p>
            <a:r>
              <a:rPr lang="en-US" sz="1400" dirty="0">
                <a:latin typeface="Courier New" panose="02070309020205020404" pitchFamily="49" charset="0"/>
                <a:cs typeface="Courier New" panose="02070309020205020404" pitchFamily="49" charset="0"/>
              </a:rPr>
              <a:t>    &lt;/p</a:t>
            </a:r>
            <a:r>
              <a:rPr lang="en-US" sz="1400" dirty="0" smtClean="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&lt;template [structuralDirective]="expression"&gt;</a:t>
            </a:r>
          </a:p>
          <a:p>
            <a:r>
              <a:rPr lang="en-US" sz="1400" dirty="0">
                <a:latin typeface="Courier New" panose="02070309020205020404" pitchFamily="49" charset="0"/>
                <a:cs typeface="Courier New" panose="02070309020205020404" pitchFamily="49" charset="0"/>
              </a:rPr>
              <a:t>      &lt;p&gt;</a:t>
            </a:r>
          </a:p>
          <a:p>
            <a:r>
              <a:rPr lang="en-US" sz="1400" dirty="0">
                <a:latin typeface="Courier New" panose="02070309020205020404" pitchFamily="49" charset="0"/>
                <a:cs typeface="Courier New" panose="02070309020205020404" pitchFamily="49" charset="0"/>
              </a:rPr>
              <a:t>        Under a structural directive.</a:t>
            </a:r>
          </a:p>
          <a:p>
            <a:r>
              <a:rPr lang="en-US" sz="1400" dirty="0">
                <a:latin typeface="Courier New" panose="02070309020205020404" pitchFamily="49" charset="0"/>
                <a:cs typeface="Courier New" panose="02070309020205020404" pitchFamily="49" charset="0"/>
              </a:rPr>
              <a:t>      &lt;/p&gt;</a:t>
            </a:r>
          </a:p>
          <a:p>
            <a:r>
              <a:rPr lang="en-US" sz="1400" dirty="0">
                <a:latin typeface="Courier New" panose="02070309020205020404" pitchFamily="49" charset="0"/>
                <a:cs typeface="Courier New" panose="02070309020205020404" pitchFamily="49" charset="0"/>
              </a:rPr>
              <a:t>    &lt;/template&gt;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6" name="Rectangle 2"/>
          <p:cNvSpPr>
            <a:spLocks noChangeArrowheads="1"/>
          </p:cNvSpPr>
          <p:nvPr/>
        </p:nvSpPr>
        <p:spPr bwMode="auto">
          <a:xfrm>
            <a:off x="1524000" y="-994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@Component({ selector: 'app-directive-example', template: ` &lt;p template="structuralDirective expression"&gt; Under a structural directive. &lt;/p&gt; `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096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Directives (Contd.)</a:t>
            </a:r>
            <a:endParaRPr lang="en-US" dirty="0"/>
          </a:p>
        </p:txBody>
      </p:sp>
      <p:sp>
        <p:nvSpPr>
          <p:cNvPr id="4" name="Rectangle 1"/>
          <p:cNvSpPr>
            <a:spLocks noChangeArrowheads="1"/>
          </p:cNvSpPr>
          <p:nvPr/>
        </p:nvSpPr>
        <p:spPr bwMode="auto">
          <a:xfrm>
            <a:off x="304800" y="637402"/>
            <a:ext cx="8686800" cy="31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457200" indent="-4572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dirty="0" smtClean="0">
                <a:latin typeface="Arial" panose="020B0604020202020204" pitchFamily="34" charset="0"/>
                <a:cs typeface="Arial" panose="020B0604020202020204" pitchFamily="34" charset="0"/>
              </a:rPr>
              <a:t>Angular </a:t>
            </a:r>
            <a:r>
              <a:rPr lang="en-US" dirty="0">
                <a:latin typeface="Arial" panose="020B0604020202020204" pitchFamily="34" charset="0"/>
                <a:cs typeface="Arial" panose="020B0604020202020204" pitchFamily="34" charset="0"/>
              </a:rPr>
              <a:t>uses the ngIf, ngSwitch, ngFor, ngClass and ngStyle directives to transform the DOM when a template is rendered.</a:t>
            </a:r>
          </a:p>
          <a:p>
            <a:pPr marL="457200" indent="-457200">
              <a:buFont typeface="Arial" panose="020B0604020202020204" pitchFamily="34" charset="0"/>
              <a:buChar char="•"/>
            </a:pPr>
            <a:r>
              <a:rPr lang="en-US" b="1" i="1" dirty="0" smtClean="0">
                <a:latin typeface="Arial" panose="020B0604020202020204" pitchFamily="34" charset="0"/>
                <a:cs typeface="Arial" panose="020B0604020202020204" pitchFamily="34" charset="0"/>
              </a:rPr>
              <a:t>ngIf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adds and removes elements in the DOM based on the results of an expression.</a:t>
            </a:r>
          </a:p>
          <a:p>
            <a:pPr marL="457200" indent="-457200">
              <a:buFont typeface="Arial" panose="020B0604020202020204" pitchFamily="34" charset="0"/>
              <a:buChar char="•"/>
            </a:pPr>
            <a:r>
              <a:rPr lang="en-US" b="1" i="1" dirty="0" smtClean="0">
                <a:latin typeface="Arial" panose="020B0604020202020204" pitchFamily="34" charset="0"/>
                <a:cs typeface="Arial" panose="020B0604020202020204" pitchFamily="34" charset="0"/>
              </a:rPr>
              <a:t>ngSwitch</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displays one element (and its children) from a set of possible options, based on some condition.</a:t>
            </a:r>
          </a:p>
          <a:p>
            <a:pPr marL="457200" indent="-457200">
              <a:buFont typeface="Arial" panose="020B0604020202020204" pitchFamily="34" charset="0"/>
              <a:buChar char="•"/>
            </a:pPr>
            <a:r>
              <a:rPr lang="en-US" b="1" i="1" dirty="0" smtClean="0">
                <a:latin typeface="Arial" panose="020B0604020202020204" pitchFamily="34" charset="0"/>
                <a:cs typeface="Arial" panose="020B0604020202020204" pitchFamily="34" charset="0"/>
              </a:rPr>
              <a:t>ngFor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repeater directive which outputs a list of elements by iterating over an array.</a:t>
            </a:r>
          </a:p>
          <a:p>
            <a:pPr marL="457200" indent="-457200">
              <a:buFont typeface="Arial" panose="020B0604020202020204" pitchFamily="34" charset="0"/>
              <a:buChar char="•"/>
            </a:pPr>
            <a:r>
              <a:rPr lang="en-US" b="1" i="1" dirty="0" smtClean="0">
                <a:latin typeface="Arial" panose="020B0604020202020204" pitchFamily="34" charset="0"/>
                <a:cs typeface="Arial" panose="020B0604020202020204" pitchFamily="34" charset="0"/>
              </a:rPr>
              <a:t>ngClass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adds and removes CSS classes on an element.</a:t>
            </a:r>
          </a:p>
          <a:p>
            <a:pPr marL="457200" indent="-457200">
              <a:buFont typeface="Arial" panose="020B0604020202020204" pitchFamily="34" charset="0"/>
              <a:buChar char="•"/>
            </a:pPr>
            <a:r>
              <a:rPr lang="en-US" b="1" i="1" dirty="0" smtClean="0">
                <a:latin typeface="Arial" panose="020B0604020202020204" pitchFamily="34" charset="0"/>
                <a:cs typeface="Arial" panose="020B0604020202020204" pitchFamily="34" charset="0"/>
              </a:rPr>
              <a:t>ngStyle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sets CSS styles on an HTML element conditionally.</a:t>
            </a:r>
          </a:p>
        </p:txBody>
      </p:sp>
      <p:sp>
        <p:nvSpPr>
          <p:cNvPr id="6" name="Rectangle 2"/>
          <p:cNvSpPr>
            <a:spLocks noChangeArrowheads="1"/>
          </p:cNvSpPr>
          <p:nvPr/>
        </p:nvSpPr>
        <p:spPr bwMode="auto">
          <a:xfrm>
            <a:off x="1524000" y="-9940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@Component({ selector: 'app-directive-example', template: ` &lt;p template="structuralDirective expression"&gt; Under a structural directive. &lt;/p&gt; ` })</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528322" y="3753640"/>
            <a:ext cx="8239756" cy="2893100"/>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'app-root',</a:t>
            </a:r>
          </a:p>
          <a:p>
            <a:r>
              <a:rPr lang="en-US" sz="1400" dirty="0">
                <a:latin typeface="Courier New" panose="02070309020205020404" pitchFamily="49" charset="0"/>
                <a:cs typeface="Courier New" panose="02070309020205020404" pitchFamily="49" charset="0"/>
              </a:rPr>
              <a:t>  template: `</a:t>
            </a:r>
          </a:p>
          <a:p>
            <a:r>
              <a:rPr lang="en-US" sz="1400" dirty="0" smtClean="0">
                <a:latin typeface="Courier New" panose="02070309020205020404" pitchFamily="49" charset="0"/>
                <a:cs typeface="Courier New" panose="02070309020205020404" pitchFamily="49" charset="0"/>
              </a:rPr>
              <a:t> &lt;if-example </a:t>
            </a:r>
            <a:r>
              <a:rPr lang="en-US" sz="1400" dirty="0">
                <a:latin typeface="Courier New" panose="02070309020205020404" pitchFamily="49" charset="0"/>
                <a:cs typeface="Courier New" panose="02070309020205020404" pitchFamily="49" charset="0"/>
              </a:rPr>
              <a:t>*ngIf="exists</a:t>
            </a:r>
            <a:r>
              <a:rPr lang="en-US" sz="1400" dirty="0" smtClean="0">
                <a:latin typeface="Courier New" panose="02070309020205020404" pitchFamily="49" charset="0"/>
                <a:cs typeface="Courier New" panose="02070309020205020404" pitchFamily="49" charset="0"/>
              </a:rPr>
              <a:t>"&gt;Hello&lt;/if-example&gt;</a:t>
            </a:r>
          </a:p>
          <a:p>
            <a:r>
              <a:rPr lang="en-US" sz="1400" dirty="0">
                <a:latin typeface="Courier New" panose="02070309020205020404" pitchFamily="49" charset="0"/>
                <a:cs typeface="Courier New" panose="02070309020205020404" pitchFamily="49" charset="0"/>
              </a:rPr>
              <a:t> &lt;app-for-example *ngFor="let episode of episodes" [episode]="episode"&gt;</a:t>
            </a:r>
          </a:p>
          <a:p>
            <a:r>
              <a:rPr lang="en-US" sz="1400" dirty="0">
                <a:latin typeface="Courier New" panose="02070309020205020404" pitchFamily="49" charset="0"/>
                <a:cs typeface="Courier New" panose="02070309020205020404" pitchFamily="49" charset="0"/>
              </a:rPr>
              <a:t>      {{episode.title}}</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&lt;/app-for-example</a:t>
            </a:r>
            <a:r>
              <a:rPr lang="en-US" sz="1400" dirty="0" smtClean="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div [ngSwitch]="tab"&gt;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app-tab-content *ngSwitchCase="1"&gt;Tab content 1&lt;/app-tab-content&gt;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app-tab-content *ngSwitchDefault&gt;Select a tab&lt;/app-tab-content&gt;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div&gt;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0476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6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895600" y="2221468"/>
            <a:ext cx="3650743" cy="369332"/>
          </a:xfrm>
          <a:prstGeom prst="rect">
            <a:avLst/>
          </a:prstGeom>
        </p:spPr>
        <p:txBody>
          <a:bodyPr wrap="none">
            <a:spAutoFit/>
          </a:bodyPr>
          <a:lstStyle/>
          <a:p>
            <a:r>
              <a:rPr lang="en-US" dirty="0"/>
              <a:t>Demo : </a:t>
            </a:r>
            <a:r>
              <a:rPr lang="en-US" dirty="0" smtClean="0"/>
              <a:t>Structural Directives Detailed</a:t>
            </a:r>
            <a:endParaRPr lang="en-US" dirty="0"/>
          </a:p>
        </p:txBody>
      </p:sp>
    </p:spTree>
    <p:extLst>
      <p:ext uri="{BB962C8B-B14F-4D97-AF65-F5344CB8AC3E}">
        <p14:creationId xmlns:p14="http://schemas.microsoft.com/office/powerpoint/2010/main" val="2361385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Directives</a:t>
            </a:r>
            <a:endParaRPr lang="en-US" dirty="0"/>
          </a:p>
        </p:txBody>
      </p:sp>
      <p:sp>
        <p:nvSpPr>
          <p:cNvPr id="3" name="Rectangle 2"/>
          <p:cNvSpPr/>
          <p:nvPr/>
        </p:nvSpPr>
        <p:spPr>
          <a:xfrm>
            <a:off x="457200" y="990600"/>
            <a:ext cx="8534400" cy="5016758"/>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Angular built-in Directives solve most needs in conjunction with components. Custom directives may be built to address ad </a:t>
            </a:r>
            <a:r>
              <a:rPr lang="en-US" sz="2000" dirty="0">
                <a:latin typeface="Arial" panose="020B0604020202020204" pitchFamily="34" charset="0"/>
                <a:cs typeface="Arial" panose="020B0604020202020204" pitchFamily="34" charset="0"/>
              </a:rPr>
              <a:t>hoc requirements. </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Directives </a:t>
            </a:r>
            <a:r>
              <a:rPr lang="en-US" sz="2000" dirty="0">
                <a:latin typeface="Arial" panose="020B0604020202020204" pitchFamily="34" charset="0"/>
                <a:cs typeface="Arial" panose="020B0604020202020204" pitchFamily="34" charset="0"/>
              </a:rPr>
              <a:t>are created by using the @Directive decorator on a class and specifying a selector. </a:t>
            </a:r>
            <a:endParaRPr lang="en-US"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selector name must be camelCase and wrapped in square brackets to specify that it is an attribute binding.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 use the @HostListener decorator to listen in on events on the component or element it's attached to. It can pass in the event details using the $event keyword. </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As built-in directives, custom directives can be created as Attribute directives or Structural directives</a:t>
            </a: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Attribute Directives </a:t>
            </a:r>
            <a:r>
              <a:rPr lang="en-US" dirty="0" smtClean="0">
                <a:latin typeface="Arial" panose="020B0604020202020204" pitchFamily="34" charset="0"/>
                <a:cs typeface="Arial" panose="020B0604020202020204" pitchFamily="34" charset="0"/>
              </a:rPr>
              <a:t>alter behavior of the host elements or attach feature functionalities to the host elements</a:t>
            </a: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Structural Directives</a:t>
            </a:r>
            <a:r>
              <a:rPr lang="en-US" dirty="0" smtClean="0">
                <a:latin typeface="Arial" panose="020B0604020202020204" pitchFamily="34" charset="0"/>
                <a:cs typeface="Arial" panose="020B0604020202020204" pitchFamily="34" charset="0"/>
              </a:rPr>
              <a:t> alter the structure of the host elements by adding, enhancing the host elements </a:t>
            </a:r>
          </a:p>
        </p:txBody>
      </p:sp>
    </p:spTree>
    <p:extLst>
      <p:ext uri="{BB962C8B-B14F-4D97-AF65-F5344CB8AC3E}">
        <p14:creationId xmlns:p14="http://schemas.microsoft.com/office/powerpoint/2010/main" val="3812076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Directives</a:t>
            </a:r>
            <a:endParaRPr lang="en-US" dirty="0"/>
          </a:p>
        </p:txBody>
      </p:sp>
      <p:sp>
        <p:nvSpPr>
          <p:cNvPr id="3" name="Rectangle 2"/>
          <p:cNvSpPr/>
          <p:nvPr/>
        </p:nvSpPr>
        <p:spPr>
          <a:xfrm>
            <a:off x="381000" y="888084"/>
            <a:ext cx="8534400"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Attribute Directive Definition</a:t>
            </a:r>
          </a:p>
        </p:txBody>
      </p:sp>
      <p:sp>
        <p:nvSpPr>
          <p:cNvPr id="4" name="TextBox 3"/>
          <p:cNvSpPr txBox="1"/>
          <p:nvPr/>
        </p:nvSpPr>
        <p:spPr>
          <a:xfrm>
            <a:off x="457200" y="1371600"/>
            <a:ext cx="8305800"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@Directive({</a:t>
            </a:r>
          </a:p>
          <a:p>
            <a:r>
              <a:rPr lang="en-US" sz="1400" dirty="0">
                <a:latin typeface="Courier New" panose="02070309020205020404" pitchFamily="49" charset="0"/>
                <a:cs typeface="Courier New" panose="02070309020205020404" pitchFamily="49" charset="0"/>
              </a:rPr>
              <a:t>  selector: `[appConfirm]`</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ConfirmDirective {</a:t>
            </a:r>
          </a:p>
          <a:p>
            <a:r>
              <a:rPr lang="en-US" sz="1400" dirty="0">
                <a:latin typeface="Courier New" panose="02070309020205020404" pitchFamily="49" charset="0"/>
                <a:cs typeface="Courier New" panose="02070309020205020404" pitchFamily="49" charset="0"/>
              </a:rPr>
              <a:t>  @Input() appConfirm = () =&gt;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@HostListener('click', ['$event'])</a:t>
            </a:r>
          </a:p>
          <a:p>
            <a:r>
              <a:rPr lang="en-US" sz="1400" dirty="0">
                <a:latin typeface="Courier New" panose="02070309020205020404" pitchFamily="49" charset="0"/>
                <a:cs typeface="Courier New" panose="02070309020205020404" pitchFamily="49" charset="0"/>
              </a:rPr>
              <a:t>  confirmFirst() {</a:t>
            </a:r>
          </a:p>
          <a:p>
            <a:r>
              <a:rPr lang="en-US" sz="1400" dirty="0">
                <a:latin typeface="Courier New" panose="02070309020205020404" pitchFamily="49" charset="0"/>
                <a:cs typeface="Courier New" panose="02070309020205020404" pitchFamily="49" charset="0"/>
              </a:rPr>
              <a:t>    const confirmed = window.confirm('Are you sure you want to do this?');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if(confirmed) {</a:t>
            </a:r>
          </a:p>
          <a:p>
            <a:r>
              <a:rPr lang="en-US" sz="1400" dirty="0">
                <a:latin typeface="Courier New" panose="02070309020205020404" pitchFamily="49" charset="0"/>
                <a:cs typeface="Courier New" panose="02070309020205020404" pitchFamily="49" charset="0"/>
              </a:rPr>
              <a:t>      this.appConfirm();</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381000" y="4745741"/>
            <a:ext cx="8534400" cy="400110"/>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Attribute Directive Invocation</a:t>
            </a:r>
          </a:p>
        </p:txBody>
      </p:sp>
      <p:sp>
        <p:nvSpPr>
          <p:cNvPr id="6" name="TextBox 5"/>
          <p:cNvSpPr txBox="1"/>
          <p:nvPr/>
        </p:nvSpPr>
        <p:spPr>
          <a:xfrm>
            <a:off x="457200" y="5196006"/>
            <a:ext cx="83058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&lt;button</a:t>
            </a:r>
          </a:p>
          <a:p>
            <a:r>
              <a:rPr lang="en-US" sz="1400" dirty="0">
                <a:latin typeface="Courier New" panose="02070309020205020404" pitchFamily="49" charset="0"/>
                <a:cs typeface="Courier New" panose="02070309020205020404" pitchFamily="49" charset="0"/>
              </a:rPr>
              <a:t>  type="button"</a:t>
            </a:r>
          </a:p>
          <a:p>
            <a:r>
              <a:rPr lang="en-US" sz="1400" dirty="0">
                <a:latin typeface="Courier New" panose="02070309020205020404" pitchFamily="49" charset="0"/>
                <a:cs typeface="Courier New" panose="02070309020205020404" pitchFamily="49" charset="0"/>
              </a:rPr>
              <a:t>  [appConfirm</a:t>
            </a:r>
            <a:r>
              <a:rPr lang="en-US" sz="1400" dirty="0" smtClean="0">
                <a:latin typeface="Courier New" panose="02070309020205020404" pitchFamily="49" charset="0"/>
                <a:cs typeface="Courier New" panose="02070309020205020404" pitchFamily="49" charset="0"/>
              </a:rPr>
              <a:t>]=“testMethod"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confirmMessage</a:t>
            </a:r>
            <a:r>
              <a:rPr lang="en-US" sz="1400" dirty="0" smtClean="0">
                <a:latin typeface="Courier New" panose="02070309020205020404" pitchFamily="49" charset="0"/>
                <a:cs typeface="Courier New" panose="02070309020205020404" pitchFamily="49" charset="0"/>
              </a:rPr>
              <a:t>=“Click to invoke the testMethod"&gt;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Invoke Test!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&lt;/button&gt;</a:t>
            </a:r>
          </a:p>
        </p:txBody>
      </p:sp>
    </p:spTree>
    <p:extLst>
      <p:ext uri="{BB962C8B-B14F-4D97-AF65-F5344CB8AC3E}">
        <p14:creationId xmlns:p14="http://schemas.microsoft.com/office/powerpoint/2010/main" val="54422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971800" y="2221468"/>
            <a:ext cx="3745705" cy="646331"/>
          </a:xfrm>
          <a:prstGeom prst="rect">
            <a:avLst/>
          </a:prstGeom>
        </p:spPr>
        <p:txBody>
          <a:bodyPr wrap="none">
            <a:spAutoFit/>
          </a:bodyPr>
          <a:lstStyle/>
          <a:p>
            <a:r>
              <a:rPr lang="en-US" dirty="0"/>
              <a:t>Demo : </a:t>
            </a:r>
            <a:r>
              <a:rPr lang="en-US" dirty="0" smtClean="0"/>
              <a:t>    Simple Attribute Directives, </a:t>
            </a:r>
          </a:p>
          <a:p>
            <a:r>
              <a:rPr lang="en-US" dirty="0" smtClean="0"/>
              <a:t>	Custom Directives 2</a:t>
            </a:r>
            <a:endParaRPr lang="en-US" dirty="0"/>
          </a:p>
        </p:txBody>
      </p:sp>
    </p:spTree>
    <p:extLst>
      <p:ext uri="{BB962C8B-B14F-4D97-AF65-F5344CB8AC3E}">
        <p14:creationId xmlns:p14="http://schemas.microsoft.com/office/powerpoint/2010/main" val="930725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Structural Directives</a:t>
            </a:r>
            <a:endParaRPr lang="en-US" dirty="0"/>
          </a:p>
        </p:txBody>
      </p:sp>
      <p:sp>
        <p:nvSpPr>
          <p:cNvPr id="3" name="Rectangle 2"/>
          <p:cNvSpPr/>
          <p:nvPr/>
        </p:nvSpPr>
        <p:spPr>
          <a:xfrm>
            <a:off x="457200" y="1255216"/>
            <a:ext cx="8534400" cy="3477875"/>
          </a:xfrm>
          <a:prstGeom prst="rect">
            <a:avLst/>
          </a:prstGeom>
        </p:spPr>
        <p:txBody>
          <a:bodyPr wrap="square">
            <a:spAutoFit/>
          </a:bodyPr>
          <a:lstStyle/>
          <a:p>
            <a:r>
              <a:rPr lang="en-US" sz="2000" dirty="0" smtClean="0">
                <a:latin typeface="Arial" panose="020B0604020202020204" pitchFamily="34" charset="0"/>
                <a:cs typeface="Arial" panose="020B0604020202020204" pitchFamily="34" charset="0"/>
              </a:rPr>
              <a:t>For the most part Structural Directives are defined the same way as Attribute Directives.</a:t>
            </a:r>
          </a:p>
          <a:p>
            <a:r>
              <a:rPr lang="en-US" sz="2000" dirty="0" smtClean="0">
                <a:latin typeface="Arial" panose="020B0604020202020204" pitchFamily="34" charset="0"/>
                <a:cs typeface="Arial" panose="020B0604020202020204" pitchFamily="34" charset="0"/>
              </a:rPr>
              <a:t>Structural directives inherently are meant to act on hosting template tags. Hence, they differ from Attribute Directives in getting access to that template via the </a:t>
            </a:r>
            <a:r>
              <a:rPr lang="en-US" sz="2000" i="1" dirty="0" smtClean="0">
                <a:latin typeface="Arial" panose="020B0604020202020204" pitchFamily="34" charset="0"/>
                <a:cs typeface="Arial" panose="020B0604020202020204" pitchFamily="34" charset="0"/>
              </a:rPr>
              <a:t>TemplateRef</a:t>
            </a:r>
            <a:r>
              <a:rPr lang="en-US" sz="2000" dirty="0" smtClean="0">
                <a:latin typeface="Arial" panose="020B0604020202020204" pitchFamily="34" charset="0"/>
                <a:cs typeface="Arial" panose="020B0604020202020204" pitchFamily="34" charset="0"/>
              </a:rPr>
              <a:t> . This object represents the template html supplied as input.</a:t>
            </a:r>
          </a:p>
          <a:p>
            <a:r>
              <a:rPr lang="en-US" sz="2000" dirty="0" smtClean="0">
                <a:latin typeface="Arial" panose="020B0604020202020204" pitchFamily="34" charset="0"/>
                <a:cs typeface="Arial" panose="020B0604020202020204" pitchFamily="34" charset="0"/>
              </a:rPr>
              <a:t>Structural directives also gain access to the view via another object injected to them called the </a:t>
            </a:r>
            <a:r>
              <a:rPr lang="en-US" sz="2000" i="1" dirty="0" smtClean="0">
                <a:latin typeface="Arial" panose="020B0604020202020204" pitchFamily="34" charset="0"/>
                <a:cs typeface="Arial" panose="020B0604020202020204" pitchFamily="34" charset="0"/>
              </a:rPr>
              <a:t>ViewContainerRef.</a:t>
            </a:r>
          </a:p>
          <a:p>
            <a:r>
              <a:rPr lang="en-US" sz="2000" dirty="0" smtClean="0">
                <a:latin typeface="Arial" panose="020B0604020202020204" pitchFamily="34" charset="0"/>
                <a:cs typeface="Arial" panose="020B0604020202020204" pitchFamily="34" charset="0"/>
              </a:rPr>
              <a:t>In short, structural directives get the input html via the </a:t>
            </a:r>
            <a:r>
              <a:rPr lang="en-US" sz="2000" i="1" dirty="0" smtClean="0">
                <a:latin typeface="Arial" panose="020B0604020202020204" pitchFamily="34" charset="0"/>
                <a:cs typeface="Arial" panose="020B0604020202020204" pitchFamily="34" charset="0"/>
              </a:rPr>
              <a:t>TemplateRef</a:t>
            </a:r>
            <a:r>
              <a:rPr lang="en-US" sz="2000" dirty="0" smtClean="0">
                <a:latin typeface="Arial" panose="020B0604020202020204" pitchFamily="34" charset="0"/>
                <a:cs typeface="Arial" panose="020B0604020202020204" pitchFamily="34" charset="0"/>
              </a:rPr>
              <a:t> and programmatically build the Output view by providing the output to the </a:t>
            </a:r>
            <a:r>
              <a:rPr lang="en-US" sz="2000" i="1" dirty="0" smtClean="0">
                <a:latin typeface="Arial" panose="020B0604020202020204" pitchFamily="34" charset="0"/>
                <a:cs typeface="Arial" panose="020B0604020202020204" pitchFamily="34" charset="0"/>
              </a:rPr>
              <a:t>ViewContainerRef</a:t>
            </a:r>
            <a:r>
              <a:rPr lang="en-US" sz="2000" dirty="0" smtClean="0">
                <a:latin typeface="Arial" panose="020B0604020202020204" pitchFamily="34" charset="0"/>
                <a:cs typeface="Arial" panose="020B0604020202020204" pitchFamily="34" charset="0"/>
              </a:rPr>
              <a:t> objects.</a:t>
            </a:r>
          </a:p>
        </p:txBody>
      </p:sp>
    </p:spTree>
    <p:extLst>
      <p:ext uri="{BB962C8B-B14F-4D97-AF65-F5344CB8AC3E}">
        <p14:creationId xmlns:p14="http://schemas.microsoft.com/office/powerpoint/2010/main" val="2558946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29</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971800" y="2221468"/>
            <a:ext cx="3701270" cy="369332"/>
          </a:xfrm>
          <a:prstGeom prst="rect">
            <a:avLst/>
          </a:prstGeom>
        </p:spPr>
        <p:txBody>
          <a:bodyPr wrap="none">
            <a:spAutoFit/>
          </a:bodyPr>
          <a:lstStyle/>
          <a:p>
            <a:r>
              <a:rPr lang="en-US" dirty="0"/>
              <a:t>Demo : </a:t>
            </a:r>
            <a:r>
              <a:rPr lang="en-US" dirty="0" smtClean="0"/>
              <a:t>    Custom Structural Directive</a:t>
            </a:r>
          </a:p>
        </p:txBody>
      </p:sp>
    </p:spTree>
    <p:extLst>
      <p:ext uri="{BB962C8B-B14F-4D97-AF65-F5344CB8AC3E}">
        <p14:creationId xmlns:p14="http://schemas.microsoft.com/office/powerpoint/2010/main" val="365049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smtClean="0"/>
              <a:t>Session Rules</a:t>
            </a:r>
            <a:endParaRPr lang="en-US" sz="3400" dirty="0"/>
          </a:p>
        </p:txBody>
      </p:sp>
      <p:sp>
        <p:nvSpPr>
          <p:cNvPr id="2" name="Content Placeholder 1"/>
          <p:cNvSpPr>
            <a:spLocks noGrp="1"/>
          </p:cNvSpPr>
          <p:nvPr>
            <p:ph idx="1"/>
          </p:nvPr>
        </p:nvSpPr>
        <p:spPr>
          <a:xfrm>
            <a:off x="76200" y="1143000"/>
            <a:ext cx="8229600" cy="4983163"/>
          </a:xfrm>
        </p:spPr>
        <p:txBody>
          <a:bodyPr/>
          <a:lstStyle/>
          <a:p>
            <a:pPr lvl="2"/>
            <a:r>
              <a:rPr sz="1800" dirty="0" smtClean="0"/>
              <a:t>Please keep your phone on mute during the session.</a:t>
            </a:r>
          </a:p>
          <a:p>
            <a:pPr lvl="2"/>
            <a:r>
              <a:rPr lang="en-US" sz="1800" dirty="0" smtClean="0"/>
              <a:t>Use WebEx icons to indicate your statuses like – Stepping Out, Coffee, Applause etc.</a:t>
            </a:r>
          </a:p>
          <a:p>
            <a:pPr lvl="2"/>
            <a:r>
              <a:rPr lang="en-US" sz="1800" dirty="0" smtClean="0"/>
              <a:t>Stay on mute in WebEx unless you need to speak</a:t>
            </a:r>
          </a:p>
          <a:p>
            <a:pPr lvl="2"/>
            <a:r>
              <a:rPr lang="en-US" sz="1800" dirty="0" smtClean="0"/>
              <a:t>Raise your hand if you need to communicate </a:t>
            </a:r>
          </a:p>
          <a:p>
            <a:pPr lvl="2"/>
            <a:r>
              <a:rPr lang="en-US" sz="1800" dirty="0" smtClean="0"/>
              <a:t>There is no set time to ask questions, feel free to interrupt, should you have questions</a:t>
            </a:r>
          </a:p>
          <a:p>
            <a:pPr lvl="2"/>
            <a:r>
              <a:rPr lang="en-US" sz="1800" dirty="0" smtClean="0"/>
              <a:t>There will be a 10 minutes short break around the middle of the session</a:t>
            </a:r>
          </a:p>
          <a:p>
            <a:pPr lvl="2"/>
            <a:r>
              <a:rPr lang="en-US" sz="1800" dirty="0" smtClean="0"/>
              <a:t>Utilize the time provided by the trainer, in analyzing </a:t>
            </a:r>
          </a:p>
          <a:p>
            <a:pPr marL="914400" lvl="2" indent="0">
              <a:buNone/>
            </a:pPr>
            <a:r>
              <a:rPr lang="en-US" sz="1800" dirty="0"/>
              <a:t> </a:t>
            </a:r>
            <a:r>
              <a:rPr lang="en-US" sz="1800" dirty="0" smtClean="0"/>
              <a:t>   examples, trying out exercises and coming up </a:t>
            </a:r>
          </a:p>
          <a:p>
            <a:pPr marL="914400" lvl="2" indent="0">
              <a:buNone/>
            </a:pPr>
            <a:r>
              <a:rPr lang="en-US" sz="1800" dirty="0" smtClean="0"/>
              <a:t>    with questions</a:t>
            </a:r>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3</a:t>
            </a:fld>
            <a:endParaRPr lang="en-US" sz="1400" dirty="0"/>
          </a:p>
        </p:txBody>
      </p:sp>
      <p:pic>
        <p:nvPicPr>
          <p:cNvPr id="8" name="Picture 7" descr="MC900433838.PNG"/>
          <p:cNvPicPr>
            <a:picLocks noChangeAspect="1"/>
          </p:cNvPicPr>
          <p:nvPr/>
        </p:nvPicPr>
        <p:blipFill>
          <a:blip r:embed="rId3"/>
          <a:stretch>
            <a:fillRect/>
          </a:stretch>
        </p:blipFill>
        <p:spPr>
          <a:xfrm rot="19709527">
            <a:off x="6582012" y="3915014"/>
            <a:ext cx="2590800" cy="2590800"/>
          </a:xfrm>
          <a:prstGeom prst="rect">
            <a:avLst/>
          </a:prstGeom>
        </p:spPr>
      </p:pic>
    </p:spTree>
    <p:extLst>
      <p:ext uri="{BB962C8B-B14F-4D97-AF65-F5344CB8AC3E}">
        <p14:creationId xmlns:p14="http://schemas.microsoft.com/office/powerpoint/2010/main" val="294831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30</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31</a:t>
            </a:fld>
            <a:endParaRPr lang="en-US" dirty="0"/>
          </a:p>
        </p:txBody>
      </p:sp>
      <p:sp>
        <p:nvSpPr>
          <p:cNvPr id="6" name="Content Placeholder 1"/>
          <p:cNvSpPr>
            <a:spLocks noGrp="1"/>
          </p:cNvSpPr>
          <p:nvPr>
            <p:ph idx="1"/>
          </p:nvPr>
        </p:nvSpPr>
        <p:spPr>
          <a:xfrm>
            <a:off x="457200" y="1143000"/>
            <a:ext cx="6781800" cy="4983163"/>
          </a:xfrm>
        </p:spPr>
        <p:txBody>
          <a:bodyPr/>
          <a:lstStyle/>
          <a:p>
            <a:r>
              <a:rPr lang="en-US" dirty="0" smtClean="0"/>
              <a:t>Explain the component life-cycle and the corresponding event listeners for those events</a:t>
            </a:r>
          </a:p>
          <a:p>
            <a:r>
              <a:rPr lang="en-US" dirty="0" smtClean="0"/>
              <a:t>Differentiate a Directive from a component</a:t>
            </a:r>
          </a:p>
          <a:p>
            <a:r>
              <a:rPr lang="en-US" dirty="0" smtClean="0"/>
              <a:t>What are the various types of directives?</a:t>
            </a:r>
          </a:p>
          <a:p>
            <a:r>
              <a:rPr lang="en-US" dirty="0" smtClean="0"/>
              <a:t>Describe the steps to build a custom directive</a:t>
            </a:r>
          </a:p>
          <a:p>
            <a:r>
              <a:rPr lang="en-US" dirty="0" smtClean="0"/>
              <a:t>What is the concept of View Encapsulation?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pPr marL="0" indent="0">
              <a:buNone/>
            </a:pPr>
            <a:r>
              <a:rPr lang="en-US" dirty="0" smtClean="0">
                <a:solidFill>
                  <a:schemeClr val="tx1"/>
                </a:solidFill>
              </a:rPr>
              <a:t>Following are the key points of this session:</a:t>
            </a:r>
          </a:p>
          <a:p>
            <a:pPr marL="0" indent="0">
              <a:buNone/>
            </a:pPr>
            <a:endParaRPr lang="en-US" dirty="0" smtClean="0">
              <a:solidFill>
                <a:schemeClr val="tx1"/>
              </a:solidFill>
            </a:endParaRPr>
          </a:p>
          <a:p>
            <a:r>
              <a:rPr lang="en-US" sz="1800" dirty="0">
                <a:solidFill>
                  <a:schemeClr val="tx1"/>
                </a:solidFill>
              </a:rPr>
              <a:t>The selectors that you put into a component's styles, apply only within the template of that component</a:t>
            </a:r>
            <a:r>
              <a:rPr lang="en-US" sz="1800" dirty="0" smtClean="0">
                <a:solidFill>
                  <a:schemeClr val="tx1"/>
                </a:solidFill>
              </a:rPr>
              <a:t>.</a:t>
            </a:r>
          </a:p>
          <a:p>
            <a:r>
              <a:rPr lang="en-US" sz="1800" dirty="0">
                <a:solidFill>
                  <a:schemeClr val="tx1"/>
                </a:solidFill>
              </a:rPr>
              <a:t>All components with None encapsulation will have their styles duplicated in all components with Native encapsulation</a:t>
            </a:r>
            <a:r>
              <a:rPr lang="en-US" sz="1800" dirty="0" smtClean="0">
                <a:solidFill>
                  <a:schemeClr val="tx1"/>
                </a:solidFill>
              </a:rPr>
              <a:t>.</a:t>
            </a:r>
          </a:p>
          <a:p>
            <a:r>
              <a:rPr lang="en-US" sz="1800" dirty="0">
                <a:solidFill>
                  <a:schemeClr val="tx1"/>
                </a:solidFill>
              </a:rPr>
              <a:t>The template tag is an HTML element whose content will not be rendered on page load and is something that is meant to be loaded through code at runtime. </a:t>
            </a:r>
            <a:endParaRPr lang="en-US" sz="1800" dirty="0" smtClean="0">
              <a:solidFill>
                <a:schemeClr val="tx1"/>
              </a:solidFill>
            </a:endParaRPr>
          </a:p>
          <a:p>
            <a:r>
              <a:rPr lang="en-US" sz="1800" dirty="0">
                <a:solidFill>
                  <a:schemeClr val="tx1"/>
                </a:solidFill>
              </a:rPr>
              <a:t>Angular has built-in attribute directives such as, </a:t>
            </a:r>
            <a:r>
              <a:rPr lang="en-US" sz="1800" i="1" dirty="0" err="1">
                <a:solidFill>
                  <a:schemeClr val="tx1"/>
                </a:solidFill>
              </a:rPr>
              <a:t>ngClass</a:t>
            </a:r>
            <a:r>
              <a:rPr lang="en-US" sz="1800" i="1" dirty="0">
                <a:solidFill>
                  <a:schemeClr val="tx1"/>
                </a:solidFill>
              </a:rPr>
              <a:t> </a:t>
            </a:r>
            <a:r>
              <a:rPr lang="en-US" sz="1800" dirty="0">
                <a:solidFill>
                  <a:schemeClr val="tx1"/>
                </a:solidFill>
              </a:rPr>
              <a:t>and </a:t>
            </a:r>
            <a:r>
              <a:rPr lang="en-US" sz="1800" i="1" dirty="0" err="1">
                <a:solidFill>
                  <a:schemeClr val="tx1"/>
                </a:solidFill>
              </a:rPr>
              <a:t>ngStyle</a:t>
            </a:r>
            <a:r>
              <a:rPr lang="en-US" sz="1800" i="1" dirty="0">
                <a:solidFill>
                  <a:schemeClr val="tx1"/>
                </a:solidFill>
              </a:rPr>
              <a:t> </a:t>
            </a:r>
            <a:r>
              <a:rPr lang="en-US" sz="1800" dirty="0">
                <a:solidFill>
                  <a:schemeClr val="tx1"/>
                </a:solidFill>
              </a:rPr>
              <a:t>that work on any component or element</a:t>
            </a:r>
            <a:r>
              <a:rPr lang="en-US" sz="1800" dirty="0" smtClean="0">
                <a:solidFill>
                  <a:schemeClr val="tx1"/>
                </a:solidFill>
              </a:rPr>
              <a:t>.</a:t>
            </a:r>
          </a:p>
          <a:p>
            <a:r>
              <a:rPr lang="en-US" sz="1800" dirty="0">
                <a:solidFill>
                  <a:schemeClr val="tx1"/>
                </a:solidFill>
              </a:rPr>
              <a:t>In reality, Angular components are directives with templates.</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altLang="en-US" dirty="0">
              <a:solidFill>
                <a:schemeClr val="tx1"/>
              </a:solidFill>
            </a:endParaRPr>
          </a:p>
          <a:p>
            <a:pPr marL="0" indent="0">
              <a:buNone/>
            </a:pP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 Cognizant 2018</a:t>
            </a:r>
            <a:endParaRPr lang="en-US" dirty="0" smtClean="0"/>
          </a:p>
        </p:txBody>
      </p:sp>
      <p:sp>
        <p:nvSpPr>
          <p:cNvPr id="5" name="Slide Number Placeholder 4"/>
          <p:cNvSpPr>
            <a:spLocks noGrp="1"/>
          </p:cNvSpPr>
          <p:nvPr>
            <p:ph type="sldNum" sz="quarter" idx="12"/>
          </p:nvPr>
        </p:nvSpPr>
        <p:spPr/>
        <p:txBody>
          <a:bodyPr/>
          <a:lstStyle/>
          <a:p>
            <a:fld id="{E7AF38FF-B38D-4060-8B8D-2D16AAFBAAC1}" type="slidenum">
              <a:rPr lang="en-US" smtClean="0"/>
              <a:pPr/>
              <a:t>32</a:t>
            </a:fld>
            <a:endParaRPr lang="en-US" dirty="0"/>
          </a:p>
        </p:txBody>
      </p:sp>
    </p:spTree>
    <p:extLst>
      <p:ext uri="{BB962C8B-B14F-4D97-AF65-F5344CB8AC3E}">
        <p14:creationId xmlns:p14="http://schemas.microsoft.com/office/powerpoint/2010/main" val="231989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38400" y="76200"/>
            <a:ext cx="6857996" cy="478971"/>
          </a:xfrm>
          <a:prstGeom prst="rect">
            <a:avLst/>
          </a:prstGeom>
        </p:spPr>
        <p:txBody>
          <a:bodyPr vert="horz" lIns="91440" tIns="45720" rIns="91440" bIns="45720" rtlCol="0" anchor="b">
            <a:noAutofit/>
          </a:bodyPr>
          <a:lstStyle>
            <a:lvl1pPr algn="ctr" defTabSz="914400" rtl="0" eaLnBrk="1" latinLnBrk="0" hangingPunct="1">
              <a:spcBef>
                <a:spcPct val="0"/>
              </a:spcBef>
              <a:buNone/>
              <a:defRPr lang="en-US" sz="4500" b="0" kern="1200">
                <a:solidFill>
                  <a:schemeClr val="bg1"/>
                </a:solidFill>
                <a:latin typeface="Arial Rounded MT Bold" pitchFamily="34" charset="0"/>
                <a:ea typeface="+mn-ea"/>
                <a:cs typeface="+mn-cs"/>
              </a:defRPr>
            </a:lvl1pPr>
          </a:lstStyle>
          <a:p>
            <a:pPr algn="l"/>
            <a:r>
              <a:rPr lang="en-US" sz="3200" dirty="0" smtClean="0"/>
              <a:t>References</a:t>
            </a:r>
            <a:endParaRPr lang="en-US" sz="3200" dirty="0"/>
          </a:p>
        </p:txBody>
      </p:sp>
      <p:sp>
        <p:nvSpPr>
          <p:cNvPr id="6" name="Content Placeholder 1"/>
          <p:cNvSpPr txBox="1">
            <a:spLocks/>
          </p:cNvSpPr>
          <p:nvPr/>
        </p:nvSpPr>
        <p:spPr>
          <a:xfrm>
            <a:off x="217449" y="2111829"/>
            <a:ext cx="8229600" cy="232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dirty="0" smtClean="0">
                <a:hlinkClick r:id="rId2"/>
              </a:rPr>
              <a:t>https</a:t>
            </a:r>
            <a:r>
              <a:rPr lang="en-US" sz="1400" dirty="0">
                <a:hlinkClick r:id="rId2"/>
              </a:rPr>
              <a:t>://angular.io/</a:t>
            </a:r>
            <a:endParaRPr lang="en-US" sz="1400" dirty="0"/>
          </a:p>
          <a:p>
            <a:pPr marL="285750" indent="-285750" algn="l">
              <a:buFont typeface="Arial" panose="020B0604020202020204" pitchFamily="34" charset="0"/>
              <a:buChar char="•"/>
            </a:pPr>
            <a:r>
              <a:rPr lang="en-US" sz="1400" dirty="0">
                <a:hlinkClick r:id="rId3"/>
              </a:rPr>
              <a:t>https://genuitec.com</a:t>
            </a:r>
            <a:endParaRPr lang="en-US" sz="1400" dirty="0"/>
          </a:p>
          <a:p>
            <a:pPr marL="285750" indent="-285750" algn="l">
              <a:buFont typeface="Arial" panose="020B0604020202020204" pitchFamily="34" charset="0"/>
              <a:buChar char="•"/>
            </a:pPr>
            <a:r>
              <a:rPr lang="en-US" sz="1400" dirty="0">
                <a:hlinkClick r:id="rId4"/>
              </a:rPr>
              <a:t>https://angularexamples.io</a:t>
            </a:r>
            <a:endParaRPr lang="en-US" sz="1400" dirty="0"/>
          </a:p>
          <a:p>
            <a:pPr marL="285750" indent="-285750" algn="l">
              <a:buFont typeface="Arial" panose="020B0604020202020204" pitchFamily="34" charset="0"/>
              <a:buChar char="•"/>
            </a:pPr>
            <a:r>
              <a:rPr lang="en-US" sz="1400" dirty="0">
                <a:hlinkClick r:id="rId5"/>
              </a:rPr>
              <a:t>https://lishman.io</a:t>
            </a:r>
            <a:endParaRPr lang="en-US" sz="1400" dirty="0"/>
          </a:p>
          <a:p>
            <a:pPr marL="285750" indent="-285750" algn="l">
              <a:buFont typeface="Arial" panose="020B0604020202020204" pitchFamily="34" charset="0"/>
              <a:buChar char="•"/>
            </a:pPr>
            <a:r>
              <a:rPr lang="en-US" sz="1400" dirty="0">
                <a:hlinkClick r:id="rId6"/>
              </a:rPr>
              <a:t>https://rangle.io</a:t>
            </a:r>
            <a:endParaRPr lang="en-US" sz="1400" dirty="0"/>
          </a:p>
          <a:p>
            <a:pPr marL="285750" indent="-285750" algn="l">
              <a:buFont typeface="Arial" panose="020B0604020202020204" pitchFamily="34" charset="0"/>
              <a:buChar char="•"/>
            </a:pPr>
            <a:r>
              <a:rPr lang="en-US" sz="1400" dirty="0">
                <a:hlinkClick r:id="rId7"/>
              </a:rPr>
              <a:t>https://dzone.com/articles/developing-pwa-using-angular-7</a:t>
            </a:r>
            <a:endParaRPr lang="en-US" sz="1400" dirty="0"/>
          </a:p>
          <a:p>
            <a:pPr marL="285750" indent="-285750" algn="l">
              <a:buFont typeface="Arial" panose="020B0604020202020204" pitchFamily="34" charset="0"/>
              <a:buChar char="•"/>
            </a:pPr>
            <a:r>
              <a:rPr lang="en-US" sz="1400" dirty="0">
                <a:hlinkClick r:id="rId8"/>
              </a:rPr>
              <a:t>https://sass-lang.com/</a:t>
            </a:r>
          </a:p>
          <a:p>
            <a:pPr marL="285750" indent="-285750" algn="l">
              <a:buFont typeface="Arial" panose="020B0604020202020204" pitchFamily="34" charset="0"/>
              <a:buChar char="•"/>
            </a:pPr>
            <a:r>
              <a:rPr lang="en-US" sz="1400" dirty="0">
                <a:hlinkClick r:id="rId8"/>
              </a:rPr>
              <a:t>https://material.angular.io/</a:t>
            </a:r>
          </a:p>
          <a:p>
            <a:pPr marL="285750" indent="-285750" algn="l">
              <a:buFont typeface="Arial" panose="020B0604020202020204" pitchFamily="34" charset="0"/>
              <a:buChar char="•"/>
            </a:pPr>
            <a:r>
              <a:rPr lang="en-US" sz="1400" dirty="0">
                <a:hlinkClick r:id="rId8"/>
              </a:rPr>
              <a:t>https://www.smashingmagazine.com/2018/09/pwa-angular-6</a:t>
            </a:r>
            <a:r>
              <a:rPr lang="en-US" sz="1400" dirty="0" smtClean="0">
                <a:hlinkClick r:id="rId8"/>
              </a:rPr>
              <a:t>/</a:t>
            </a:r>
          </a:p>
          <a:p>
            <a:pPr marL="285750" indent="-285750" algn="l">
              <a:buFont typeface="Arial" panose="020B0604020202020204" pitchFamily="34" charset="0"/>
              <a:buChar char="•"/>
            </a:pPr>
            <a:r>
              <a:rPr lang="en-US" sz="1400" dirty="0">
                <a:hlinkClick r:id="rId8"/>
              </a:rPr>
              <a:t>https://www.sitepoint.com/angular-material-design-components</a:t>
            </a:r>
            <a:r>
              <a:rPr lang="en-US" sz="1400" dirty="0" smtClean="0">
                <a:hlinkClick r:id="rId8"/>
              </a:rPr>
              <a:t>/</a:t>
            </a:r>
          </a:p>
          <a:p>
            <a:pPr marL="285750" indent="-285750" algn="l">
              <a:buFont typeface="Arial" panose="020B0604020202020204" pitchFamily="34" charset="0"/>
              <a:buChar char="•"/>
            </a:pPr>
            <a:r>
              <a:rPr lang="en-US" sz="1400" dirty="0">
                <a:hlinkClick r:id="rId8"/>
              </a:rPr>
              <a:t>https://www.freakyjolly.com/angular-7-implement-infinite-virtual-scroll-in-few-easy-steps-in-latest-angular-7-x/</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smtClean="0"/>
          </a:p>
        </p:txBody>
      </p:sp>
      <p:sp>
        <p:nvSpPr>
          <p:cNvPr id="7" name="Content Placeholder 1"/>
          <p:cNvSpPr txBox="1">
            <a:spLocks/>
          </p:cNvSpPr>
          <p:nvPr/>
        </p:nvSpPr>
        <p:spPr>
          <a:xfrm>
            <a:off x="228600" y="1066800"/>
            <a:ext cx="8872728"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l"/>
            <a:r>
              <a:rPr lang="en-US" sz="1400" i="1" dirty="0" smtClean="0"/>
              <a:t>The author or the organization does not claim any intellectual rights on the content used in these materials. Some of the materials have been taken from the following(but not limited to the below) references. These materials belong to the respective authors. The content is used for learning purposes. Most of them with due permission</a:t>
            </a:r>
            <a:endParaRPr lang="en-US" sz="1400" i="1" dirty="0"/>
          </a:p>
        </p:txBody>
      </p:sp>
    </p:spTree>
    <p:extLst>
      <p:ext uri="{BB962C8B-B14F-4D97-AF65-F5344CB8AC3E}">
        <p14:creationId xmlns:p14="http://schemas.microsoft.com/office/powerpoint/2010/main" val="3283239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5029773"/>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a:t>
            </a:r>
            <a:r>
              <a:rPr lang="en-US" sz="2400" dirty="0" smtClean="0">
                <a:solidFill>
                  <a:schemeClr val="tx1">
                    <a:lumMod val="75000"/>
                    <a:lumOff val="25000"/>
                  </a:schemeClr>
                </a:solidFill>
                <a:latin typeface="Arial Rounded MT Bold" pitchFamily="34" charset="0"/>
              </a:rPr>
              <a:t>completed</a:t>
            </a:r>
          </a:p>
          <a:p>
            <a:pPr marL="65088" lvl="1"/>
            <a:r>
              <a:rPr lang="en-US" sz="2400" dirty="0" smtClean="0">
                <a:solidFill>
                  <a:schemeClr val="tx1">
                    <a:lumMod val="65000"/>
                    <a:lumOff val="35000"/>
                  </a:schemeClr>
                </a:solidFill>
                <a:latin typeface="Arial Rounded MT Bold" pitchFamily="34" charset="0"/>
                <a:cs typeface="Arial" pitchFamily="34" charset="0"/>
              </a:rPr>
              <a:t>Angular Components and Directives</a:t>
            </a:r>
            <a:endParaRPr lang="en-US" sz="2400" dirty="0" smtClean="0">
              <a:solidFill>
                <a:schemeClr val="tx1">
                  <a:lumMod val="75000"/>
                  <a:lumOff val="25000"/>
                </a:schemeClr>
              </a:solidFill>
              <a:latin typeface="Arial Rounded MT Bold" pitchFamily="34" charset="0"/>
            </a:endParaRPr>
          </a:p>
          <a:p>
            <a:pPr marL="65088" lvl="1"/>
            <a:endParaRPr lang="en-US" sz="2400" dirty="0">
              <a:solidFill>
                <a:schemeClr val="bg1"/>
              </a:solidFill>
              <a:latin typeface="Arial Rounded MT Bold" pitchFamily="34" charset="0"/>
            </a:endParaRPr>
          </a:p>
          <a:p>
            <a:pPr marL="65088" lvl="1"/>
            <a:endParaRPr lang="en-US" sz="2400" b="1" dirty="0">
              <a:solidFill>
                <a:schemeClr val="tx1">
                  <a:lumMod val="65000"/>
                  <a:lumOff val="3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35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Thanks!</a:t>
            </a:r>
            <a:endParaRPr lang="en-US" sz="2400" b="1" dirty="0">
              <a:solidFill>
                <a:schemeClr val="tx1">
                  <a:lumMod val="65000"/>
                  <a:lumOff val="35000"/>
                </a:schemeClr>
              </a:solidFill>
              <a:latin typeface="Arial Rounded MT Bold" pitchFamily="34" charset="0"/>
              <a:cs typeface="Arial" pitchFamily="34" charset="0"/>
            </a:endParaRPr>
          </a:p>
        </p:txBody>
      </p:sp>
    </p:spTree>
    <p:extLst>
      <p:ext uri="{BB962C8B-B14F-4D97-AF65-F5344CB8AC3E}">
        <p14:creationId xmlns:p14="http://schemas.microsoft.com/office/powerpoint/2010/main" val="291114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381000" y="1080021"/>
            <a:ext cx="8229600" cy="4983163"/>
          </a:xfrm>
        </p:spPr>
        <p:txBody>
          <a:bodyPr/>
          <a:lstStyle/>
          <a:p>
            <a:pPr marL="0" indent="0">
              <a:buNone/>
            </a:pPr>
            <a:r>
              <a:rPr lang="en-US" dirty="0" smtClean="0">
                <a:solidFill>
                  <a:schemeClr val="tx1"/>
                </a:solidFill>
              </a:rPr>
              <a:t>After completing this module, you will be able to: </a:t>
            </a:r>
          </a:p>
          <a:p>
            <a:pPr marL="285750" indent="-285750"/>
            <a:r>
              <a:rPr lang="en-US" dirty="0" smtClean="0">
                <a:solidFill>
                  <a:schemeClr val="tx1"/>
                </a:solidFill>
              </a:rPr>
              <a:t>Describe various Components of Angular JS such as:</a:t>
            </a:r>
          </a:p>
          <a:p>
            <a:pPr marL="1085850" lvl="2"/>
            <a:r>
              <a:rPr lang="en-US" dirty="0" smtClean="0">
                <a:solidFill>
                  <a:schemeClr val="tx1"/>
                </a:solidFill>
              </a:rPr>
              <a:t>Lifecycle Hooks</a:t>
            </a:r>
          </a:p>
          <a:p>
            <a:pPr marL="1085850" lvl="2"/>
            <a:r>
              <a:rPr lang="en-US" dirty="0" smtClean="0">
                <a:solidFill>
                  <a:schemeClr val="tx1"/>
                </a:solidFill>
              </a:rPr>
              <a:t>Component Styling</a:t>
            </a:r>
          </a:p>
          <a:p>
            <a:pPr marL="1085850" lvl="2"/>
            <a:r>
              <a:rPr lang="en-US" dirty="0" smtClean="0">
                <a:solidFill>
                  <a:schemeClr val="tx1"/>
                </a:solidFill>
              </a:rPr>
              <a:t>Component Communication</a:t>
            </a:r>
          </a:p>
          <a:p>
            <a:pPr marL="1085850" lvl="2"/>
            <a:r>
              <a:rPr lang="en-US" dirty="0" smtClean="0">
                <a:solidFill>
                  <a:schemeClr val="tx1"/>
                </a:solidFill>
              </a:rPr>
              <a:t>View Encapsulation</a:t>
            </a:r>
          </a:p>
          <a:p>
            <a:pPr marL="285750"/>
            <a:r>
              <a:rPr lang="en-US" dirty="0" smtClean="0">
                <a:solidFill>
                  <a:schemeClr val="tx1"/>
                </a:solidFill>
              </a:rPr>
              <a:t>Define various types of Directives such as: </a:t>
            </a:r>
          </a:p>
          <a:p>
            <a:pPr marL="1085850" lvl="2"/>
            <a:r>
              <a:rPr lang="en-US" dirty="0" smtClean="0">
                <a:solidFill>
                  <a:schemeClr val="tx1"/>
                </a:solidFill>
              </a:rPr>
              <a:t>In-Built Directives</a:t>
            </a:r>
          </a:p>
          <a:p>
            <a:pPr marL="1543050" lvl="3"/>
            <a:r>
              <a:rPr lang="en-US" dirty="0" smtClean="0">
                <a:solidFill>
                  <a:schemeClr val="tx1"/>
                </a:solidFill>
              </a:rPr>
              <a:t>Attribute Directives</a:t>
            </a:r>
          </a:p>
          <a:p>
            <a:pPr marL="1543050" lvl="3"/>
            <a:r>
              <a:rPr lang="en-US" dirty="0" smtClean="0">
                <a:solidFill>
                  <a:schemeClr val="tx1"/>
                </a:solidFill>
              </a:rPr>
              <a:t>Structural Directives</a:t>
            </a:r>
          </a:p>
          <a:p>
            <a:pPr marL="1085850" lvl="2"/>
            <a:r>
              <a:rPr lang="en-US" dirty="0" smtClean="0">
                <a:solidFill>
                  <a:schemeClr val="tx1"/>
                </a:solidFill>
              </a:rPr>
              <a:t>Custom Directives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Components - Continued</a:t>
            </a:r>
          </a:p>
        </p:txBody>
      </p:sp>
    </p:spTree>
    <p:extLst>
      <p:ext uri="{BB962C8B-B14F-4D97-AF65-F5344CB8AC3E}">
        <p14:creationId xmlns:p14="http://schemas.microsoft.com/office/powerpoint/2010/main" val="337859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en-US" dirty="0"/>
          </a:p>
        </p:txBody>
      </p:sp>
      <p:sp>
        <p:nvSpPr>
          <p:cNvPr id="4" name="Rectangle 1"/>
          <p:cNvSpPr>
            <a:spLocks noChangeArrowheads="1"/>
          </p:cNvSpPr>
          <p:nvPr/>
        </p:nvSpPr>
        <p:spPr bwMode="auto">
          <a:xfrm>
            <a:off x="228600" y="959823"/>
            <a:ext cx="8153400"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000" dirty="0">
                <a:latin typeface="Arial" panose="020B0604020202020204" pitchFamily="34" charset="0"/>
                <a:cs typeface="Arial" panose="020B0604020202020204" pitchFamily="34" charset="0"/>
              </a:rPr>
              <a:t>A component has a lifecycle managed by Angular itself. </a:t>
            </a:r>
            <a:r>
              <a:rPr lang="en-US" altLang="en-US" sz="2000" dirty="0" smtClean="0">
                <a:latin typeface="Arial" panose="020B0604020202020204" pitchFamily="34" charset="0"/>
                <a:cs typeface="Arial" panose="020B0604020202020204" pitchFamily="34" charset="0"/>
              </a:rPr>
              <a:t>Angular manages </a:t>
            </a:r>
            <a:r>
              <a:rPr lang="en-US" altLang="en-US" sz="2000" dirty="0">
                <a:latin typeface="Arial" panose="020B0604020202020204" pitchFamily="34" charset="0"/>
                <a:cs typeface="Arial" panose="020B0604020202020204" pitchFamily="34" charset="0"/>
              </a:rPr>
              <a:t>creation, rendering, </a:t>
            </a:r>
            <a:r>
              <a:rPr lang="en-US" altLang="en-US" sz="2000" dirty="0" smtClean="0">
                <a:latin typeface="Arial" panose="020B0604020202020204" pitchFamily="34" charset="0"/>
                <a:cs typeface="Arial" panose="020B0604020202020204" pitchFamily="34" charset="0"/>
              </a:rPr>
              <a:t>binding data-bound </a:t>
            </a:r>
            <a:r>
              <a:rPr lang="en-US" altLang="en-US" sz="2000" dirty="0">
                <a:latin typeface="Arial" panose="020B0604020202020204" pitchFamily="34" charset="0"/>
                <a:cs typeface="Arial" panose="020B0604020202020204" pitchFamily="34" charset="0"/>
              </a:rPr>
              <a:t>properties etc. It </a:t>
            </a:r>
            <a:r>
              <a:rPr lang="en-US" altLang="en-US" sz="2000" dirty="0" smtClean="0">
                <a:latin typeface="Arial" panose="020B0604020202020204" pitchFamily="34" charset="0"/>
                <a:cs typeface="Arial" panose="020B0604020202020204" pitchFamily="34" charset="0"/>
              </a:rPr>
              <a:t>also offers </a:t>
            </a:r>
            <a:r>
              <a:rPr lang="en-US" altLang="en-US" sz="2000" dirty="0">
                <a:latin typeface="Arial" panose="020B0604020202020204" pitchFamily="34" charset="0"/>
                <a:cs typeface="Arial" panose="020B0604020202020204" pitchFamily="34" charset="0"/>
              </a:rPr>
              <a:t>hooks that allow us to respond to key lifecycle events</a:t>
            </a:r>
            <a:r>
              <a:rPr lang="en-US" altLang="en-US" sz="2000" dirty="0" smtClean="0">
                <a:latin typeface="Arial" panose="020B0604020202020204" pitchFamily="34" charset="0"/>
                <a:cs typeface="Arial" panose="020B0604020202020204" pitchFamily="34" charset="0"/>
              </a:rPr>
              <a:t>.</a:t>
            </a:r>
            <a:br>
              <a:rPr lang="en-US" altLang="en-US" sz="2000" dirty="0" smtClean="0">
                <a:latin typeface="Arial" panose="020B0604020202020204" pitchFamily="34" charset="0"/>
                <a:cs typeface="Arial" panose="020B0604020202020204" pitchFamily="34" charset="0"/>
              </a:rPr>
            </a:br>
            <a:endParaRPr lang="en-US" altLang="en-US" sz="2000"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Here </a:t>
            </a:r>
            <a:r>
              <a:rPr lang="en-US" altLang="en-US" sz="2000" dirty="0">
                <a:latin typeface="Arial" panose="020B0604020202020204" pitchFamily="34" charset="0"/>
                <a:cs typeface="Arial" panose="020B0604020202020204" pitchFamily="34" charset="0"/>
              </a:rPr>
              <a:t>is the complete lifecycle hook interface inventory</a:t>
            </a:r>
            <a:r>
              <a:rPr lang="en-US" altLang="en-US" sz="2000" dirty="0" smtClean="0">
                <a:latin typeface="Arial" panose="020B0604020202020204" pitchFamily="34" charset="0"/>
                <a:cs typeface="Arial" panose="020B0604020202020204" pitchFamily="34" charset="0"/>
              </a:rPr>
              <a:t>:</a:t>
            </a:r>
          </a:p>
          <a:p>
            <a:pPr defTabSz="685800" eaLnBrk="0" fontAlgn="base" hangingPunct="0">
              <a:spcBef>
                <a:spcPct val="0"/>
              </a:spcBef>
              <a:spcAft>
                <a:spcPct val="0"/>
              </a:spcAft>
            </a:pPr>
            <a:endParaRPr lang="en-US" altLang="en-US" sz="2000" dirty="0">
              <a:latin typeface="Arial" panose="020B0604020202020204" pitchFamily="34" charset="0"/>
              <a:cs typeface="Arial" panose="020B0604020202020204" pitchFamily="34" charset="0"/>
            </a:endParaRP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ngOnChanges </a:t>
            </a:r>
            <a:r>
              <a:rPr lang="en-US" altLang="en-US" dirty="0">
                <a:latin typeface="Arial" panose="020B0604020202020204" pitchFamily="34" charset="0"/>
                <a:cs typeface="Arial" panose="020B0604020202020204" pitchFamily="34" charset="0"/>
              </a:rPr>
              <a:t>- called when an input binding value changes</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ngOnInit </a:t>
            </a:r>
            <a:r>
              <a:rPr lang="en-US" altLang="en-US" dirty="0">
                <a:latin typeface="Arial" panose="020B0604020202020204" pitchFamily="34" charset="0"/>
                <a:cs typeface="Arial" panose="020B0604020202020204" pitchFamily="34" charset="0"/>
              </a:rPr>
              <a:t>- after the first ngOnChanges</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ngDoCheck </a:t>
            </a:r>
            <a:r>
              <a:rPr lang="en-US" altLang="en-US" dirty="0">
                <a:latin typeface="Arial" panose="020B0604020202020204" pitchFamily="34" charset="0"/>
                <a:cs typeface="Arial" panose="020B0604020202020204" pitchFamily="34" charset="0"/>
              </a:rPr>
              <a:t>- after every run of change detection</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ngAfterContentInit </a:t>
            </a:r>
            <a:r>
              <a:rPr lang="en-US" altLang="en-US" dirty="0">
                <a:latin typeface="Arial" panose="020B0604020202020204" pitchFamily="34" charset="0"/>
                <a:cs typeface="Arial" panose="020B0604020202020204" pitchFamily="34" charset="0"/>
              </a:rPr>
              <a:t>- after component content initialized</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ngAfterContentChecked </a:t>
            </a:r>
            <a:r>
              <a:rPr lang="en-US" altLang="en-US" dirty="0">
                <a:latin typeface="Arial" panose="020B0604020202020204" pitchFamily="34" charset="0"/>
                <a:cs typeface="Arial" panose="020B0604020202020204" pitchFamily="34" charset="0"/>
              </a:rPr>
              <a:t>- after every check of </a:t>
            </a:r>
            <a:r>
              <a:rPr lang="en-US" altLang="en-US" dirty="0" smtClean="0">
                <a:latin typeface="Arial" panose="020B0604020202020204" pitchFamily="34" charset="0"/>
                <a:cs typeface="Arial" panose="020B0604020202020204" pitchFamily="34" charset="0"/>
              </a:rPr>
              <a:t>component content</a:t>
            </a:r>
            <a:endParaRPr lang="en-US" altLang="en-US" dirty="0">
              <a:latin typeface="Arial" panose="020B0604020202020204" pitchFamily="34" charset="0"/>
              <a:cs typeface="Arial" panose="020B0604020202020204" pitchFamily="34" charset="0"/>
            </a:endParaRP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ngAfterViewInit </a:t>
            </a:r>
            <a:r>
              <a:rPr lang="en-US" altLang="en-US" dirty="0">
                <a:latin typeface="Arial" panose="020B0604020202020204" pitchFamily="34" charset="0"/>
                <a:cs typeface="Arial" panose="020B0604020202020204" pitchFamily="34" charset="0"/>
              </a:rPr>
              <a:t>- after component's view(s) are initialized</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ngAfterViewChecked </a:t>
            </a:r>
            <a:r>
              <a:rPr lang="en-US" altLang="en-US" dirty="0">
                <a:latin typeface="Arial" panose="020B0604020202020204" pitchFamily="34" charset="0"/>
                <a:cs typeface="Arial" panose="020B0604020202020204" pitchFamily="34" charset="0"/>
              </a:rPr>
              <a:t>- after every check of a component's view(s)</a:t>
            </a:r>
          </a:p>
          <a:p>
            <a:pPr marL="285750" indent="-285750" defTabSz="685800" eaLnBrk="0" fontAlgn="base" hangingPunct="0">
              <a:spcBef>
                <a:spcPct val="0"/>
              </a:spcBef>
              <a:spcAft>
                <a:spcPct val="0"/>
              </a:spcAft>
              <a:buFont typeface="Arial" panose="020B0604020202020204" pitchFamily="34" charset="0"/>
              <a:buChar char="•"/>
            </a:pPr>
            <a:r>
              <a:rPr lang="en-US" altLang="en-US" i="1" dirty="0" smtClean="0">
                <a:latin typeface="Arial" panose="020B0604020202020204" pitchFamily="34" charset="0"/>
                <a:cs typeface="Arial" panose="020B0604020202020204" pitchFamily="34" charset="0"/>
              </a:rPr>
              <a:t>ngOnDestroy </a:t>
            </a:r>
            <a:r>
              <a:rPr lang="en-US" altLang="en-US" dirty="0">
                <a:latin typeface="Arial" panose="020B0604020202020204" pitchFamily="34" charset="0"/>
                <a:cs typeface="Arial" panose="020B0604020202020204" pitchFamily="34" charset="0"/>
              </a:rPr>
              <a:t>- just before the component is destroyed</a:t>
            </a:r>
          </a:p>
        </p:txBody>
      </p:sp>
      <p:pic>
        <p:nvPicPr>
          <p:cNvPr id="6" name="Picture 5"/>
          <p:cNvPicPr>
            <a:picLocks noChangeAspect="1"/>
          </p:cNvPicPr>
          <p:nvPr/>
        </p:nvPicPr>
        <p:blipFill>
          <a:blip r:embed="rId2"/>
          <a:stretch>
            <a:fillRect/>
          </a:stretch>
        </p:blipFill>
        <p:spPr>
          <a:xfrm>
            <a:off x="7162800" y="2743200"/>
            <a:ext cx="1800225" cy="2543175"/>
          </a:xfrm>
          <a:prstGeom prst="rect">
            <a:avLst/>
          </a:prstGeom>
        </p:spPr>
      </p:pic>
    </p:spTree>
    <p:extLst>
      <p:ext uri="{BB962C8B-B14F-4D97-AF65-F5344CB8AC3E}">
        <p14:creationId xmlns:p14="http://schemas.microsoft.com/office/powerpoint/2010/main" val="310039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2819400" y="2221468"/>
            <a:ext cx="3531608" cy="369332"/>
          </a:xfrm>
          <a:prstGeom prst="rect">
            <a:avLst/>
          </a:prstGeom>
        </p:spPr>
        <p:txBody>
          <a:bodyPr wrap="none">
            <a:spAutoFit/>
          </a:bodyPr>
          <a:lstStyle/>
          <a:p>
            <a:r>
              <a:rPr lang="en-US" dirty="0"/>
              <a:t>Demo : </a:t>
            </a:r>
            <a:r>
              <a:rPr lang="en-US" dirty="0" smtClean="0"/>
              <a:t>Component LifeCycle Hooks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Styling</a:t>
            </a:r>
            <a:endParaRPr lang="en-US" dirty="0"/>
          </a:p>
        </p:txBody>
      </p:sp>
      <p:sp>
        <p:nvSpPr>
          <p:cNvPr id="4" name="Rectangle 1"/>
          <p:cNvSpPr>
            <a:spLocks noChangeArrowheads="1"/>
          </p:cNvSpPr>
          <p:nvPr/>
        </p:nvSpPr>
        <p:spPr bwMode="auto">
          <a:xfrm>
            <a:off x="304800" y="992088"/>
            <a:ext cx="8534400" cy="468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000" dirty="0" smtClean="0">
                <a:latin typeface="Arial" panose="020B0604020202020204" pitchFamily="34" charset="0"/>
                <a:cs typeface="Arial" panose="020B0604020202020204" pitchFamily="34" charset="0"/>
              </a:rPr>
              <a:t>Every component may </a:t>
            </a:r>
            <a:r>
              <a:rPr lang="en-US" altLang="en-US" sz="2000" dirty="0">
                <a:latin typeface="Arial" panose="020B0604020202020204" pitchFamily="34" charset="0"/>
                <a:cs typeface="Arial" panose="020B0604020202020204" pitchFamily="34" charset="0"/>
              </a:rPr>
              <a:t>define not only </a:t>
            </a:r>
            <a:r>
              <a:rPr lang="en-US" altLang="en-US" sz="2000" dirty="0" smtClean="0">
                <a:latin typeface="Arial" panose="020B0604020202020204" pitchFamily="34" charset="0"/>
                <a:cs typeface="Arial" panose="020B0604020202020204" pitchFamily="34" charset="0"/>
              </a:rPr>
              <a:t>the </a:t>
            </a:r>
            <a:r>
              <a:rPr lang="en-US" altLang="en-US" sz="2000" dirty="0">
                <a:latin typeface="Arial" panose="020B0604020202020204" pitchFamily="34" charset="0"/>
                <a:cs typeface="Arial" panose="020B0604020202020204" pitchFamily="34" charset="0"/>
              </a:rPr>
              <a:t>HTML template, but also the CSS styles that go with that template, specifying any selectors, rules, and media </a:t>
            </a:r>
            <a:r>
              <a:rPr lang="en-US" altLang="en-US" sz="2000" dirty="0" smtClean="0">
                <a:latin typeface="Arial" panose="020B0604020202020204" pitchFamily="34" charset="0"/>
                <a:cs typeface="Arial" panose="020B0604020202020204" pitchFamily="34" charset="0"/>
              </a:rPr>
              <a:t>queries. </a:t>
            </a:r>
            <a:endParaRPr lang="en-US" altLang="en-US" sz="2000"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r>
              <a:rPr lang="en-US" altLang="en-US" sz="2000" dirty="0">
                <a:latin typeface="Arial" panose="020B0604020202020204" pitchFamily="34" charset="0"/>
                <a:cs typeface="Arial" panose="020B0604020202020204" pitchFamily="34" charset="0"/>
              </a:rPr>
              <a:t>One way to do this is to set the styles property in the component metadata. The styles property takes an array of strings that contain CSS code. </a:t>
            </a:r>
            <a:r>
              <a:rPr lang="en-US" altLang="en-US" sz="2000" dirty="0" smtClean="0">
                <a:latin typeface="Arial" panose="020B0604020202020204" pitchFamily="34" charset="0"/>
                <a:cs typeface="Arial" panose="020B0604020202020204" pitchFamily="34" charset="0"/>
              </a:rPr>
              <a:t>Usually, we </a:t>
            </a:r>
            <a:r>
              <a:rPr lang="en-US" altLang="en-US" sz="2000" dirty="0">
                <a:latin typeface="Arial" panose="020B0604020202020204" pitchFamily="34" charset="0"/>
                <a:cs typeface="Arial" panose="020B0604020202020204" pitchFamily="34" charset="0"/>
              </a:rPr>
              <a:t>give it one string, </a:t>
            </a:r>
            <a:r>
              <a:rPr lang="en-US" altLang="en-US" sz="2000" dirty="0" smtClean="0">
                <a:latin typeface="Arial" panose="020B0604020202020204" pitchFamily="34" charset="0"/>
                <a:cs typeface="Arial" panose="020B0604020202020204" pitchFamily="34" charset="0"/>
              </a:rPr>
              <a:t>as shown </a:t>
            </a:r>
            <a:r>
              <a:rPr lang="en-US" altLang="en-US" sz="2000" dirty="0">
                <a:latin typeface="Arial" panose="020B0604020202020204" pitchFamily="34" charset="0"/>
                <a:cs typeface="Arial" panose="020B0604020202020204" pitchFamily="34" charset="0"/>
              </a:rPr>
              <a:t>in the following </a:t>
            </a:r>
            <a:r>
              <a:rPr lang="en-US" altLang="en-US" sz="2000" dirty="0" smtClean="0">
                <a:latin typeface="Arial" panose="020B0604020202020204" pitchFamily="34" charset="0"/>
                <a:cs typeface="Arial" panose="020B0604020202020204" pitchFamily="34" charset="0"/>
              </a:rPr>
              <a:t>example:</a:t>
            </a:r>
          </a:p>
          <a:p>
            <a:pPr defTabSz="685800" eaLnBrk="0" fontAlgn="base" hangingPunct="0">
              <a:spcBef>
                <a:spcPct val="0"/>
              </a:spcBef>
              <a:spcAft>
                <a:spcPct val="0"/>
              </a:spcAft>
            </a:pPr>
            <a:endParaRPr lang="en-US" sz="2000" dirty="0" smtClean="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smtClean="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smtClean="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defTabSz="685800" eaLnBrk="0" fontAlgn="base" hangingPunct="0">
              <a:spcBef>
                <a:spcPct val="0"/>
              </a:spcBef>
              <a:spcAft>
                <a:spcPct val="0"/>
              </a:spcAft>
            </a:pPr>
            <a:endParaRPr lang="en-US" sz="2000" dirty="0" smtClean="0">
              <a:latin typeface="Arial" panose="020B0604020202020204" pitchFamily="34" charset="0"/>
              <a:cs typeface="Arial" panose="020B0604020202020204" pitchFamily="34" charset="0"/>
            </a:endParaRPr>
          </a:p>
          <a:p>
            <a:pPr defTabSz="685800" eaLnBrk="0" fontAlgn="base" hangingPunct="0">
              <a:spcBef>
                <a:spcPct val="0"/>
              </a:spcBef>
              <a:spcAft>
                <a:spcPct val="0"/>
              </a:spcAft>
            </a:pPr>
            <a:r>
              <a:rPr lang="en-US" sz="2000" dirty="0" smtClean="0">
                <a:latin typeface="Arial" panose="020B0604020202020204" pitchFamily="34" charset="0"/>
                <a:cs typeface="Arial" panose="020B0604020202020204" pitchFamily="34" charset="0"/>
              </a:rPr>
              <a:t>The selectors that </a:t>
            </a:r>
            <a:r>
              <a:rPr lang="en-US" sz="2000" dirty="0">
                <a:latin typeface="Arial" panose="020B0604020202020204" pitchFamily="34" charset="0"/>
                <a:cs typeface="Arial" panose="020B0604020202020204" pitchFamily="34" charset="0"/>
              </a:rPr>
              <a:t>you put into a component's </a:t>
            </a:r>
            <a:r>
              <a:rPr lang="en-US" sz="2000" dirty="0" smtClean="0">
                <a:latin typeface="Arial" panose="020B0604020202020204" pitchFamily="34" charset="0"/>
                <a:cs typeface="Arial" panose="020B0604020202020204" pitchFamily="34" charset="0"/>
              </a:rPr>
              <a:t>styles, </a:t>
            </a:r>
            <a:r>
              <a:rPr lang="en-US" sz="2000" dirty="0">
                <a:latin typeface="Arial" panose="020B0604020202020204" pitchFamily="34" charset="0"/>
                <a:cs typeface="Arial" panose="020B0604020202020204" pitchFamily="34" charset="0"/>
              </a:rPr>
              <a:t>apply only within the template of that component.</a:t>
            </a:r>
            <a:endParaRPr lang="en-US" altLang="en-US" sz="2000" dirty="0">
              <a:latin typeface="Arial" panose="020B0604020202020204" pitchFamily="34" charset="0"/>
              <a:cs typeface="Arial" panose="020B0604020202020204" pitchFamily="34" charset="0"/>
            </a:endParaRPr>
          </a:p>
        </p:txBody>
      </p:sp>
      <p:sp>
        <p:nvSpPr>
          <p:cNvPr id="5" name="TextBox 4"/>
          <p:cNvSpPr txBox="1"/>
          <p:nvPr/>
        </p:nvSpPr>
        <p:spPr>
          <a:xfrm>
            <a:off x="838200" y="2971800"/>
            <a:ext cx="6705600" cy="193899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@Component({</a:t>
            </a:r>
          </a:p>
          <a:p>
            <a:r>
              <a:rPr lang="en-US" sz="1200" dirty="0">
                <a:latin typeface="Courier New" panose="02070309020205020404" pitchFamily="49" charset="0"/>
                <a:cs typeface="Courier New" panose="02070309020205020404" pitchFamily="49" charset="0"/>
              </a:rPr>
              <a:t>  selector: 'hero-app',</a:t>
            </a:r>
          </a:p>
          <a:p>
            <a:r>
              <a:rPr lang="en-US" sz="1200" dirty="0">
                <a:latin typeface="Courier New" panose="02070309020205020404" pitchFamily="49" charset="0"/>
                <a:cs typeface="Courier New" panose="02070309020205020404" pitchFamily="49" charset="0"/>
              </a:rPr>
              <a:t>  template: `</a:t>
            </a:r>
          </a:p>
          <a:p>
            <a:r>
              <a:rPr lang="en-US" sz="1200" dirty="0">
                <a:latin typeface="Courier New" panose="02070309020205020404" pitchFamily="49" charset="0"/>
                <a:cs typeface="Courier New" panose="02070309020205020404" pitchFamily="49" charset="0"/>
              </a:rPr>
              <a:t>    &lt;h1&gt;Tour of Heroes&lt;/h1&gt;</a:t>
            </a:r>
          </a:p>
          <a:p>
            <a:r>
              <a:rPr lang="en-US" sz="1200" dirty="0">
                <a:latin typeface="Courier New" panose="02070309020205020404" pitchFamily="49" charset="0"/>
                <a:cs typeface="Courier New" panose="02070309020205020404" pitchFamily="49" charset="0"/>
              </a:rPr>
              <a:t>    &lt;hero-app-main [hero]=hero&gt;&lt;/hero-app-main&gt;`,</a:t>
            </a:r>
          </a:p>
          <a:p>
            <a:r>
              <a:rPr lang="en-US" sz="1200" dirty="0">
                <a:latin typeface="Courier New" panose="02070309020205020404" pitchFamily="49" charset="0"/>
                <a:cs typeface="Courier New" panose="02070309020205020404" pitchFamily="49" charset="0"/>
              </a:rPr>
              <a:t>  styles: ['h1 { font-weight: normal;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export class HeroAppComponent {</a:t>
            </a:r>
          </a:p>
          <a:p>
            <a:r>
              <a:rPr lang="en-US" sz="1200" dirty="0">
                <a:latin typeface="Courier New" panose="02070309020205020404" pitchFamily="49" charset="0"/>
                <a:cs typeface="Courier New" panose="02070309020205020404" pitchFamily="49" charset="0"/>
              </a:rPr>
              <a:t>/* . . . */</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8260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Styling (Contd.)</a:t>
            </a:r>
            <a:endParaRPr lang="en-US" dirty="0"/>
          </a:p>
        </p:txBody>
      </p:sp>
      <p:sp>
        <p:nvSpPr>
          <p:cNvPr id="4" name="Rectangle 1"/>
          <p:cNvSpPr>
            <a:spLocks noChangeArrowheads="1"/>
          </p:cNvSpPr>
          <p:nvPr/>
        </p:nvSpPr>
        <p:spPr bwMode="auto">
          <a:xfrm>
            <a:off x="304800" y="914400"/>
            <a:ext cx="8534400" cy="5609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Use the :host pseudo-class selector to target styles </a:t>
            </a:r>
            <a:r>
              <a:rPr lang="en-US" altLang="en-US" dirty="0" smtClean="0">
                <a:latin typeface="Arial" panose="020B0604020202020204" pitchFamily="34" charset="0"/>
                <a:cs typeface="Arial" panose="020B0604020202020204" pitchFamily="34" charset="0"/>
              </a:rPr>
              <a:t>to the </a:t>
            </a:r>
            <a:r>
              <a:rPr lang="en-US" altLang="en-US" dirty="0">
                <a:latin typeface="Arial" panose="020B0604020202020204" pitchFamily="34" charset="0"/>
                <a:cs typeface="Arial" panose="020B0604020202020204" pitchFamily="34" charset="0"/>
              </a:rPr>
              <a:t>element that hosts the component (as opposed to targeting elements inside the component's template</a:t>
            </a:r>
            <a:r>
              <a:rPr lang="en-US" altLang="en-US" dirty="0" smtClean="0">
                <a:latin typeface="Arial" panose="020B0604020202020204" pitchFamily="34" charset="0"/>
                <a:cs typeface="Arial" panose="020B0604020202020204" pitchFamily="34" charset="0"/>
              </a:rPr>
              <a:t>)</a:t>
            </a:r>
          </a:p>
          <a:p>
            <a:pPr marL="342900"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:host-context() selector looks for a CSS class in any ancestor of the component host element, up to the document root. The :host-context() selector is useful when combined with another selector. The following example applies a background-color style to all &lt;h2&gt; elements inside the component, only if some ancestor element has the CSS class </a:t>
            </a:r>
            <a:r>
              <a:rPr lang="en-US" altLang="en-US" dirty="0" smtClean="0">
                <a:latin typeface="Arial" panose="020B0604020202020204" pitchFamily="34" charset="0"/>
                <a:cs typeface="Arial" panose="020B0604020202020204" pitchFamily="34" charset="0"/>
              </a:rPr>
              <a:t>theme-light</a:t>
            </a:r>
          </a:p>
          <a:p>
            <a:pPr marL="342900"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dirty="0" smtClean="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There are several ways to add styles to a </a:t>
            </a:r>
            <a:r>
              <a:rPr lang="en-US" altLang="en-US" dirty="0" smtClean="0">
                <a:latin typeface="Arial" panose="020B0604020202020204" pitchFamily="34" charset="0"/>
                <a:cs typeface="Arial" panose="020B0604020202020204" pitchFamily="34" charset="0"/>
              </a:rPr>
              <a:t>component</a:t>
            </a: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    By setting styles or styleUrls metadata.</a:t>
            </a: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    Inline in the template HTML.</a:t>
            </a: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    With CSS imports.</a:t>
            </a:r>
          </a:p>
          <a:p>
            <a:pPr marL="342900"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685800" y="1828800"/>
            <a:ext cx="67056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:host {</a:t>
            </a:r>
          </a:p>
          <a:p>
            <a:r>
              <a:rPr lang="en-US" sz="1400" dirty="0">
                <a:latin typeface="Courier New" panose="02070309020205020404" pitchFamily="49" charset="0"/>
                <a:cs typeface="Courier New" panose="02070309020205020404" pitchFamily="49" charset="0"/>
              </a:rPr>
              <a:t>  display: block;</a:t>
            </a:r>
          </a:p>
          <a:p>
            <a:r>
              <a:rPr lang="en-US" sz="1400" dirty="0">
                <a:latin typeface="Courier New" panose="02070309020205020404" pitchFamily="49" charset="0"/>
                <a:cs typeface="Courier New" panose="02070309020205020404" pitchFamily="49" charset="0"/>
              </a:rPr>
              <a:t>  border: 1px solid black;</a:t>
            </a:r>
          </a:p>
          <a:p>
            <a:r>
              <a:rPr lang="en-US" sz="1400" dirty="0">
                <a:latin typeface="Courier New" panose="02070309020205020404" pitchFamily="49" charset="0"/>
                <a:cs typeface="Courier New" panose="02070309020205020404" pitchFamily="49" charset="0"/>
              </a:rPr>
              <a:t>}</a:t>
            </a:r>
          </a:p>
        </p:txBody>
      </p:sp>
      <p:sp>
        <p:nvSpPr>
          <p:cNvPr id="7" name="TextBox 6"/>
          <p:cNvSpPr txBox="1"/>
          <p:nvPr/>
        </p:nvSpPr>
        <p:spPr>
          <a:xfrm>
            <a:off x="685800" y="4558782"/>
            <a:ext cx="67056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:host-context(.theme-light) h2 {</a:t>
            </a:r>
          </a:p>
          <a:p>
            <a:r>
              <a:rPr lang="en-US" sz="1400" dirty="0">
                <a:latin typeface="Courier New" panose="02070309020205020404" pitchFamily="49" charset="0"/>
                <a:cs typeface="Courier New" panose="02070309020205020404" pitchFamily="49" charset="0"/>
              </a:rPr>
              <a:t>  background-color: #eef;</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3044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ED23CA7C76A245B6CFFC5D7A1394C6" ma:contentTypeVersion="0" ma:contentTypeDescription="Create a new document." ma:contentTypeScope="" ma:versionID="dc7880f833458f33b631c21d7f0a2d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2E1527FC-B7E4-4694-AAE9-1AAA30671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4801</TotalTime>
  <Words>2493</Words>
  <Application>Microsoft Office PowerPoint</Application>
  <PresentationFormat>On-screen Show (4:3)</PresentationFormat>
  <Paragraphs>405</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Narrow</vt:lpstr>
      <vt:lpstr>Arial Rounded MT Bold</vt:lpstr>
      <vt:lpstr>Arial Unicode MS</vt:lpstr>
      <vt:lpstr>Calibri</vt:lpstr>
      <vt:lpstr>Courier New</vt:lpstr>
      <vt:lpstr>Verdana</vt:lpstr>
      <vt:lpstr>Wingdings</vt:lpstr>
      <vt:lpstr>Custom Design</vt:lpstr>
      <vt:lpstr>PowerPoint Presentation</vt:lpstr>
      <vt:lpstr>PowerPoint Presentation</vt:lpstr>
      <vt:lpstr>Session Rules</vt:lpstr>
      <vt:lpstr>Objectives</vt:lpstr>
      <vt:lpstr>PowerPoint Presentation</vt:lpstr>
      <vt:lpstr>Component Lifecycle</vt:lpstr>
      <vt:lpstr>Learn How - Demonstration</vt:lpstr>
      <vt:lpstr>Component Styling</vt:lpstr>
      <vt:lpstr>Component Styling (Contd.)</vt:lpstr>
      <vt:lpstr>Component Communication</vt:lpstr>
      <vt:lpstr>Component Communication</vt:lpstr>
      <vt:lpstr>Learn How - Demonstration</vt:lpstr>
      <vt:lpstr>View Encapsulation</vt:lpstr>
      <vt:lpstr>Learn How - Demonstration</vt:lpstr>
      <vt:lpstr>PowerPoint Presentation</vt:lpstr>
      <vt:lpstr>Introducing Directives</vt:lpstr>
      <vt:lpstr>Attribute Directives</vt:lpstr>
      <vt:lpstr>ngStyle Directive</vt:lpstr>
      <vt:lpstr>ngClass Directive</vt:lpstr>
      <vt:lpstr>Learn How - Demonstration</vt:lpstr>
      <vt:lpstr>Structural Directives</vt:lpstr>
      <vt:lpstr>Structural Directives (Contd.)</vt:lpstr>
      <vt:lpstr>PowerPoint Presentation</vt:lpstr>
      <vt:lpstr>Learn How - Demonstration</vt:lpstr>
      <vt:lpstr>Custom Directives</vt:lpstr>
      <vt:lpstr>Attribute Directives</vt:lpstr>
      <vt:lpstr>Learn How - Demonstration</vt:lpstr>
      <vt:lpstr>Custom Structural Directives</vt:lpstr>
      <vt:lpstr>Learn How - Demonstration</vt:lpstr>
      <vt:lpstr>Questions</vt:lpstr>
      <vt:lpstr>Test Your Understanding</vt:lpstr>
      <vt:lpstr>Summary</vt:lpstr>
      <vt:lpstr>PowerPoint Presentation</vt:lpstr>
      <vt:lpstr>PowerPoint Presentation</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Vignesh Murali Natarajan</dc:creator>
  <cp:lastModifiedBy>Dasgupta, Saipatri (Cognizant)</cp:lastModifiedBy>
  <cp:revision>250</cp:revision>
  <dcterms:created xsi:type="dcterms:W3CDTF">2011-06-15T11:24:59Z</dcterms:created>
  <dcterms:modified xsi:type="dcterms:W3CDTF">2019-05-15T11:24:26Z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0x0101008CED23CA7C76A245B6CFFC5D7A1394C6</vt:lpwstr>
  </property>
  <property fmtid="{D5CDD505-2E9C-101B-9397-08002B2CF9AE}" pid="3" name="_dlc_DocIdItemGuid">
    <vt:lpwstr>1c19f327-3998-48ba-bd4d-be7aee79e354</vt:lpwstr>
  </property>
</Properties>
</file>