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2.xml" ContentType="application/vnd.openxmlformats-officedocument.presentationml.notesSlide+xml"/>
  <Override PartName="/ppt/comments/comment4.xml" ContentType="application/vnd.openxmlformats-officedocument.presentationml.comments+xml"/>
  <Override PartName="/ppt/comments/comment5.xml" ContentType="application/vnd.openxmlformats-officedocument.presentationml.comment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6.xml" ContentType="application/vnd.openxmlformats-officedocument.presentationml.comments+xml"/>
  <Override PartName="/ppt/comments/comment7.xml" ContentType="application/vnd.openxmlformats-officedocument.presentationml.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8.xml" ContentType="application/vnd.openxmlformats-officedocument.presentationml.comments+xml"/>
  <Override PartName="/ppt/comments/comment9.xml" ContentType="application/vnd.openxmlformats-officedocument.presentationml.comments+xml"/>
  <Override PartName="/ppt/notesSlides/notesSlide4.xml" ContentType="application/vnd.openxmlformats-officedocument.presentationml.notesSlide+xml"/>
  <Override PartName="/ppt/comments/comment10.xml" ContentType="application/vnd.openxmlformats-officedocument.presentationml.comments+xml"/>
  <Override PartName="/ppt/notesSlides/notesSlide5.xml" ContentType="application/vnd.openxmlformats-officedocument.presentationml.notesSlide+xml"/>
  <Override PartName="/ppt/comments/comment1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2.xml" ContentType="application/vnd.openxmlformats-officedocument.presentationml.comments+xml"/>
  <Override PartName="/ppt/notesSlides/notesSlide8.xml" ContentType="application/vnd.openxmlformats-officedocument.presentationml.notesSlide+xml"/>
  <Override PartName="/ppt/comments/comment13.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omments/comment14.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1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Lst>
  <p:notesMasterIdLst>
    <p:notesMasterId r:id="rId45"/>
  </p:notesMasterIdLst>
  <p:sldIdLst>
    <p:sldId id="257" r:id="rId5"/>
    <p:sldId id="423" r:id="rId6"/>
    <p:sldId id="263" r:id="rId7"/>
    <p:sldId id="424" r:id="rId8"/>
    <p:sldId id="307" r:id="rId9"/>
    <p:sldId id="311" r:id="rId10"/>
    <p:sldId id="393" r:id="rId11"/>
    <p:sldId id="394" r:id="rId12"/>
    <p:sldId id="274" r:id="rId13"/>
    <p:sldId id="395" r:id="rId14"/>
    <p:sldId id="375" r:id="rId15"/>
    <p:sldId id="396" r:id="rId16"/>
    <p:sldId id="397" r:id="rId17"/>
    <p:sldId id="398" r:id="rId18"/>
    <p:sldId id="399" r:id="rId19"/>
    <p:sldId id="378" r:id="rId20"/>
    <p:sldId id="400" r:id="rId21"/>
    <p:sldId id="406" r:id="rId22"/>
    <p:sldId id="401" r:id="rId23"/>
    <p:sldId id="403" r:id="rId24"/>
    <p:sldId id="404" r:id="rId25"/>
    <p:sldId id="405" r:id="rId26"/>
    <p:sldId id="346" r:id="rId27"/>
    <p:sldId id="381" r:id="rId28"/>
    <p:sldId id="312" r:id="rId29"/>
    <p:sldId id="407" r:id="rId30"/>
    <p:sldId id="387" r:id="rId31"/>
    <p:sldId id="409" r:id="rId32"/>
    <p:sldId id="410" r:id="rId33"/>
    <p:sldId id="411" r:id="rId34"/>
    <p:sldId id="412" r:id="rId35"/>
    <p:sldId id="414" r:id="rId36"/>
    <p:sldId id="415" r:id="rId37"/>
    <p:sldId id="416" r:id="rId38"/>
    <p:sldId id="422" r:id="rId39"/>
    <p:sldId id="268" r:id="rId40"/>
    <p:sldId id="276" r:id="rId41"/>
    <p:sldId id="426" r:id="rId42"/>
    <p:sldId id="425" r:id="rId43"/>
    <p:sldId id="279"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sgupta, Saipatri (Cognizant)" initials="DS(" lastIdx="19" clrIdx="0">
    <p:extLst>
      <p:ext uri="{19B8F6BF-5375-455C-9EA6-DF929625EA0E}">
        <p15:presenceInfo xmlns:p15="http://schemas.microsoft.com/office/powerpoint/2012/main" userId="S-1-5-21-1178368992-402679808-390482200-42372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EE9C"/>
    <a:srgbClr val="A44687"/>
    <a:srgbClr val="7EF030"/>
    <a:srgbClr val="276C1E"/>
    <a:srgbClr val="692D56"/>
    <a:srgbClr val="682252"/>
    <a:srgbClr val="933F79"/>
    <a:srgbClr val="008080"/>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6" autoAdjust="0"/>
    <p:restoredTop sz="94533" autoAdjust="0"/>
  </p:normalViewPr>
  <p:slideViewPr>
    <p:cSldViewPr>
      <p:cViewPr varScale="1">
        <p:scale>
          <a:sx n="69" d="100"/>
          <a:sy n="69" d="100"/>
        </p:scale>
        <p:origin x="1440"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09T16:00:50.587" idx="17">
    <p:pos x="5424" y="621"/>
    <p:text/>
    <p:extLst>
      <p:ext uri="{C676402C-5697-4E1C-873F-D02D1690AC5C}">
        <p15:threadingInfo xmlns:p15="http://schemas.microsoft.com/office/powerpoint/2012/main" timeZoneBias="-330"/>
      </p:ext>
    </p:extLst>
  </p:cm>
  <p:cm authorId="1" dt="2019-05-09T16:01:07.928" idx="18">
    <p:pos x="5424" y="717"/>
    <p:text>Objective slide rewritten</p:text>
    <p:extLst>
      <p:ext uri="{C676402C-5697-4E1C-873F-D02D1690AC5C}">
        <p15:threadingInfo xmlns:p15="http://schemas.microsoft.com/office/powerpoint/2012/main" timeZoneBias="-330">
          <p15:parentCm authorId="1" idx="17"/>
        </p15:threadingInfo>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9-05-09T12:20:36.042" idx="12">
    <p:pos x="3637" y="1267"/>
    <p:text>Lead in text added</p:text>
    <p:extLst>
      <p:ext uri="{C676402C-5697-4E1C-873F-D02D1690AC5C}">
        <p15:threadingInfo xmlns:p15="http://schemas.microsoft.com/office/powerpoint/2012/main" timeZoneBias="-33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9-05-09T12:25:49.845" idx="13">
    <p:pos x="2475" y="504"/>
    <p:text>Lead in text added</p:text>
    <p:extLst>
      <p:ext uri="{C676402C-5697-4E1C-873F-D02D1690AC5C}">
        <p15:threadingInfo xmlns:p15="http://schemas.microsoft.com/office/powerpoint/2012/main" timeZoneBias="-33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9-05-09T12:29:40.115" idx="14">
    <p:pos x="2501" y="543"/>
    <p:text>Lead in text added</p:text>
    <p:extLst>
      <p:ext uri="{C676402C-5697-4E1C-873F-D02D1690AC5C}">
        <p15:threadingInfo xmlns:p15="http://schemas.microsoft.com/office/powerpoint/2012/main" timeZoneBias="-33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9-05-09T12:31:13.487" idx="15">
    <p:pos x="5680" y="626"/>
    <p:text>Description added</p:text>
    <p:extLst>
      <p:ext uri="{C676402C-5697-4E1C-873F-D02D1690AC5C}">
        <p15:threadingInfo xmlns:p15="http://schemas.microsoft.com/office/powerpoint/2012/main" timeZoneBias="-33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19-05-09T12:39:06.035" idx="16">
    <p:pos x="10" y="10"/>
    <p:text>Re designed</p:text>
    <p:extLst>
      <p:ext uri="{C676402C-5697-4E1C-873F-D02D1690AC5C}">
        <p15:threadingInfo xmlns:p15="http://schemas.microsoft.com/office/powerpoint/2012/main" timeZoneBias="-33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19-05-09T16:10:15.683" idx="19">
    <p:pos x="5472" y="720"/>
    <p:text>Summary slide added</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5-09T11:27:18.157" idx="1">
    <p:pos x="10" y="10"/>
    <p:text>content re written</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5-09T11:28:56.056" idx="2">
    <p:pos x="2905" y="1415"/>
    <p:text>Lead in text added</p:text>
    <p:extLst>
      <p:ext uri="{C676402C-5697-4E1C-873F-D02D1690AC5C}">
        <p15:threadingInfo xmlns:p15="http://schemas.microsoft.com/office/powerpoint/2012/main" timeZoneBias="-330"/>
      </p:ext>
    </p:extLst>
  </p:cm>
  <p:cm authorId="1" dt="2019-05-09T11:31:39.848" idx="3">
    <p:pos x="5373" y="1605"/>
    <p:text>Content rewritten</p:text>
    <p:extLst>
      <p:ext uri="{C676402C-5697-4E1C-873F-D02D1690AC5C}">
        <p15:threadingInfo xmlns:p15="http://schemas.microsoft.com/office/powerpoint/2012/main" timeZoneBias="-33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5-09T11:41:12.900" idx="4">
    <p:pos x="5520" y="673"/>
    <p:text>Content rewritten</p:text>
    <p:extLst>
      <p:ext uri="{C676402C-5697-4E1C-873F-D02D1690AC5C}">
        <p15:threadingInfo xmlns:p15="http://schemas.microsoft.com/office/powerpoint/2012/main" timeZoneBias="-33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5-09T11:43:38.706" idx="5">
    <p:pos x="5472" y="546"/>
    <p:text>Grammatical correction made</p:text>
    <p:extLst>
      <p:ext uri="{C676402C-5697-4E1C-873F-D02D1690AC5C}">
        <p15:threadingInfo xmlns:p15="http://schemas.microsoft.com/office/powerpoint/2012/main" timeZoneBias="-33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5-09T12:05:45.540" idx="6">
    <p:pos x="10" y="10"/>
    <p:text>Content redesigned</p:text>
    <p:extLst>
      <p:ext uri="{C676402C-5697-4E1C-873F-D02D1690AC5C}">
        <p15:threadingInfo xmlns:p15="http://schemas.microsoft.com/office/powerpoint/2012/main" timeZoneBias="-33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05-09T12:07:40.727" idx="7">
    <p:pos x="4912" y="1415"/>
    <p:text>Content rewritten</p:text>
    <p:extLst>
      <p:ext uri="{C676402C-5697-4E1C-873F-D02D1690AC5C}">
        <p15:threadingInfo xmlns:p15="http://schemas.microsoft.com/office/powerpoint/2012/main" timeZoneBias="-33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05-09T12:11:03.891" idx="8">
    <p:pos x="5760" y="0"/>
    <p:text>Title changed</p:text>
    <p:extLst>
      <p:ext uri="{C676402C-5697-4E1C-873F-D02D1690AC5C}">
        <p15:threadingInfo xmlns:p15="http://schemas.microsoft.com/office/powerpoint/2012/main" timeZoneBias="-330"/>
      </p:ext>
    </p:extLst>
  </p:cm>
  <p:cm authorId="1" dt="2019-05-09T12:11:13.302" idx="9">
    <p:pos x="5472" y="864"/>
    <p:text>Content redesigned</p:text>
    <p:extLst>
      <p:ext uri="{C676402C-5697-4E1C-873F-D02D1690AC5C}">
        <p15:threadingInfo xmlns:p15="http://schemas.microsoft.com/office/powerpoint/2012/main" timeZoneBias="-33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9-05-09T12:12:55.708" idx="10">
    <p:pos x="4592" y="0"/>
    <p:text>Title changed</p:text>
    <p:extLst>
      <p:ext uri="{C676402C-5697-4E1C-873F-D02D1690AC5C}">
        <p15:threadingInfo xmlns:p15="http://schemas.microsoft.com/office/powerpoint/2012/main" timeZoneBias="-330"/>
      </p:ext>
    </p:extLst>
  </p:cm>
  <p:cm authorId="1" dt="2019-05-09T12:13:04.348" idx="11">
    <p:pos x="4657" y="609"/>
    <p:text>Lead in text added</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EAF2FE-32FC-40B0-A9C3-03AB1B3EE5DF}"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8BBF2D61-ACCE-4037-8927-B282B637F6D2}">
      <dgm:prSet custT="1"/>
      <dgm:spPr/>
      <dgm:t>
        <a:bodyPr/>
        <a:lstStyle/>
        <a:p>
          <a:pPr rtl="0"/>
          <a:r>
            <a:rPr lang="en-US" sz="2000" b="1" dirty="0" smtClean="0">
              <a:latin typeface="Arial" panose="020B0604020202020204" pitchFamily="34" charset="0"/>
              <a:cs typeface="Arial" panose="020B0604020202020204" pitchFamily="34" charset="0"/>
            </a:rPr>
            <a:t>0f</a:t>
          </a:r>
          <a:r>
            <a:rPr lang="en-US" sz="2000" dirty="0" smtClean="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dgm:t>
    </dgm:pt>
    <dgm:pt modelId="{ACA644B9-4D75-4D8B-834D-8997F43FAA43}" type="parTrans" cxnId="{7C59020C-1A0C-4A1A-9ED7-266CEF995B00}">
      <dgm:prSet/>
      <dgm:spPr/>
      <dgm:t>
        <a:bodyPr/>
        <a:lstStyle/>
        <a:p>
          <a:endParaRPr lang="en-US" sz="1600">
            <a:latin typeface="Arial" panose="020B0604020202020204" pitchFamily="34" charset="0"/>
            <a:cs typeface="Arial" panose="020B0604020202020204" pitchFamily="34" charset="0"/>
          </a:endParaRPr>
        </a:p>
      </dgm:t>
    </dgm:pt>
    <dgm:pt modelId="{F0B1806B-CF19-4EAD-A63D-5AC9035AE75F}" type="sibTrans" cxnId="{7C59020C-1A0C-4A1A-9ED7-266CEF995B00}">
      <dgm:prSet/>
      <dgm:spPr/>
      <dgm:t>
        <a:bodyPr/>
        <a:lstStyle/>
        <a:p>
          <a:endParaRPr lang="en-US" sz="1600">
            <a:latin typeface="Arial" panose="020B0604020202020204" pitchFamily="34" charset="0"/>
            <a:cs typeface="Arial" panose="020B0604020202020204" pitchFamily="34" charset="0"/>
          </a:endParaRPr>
        </a:p>
      </dgm:t>
    </dgm:pt>
    <dgm:pt modelId="{4B65CA6C-2DA4-4067-B6A7-E4983733344A}">
      <dgm:prSet custT="1"/>
      <dgm:spPr/>
      <dgm:t>
        <a:bodyPr/>
        <a:lstStyle/>
        <a:p>
          <a:pPr rtl="0"/>
          <a:r>
            <a:rPr lang="en-US" sz="2000" b="1" dirty="0" smtClean="0">
              <a:latin typeface="Arial" panose="020B0604020202020204" pitchFamily="34" charset="0"/>
              <a:cs typeface="Arial" panose="020B0604020202020204" pitchFamily="34" charset="0"/>
            </a:rPr>
            <a:t>from</a:t>
          </a:r>
          <a:r>
            <a:rPr lang="en-US" sz="2000" dirty="0" smtClean="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dgm:t>
    </dgm:pt>
    <dgm:pt modelId="{230F346F-069C-412D-930B-935F5A386F42}" type="parTrans" cxnId="{58FCE86A-D515-4EF3-85A0-543FCF7FF0F1}">
      <dgm:prSet/>
      <dgm:spPr/>
      <dgm:t>
        <a:bodyPr/>
        <a:lstStyle/>
        <a:p>
          <a:endParaRPr lang="en-US" sz="1600">
            <a:latin typeface="Arial" panose="020B0604020202020204" pitchFamily="34" charset="0"/>
            <a:cs typeface="Arial" panose="020B0604020202020204" pitchFamily="34" charset="0"/>
          </a:endParaRPr>
        </a:p>
      </dgm:t>
    </dgm:pt>
    <dgm:pt modelId="{2C7F85AB-B9FC-47AF-B87A-F8A9CE758D5B}" type="sibTrans" cxnId="{58FCE86A-D515-4EF3-85A0-543FCF7FF0F1}">
      <dgm:prSet/>
      <dgm:spPr/>
      <dgm:t>
        <a:bodyPr/>
        <a:lstStyle/>
        <a:p>
          <a:endParaRPr lang="en-US" sz="1600">
            <a:latin typeface="Arial" panose="020B0604020202020204" pitchFamily="34" charset="0"/>
            <a:cs typeface="Arial" panose="020B0604020202020204" pitchFamily="34" charset="0"/>
          </a:endParaRPr>
        </a:p>
      </dgm:t>
    </dgm:pt>
    <dgm:pt modelId="{4C1302C9-5AF7-4D74-B3F7-6212B5C56E50}">
      <dgm:prSet custT="1"/>
      <dgm:spPr/>
      <dgm:t>
        <a:bodyPr/>
        <a:lstStyle/>
        <a:p>
          <a:pPr rtl="0"/>
          <a:r>
            <a:rPr lang="en-US" sz="2000" b="1" dirty="0" smtClean="0">
              <a:latin typeface="Arial" panose="020B0604020202020204" pitchFamily="34" charset="0"/>
              <a:cs typeface="Arial" panose="020B0604020202020204" pitchFamily="34" charset="0"/>
            </a:rPr>
            <a:t>map</a:t>
          </a:r>
          <a:r>
            <a:rPr lang="en-US" sz="2000" dirty="0" smtClean="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dgm:t>
    </dgm:pt>
    <dgm:pt modelId="{6F066382-1677-4CC0-883C-CFC44643AE28}" type="parTrans" cxnId="{A61E8B8B-EB71-4A90-80A6-8484C4B286F6}">
      <dgm:prSet/>
      <dgm:spPr/>
      <dgm:t>
        <a:bodyPr/>
        <a:lstStyle/>
        <a:p>
          <a:endParaRPr lang="en-US" sz="1600">
            <a:latin typeface="Arial" panose="020B0604020202020204" pitchFamily="34" charset="0"/>
            <a:cs typeface="Arial" panose="020B0604020202020204" pitchFamily="34" charset="0"/>
          </a:endParaRPr>
        </a:p>
      </dgm:t>
    </dgm:pt>
    <dgm:pt modelId="{D8911F5B-AA15-4445-922F-0D8369C75C8A}" type="sibTrans" cxnId="{A61E8B8B-EB71-4A90-80A6-8484C4B286F6}">
      <dgm:prSet/>
      <dgm:spPr/>
      <dgm:t>
        <a:bodyPr/>
        <a:lstStyle/>
        <a:p>
          <a:endParaRPr lang="en-US" sz="1600">
            <a:latin typeface="Arial" panose="020B0604020202020204" pitchFamily="34" charset="0"/>
            <a:cs typeface="Arial" panose="020B0604020202020204" pitchFamily="34" charset="0"/>
          </a:endParaRPr>
        </a:p>
      </dgm:t>
    </dgm:pt>
    <dgm:pt modelId="{D20E3DB2-E795-4732-AE8B-CC95D2F5A508}">
      <dgm:prSet custT="1"/>
      <dgm:spPr/>
      <dgm:t>
        <a:bodyPr/>
        <a:lstStyle/>
        <a:p>
          <a:pPr rtl="0"/>
          <a:r>
            <a:rPr lang="en-US" sz="2000" b="1" dirty="0" smtClean="0">
              <a:latin typeface="Arial" panose="020B0604020202020204" pitchFamily="34" charset="0"/>
              <a:cs typeface="Arial" panose="020B0604020202020204" pitchFamily="34" charset="0"/>
            </a:rPr>
            <a:t>subscribe</a:t>
          </a:r>
          <a:r>
            <a:rPr lang="en-US" sz="2000" dirty="0" smtClean="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dgm:t>
    </dgm:pt>
    <dgm:pt modelId="{F6D6179E-70E4-45F1-B01B-2393085A67AD}" type="parTrans" cxnId="{9BB87E3E-AB44-43DC-8060-CA15BF0076F3}">
      <dgm:prSet/>
      <dgm:spPr/>
      <dgm:t>
        <a:bodyPr/>
        <a:lstStyle/>
        <a:p>
          <a:endParaRPr lang="en-US" sz="1600">
            <a:latin typeface="Arial" panose="020B0604020202020204" pitchFamily="34" charset="0"/>
            <a:cs typeface="Arial" panose="020B0604020202020204" pitchFamily="34" charset="0"/>
          </a:endParaRPr>
        </a:p>
      </dgm:t>
    </dgm:pt>
    <dgm:pt modelId="{160D9037-F363-46AB-97F0-41A31AD598BA}" type="sibTrans" cxnId="{9BB87E3E-AB44-43DC-8060-CA15BF0076F3}">
      <dgm:prSet/>
      <dgm:spPr/>
      <dgm:t>
        <a:bodyPr/>
        <a:lstStyle/>
        <a:p>
          <a:endParaRPr lang="en-US" sz="1600">
            <a:latin typeface="Arial" panose="020B0604020202020204" pitchFamily="34" charset="0"/>
            <a:cs typeface="Arial" panose="020B0604020202020204" pitchFamily="34" charset="0"/>
          </a:endParaRPr>
        </a:p>
      </dgm:t>
    </dgm:pt>
    <dgm:pt modelId="{1AA86C9F-A049-4557-A741-EA919E9C322D}">
      <dgm:prSet custT="1"/>
      <dgm:spPr/>
      <dgm:t>
        <a:bodyPr/>
        <a:lstStyle/>
        <a:p>
          <a:pPr rtl="0"/>
          <a:r>
            <a:rPr lang="en-US" sz="2000" b="1" dirty="0" err="1" smtClean="0">
              <a:latin typeface="Arial" panose="020B0604020202020204" pitchFamily="34" charset="0"/>
              <a:cs typeface="Arial" panose="020B0604020202020204" pitchFamily="34" charset="0"/>
            </a:rPr>
            <a:t>flatMap</a:t>
          </a:r>
          <a:r>
            <a:rPr lang="en-US" sz="2000" dirty="0" smtClean="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dgm:t>
    </dgm:pt>
    <dgm:pt modelId="{295DF8A0-0358-4C0D-8DBA-5CAC234CC8F1}" type="parTrans" cxnId="{E742EE4D-3B23-42B4-9DF6-AD56139A49F8}">
      <dgm:prSet/>
      <dgm:spPr/>
      <dgm:t>
        <a:bodyPr/>
        <a:lstStyle/>
        <a:p>
          <a:endParaRPr lang="en-US" sz="1600">
            <a:latin typeface="Arial" panose="020B0604020202020204" pitchFamily="34" charset="0"/>
            <a:cs typeface="Arial" panose="020B0604020202020204" pitchFamily="34" charset="0"/>
          </a:endParaRPr>
        </a:p>
      </dgm:t>
    </dgm:pt>
    <dgm:pt modelId="{575B4906-0994-4517-B50F-28EED6940C0A}" type="sibTrans" cxnId="{E742EE4D-3B23-42B4-9DF6-AD56139A49F8}">
      <dgm:prSet/>
      <dgm:spPr/>
      <dgm:t>
        <a:bodyPr/>
        <a:lstStyle/>
        <a:p>
          <a:endParaRPr lang="en-US" sz="1600">
            <a:latin typeface="Arial" panose="020B0604020202020204" pitchFamily="34" charset="0"/>
            <a:cs typeface="Arial" panose="020B0604020202020204" pitchFamily="34" charset="0"/>
          </a:endParaRPr>
        </a:p>
      </dgm:t>
    </dgm:pt>
    <dgm:pt modelId="{B4B61253-BA38-4299-B4D4-4F244A727223}">
      <dgm:prSet custT="1"/>
      <dgm:spPr/>
      <dgm:t>
        <a:bodyPr/>
        <a:lstStyle/>
        <a:p>
          <a:pPr rtl="0"/>
          <a:r>
            <a:rPr lang="en-US" sz="1200" smtClean="0">
              <a:latin typeface="Arial" panose="020B0604020202020204" pitchFamily="34" charset="0"/>
              <a:cs typeface="Arial" panose="020B0604020202020204" pitchFamily="34" charset="0"/>
            </a:rPr>
            <a:t> It simply converts a list of arguments into an </a:t>
          </a:r>
          <a:r>
            <a:rPr lang="en-US" sz="1200" b="1" smtClean="0">
              <a:latin typeface="Arial" panose="020B0604020202020204" pitchFamily="34" charset="0"/>
              <a:cs typeface="Arial" panose="020B0604020202020204" pitchFamily="34" charset="0"/>
            </a:rPr>
            <a:t>Observable</a:t>
          </a:r>
          <a:r>
            <a:rPr lang="en-US" sz="1200" smtClean="0">
              <a:latin typeface="Arial" panose="020B0604020202020204" pitchFamily="34" charset="0"/>
              <a:cs typeface="Arial" panose="020B0604020202020204" pitchFamily="34" charset="0"/>
            </a:rPr>
            <a:t> sequence.</a:t>
          </a:r>
          <a:endParaRPr lang="en-US" sz="1200">
            <a:latin typeface="Arial" panose="020B0604020202020204" pitchFamily="34" charset="0"/>
            <a:cs typeface="Arial" panose="020B0604020202020204" pitchFamily="34" charset="0"/>
          </a:endParaRPr>
        </a:p>
      </dgm:t>
    </dgm:pt>
    <dgm:pt modelId="{B9FACF90-BEA7-4219-AC43-26B34326DAE5}" type="parTrans" cxnId="{C990FC57-D2C2-45D8-B61B-267CDB6DBB29}">
      <dgm:prSet/>
      <dgm:spPr/>
      <dgm:t>
        <a:bodyPr/>
        <a:lstStyle/>
        <a:p>
          <a:endParaRPr lang="en-US" sz="1600">
            <a:latin typeface="Arial" panose="020B0604020202020204" pitchFamily="34" charset="0"/>
            <a:cs typeface="Arial" panose="020B0604020202020204" pitchFamily="34" charset="0"/>
          </a:endParaRPr>
        </a:p>
      </dgm:t>
    </dgm:pt>
    <dgm:pt modelId="{674FC68C-F053-412C-8110-FFDC71199BCC}" type="sibTrans" cxnId="{C990FC57-D2C2-45D8-B61B-267CDB6DBB29}">
      <dgm:prSet/>
      <dgm:spPr/>
      <dgm:t>
        <a:bodyPr/>
        <a:lstStyle/>
        <a:p>
          <a:endParaRPr lang="en-US" sz="1600">
            <a:latin typeface="Arial" panose="020B0604020202020204" pitchFamily="34" charset="0"/>
            <a:cs typeface="Arial" panose="020B0604020202020204" pitchFamily="34" charset="0"/>
          </a:endParaRPr>
        </a:p>
      </dgm:t>
    </dgm:pt>
    <dgm:pt modelId="{3A8EE7FC-8D9E-4A90-A50F-2B9AD82CF0DF}">
      <dgm:prSet custT="1"/>
      <dgm:spPr/>
      <dgm:t>
        <a:bodyPr/>
        <a:lstStyle/>
        <a:p>
          <a:pPr rtl="0"/>
          <a:r>
            <a:rPr lang="en-US" sz="1200" smtClean="0">
              <a:latin typeface="Arial" panose="020B0604020202020204" pitchFamily="34" charset="0"/>
              <a:cs typeface="Arial" panose="020B0604020202020204" pitchFamily="34" charset="0"/>
            </a:rPr>
            <a:t>Creates an </a:t>
          </a:r>
          <a:r>
            <a:rPr lang="en-US" sz="1200" b="1" smtClean="0">
              <a:latin typeface="Arial" panose="020B0604020202020204" pitchFamily="34" charset="0"/>
              <a:cs typeface="Arial" panose="020B0604020202020204" pitchFamily="34" charset="0"/>
            </a:rPr>
            <a:t>Observable</a:t>
          </a:r>
          <a:r>
            <a:rPr lang="en-US" sz="1200" smtClean="0">
              <a:latin typeface="Arial" panose="020B0604020202020204" pitchFamily="34" charset="0"/>
              <a:cs typeface="Arial" panose="020B0604020202020204" pitchFamily="34" charset="0"/>
            </a:rPr>
            <a:t> sequence from an array or an object that can be iterated.</a:t>
          </a:r>
          <a:endParaRPr lang="en-US" sz="1200">
            <a:latin typeface="Arial" panose="020B0604020202020204" pitchFamily="34" charset="0"/>
            <a:cs typeface="Arial" panose="020B0604020202020204" pitchFamily="34" charset="0"/>
          </a:endParaRPr>
        </a:p>
      </dgm:t>
    </dgm:pt>
    <dgm:pt modelId="{E6E29498-1E98-4108-8C77-44BEB5E29E1C}" type="parTrans" cxnId="{10BE524E-848B-43EB-8110-364BF6053AEE}">
      <dgm:prSet/>
      <dgm:spPr/>
      <dgm:t>
        <a:bodyPr/>
        <a:lstStyle/>
        <a:p>
          <a:endParaRPr lang="en-US" sz="1600">
            <a:latin typeface="Arial" panose="020B0604020202020204" pitchFamily="34" charset="0"/>
            <a:cs typeface="Arial" panose="020B0604020202020204" pitchFamily="34" charset="0"/>
          </a:endParaRPr>
        </a:p>
      </dgm:t>
    </dgm:pt>
    <dgm:pt modelId="{82E48DF2-F447-4404-9CE9-397D5AF8A697}" type="sibTrans" cxnId="{10BE524E-848B-43EB-8110-364BF6053AEE}">
      <dgm:prSet/>
      <dgm:spPr/>
      <dgm:t>
        <a:bodyPr/>
        <a:lstStyle/>
        <a:p>
          <a:endParaRPr lang="en-US" sz="1600">
            <a:latin typeface="Arial" panose="020B0604020202020204" pitchFamily="34" charset="0"/>
            <a:cs typeface="Arial" panose="020B0604020202020204" pitchFamily="34" charset="0"/>
          </a:endParaRPr>
        </a:p>
      </dgm:t>
    </dgm:pt>
    <dgm:pt modelId="{FAF79DC9-2F8A-4FB1-9FB1-F2FB7FB4ED61}">
      <dgm:prSet custT="1"/>
      <dgm:spPr/>
      <dgm:t>
        <a:bodyPr/>
        <a:lstStyle/>
        <a:p>
          <a:pPr rtl="0"/>
          <a:r>
            <a:rPr lang="en-US" sz="1200" smtClean="0">
              <a:latin typeface="Arial" panose="020B0604020202020204" pitchFamily="34" charset="0"/>
              <a:cs typeface="Arial" panose="020B0604020202020204" pitchFamily="34" charset="0"/>
            </a:rPr>
            <a:t>Transforms </a:t>
          </a:r>
          <a:r>
            <a:rPr lang="en-US" sz="1200" dirty="0" smtClean="0">
              <a:latin typeface="Arial" panose="020B0604020202020204" pitchFamily="34" charset="0"/>
              <a:cs typeface="Arial" panose="020B0604020202020204" pitchFamily="34" charset="0"/>
            </a:rPr>
            <a:t>each element of the </a:t>
          </a:r>
          <a:r>
            <a:rPr lang="en-US" sz="1200" b="1" dirty="0" smtClean="0">
              <a:latin typeface="Arial" panose="020B0604020202020204" pitchFamily="34" charset="0"/>
              <a:cs typeface="Arial" panose="020B0604020202020204" pitchFamily="34" charset="0"/>
            </a:rPr>
            <a:t>Observable</a:t>
          </a:r>
          <a:r>
            <a:rPr lang="en-US" sz="1200" dirty="0" smtClean="0">
              <a:latin typeface="Arial" panose="020B0604020202020204" pitchFamily="34" charset="0"/>
              <a:cs typeface="Arial" panose="020B0604020202020204" pitchFamily="34" charset="0"/>
            </a:rPr>
            <a:t> sequence. Can be considered similar to </a:t>
          </a:r>
          <a:r>
            <a:rPr lang="en-US" sz="1200" b="1" dirty="0" smtClean="0">
              <a:latin typeface="Arial" panose="020B0604020202020204" pitchFamily="34" charset="0"/>
              <a:cs typeface="Arial" panose="020B0604020202020204" pitchFamily="34" charset="0"/>
            </a:rPr>
            <a:t>map</a:t>
          </a:r>
          <a:r>
            <a:rPr lang="en-US" sz="1200" dirty="0" smtClean="0">
              <a:latin typeface="Arial" panose="020B0604020202020204" pitchFamily="34" charset="0"/>
              <a:cs typeface="Arial" panose="020B0604020202020204" pitchFamily="34" charset="0"/>
            </a:rPr>
            <a:t> function of </a:t>
          </a:r>
          <a:r>
            <a:rPr lang="en-US" sz="1200" b="1" dirty="0" smtClean="0">
              <a:latin typeface="Arial" panose="020B0604020202020204" pitchFamily="34" charset="0"/>
              <a:cs typeface="Arial" panose="020B0604020202020204" pitchFamily="34" charset="0"/>
            </a:rPr>
            <a:t>Array</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dgm:t>
    </dgm:pt>
    <dgm:pt modelId="{9FAD1F35-6D7D-47F4-BE63-A1846CC8DC87}" type="parTrans" cxnId="{FA35914F-BE44-4707-B0D3-F236362B67E3}">
      <dgm:prSet/>
      <dgm:spPr/>
      <dgm:t>
        <a:bodyPr/>
        <a:lstStyle/>
        <a:p>
          <a:endParaRPr lang="en-US" sz="1600">
            <a:latin typeface="Arial" panose="020B0604020202020204" pitchFamily="34" charset="0"/>
            <a:cs typeface="Arial" panose="020B0604020202020204" pitchFamily="34" charset="0"/>
          </a:endParaRPr>
        </a:p>
      </dgm:t>
    </dgm:pt>
    <dgm:pt modelId="{7DD680AA-E075-45AD-B691-2707A8D66A57}" type="sibTrans" cxnId="{FA35914F-BE44-4707-B0D3-F236362B67E3}">
      <dgm:prSet/>
      <dgm:spPr/>
      <dgm:t>
        <a:bodyPr/>
        <a:lstStyle/>
        <a:p>
          <a:endParaRPr lang="en-US" sz="1600">
            <a:latin typeface="Arial" panose="020B0604020202020204" pitchFamily="34" charset="0"/>
            <a:cs typeface="Arial" panose="020B0604020202020204" pitchFamily="34" charset="0"/>
          </a:endParaRPr>
        </a:p>
      </dgm:t>
    </dgm:pt>
    <dgm:pt modelId="{81AE427F-E41F-4DB4-8FEF-C4974742B8EF}">
      <dgm:prSet custT="1"/>
      <dgm:spPr/>
      <dgm:t>
        <a:bodyPr/>
        <a:lstStyle/>
        <a:p>
          <a:pPr rtl="0"/>
          <a:r>
            <a:rPr lang="en-US" sz="1200" dirty="0" smtClean="0">
              <a:latin typeface="Arial" panose="020B0604020202020204" pitchFamily="34" charset="0"/>
              <a:cs typeface="Arial" panose="020B0604020202020204" pitchFamily="34" charset="0"/>
            </a:rPr>
            <a:t>This operator is basically the connecting point between an </a:t>
          </a:r>
          <a:r>
            <a:rPr lang="en-US" sz="1200" b="1" dirty="0" smtClean="0">
              <a:latin typeface="Arial" panose="020B0604020202020204" pitchFamily="34" charset="0"/>
              <a:cs typeface="Arial" panose="020B0604020202020204" pitchFamily="34" charset="0"/>
            </a:rPr>
            <a:t>Observer</a:t>
          </a:r>
          <a:r>
            <a:rPr lang="en-US" sz="1200" dirty="0" smtClean="0">
              <a:latin typeface="Arial" panose="020B0604020202020204" pitchFamily="34" charset="0"/>
              <a:cs typeface="Arial" panose="020B0604020202020204" pitchFamily="34" charset="0"/>
            </a:rPr>
            <a:t> and </a:t>
          </a:r>
          <a:r>
            <a:rPr lang="en-US" sz="1200" b="1" dirty="0" smtClean="0">
              <a:latin typeface="Arial" panose="020B0604020202020204" pitchFamily="34" charset="0"/>
              <a:cs typeface="Arial" panose="020B0604020202020204" pitchFamily="34" charset="0"/>
            </a:rPr>
            <a:t>Observable</a:t>
          </a:r>
          <a:r>
            <a:rPr lang="en-US" sz="1200" dirty="0" smtClean="0">
              <a:latin typeface="Arial" panose="020B0604020202020204" pitchFamily="34" charset="0"/>
              <a:cs typeface="Arial" panose="020B0604020202020204" pitchFamily="34" charset="0"/>
            </a:rPr>
            <a:t>. An </a:t>
          </a:r>
          <a:r>
            <a:rPr lang="en-US" sz="1200" b="1" dirty="0" smtClean="0">
              <a:latin typeface="Arial" panose="020B0604020202020204" pitchFamily="34" charset="0"/>
              <a:cs typeface="Arial" panose="020B0604020202020204" pitchFamily="34" charset="0"/>
            </a:rPr>
            <a:t>Observer</a:t>
          </a:r>
          <a:r>
            <a:rPr lang="en-US" sz="1200" dirty="0" smtClean="0">
              <a:latin typeface="Arial" panose="020B0604020202020204" pitchFamily="34" charset="0"/>
              <a:cs typeface="Arial" panose="020B0604020202020204" pitchFamily="34" charset="0"/>
            </a:rPr>
            <a:t> receives item/error/completion notification from </a:t>
          </a:r>
          <a:r>
            <a:rPr lang="en-US" sz="1200" b="1" dirty="0" smtClean="0">
              <a:latin typeface="Arial" panose="020B0604020202020204" pitchFamily="34" charset="0"/>
              <a:cs typeface="Arial" panose="020B0604020202020204" pitchFamily="34" charset="0"/>
            </a:rPr>
            <a:t>Observable</a:t>
          </a:r>
          <a:r>
            <a:rPr lang="en-US" sz="1200" dirty="0" smtClean="0">
              <a:latin typeface="Arial" panose="020B0604020202020204" pitchFamily="34" charset="0"/>
              <a:cs typeface="Arial" panose="020B0604020202020204" pitchFamily="34" charset="0"/>
            </a:rPr>
            <a:t> using the </a:t>
          </a:r>
          <a:r>
            <a:rPr lang="en-US" sz="1200" b="1" dirty="0" smtClean="0">
              <a:latin typeface="Arial" panose="020B0604020202020204" pitchFamily="34" charset="0"/>
              <a:cs typeface="Arial" panose="020B0604020202020204" pitchFamily="34" charset="0"/>
            </a:rPr>
            <a:t>subscribe</a:t>
          </a:r>
          <a:r>
            <a:rPr lang="en-US" sz="1200" dirty="0" smtClean="0">
              <a:latin typeface="Arial" panose="020B0604020202020204" pitchFamily="34" charset="0"/>
              <a:cs typeface="Arial" panose="020B0604020202020204" pitchFamily="34" charset="0"/>
            </a:rPr>
            <a:t> operator. A </a:t>
          </a:r>
          <a:r>
            <a:rPr lang="en-US" sz="1200" b="1" dirty="0" smtClean="0">
              <a:latin typeface="Arial" panose="020B0604020202020204" pitchFamily="34" charset="0"/>
              <a:cs typeface="Arial" panose="020B0604020202020204" pitchFamily="34" charset="0"/>
            </a:rPr>
            <a:t>cold observable</a:t>
          </a:r>
          <a:r>
            <a:rPr lang="en-US" sz="1200" dirty="0" smtClean="0">
              <a:latin typeface="Arial" panose="020B0604020202020204" pitchFamily="34" charset="0"/>
              <a:cs typeface="Arial" panose="020B0604020202020204" pitchFamily="34" charset="0"/>
            </a:rPr>
            <a:t> would start emitting value only when an </a:t>
          </a:r>
          <a:r>
            <a:rPr lang="en-US" sz="1200" b="1" dirty="0" smtClean="0">
              <a:latin typeface="Arial" panose="020B0604020202020204" pitchFamily="34" charset="0"/>
              <a:cs typeface="Arial" panose="020B0604020202020204" pitchFamily="34" charset="0"/>
            </a:rPr>
            <a:t>observer</a:t>
          </a:r>
          <a:r>
            <a:rPr lang="en-US" sz="1200" dirty="0" smtClean="0">
              <a:latin typeface="Arial" panose="020B0604020202020204" pitchFamily="34" charset="0"/>
              <a:cs typeface="Arial" panose="020B0604020202020204" pitchFamily="34" charset="0"/>
            </a:rPr>
            <a:t> subscribes to it. </a:t>
          </a:r>
          <a:endParaRPr lang="en-US" sz="1200" dirty="0">
            <a:latin typeface="Arial" panose="020B0604020202020204" pitchFamily="34" charset="0"/>
            <a:cs typeface="Arial" panose="020B0604020202020204" pitchFamily="34" charset="0"/>
          </a:endParaRPr>
        </a:p>
      </dgm:t>
    </dgm:pt>
    <dgm:pt modelId="{353411B5-663A-496C-9015-98343E9A6C7B}" type="parTrans" cxnId="{CA2F0A6A-DBB7-474B-96AE-A626C4DA3EE8}">
      <dgm:prSet/>
      <dgm:spPr/>
      <dgm:t>
        <a:bodyPr/>
        <a:lstStyle/>
        <a:p>
          <a:endParaRPr lang="en-US" sz="1600">
            <a:latin typeface="Arial" panose="020B0604020202020204" pitchFamily="34" charset="0"/>
            <a:cs typeface="Arial" panose="020B0604020202020204" pitchFamily="34" charset="0"/>
          </a:endParaRPr>
        </a:p>
      </dgm:t>
    </dgm:pt>
    <dgm:pt modelId="{91B44A9D-7344-4F3C-A74D-DE8D4B9461B0}" type="sibTrans" cxnId="{CA2F0A6A-DBB7-474B-96AE-A626C4DA3EE8}">
      <dgm:prSet/>
      <dgm:spPr/>
      <dgm:t>
        <a:bodyPr/>
        <a:lstStyle/>
        <a:p>
          <a:endParaRPr lang="en-US" sz="1600">
            <a:latin typeface="Arial" panose="020B0604020202020204" pitchFamily="34" charset="0"/>
            <a:cs typeface="Arial" panose="020B0604020202020204" pitchFamily="34" charset="0"/>
          </a:endParaRPr>
        </a:p>
      </dgm:t>
    </dgm:pt>
    <dgm:pt modelId="{F62E887A-3C63-44DE-B9DD-352873641ABF}">
      <dgm:prSet custT="1"/>
      <dgm:spPr/>
      <dgm:t>
        <a:bodyPr/>
        <a:lstStyle/>
        <a:p>
          <a:pPr rtl="0"/>
          <a:r>
            <a:rPr lang="en-US" sz="1200" smtClean="0">
              <a:latin typeface="Arial" panose="020B0604020202020204" pitchFamily="34" charset="0"/>
              <a:cs typeface="Arial" panose="020B0604020202020204" pitchFamily="34" charset="0"/>
            </a:rPr>
            <a:t>It </a:t>
          </a:r>
          <a:r>
            <a:rPr lang="en-US" sz="1200" dirty="0" smtClean="0">
              <a:latin typeface="Arial" panose="020B0604020202020204" pitchFamily="34" charset="0"/>
              <a:cs typeface="Arial" panose="020B0604020202020204" pitchFamily="34" charset="0"/>
            </a:rPr>
            <a:t>basically merges an observable sequence of observable sequences into a single observable sequence.</a:t>
          </a:r>
          <a:endParaRPr lang="en-US" sz="1200" dirty="0">
            <a:latin typeface="Arial" panose="020B0604020202020204" pitchFamily="34" charset="0"/>
            <a:cs typeface="Arial" panose="020B0604020202020204" pitchFamily="34" charset="0"/>
          </a:endParaRPr>
        </a:p>
      </dgm:t>
    </dgm:pt>
    <dgm:pt modelId="{E51C887E-71C5-48C5-8AE1-C0824DC33E66}" type="parTrans" cxnId="{40D98BE0-AA3C-44AD-AD4E-DBAF14B8D85F}">
      <dgm:prSet/>
      <dgm:spPr/>
      <dgm:t>
        <a:bodyPr/>
        <a:lstStyle/>
        <a:p>
          <a:endParaRPr lang="en-US" sz="1600">
            <a:latin typeface="Arial" panose="020B0604020202020204" pitchFamily="34" charset="0"/>
            <a:cs typeface="Arial" panose="020B0604020202020204" pitchFamily="34" charset="0"/>
          </a:endParaRPr>
        </a:p>
      </dgm:t>
    </dgm:pt>
    <dgm:pt modelId="{C4A30507-737A-428E-99A4-A873595F9F56}" type="sibTrans" cxnId="{40D98BE0-AA3C-44AD-AD4E-DBAF14B8D85F}">
      <dgm:prSet/>
      <dgm:spPr/>
      <dgm:t>
        <a:bodyPr/>
        <a:lstStyle/>
        <a:p>
          <a:endParaRPr lang="en-US" sz="1600">
            <a:latin typeface="Arial" panose="020B0604020202020204" pitchFamily="34" charset="0"/>
            <a:cs typeface="Arial" panose="020B0604020202020204" pitchFamily="34" charset="0"/>
          </a:endParaRPr>
        </a:p>
      </dgm:t>
    </dgm:pt>
    <dgm:pt modelId="{4F42BE43-3BEB-4197-8568-687C5B86C52C}" type="pres">
      <dgm:prSet presAssocID="{86EAF2FE-32FC-40B0-A9C3-03AB1B3EE5DF}" presName="Name0" presStyleCnt="0">
        <dgm:presLayoutVars>
          <dgm:dir/>
          <dgm:animLvl val="lvl"/>
          <dgm:resizeHandles val="exact"/>
        </dgm:presLayoutVars>
      </dgm:prSet>
      <dgm:spPr/>
      <dgm:t>
        <a:bodyPr/>
        <a:lstStyle/>
        <a:p>
          <a:endParaRPr lang="en-US"/>
        </a:p>
      </dgm:t>
    </dgm:pt>
    <dgm:pt modelId="{DF10A32B-4FEE-4EA8-88DB-996B65D14915}" type="pres">
      <dgm:prSet presAssocID="{8BBF2D61-ACCE-4037-8927-B282B637F6D2}" presName="linNode" presStyleCnt="0"/>
      <dgm:spPr/>
    </dgm:pt>
    <dgm:pt modelId="{D5D64DE0-4B34-4AD5-8696-B58BD2AC02C7}" type="pres">
      <dgm:prSet presAssocID="{8BBF2D61-ACCE-4037-8927-B282B637F6D2}" presName="parentText" presStyleLbl="node1" presStyleIdx="0" presStyleCnt="5" custScaleX="218460" custLinFactNeighborY="-466">
        <dgm:presLayoutVars>
          <dgm:chMax val="1"/>
          <dgm:bulletEnabled val="1"/>
        </dgm:presLayoutVars>
      </dgm:prSet>
      <dgm:spPr/>
      <dgm:t>
        <a:bodyPr/>
        <a:lstStyle/>
        <a:p>
          <a:endParaRPr lang="en-US"/>
        </a:p>
      </dgm:t>
    </dgm:pt>
    <dgm:pt modelId="{FCB9DD57-D4A1-45C8-B06B-581DA5154E15}" type="pres">
      <dgm:prSet presAssocID="{8BBF2D61-ACCE-4037-8927-B282B637F6D2}" presName="descendantText" presStyleLbl="alignAccFollowNode1" presStyleIdx="0" presStyleCnt="5" custScaleX="335383">
        <dgm:presLayoutVars>
          <dgm:bulletEnabled val="1"/>
        </dgm:presLayoutVars>
      </dgm:prSet>
      <dgm:spPr/>
      <dgm:t>
        <a:bodyPr/>
        <a:lstStyle/>
        <a:p>
          <a:endParaRPr lang="en-US"/>
        </a:p>
      </dgm:t>
    </dgm:pt>
    <dgm:pt modelId="{0D743D2E-40A3-4EB9-9D56-853A35E4BD40}" type="pres">
      <dgm:prSet presAssocID="{F0B1806B-CF19-4EAD-A63D-5AC9035AE75F}" presName="sp" presStyleCnt="0"/>
      <dgm:spPr/>
    </dgm:pt>
    <dgm:pt modelId="{3CF1FB14-94BB-49DF-B309-669CEC98FD79}" type="pres">
      <dgm:prSet presAssocID="{4B65CA6C-2DA4-4067-B6A7-E4983733344A}" presName="linNode" presStyleCnt="0"/>
      <dgm:spPr/>
    </dgm:pt>
    <dgm:pt modelId="{09DAB37F-233F-45EB-A4C1-2E6763D137AB}" type="pres">
      <dgm:prSet presAssocID="{4B65CA6C-2DA4-4067-B6A7-E4983733344A}" presName="parentText" presStyleLbl="node1" presStyleIdx="1" presStyleCnt="5" custScaleX="218460">
        <dgm:presLayoutVars>
          <dgm:chMax val="1"/>
          <dgm:bulletEnabled val="1"/>
        </dgm:presLayoutVars>
      </dgm:prSet>
      <dgm:spPr/>
      <dgm:t>
        <a:bodyPr/>
        <a:lstStyle/>
        <a:p>
          <a:endParaRPr lang="en-US"/>
        </a:p>
      </dgm:t>
    </dgm:pt>
    <dgm:pt modelId="{80705BA9-79E0-45A7-94A3-588DB9F005A8}" type="pres">
      <dgm:prSet presAssocID="{4B65CA6C-2DA4-4067-B6A7-E4983733344A}" presName="descendantText" presStyleLbl="alignAccFollowNode1" presStyleIdx="1" presStyleCnt="5" custScaleX="335383">
        <dgm:presLayoutVars>
          <dgm:bulletEnabled val="1"/>
        </dgm:presLayoutVars>
      </dgm:prSet>
      <dgm:spPr/>
      <dgm:t>
        <a:bodyPr/>
        <a:lstStyle/>
        <a:p>
          <a:endParaRPr lang="en-US"/>
        </a:p>
      </dgm:t>
    </dgm:pt>
    <dgm:pt modelId="{813D4097-E65B-45F1-B87A-9B0C7C5737B3}" type="pres">
      <dgm:prSet presAssocID="{2C7F85AB-B9FC-47AF-B87A-F8A9CE758D5B}" presName="sp" presStyleCnt="0"/>
      <dgm:spPr/>
    </dgm:pt>
    <dgm:pt modelId="{1C2BEEB6-3815-4D7B-8E8D-5570435DFCB7}" type="pres">
      <dgm:prSet presAssocID="{4C1302C9-5AF7-4D74-B3F7-6212B5C56E50}" presName="linNode" presStyleCnt="0"/>
      <dgm:spPr/>
    </dgm:pt>
    <dgm:pt modelId="{5B59AE6A-27AD-4E80-A99A-F63AF8AC8FAA}" type="pres">
      <dgm:prSet presAssocID="{4C1302C9-5AF7-4D74-B3F7-6212B5C56E50}" presName="parentText" presStyleLbl="node1" presStyleIdx="2" presStyleCnt="5" custScaleX="218460">
        <dgm:presLayoutVars>
          <dgm:chMax val="1"/>
          <dgm:bulletEnabled val="1"/>
        </dgm:presLayoutVars>
      </dgm:prSet>
      <dgm:spPr/>
      <dgm:t>
        <a:bodyPr/>
        <a:lstStyle/>
        <a:p>
          <a:endParaRPr lang="en-US"/>
        </a:p>
      </dgm:t>
    </dgm:pt>
    <dgm:pt modelId="{AD3A9A62-3AB7-42D6-BF3D-297B44A8B4F6}" type="pres">
      <dgm:prSet presAssocID="{4C1302C9-5AF7-4D74-B3F7-6212B5C56E50}" presName="descendantText" presStyleLbl="alignAccFollowNode1" presStyleIdx="2" presStyleCnt="5" custScaleX="335383">
        <dgm:presLayoutVars>
          <dgm:bulletEnabled val="1"/>
        </dgm:presLayoutVars>
      </dgm:prSet>
      <dgm:spPr/>
      <dgm:t>
        <a:bodyPr/>
        <a:lstStyle/>
        <a:p>
          <a:endParaRPr lang="en-US"/>
        </a:p>
      </dgm:t>
    </dgm:pt>
    <dgm:pt modelId="{38BF8F8D-A80E-4A81-9AF9-5963007F4066}" type="pres">
      <dgm:prSet presAssocID="{D8911F5B-AA15-4445-922F-0D8369C75C8A}" presName="sp" presStyleCnt="0"/>
      <dgm:spPr/>
    </dgm:pt>
    <dgm:pt modelId="{D4896058-7F03-4F7B-831C-DFB73D795943}" type="pres">
      <dgm:prSet presAssocID="{D20E3DB2-E795-4732-AE8B-CC95D2F5A508}" presName="linNode" presStyleCnt="0"/>
      <dgm:spPr/>
    </dgm:pt>
    <dgm:pt modelId="{2029B447-4C2F-4E0E-A2E5-1629AF1D313D}" type="pres">
      <dgm:prSet presAssocID="{D20E3DB2-E795-4732-AE8B-CC95D2F5A508}" presName="parentText" presStyleLbl="node1" presStyleIdx="3" presStyleCnt="5" custScaleX="218460">
        <dgm:presLayoutVars>
          <dgm:chMax val="1"/>
          <dgm:bulletEnabled val="1"/>
        </dgm:presLayoutVars>
      </dgm:prSet>
      <dgm:spPr/>
      <dgm:t>
        <a:bodyPr/>
        <a:lstStyle/>
        <a:p>
          <a:endParaRPr lang="en-US"/>
        </a:p>
      </dgm:t>
    </dgm:pt>
    <dgm:pt modelId="{370B2FC8-7E85-4F6C-8283-22BBF73CDE37}" type="pres">
      <dgm:prSet presAssocID="{D20E3DB2-E795-4732-AE8B-CC95D2F5A508}" presName="descendantText" presStyleLbl="alignAccFollowNode1" presStyleIdx="3" presStyleCnt="5" custScaleX="335383">
        <dgm:presLayoutVars>
          <dgm:bulletEnabled val="1"/>
        </dgm:presLayoutVars>
      </dgm:prSet>
      <dgm:spPr/>
      <dgm:t>
        <a:bodyPr/>
        <a:lstStyle/>
        <a:p>
          <a:endParaRPr lang="en-US"/>
        </a:p>
      </dgm:t>
    </dgm:pt>
    <dgm:pt modelId="{ECB9D17A-E0C3-4B7D-80BC-88422BD91482}" type="pres">
      <dgm:prSet presAssocID="{160D9037-F363-46AB-97F0-41A31AD598BA}" presName="sp" presStyleCnt="0"/>
      <dgm:spPr/>
    </dgm:pt>
    <dgm:pt modelId="{58625DCE-A1F3-46AB-A157-D95F44977D3B}" type="pres">
      <dgm:prSet presAssocID="{1AA86C9F-A049-4557-A741-EA919E9C322D}" presName="linNode" presStyleCnt="0"/>
      <dgm:spPr/>
    </dgm:pt>
    <dgm:pt modelId="{BE042B48-1280-4E78-87C0-040BE68DCC45}" type="pres">
      <dgm:prSet presAssocID="{1AA86C9F-A049-4557-A741-EA919E9C322D}" presName="parentText" presStyleLbl="node1" presStyleIdx="4" presStyleCnt="5" custScaleX="218460">
        <dgm:presLayoutVars>
          <dgm:chMax val="1"/>
          <dgm:bulletEnabled val="1"/>
        </dgm:presLayoutVars>
      </dgm:prSet>
      <dgm:spPr/>
      <dgm:t>
        <a:bodyPr/>
        <a:lstStyle/>
        <a:p>
          <a:endParaRPr lang="en-US"/>
        </a:p>
      </dgm:t>
    </dgm:pt>
    <dgm:pt modelId="{7C18590B-79FC-498D-9B4C-0E975B290EB1}" type="pres">
      <dgm:prSet presAssocID="{1AA86C9F-A049-4557-A741-EA919E9C322D}" presName="descendantText" presStyleLbl="alignAccFollowNode1" presStyleIdx="4" presStyleCnt="5" custScaleX="335383">
        <dgm:presLayoutVars>
          <dgm:bulletEnabled val="1"/>
        </dgm:presLayoutVars>
      </dgm:prSet>
      <dgm:spPr/>
      <dgm:t>
        <a:bodyPr/>
        <a:lstStyle/>
        <a:p>
          <a:endParaRPr lang="en-US"/>
        </a:p>
      </dgm:t>
    </dgm:pt>
  </dgm:ptLst>
  <dgm:cxnLst>
    <dgm:cxn modelId="{6B801954-04D0-444F-81A2-7C6B50E0E5FB}" type="presOf" srcId="{81AE427F-E41F-4DB4-8FEF-C4974742B8EF}" destId="{370B2FC8-7E85-4F6C-8283-22BBF73CDE37}" srcOrd="0" destOrd="0" presId="urn:microsoft.com/office/officeart/2005/8/layout/vList5"/>
    <dgm:cxn modelId="{818AAD39-56DA-40E5-B9AC-EE7D79EF00D5}" type="presOf" srcId="{B4B61253-BA38-4299-B4D4-4F244A727223}" destId="{FCB9DD57-D4A1-45C8-B06B-581DA5154E15}" srcOrd="0" destOrd="0" presId="urn:microsoft.com/office/officeart/2005/8/layout/vList5"/>
    <dgm:cxn modelId="{040D0B89-7AF3-48DB-BF8A-A95A9A87344C}" type="presOf" srcId="{8BBF2D61-ACCE-4037-8927-B282B637F6D2}" destId="{D5D64DE0-4B34-4AD5-8696-B58BD2AC02C7}" srcOrd="0" destOrd="0" presId="urn:microsoft.com/office/officeart/2005/8/layout/vList5"/>
    <dgm:cxn modelId="{58FCE86A-D515-4EF3-85A0-543FCF7FF0F1}" srcId="{86EAF2FE-32FC-40B0-A9C3-03AB1B3EE5DF}" destId="{4B65CA6C-2DA4-4067-B6A7-E4983733344A}" srcOrd="1" destOrd="0" parTransId="{230F346F-069C-412D-930B-935F5A386F42}" sibTransId="{2C7F85AB-B9FC-47AF-B87A-F8A9CE758D5B}"/>
    <dgm:cxn modelId="{10BE524E-848B-43EB-8110-364BF6053AEE}" srcId="{4B65CA6C-2DA4-4067-B6A7-E4983733344A}" destId="{3A8EE7FC-8D9E-4A90-A50F-2B9AD82CF0DF}" srcOrd="0" destOrd="0" parTransId="{E6E29498-1E98-4108-8C77-44BEB5E29E1C}" sibTransId="{82E48DF2-F447-4404-9CE9-397D5AF8A697}"/>
    <dgm:cxn modelId="{C990FC57-D2C2-45D8-B61B-267CDB6DBB29}" srcId="{8BBF2D61-ACCE-4037-8927-B282B637F6D2}" destId="{B4B61253-BA38-4299-B4D4-4F244A727223}" srcOrd="0" destOrd="0" parTransId="{B9FACF90-BEA7-4219-AC43-26B34326DAE5}" sibTransId="{674FC68C-F053-412C-8110-FFDC71199BCC}"/>
    <dgm:cxn modelId="{0D518433-12C9-4762-8A63-E459CC2613FA}" type="presOf" srcId="{D20E3DB2-E795-4732-AE8B-CC95D2F5A508}" destId="{2029B447-4C2F-4E0E-A2E5-1629AF1D313D}" srcOrd="0" destOrd="0" presId="urn:microsoft.com/office/officeart/2005/8/layout/vList5"/>
    <dgm:cxn modelId="{65D01C49-C69A-4DDC-B8B9-5065CF5072D5}" type="presOf" srcId="{4C1302C9-5AF7-4D74-B3F7-6212B5C56E50}" destId="{5B59AE6A-27AD-4E80-A99A-F63AF8AC8FAA}" srcOrd="0" destOrd="0" presId="urn:microsoft.com/office/officeart/2005/8/layout/vList5"/>
    <dgm:cxn modelId="{7C59020C-1A0C-4A1A-9ED7-266CEF995B00}" srcId="{86EAF2FE-32FC-40B0-A9C3-03AB1B3EE5DF}" destId="{8BBF2D61-ACCE-4037-8927-B282B637F6D2}" srcOrd="0" destOrd="0" parTransId="{ACA644B9-4D75-4D8B-834D-8997F43FAA43}" sibTransId="{F0B1806B-CF19-4EAD-A63D-5AC9035AE75F}"/>
    <dgm:cxn modelId="{9BB87E3E-AB44-43DC-8060-CA15BF0076F3}" srcId="{86EAF2FE-32FC-40B0-A9C3-03AB1B3EE5DF}" destId="{D20E3DB2-E795-4732-AE8B-CC95D2F5A508}" srcOrd="3" destOrd="0" parTransId="{F6D6179E-70E4-45F1-B01B-2393085A67AD}" sibTransId="{160D9037-F363-46AB-97F0-41A31AD598BA}"/>
    <dgm:cxn modelId="{8CCE5E66-572D-4F0D-8F51-38D139BC368E}" type="presOf" srcId="{86EAF2FE-32FC-40B0-A9C3-03AB1B3EE5DF}" destId="{4F42BE43-3BEB-4197-8568-687C5B86C52C}" srcOrd="0" destOrd="0" presId="urn:microsoft.com/office/officeart/2005/8/layout/vList5"/>
    <dgm:cxn modelId="{29BCCA55-8103-4671-AD3E-43C57BCFA648}" type="presOf" srcId="{FAF79DC9-2F8A-4FB1-9FB1-F2FB7FB4ED61}" destId="{AD3A9A62-3AB7-42D6-BF3D-297B44A8B4F6}" srcOrd="0" destOrd="0" presId="urn:microsoft.com/office/officeart/2005/8/layout/vList5"/>
    <dgm:cxn modelId="{40D98BE0-AA3C-44AD-AD4E-DBAF14B8D85F}" srcId="{1AA86C9F-A049-4557-A741-EA919E9C322D}" destId="{F62E887A-3C63-44DE-B9DD-352873641ABF}" srcOrd="0" destOrd="0" parTransId="{E51C887E-71C5-48C5-8AE1-C0824DC33E66}" sibTransId="{C4A30507-737A-428E-99A4-A873595F9F56}"/>
    <dgm:cxn modelId="{1D44736E-6319-4570-90A7-8B46C7B1F0D4}" type="presOf" srcId="{1AA86C9F-A049-4557-A741-EA919E9C322D}" destId="{BE042B48-1280-4E78-87C0-040BE68DCC45}" srcOrd="0" destOrd="0" presId="urn:microsoft.com/office/officeart/2005/8/layout/vList5"/>
    <dgm:cxn modelId="{853437BE-F55F-4C86-9C9F-4E9BB4EC92E8}" type="presOf" srcId="{3A8EE7FC-8D9E-4A90-A50F-2B9AD82CF0DF}" destId="{80705BA9-79E0-45A7-94A3-588DB9F005A8}" srcOrd="0" destOrd="0" presId="urn:microsoft.com/office/officeart/2005/8/layout/vList5"/>
    <dgm:cxn modelId="{CA2F0A6A-DBB7-474B-96AE-A626C4DA3EE8}" srcId="{D20E3DB2-E795-4732-AE8B-CC95D2F5A508}" destId="{81AE427F-E41F-4DB4-8FEF-C4974742B8EF}" srcOrd="0" destOrd="0" parTransId="{353411B5-663A-496C-9015-98343E9A6C7B}" sibTransId="{91B44A9D-7344-4F3C-A74D-DE8D4B9461B0}"/>
    <dgm:cxn modelId="{FA35914F-BE44-4707-B0D3-F236362B67E3}" srcId="{4C1302C9-5AF7-4D74-B3F7-6212B5C56E50}" destId="{FAF79DC9-2F8A-4FB1-9FB1-F2FB7FB4ED61}" srcOrd="0" destOrd="0" parTransId="{9FAD1F35-6D7D-47F4-BE63-A1846CC8DC87}" sibTransId="{7DD680AA-E075-45AD-B691-2707A8D66A57}"/>
    <dgm:cxn modelId="{1B0F100D-4CEB-4B17-B233-9AE9512672FF}" type="presOf" srcId="{F62E887A-3C63-44DE-B9DD-352873641ABF}" destId="{7C18590B-79FC-498D-9B4C-0E975B290EB1}" srcOrd="0" destOrd="0" presId="urn:microsoft.com/office/officeart/2005/8/layout/vList5"/>
    <dgm:cxn modelId="{F3DF7E28-7527-4CD9-973E-A4CE79E959D4}" type="presOf" srcId="{4B65CA6C-2DA4-4067-B6A7-E4983733344A}" destId="{09DAB37F-233F-45EB-A4C1-2E6763D137AB}" srcOrd="0" destOrd="0" presId="urn:microsoft.com/office/officeart/2005/8/layout/vList5"/>
    <dgm:cxn modelId="{A61E8B8B-EB71-4A90-80A6-8484C4B286F6}" srcId="{86EAF2FE-32FC-40B0-A9C3-03AB1B3EE5DF}" destId="{4C1302C9-5AF7-4D74-B3F7-6212B5C56E50}" srcOrd="2" destOrd="0" parTransId="{6F066382-1677-4CC0-883C-CFC44643AE28}" sibTransId="{D8911F5B-AA15-4445-922F-0D8369C75C8A}"/>
    <dgm:cxn modelId="{E742EE4D-3B23-42B4-9DF6-AD56139A49F8}" srcId="{86EAF2FE-32FC-40B0-A9C3-03AB1B3EE5DF}" destId="{1AA86C9F-A049-4557-A741-EA919E9C322D}" srcOrd="4" destOrd="0" parTransId="{295DF8A0-0358-4C0D-8DBA-5CAC234CC8F1}" sibTransId="{575B4906-0994-4517-B50F-28EED6940C0A}"/>
    <dgm:cxn modelId="{BBD5E2AF-3C51-4C41-B9B4-E447747F8BA2}" type="presParOf" srcId="{4F42BE43-3BEB-4197-8568-687C5B86C52C}" destId="{DF10A32B-4FEE-4EA8-88DB-996B65D14915}" srcOrd="0" destOrd="0" presId="urn:microsoft.com/office/officeart/2005/8/layout/vList5"/>
    <dgm:cxn modelId="{EB90BDB1-22EE-42E5-8FA0-C0AB7AC84758}" type="presParOf" srcId="{DF10A32B-4FEE-4EA8-88DB-996B65D14915}" destId="{D5D64DE0-4B34-4AD5-8696-B58BD2AC02C7}" srcOrd="0" destOrd="0" presId="urn:microsoft.com/office/officeart/2005/8/layout/vList5"/>
    <dgm:cxn modelId="{D7E3223F-08D4-4673-8666-6C8AD3DEE91F}" type="presParOf" srcId="{DF10A32B-4FEE-4EA8-88DB-996B65D14915}" destId="{FCB9DD57-D4A1-45C8-B06B-581DA5154E15}" srcOrd="1" destOrd="0" presId="urn:microsoft.com/office/officeart/2005/8/layout/vList5"/>
    <dgm:cxn modelId="{3AD24994-AACB-4417-8883-AC367A2F37C1}" type="presParOf" srcId="{4F42BE43-3BEB-4197-8568-687C5B86C52C}" destId="{0D743D2E-40A3-4EB9-9D56-853A35E4BD40}" srcOrd="1" destOrd="0" presId="urn:microsoft.com/office/officeart/2005/8/layout/vList5"/>
    <dgm:cxn modelId="{8D843D50-D06F-4C2E-8878-2AA9C5483E67}" type="presParOf" srcId="{4F42BE43-3BEB-4197-8568-687C5B86C52C}" destId="{3CF1FB14-94BB-49DF-B309-669CEC98FD79}" srcOrd="2" destOrd="0" presId="urn:microsoft.com/office/officeart/2005/8/layout/vList5"/>
    <dgm:cxn modelId="{AA67825F-69C0-4B0D-A1B3-1F67A9978CD0}" type="presParOf" srcId="{3CF1FB14-94BB-49DF-B309-669CEC98FD79}" destId="{09DAB37F-233F-45EB-A4C1-2E6763D137AB}" srcOrd="0" destOrd="0" presId="urn:microsoft.com/office/officeart/2005/8/layout/vList5"/>
    <dgm:cxn modelId="{9E7A9DC4-7CF0-474D-A58B-C52663D6D33A}" type="presParOf" srcId="{3CF1FB14-94BB-49DF-B309-669CEC98FD79}" destId="{80705BA9-79E0-45A7-94A3-588DB9F005A8}" srcOrd="1" destOrd="0" presId="urn:microsoft.com/office/officeart/2005/8/layout/vList5"/>
    <dgm:cxn modelId="{D51A3426-EDF1-4DCB-B53F-A754BA31FF11}" type="presParOf" srcId="{4F42BE43-3BEB-4197-8568-687C5B86C52C}" destId="{813D4097-E65B-45F1-B87A-9B0C7C5737B3}" srcOrd="3" destOrd="0" presId="urn:microsoft.com/office/officeart/2005/8/layout/vList5"/>
    <dgm:cxn modelId="{32DE8CF3-FE01-4553-B39C-3C044B5EE1FD}" type="presParOf" srcId="{4F42BE43-3BEB-4197-8568-687C5B86C52C}" destId="{1C2BEEB6-3815-4D7B-8E8D-5570435DFCB7}" srcOrd="4" destOrd="0" presId="urn:microsoft.com/office/officeart/2005/8/layout/vList5"/>
    <dgm:cxn modelId="{64BA6311-0EA7-4ADF-99E2-7871E42F01F1}" type="presParOf" srcId="{1C2BEEB6-3815-4D7B-8E8D-5570435DFCB7}" destId="{5B59AE6A-27AD-4E80-A99A-F63AF8AC8FAA}" srcOrd="0" destOrd="0" presId="urn:microsoft.com/office/officeart/2005/8/layout/vList5"/>
    <dgm:cxn modelId="{5635FC9A-20B3-4577-A27C-7B01088FB2BD}" type="presParOf" srcId="{1C2BEEB6-3815-4D7B-8E8D-5570435DFCB7}" destId="{AD3A9A62-3AB7-42D6-BF3D-297B44A8B4F6}" srcOrd="1" destOrd="0" presId="urn:microsoft.com/office/officeart/2005/8/layout/vList5"/>
    <dgm:cxn modelId="{0E91B491-FE69-4EC7-A12B-83C15E812810}" type="presParOf" srcId="{4F42BE43-3BEB-4197-8568-687C5B86C52C}" destId="{38BF8F8D-A80E-4A81-9AF9-5963007F4066}" srcOrd="5" destOrd="0" presId="urn:microsoft.com/office/officeart/2005/8/layout/vList5"/>
    <dgm:cxn modelId="{F8EB6731-B9DF-4223-86F3-173C33EF7A1E}" type="presParOf" srcId="{4F42BE43-3BEB-4197-8568-687C5B86C52C}" destId="{D4896058-7F03-4F7B-831C-DFB73D795943}" srcOrd="6" destOrd="0" presId="urn:microsoft.com/office/officeart/2005/8/layout/vList5"/>
    <dgm:cxn modelId="{085946D8-917C-44DA-9A00-5AD0C0F934BA}" type="presParOf" srcId="{D4896058-7F03-4F7B-831C-DFB73D795943}" destId="{2029B447-4C2F-4E0E-A2E5-1629AF1D313D}" srcOrd="0" destOrd="0" presId="urn:microsoft.com/office/officeart/2005/8/layout/vList5"/>
    <dgm:cxn modelId="{BD3DE3FC-5C15-4796-ADB0-9E2A44C59709}" type="presParOf" srcId="{D4896058-7F03-4F7B-831C-DFB73D795943}" destId="{370B2FC8-7E85-4F6C-8283-22BBF73CDE37}" srcOrd="1" destOrd="0" presId="urn:microsoft.com/office/officeart/2005/8/layout/vList5"/>
    <dgm:cxn modelId="{E0D0B153-D84F-48A3-96A7-7FF18C6BE4B6}" type="presParOf" srcId="{4F42BE43-3BEB-4197-8568-687C5B86C52C}" destId="{ECB9D17A-E0C3-4B7D-80BC-88422BD91482}" srcOrd="7" destOrd="0" presId="urn:microsoft.com/office/officeart/2005/8/layout/vList5"/>
    <dgm:cxn modelId="{29A6A39A-97EC-4281-9620-BF0E9D6C2BBC}" type="presParOf" srcId="{4F42BE43-3BEB-4197-8568-687C5B86C52C}" destId="{58625DCE-A1F3-46AB-A157-D95F44977D3B}" srcOrd="8" destOrd="0" presId="urn:microsoft.com/office/officeart/2005/8/layout/vList5"/>
    <dgm:cxn modelId="{BBAF9649-5112-4412-9A6B-52D70A3E7EEB}" type="presParOf" srcId="{58625DCE-A1F3-46AB-A157-D95F44977D3B}" destId="{BE042B48-1280-4E78-87C0-040BE68DCC45}" srcOrd="0" destOrd="0" presId="urn:microsoft.com/office/officeart/2005/8/layout/vList5"/>
    <dgm:cxn modelId="{77E2F693-33C1-4F82-9559-F65002C3F576}" type="presParOf" srcId="{58625DCE-A1F3-46AB-A157-D95F44977D3B}" destId="{7C18590B-79FC-498D-9B4C-0E975B290EB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F4AD69-2788-48C4-9DB2-9EA251464EE9}" type="doc">
      <dgm:prSet loTypeId="urn:microsoft.com/office/officeart/2005/8/layout/hierarchy3" loCatId="relationship" qsTypeId="urn:microsoft.com/office/officeart/2005/8/quickstyle/simple1" qsCatId="simple" csTypeId="urn:microsoft.com/office/officeart/2005/8/colors/colorful5" csCatId="colorful" phldr="1"/>
      <dgm:spPr/>
      <dgm:t>
        <a:bodyPr/>
        <a:lstStyle/>
        <a:p>
          <a:endParaRPr lang="en-US"/>
        </a:p>
      </dgm:t>
    </dgm:pt>
    <dgm:pt modelId="{036B5F06-1318-4DF2-8B86-46DCE9279C1B}">
      <dgm:prSet custT="1"/>
      <dgm:spPr/>
      <dgm:t>
        <a:bodyPr/>
        <a:lstStyle/>
        <a:p>
          <a:pPr rtl="0"/>
          <a:r>
            <a:rPr lang="en-US" sz="1400" dirty="0" smtClean="0">
              <a:latin typeface="Arial" panose="020B0604020202020204" pitchFamily="34" charset="0"/>
              <a:cs typeface="Arial" panose="020B0604020202020204" pitchFamily="34" charset="0"/>
            </a:rPr>
            <a:t>A </a:t>
          </a:r>
          <a:r>
            <a:rPr lang="en-US" sz="1400" b="1" i="1" dirty="0" smtClean="0">
              <a:latin typeface="Arial" panose="020B0604020202020204" pitchFamily="34" charset="0"/>
              <a:cs typeface="Arial" panose="020B0604020202020204" pitchFamily="34" charset="0"/>
            </a:rPr>
            <a:t>Cold Observable </a:t>
          </a:r>
          <a:r>
            <a:rPr lang="en-US" sz="1400" dirty="0" smtClean="0">
              <a:latin typeface="Arial" panose="020B0604020202020204" pitchFamily="34" charset="0"/>
              <a:cs typeface="Arial" panose="020B0604020202020204" pitchFamily="34" charset="0"/>
            </a:rPr>
            <a:t>is like a durable messaging subscription. Whatever messages are sent by the observable are made available to the observer, regardless of the fact that some of the events may have occurred in the past, when the observable was not even subscribed. This is more like replaying a recorded sequence of events, any time a new subscriber is added</a:t>
          </a:r>
          <a:endParaRPr lang="en-US" sz="1400" dirty="0">
            <a:latin typeface="Arial" panose="020B0604020202020204" pitchFamily="34" charset="0"/>
            <a:cs typeface="Arial" panose="020B0604020202020204" pitchFamily="34" charset="0"/>
          </a:endParaRPr>
        </a:p>
      </dgm:t>
    </dgm:pt>
    <dgm:pt modelId="{539CF0E5-EC53-4CEF-95D5-C5854ECBE968}" type="parTrans" cxnId="{F7C84195-4533-45A8-B9B0-C463F898943C}">
      <dgm:prSet/>
      <dgm:spPr/>
      <dgm:t>
        <a:bodyPr/>
        <a:lstStyle/>
        <a:p>
          <a:endParaRPr lang="en-US" sz="2000">
            <a:latin typeface="Arial" panose="020B0604020202020204" pitchFamily="34" charset="0"/>
            <a:cs typeface="Arial" panose="020B0604020202020204" pitchFamily="34" charset="0"/>
          </a:endParaRPr>
        </a:p>
      </dgm:t>
    </dgm:pt>
    <dgm:pt modelId="{5547B76D-CF25-4F68-8395-33C5BDAF0E63}" type="sibTrans" cxnId="{F7C84195-4533-45A8-B9B0-C463F898943C}">
      <dgm:prSet/>
      <dgm:spPr/>
      <dgm:t>
        <a:bodyPr/>
        <a:lstStyle/>
        <a:p>
          <a:endParaRPr lang="en-US" sz="2000">
            <a:latin typeface="Arial" panose="020B0604020202020204" pitchFamily="34" charset="0"/>
            <a:cs typeface="Arial" panose="020B0604020202020204" pitchFamily="34" charset="0"/>
          </a:endParaRPr>
        </a:p>
      </dgm:t>
    </dgm:pt>
    <dgm:pt modelId="{0A57C1F9-EC1C-4F81-9DB3-16539A03194B}">
      <dgm:prSet custT="1"/>
      <dgm:spPr/>
      <dgm:t>
        <a:bodyPr/>
        <a:lstStyle/>
        <a:p>
          <a:pPr rtl="0"/>
          <a:r>
            <a:rPr lang="en-US" sz="1400" dirty="0" smtClean="0">
              <a:latin typeface="Arial" panose="020B0604020202020204" pitchFamily="34" charset="0"/>
              <a:cs typeface="Arial" panose="020B0604020202020204" pitchFamily="34" charset="0"/>
            </a:rPr>
            <a:t>A </a:t>
          </a:r>
          <a:r>
            <a:rPr lang="en-US" sz="1400" b="1" i="1" dirty="0" smtClean="0">
              <a:latin typeface="Arial" panose="020B0604020202020204" pitchFamily="34" charset="0"/>
              <a:cs typeface="Arial" panose="020B0604020202020204" pitchFamily="34" charset="0"/>
            </a:rPr>
            <a:t>Hot Observable </a:t>
          </a:r>
          <a:r>
            <a:rPr lang="en-US" sz="1400" dirty="0" smtClean="0">
              <a:latin typeface="Arial" panose="020B0604020202020204" pitchFamily="34" charset="0"/>
              <a:cs typeface="Arial" panose="020B0604020202020204" pitchFamily="34" charset="0"/>
            </a:rPr>
            <a:t>on the other hand takes time into strict consideration. The events / data that is exchanged between the observable and the observer are only the current ones. Past messages will not be resent to new observers just subscribing in. Since hot observables are live streams with observers running the risk of losing signals, it has to be explicitly published by the observable which finalizes the Observable.</a:t>
          </a:r>
          <a:endParaRPr lang="en-US" sz="1400" dirty="0">
            <a:latin typeface="Arial" panose="020B0604020202020204" pitchFamily="34" charset="0"/>
            <a:cs typeface="Arial" panose="020B0604020202020204" pitchFamily="34" charset="0"/>
          </a:endParaRPr>
        </a:p>
      </dgm:t>
    </dgm:pt>
    <dgm:pt modelId="{D2C76291-6C70-4A38-B239-26E0DF0D8FD1}" type="parTrans" cxnId="{5ACCE6F9-CCEA-4731-A776-FC66016E0231}">
      <dgm:prSet/>
      <dgm:spPr/>
      <dgm:t>
        <a:bodyPr/>
        <a:lstStyle/>
        <a:p>
          <a:endParaRPr lang="en-US" sz="2000">
            <a:latin typeface="Arial" panose="020B0604020202020204" pitchFamily="34" charset="0"/>
            <a:cs typeface="Arial" panose="020B0604020202020204" pitchFamily="34" charset="0"/>
          </a:endParaRPr>
        </a:p>
      </dgm:t>
    </dgm:pt>
    <dgm:pt modelId="{6AB56906-E5B1-443B-B776-9870CBFDE5A3}" type="sibTrans" cxnId="{5ACCE6F9-CCEA-4731-A776-FC66016E0231}">
      <dgm:prSet/>
      <dgm:spPr/>
      <dgm:t>
        <a:bodyPr/>
        <a:lstStyle/>
        <a:p>
          <a:endParaRPr lang="en-US" sz="2000">
            <a:latin typeface="Arial" panose="020B0604020202020204" pitchFamily="34" charset="0"/>
            <a:cs typeface="Arial" panose="020B0604020202020204" pitchFamily="34" charset="0"/>
          </a:endParaRPr>
        </a:p>
      </dgm:t>
    </dgm:pt>
    <dgm:pt modelId="{502F25CB-09E8-4728-9A03-657721B3EAF8}" type="pres">
      <dgm:prSet presAssocID="{B5F4AD69-2788-48C4-9DB2-9EA251464EE9}" presName="diagram" presStyleCnt="0">
        <dgm:presLayoutVars>
          <dgm:chPref val="1"/>
          <dgm:dir/>
          <dgm:animOne val="branch"/>
          <dgm:animLvl val="lvl"/>
          <dgm:resizeHandles/>
        </dgm:presLayoutVars>
      </dgm:prSet>
      <dgm:spPr/>
      <dgm:t>
        <a:bodyPr/>
        <a:lstStyle/>
        <a:p>
          <a:endParaRPr lang="en-US"/>
        </a:p>
      </dgm:t>
    </dgm:pt>
    <dgm:pt modelId="{CC14D972-2B2B-4334-BE53-D8B0F899F042}" type="pres">
      <dgm:prSet presAssocID="{036B5F06-1318-4DF2-8B86-46DCE9279C1B}" presName="root" presStyleCnt="0"/>
      <dgm:spPr/>
    </dgm:pt>
    <dgm:pt modelId="{39CFD2E9-9EF5-4331-BC45-0A7F50CAD7E8}" type="pres">
      <dgm:prSet presAssocID="{036B5F06-1318-4DF2-8B86-46DCE9279C1B}" presName="rootComposite" presStyleCnt="0"/>
      <dgm:spPr/>
    </dgm:pt>
    <dgm:pt modelId="{FDDF2231-6C62-435B-8E46-F324C2458FEA}" type="pres">
      <dgm:prSet presAssocID="{036B5F06-1318-4DF2-8B86-46DCE9279C1B}" presName="rootText" presStyleLbl="node1" presStyleIdx="0" presStyleCnt="2" custScaleX="125153" custScaleY="203334" custLinFactNeighborX="-27" custLinFactNeighborY="-21167"/>
      <dgm:spPr/>
      <dgm:t>
        <a:bodyPr/>
        <a:lstStyle/>
        <a:p>
          <a:endParaRPr lang="en-US"/>
        </a:p>
      </dgm:t>
    </dgm:pt>
    <dgm:pt modelId="{8AA69000-ED56-43C1-ADF3-EBBDBF2D8829}" type="pres">
      <dgm:prSet presAssocID="{036B5F06-1318-4DF2-8B86-46DCE9279C1B}" presName="rootConnector" presStyleLbl="node1" presStyleIdx="0" presStyleCnt="2"/>
      <dgm:spPr/>
      <dgm:t>
        <a:bodyPr/>
        <a:lstStyle/>
        <a:p>
          <a:endParaRPr lang="en-US"/>
        </a:p>
      </dgm:t>
    </dgm:pt>
    <dgm:pt modelId="{85418E78-4973-48F1-AD5D-2EFFDF15C7F7}" type="pres">
      <dgm:prSet presAssocID="{036B5F06-1318-4DF2-8B86-46DCE9279C1B}" presName="childShape" presStyleCnt="0"/>
      <dgm:spPr/>
    </dgm:pt>
    <dgm:pt modelId="{295F1B2E-E166-44C3-8729-A0BDB5693AAA}" type="pres">
      <dgm:prSet presAssocID="{0A57C1F9-EC1C-4F81-9DB3-16539A03194B}" presName="root" presStyleCnt="0"/>
      <dgm:spPr/>
    </dgm:pt>
    <dgm:pt modelId="{589AD028-5F26-41D4-AD82-1E41381E99E2}" type="pres">
      <dgm:prSet presAssocID="{0A57C1F9-EC1C-4F81-9DB3-16539A03194B}" presName="rootComposite" presStyleCnt="0"/>
      <dgm:spPr/>
    </dgm:pt>
    <dgm:pt modelId="{301B9157-C568-4966-9773-AF2266B159D6}" type="pres">
      <dgm:prSet presAssocID="{0A57C1F9-EC1C-4F81-9DB3-16539A03194B}" presName="rootText" presStyleLbl="node1" presStyleIdx="1" presStyleCnt="2" custScaleX="121404" custScaleY="202021" custLinFactNeighborX="-1693" custLinFactNeighborY="-23194"/>
      <dgm:spPr/>
      <dgm:t>
        <a:bodyPr/>
        <a:lstStyle/>
        <a:p>
          <a:endParaRPr lang="en-US"/>
        </a:p>
      </dgm:t>
    </dgm:pt>
    <dgm:pt modelId="{330F2C4C-8EC0-426F-977C-D4DE2D90CB8E}" type="pres">
      <dgm:prSet presAssocID="{0A57C1F9-EC1C-4F81-9DB3-16539A03194B}" presName="rootConnector" presStyleLbl="node1" presStyleIdx="1" presStyleCnt="2"/>
      <dgm:spPr/>
      <dgm:t>
        <a:bodyPr/>
        <a:lstStyle/>
        <a:p>
          <a:endParaRPr lang="en-US"/>
        </a:p>
      </dgm:t>
    </dgm:pt>
    <dgm:pt modelId="{72A3F1E4-FF8D-4ECF-97F6-5B545B2375A2}" type="pres">
      <dgm:prSet presAssocID="{0A57C1F9-EC1C-4F81-9DB3-16539A03194B}" presName="childShape" presStyleCnt="0"/>
      <dgm:spPr/>
    </dgm:pt>
  </dgm:ptLst>
  <dgm:cxnLst>
    <dgm:cxn modelId="{F1F43CAC-DFE9-4B29-B4CA-586E163560D1}" type="presOf" srcId="{036B5F06-1318-4DF2-8B86-46DCE9279C1B}" destId="{FDDF2231-6C62-435B-8E46-F324C2458FEA}" srcOrd="0" destOrd="0" presId="urn:microsoft.com/office/officeart/2005/8/layout/hierarchy3"/>
    <dgm:cxn modelId="{ACBC81DF-625F-4F77-B543-7665621AF41D}" type="presOf" srcId="{036B5F06-1318-4DF2-8B86-46DCE9279C1B}" destId="{8AA69000-ED56-43C1-ADF3-EBBDBF2D8829}" srcOrd="1" destOrd="0" presId="urn:microsoft.com/office/officeart/2005/8/layout/hierarchy3"/>
    <dgm:cxn modelId="{E7D60F73-232F-478B-A587-058781D1B518}" type="presOf" srcId="{0A57C1F9-EC1C-4F81-9DB3-16539A03194B}" destId="{330F2C4C-8EC0-426F-977C-D4DE2D90CB8E}" srcOrd="1" destOrd="0" presId="urn:microsoft.com/office/officeart/2005/8/layout/hierarchy3"/>
    <dgm:cxn modelId="{43936EC2-FA50-4761-8CCD-1CBB9BE46F02}" type="presOf" srcId="{B5F4AD69-2788-48C4-9DB2-9EA251464EE9}" destId="{502F25CB-09E8-4728-9A03-657721B3EAF8}" srcOrd="0" destOrd="0" presId="urn:microsoft.com/office/officeart/2005/8/layout/hierarchy3"/>
    <dgm:cxn modelId="{2D29211D-7FF2-40EA-972C-B4242E3B7C81}" type="presOf" srcId="{0A57C1F9-EC1C-4F81-9DB3-16539A03194B}" destId="{301B9157-C568-4966-9773-AF2266B159D6}" srcOrd="0" destOrd="0" presId="urn:microsoft.com/office/officeart/2005/8/layout/hierarchy3"/>
    <dgm:cxn modelId="{F7C84195-4533-45A8-B9B0-C463F898943C}" srcId="{B5F4AD69-2788-48C4-9DB2-9EA251464EE9}" destId="{036B5F06-1318-4DF2-8B86-46DCE9279C1B}" srcOrd="0" destOrd="0" parTransId="{539CF0E5-EC53-4CEF-95D5-C5854ECBE968}" sibTransId="{5547B76D-CF25-4F68-8395-33C5BDAF0E63}"/>
    <dgm:cxn modelId="{5ACCE6F9-CCEA-4731-A776-FC66016E0231}" srcId="{B5F4AD69-2788-48C4-9DB2-9EA251464EE9}" destId="{0A57C1F9-EC1C-4F81-9DB3-16539A03194B}" srcOrd="1" destOrd="0" parTransId="{D2C76291-6C70-4A38-B239-26E0DF0D8FD1}" sibTransId="{6AB56906-E5B1-443B-B776-9870CBFDE5A3}"/>
    <dgm:cxn modelId="{CA2CB983-D1E7-47F8-AAA5-D84930E65F98}" type="presParOf" srcId="{502F25CB-09E8-4728-9A03-657721B3EAF8}" destId="{CC14D972-2B2B-4334-BE53-D8B0F899F042}" srcOrd="0" destOrd="0" presId="urn:microsoft.com/office/officeart/2005/8/layout/hierarchy3"/>
    <dgm:cxn modelId="{86DB1E69-9A3A-487F-8E66-2EB6DFEF286A}" type="presParOf" srcId="{CC14D972-2B2B-4334-BE53-D8B0F899F042}" destId="{39CFD2E9-9EF5-4331-BC45-0A7F50CAD7E8}" srcOrd="0" destOrd="0" presId="urn:microsoft.com/office/officeart/2005/8/layout/hierarchy3"/>
    <dgm:cxn modelId="{AE73C0B6-2274-4CE5-8199-37EEC1075758}" type="presParOf" srcId="{39CFD2E9-9EF5-4331-BC45-0A7F50CAD7E8}" destId="{FDDF2231-6C62-435B-8E46-F324C2458FEA}" srcOrd="0" destOrd="0" presId="urn:microsoft.com/office/officeart/2005/8/layout/hierarchy3"/>
    <dgm:cxn modelId="{3652809A-38FA-4EAB-A68E-C076040E8E77}" type="presParOf" srcId="{39CFD2E9-9EF5-4331-BC45-0A7F50CAD7E8}" destId="{8AA69000-ED56-43C1-ADF3-EBBDBF2D8829}" srcOrd="1" destOrd="0" presId="urn:microsoft.com/office/officeart/2005/8/layout/hierarchy3"/>
    <dgm:cxn modelId="{23B4FA18-27D6-41E0-B0A3-AC544E364165}" type="presParOf" srcId="{CC14D972-2B2B-4334-BE53-D8B0F899F042}" destId="{85418E78-4973-48F1-AD5D-2EFFDF15C7F7}" srcOrd="1" destOrd="0" presId="urn:microsoft.com/office/officeart/2005/8/layout/hierarchy3"/>
    <dgm:cxn modelId="{4DAD59D1-A6ED-4E37-A238-128A8B14538B}" type="presParOf" srcId="{502F25CB-09E8-4728-9A03-657721B3EAF8}" destId="{295F1B2E-E166-44C3-8729-A0BDB5693AAA}" srcOrd="1" destOrd="0" presId="urn:microsoft.com/office/officeart/2005/8/layout/hierarchy3"/>
    <dgm:cxn modelId="{27C2CEA3-87E0-43A5-B0FF-016585959F59}" type="presParOf" srcId="{295F1B2E-E166-44C3-8729-A0BDB5693AAA}" destId="{589AD028-5F26-41D4-AD82-1E41381E99E2}" srcOrd="0" destOrd="0" presId="urn:microsoft.com/office/officeart/2005/8/layout/hierarchy3"/>
    <dgm:cxn modelId="{203E568C-0937-4692-9B0A-75C7DF293EAA}" type="presParOf" srcId="{589AD028-5F26-41D4-AD82-1E41381E99E2}" destId="{301B9157-C568-4966-9773-AF2266B159D6}" srcOrd="0" destOrd="0" presId="urn:microsoft.com/office/officeart/2005/8/layout/hierarchy3"/>
    <dgm:cxn modelId="{FFD54DCD-F833-4E0B-A546-0E66BAA450E2}" type="presParOf" srcId="{589AD028-5F26-41D4-AD82-1E41381E99E2}" destId="{330F2C4C-8EC0-426F-977C-D4DE2D90CB8E}" srcOrd="1" destOrd="0" presId="urn:microsoft.com/office/officeart/2005/8/layout/hierarchy3"/>
    <dgm:cxn modelId="{28D2D843-A4FA-48CB-9F47-0B5212080A02}" type="presParOf" srcId="{295F1B2E-E166-44C3-8729-A0BDB5693AAA}" destId="{72A3F1E4-FF8D-4ECF-97F6-5B545B2375A2}"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00D141-BFFF-4E86-8328-C2D1D91ADA1E}" type="doc">
      <dgm:prSet loTypeId="urn:microsoft.com/office/officeart/2005/8/layout/vProcess5" loCatId="process" qsTypeId="urn:microsoft.com/office/officeart/2005/8/quickstyle/simple1" qsCatId="simple" csTypeId="urn:microsoft.com/office/officeart/2005/8/colors/accent1_1" csCatId="accent1" phldr="1"/>
      <dgm:spPr/>
      <dgm:t>
        <a:bodyPr/>
        <a:lstStyle/>
        <a:p>
          <a:endParaRPr lang="en-US"/>
        </a:p>
      </dgm:t>
    </dgm:pt>
    <dgm:pt modelId="{103E9FA3-3984-4A67-B5CF-CE92E44FB4DE}">
      <dgm:prSet/>
      <dgm:spPr/>
      <dgm:t>
        <a:bodyPr/>
        <a:lstStyle/>
        <a:p>
          <a:pPr rtl="0"/>
          <a:r>
            <a:rPr lang="en-US" smtClean="0"/>
            <a:t>Whenever an event occurs, application code is responsible for acting on the events and update the models. This is done using event listener bindings and observables. </a:t>
          </a:r>
          <a:endParaRPr lang="en-US"/>
        </a:p>
      </dgm:t>
    </dgm:pt>
    <dgm:pt modelId="{F09C0BDD-6FAB-4B31-B966-8B3DB6970991}" type="parTrans" cxnId="{1698C11F-1CDE-449E-BACF-DDFA010F72B2}">
      <dgm:prSet/>
      <dgm:spPr/>
      <dgm:t>
        <a:bodyPr/>
        <a:lstStyle/>
        <a:p>
          <a:endParaRPr lang="en-US"/>
        </a:p>
      </dgm:t>
    </dgm:pt>
    <dgm:pt modelId="{6CE5B1DA-CA59-44B0-9FA1-212744D5764F}" type="sibTrans" cxnId="{1698C11F-1CDE-449E-BACF-DDFA010F72B2}">
      <dgm:prSet/>
      <dgm:spPr/>
      <dgm:t>
        <a:bodyPr/>
        <a:lstStyle/>
        <a:p>
          <a:endParaRPr lang="en-US"/>
        </a:p>
      </dgm:t>
    </dgm:pt>
    <dgm:pt modelId="{87D48F86-6B09-4FED-8907-63E6B033D7EE}">
      <dgm:prSet/>
      <dgm:spPr/>
      <dgm:t>
        <a:bodyPr/>
        <a:lstStyle/>
        <a:p>
          <a:pPr rtl="0"/>
          <a:r>
            <a:rPr lang="en-US" smtClean="0"/>
            <a:t>Once a model is updated due to an event, Angular has to inspect the entire component tree(uni-directionally, always beginning from the root) to find out what changed and update the view. </a:t>
          </a:r>
          <a:endParaRPr lang="en-US"/>
        </a:p>
      </dgm:t>
    </dgm:pt>
    <dgm:pt modelId="{BBE27589-6873-400B-957F-8274D8D9EDDC}" type="parTrans" cxnId="{86585289-F96D-4F3A-A102-160797278F13}">
      <dgm:prSet/>
      <dgm:spPr/>
      <dgm:t>
        <a:bodyPr/>
        <a:lstStyle/>
        <a:p>
          <a:endParaRPr lang="en-US"/>
        </a:p>
      </dgm:t>
    </dgm:pt>
    <dgm:pt modelId="{313C0E0A-CBFB-4972-A6AB-CB60D7742FBF}" type="sibTrans" cxnId="{86585289-F96D-4F3A-A102-160797278F13}">
      <dgm:prSet/>
      <dgm:spPr/>
      <dgm:t>
        <a:bodyPr/>
        <a:lstStyle/>
        <a:p>
          <a:endParaRPr lang="en-US"/>
        </a:p>
      </dgm:t>
    </dgm:pt>
    <dgm:pt modelId="{17BB7F15-D7A3-4A9F-A2FB-9955318FCAA8}">
      <dgm:prSet/>
      <dgm:spPr/>
      <dgm:t>
        <a:bodyPr/>
        <a:lstStyle/>
        <a:p>
          <a:pPr rtl="0"/>
          <a:r>
            <a:rPr lang="en-US" smtClean="0"/>
            <a:t>To detect what changed, Angular will create Change Detector classes for every component. These detector classes internally will maintain prior states of the models to aid in comparison</a:t>
          </a:r>
          <a:endParaRPr lang="en-US"/>
        </a:p>
      </dgm:t>
    </dgm:pt>
    <dgm:pt modelId="{D9CC3FEB-1E7D-4FBA-B6A0-929EDE8CE293}" type="parTrans" cxnId="{C7E38ADC-B45F-4F77-AA66-33EA1E749A1D}">
      <dgm:prSet/>
      <dgm:spPr/>
      <dgm:t>
        <a:bodyPr/>
        <a:lstStyle/>
        <a:p>
          <a:endParaRPr lang="en-US"/>
        </a:p>
      </dgm:t>
    </dgm:pt>
    <dgm:pt modelId="{4610D568-6B57-4816-9D59-868DDDDA7E25}" type="sibTrans" cxnId="{C7E38ADC-B45F-4F77-AA66-33EA1E749A1D}">
      <dgm:prSet/>
      <dgm:spPr/>
      <dgm:t>
        <a:bodyPr/>
        <a:lstStyle/>
        <a:p>
          <a:endParaRPr lang="en-US"/>
        </a:p>
      </dgm:t>
    </dgm:pt>
    <dgm:pt modelId="{D5B495C2-6EDD-452F-BDB6-41C2BB1827C9}">
      <dgm:prSet/>
      <dgm:spPr/>
      <dgm:t>
        <a:bodyPr/>
        <a:lstStyle/>
        <a:p>
          <a:pPr rtl="0"/>
          <a:r>
            <a:rPr lang="en-US" smtClean="0"/>
            <a:t>This behavior is </a:t>
          </a:r>
          <a:r>
            <a:rPr lang="en-US" b="1" i="1" smtClean="0"/>
            <a:t>Default</a:t>
          </a:r>
          <a:r>
            <a:rPr lang="en-US" smtClean="0"/>
            <a:t> Change Detection. This method of traversal could turn out to be very costly based on the HTML template size. </a:t>
          </a:r>
          <a:endParaRPr lang="en-US"/>
        </a:p>
      </dgm:t>
    </dgm:pt>
    <dgm:pt modelId="{FBB83209-C9D6-4F64-A1F8-5E1CBE51FD64}" type="parTrans" cxnId="{74D328B2-0BC1-492F-8912-EAF7B5423668}">
      <dgm:prSet/>
      <dgm:spPr/>
      <dgm:t>
        <a:bodyPr/>
        <a:lstStyle/>
        <a:p>
          <a:endParaRPr lang="en-US"/>
        </a:p>
      </dgm:t>
    </dgm:pt>
    <dgm:pt modelId="{7007C277-7B15-4726-ACDF-701D6BC0C939}" type="sibTrans" cxnId="{74D328B2-0BC1-492F-8912-EAF7B5423668}">
      <dgm:prSet/>
      <dgm:spPr/>
      <dgm:t>
        <a:bodyPr/>
        <a:lstStyle/>
        <a:p>
          <a:endParaRPr lang="en-US"/>
        </a:p>
      </dgm:t>
    </dgm:pt>
    <dgm:pt modelId="{E31E092D-C04B-461D-92EA-544E024AC59C}">
      <dgm:prSet/>
      <dgm:spPr/>
      <dgm:t>
        <a:bodyPr/>
        <a:lstStyle/>
        <a:p>
          <a:pPr rtl="0"/>
          <a:r>
            <a:rPr lang="en-US" dirty="0" smtClean="0"/>
            <a:t>To aid performance, developers may resort to the </a:t>
          </a:r>
          <a:r>
            <a:rPr lang="en-US" b="1" i="1" dirty="0" err="1" smtClean="0"/>
            <a:t>OnPush</a:t>
          </a:r>
          <a:r>
            <a:rPr lang="en-US" b="1" dirty="0" smtClean="0"/>
            <a:t> </a:t>
          </a:r>
          <a:r>
            <a:rPr lang="en-US" dirty="0" smtClean="0"/>
            <a:t>change detection strategy, which guarantees to Angular at a component level, it need not traverse the component, if the root comparison detects no changes</a:t>
          </a:r>
          <a:endParaRPr lang="en-US" dirty="0"/>
        </a:p>
      </dgm:t>
    </dgm:pt>
    <dgm:pt modelId="{1FA2B1DB-D563-4BB4-9BB9-00A858B5895D}" type="parTrans" cxnId="{7C765295-E91A-4A9D-8E2D-BA003FA1FFCA}">
      <dgm:prSet/>
      <dgm:spPr/>
      <dgm:t>
        <a:bodyPr/>
        <a:lstStyle/>
        <a:p>
          <a:endParaRPr lang="en-US"/>
        </a:p>
      </dgm:t>
    </dgm:pt>
    <dgm:pt modelId="{2B97544C-A051-4F23-9FD3-448BB64A4748}" type="sibTrans" cxnId="{7C765295-E91A-4A9D-8E2D-BA003FA1FFCA}">
      <dgm:prSet/>
      <dgm:spPr/>
      <dgm:t>
        <a:bodyPr/>
        <a:lstStyle/>
        <a:p>
          <a:endParaRPr lang="en-US"/>
        </a:p>
      </dgm:t>
    </dgm:pt>
    <dgm:pt modelId="{1EDE0393-A69C-4148-A2B1-0E5A8E1A4AF1}">
      <dgm:prSet/>
      <dgm:spPr/>
      <dgm:t>
        <a:bodyPr/>
        <a:lstStyle/>
        <a:p>
          <a:endParaRPr lang="en-US"/>
        </a:p>
      </dgm:t>
    </dgm:pt>
    <dgm:pt modelId="{93951EF9-315C-442F-B670-50F4B5EC4096}" type="parTrans" cxnId="{22D1D895-BCA5-410A-BD92-019FB83D8EB9}">
      <dgm:prSet/>
      <dgm:spPr/>
      <dgm:t>
        <a:bodyPr/>
        <a:lstStyle/>
        <a:p>
          <a:endParaRPr lang="en-US"/>
        </a:p>
      </dgm:t>
    </dgm:pt>
    <dgm:pt modelId="{2BE3E012-54E3-459C-82B9-EFB75086D5D2}" type="sibTrans" cxnId="{22D1D895-BCA5-410A-BD92-019FB83D8EB9}">
      <dgm:prSet/>
      <dgm:spPr/>
      <dgm:t>
        <a:bodyPr/>
        <a:lstStyle/>
        <a:p>
          <a:endParaRPr lang="en-US"/>
        </a:p>
      </dgm:t>
    </dgm:pt>
    <dgm:pt modelId="{50DD4D56-41A0-4818-AF58-5D91A69AF798}" type="pres">
      <dgm:prSet presAssocID="{D500D141-BFFF-4E86-8328-C2D1D91ADA1E}" presName="outerComposite" presStyleCnt="0">
        <dgm:presLayoutVars>
          <dgm:chMax val="5"/>
          <dgm:dir/>
          <dgm:resizeHandles val="exact"/>
        </dgm:presLayoutVars>
      </dgm:prSet>
      <dgm:spPr/>
      <dgm:t>
        <a:bodyPr/>
        <a:lstStyle/>
        <a:p>
          <a:endParaRPr lang="en-US"/>
        </a:p>
      </dgm:t>
    </dgm:pt>
    <dgm:pt modelId="{67F66DAE-A289-4390-8EDD-730277379325}" type="pres">
      <dgm:prSet presAssocID="{D500D141-BFFF-4E86-8328-C2D1D91ADA1E}" presName="dummyMaxCanvas" presStyleCnt="0">
        <dgm:presLayoutVars/>
      </dgm:prSet>
      <dgm:spPr/>
    </dgm:pt>
    <dgm:pt modelId="{78F31C74-CD8E-477F-B37E-1D14C739DCD1}" type="pres">
      <dgm:prSet presAssocID="{D500D141-BFFF-4E86-8328-C2D1D91ADA1E}" presName="FiveNodes_1" presStyleLbl="node1" presStyleIdx="0" presStyleCnt="5">
        <dgm:presLayoutVars>
          <dgm:bulletEnabled val="1"/>
        </dgm:presLayoutVars>
      </dgm:prSet>
      <dgm:spPr/>
      <dgm:t>
        <a:bodyPr/>
        <a:lstStyle/>
        <a:p>
          <a:endParaRPr lang="en-US"/>
        </a:p>
      </dgm:t>
    </dgm:pt>
    <dgm:pt modelId="{800BE838-3359-46ED-B2AF-5A4ED393D800}" type="pres">
      <dgm:prSet presAssocID="{D500D141-BFFF-4E86-8328-C2D1D91ADA1E}" presName="FiveNodes_2" presStyleLbl="node1" presStyleIdx="1" presStyleCnt="5">
        <dgm:presLayoutVars>
          <dgm:bulletEnabled val="1"/>
        </dgm:presLayoutVars>
      </dgm:prSet>
      <dgm:spPr/>
      <dgm:t>
        <a:bodyPr/>
        <a:lstStyle/>
        <a:p>
          <a:endParaRPr lang="en-US"/>
        </a:p>
      </dgm:t>
    </dgm:pt>
    <dgm:pt modelId="{80CC8AE5-4A49-42E7-99AB-04BA1911EFE3}" type="pres">
      <dgm:prSet presAssocID="{D500D141-BFFF-4E86-8328-C2D1D91ADA1E}" presName="FiveNodes_3" presStyleLbl="node1" presStyleIdx="2" presStyleCnt="5">
        <dgm:presLayoutVars>
          <dgm:bulletEnabled val="1"/>
        </dgm:presLayoutVars>
      </dgm:prSet>
      <dgm:spPr/>
      <dgm:t>
        <a:bodyPr/>
        <a:lstStyle/>
        <a:p>
          <a:endParaRPr lang="en-US"/>
        </a:p>
      </dgm:t>
    </dgm:pt>
    <dgm:pt modelId="{3992EBAB-227A-49AE-AB5D-BB23E3503F68}" type="pres">
      <dgm:prSet presAssocID="{D500D141-BFFF-4E86-8328-C2D1D91ADA1E}" presName="FiveNodes_4" presStyleLbl="node1" presStyleIdx="3" presStyleCnt="5">
        <dgm:presLayoutVars>
          <dgm:bulletEnabled val="1"/>
        </dgm:presLayoutVars>
      </dgm:prSet>
      <dgm:spPr/>
      <dgm:t>
        <a:bodyPr/>
        <a:lstStyle/>
        <a:p>
          <a:endParaRPr lang="en-US"/>
        </a:p>
      </dgm:t>
    </dgm:pt>
    <dgm:pt modelId="{E6EA5B63-DC70-43BD-8409-9A1982EEB686}" type="pres">
      <dgm:prSet presAssocID="{D500D141-BFFF-4E86-8328-C2D1D91ADA1E}" presName="FiveNodes_5" presStyleLbl="node1" presStyleIdx="4" presStyleCnt="5">
        <dgm:presLayoutVars>
          <dgm:bulletEnabled val="1"/>
        </dgm:presLayoutVars>
      </dgm:prSet>
      <dgm:spPr/>
      <dgm:t>
        <a:bodyPr/>
        <a:lstStyle/>
        <a:p>
          <a:endParaRPr lang="en-US"/>
        </a:p>
      </dgm:t>
    </dgm:pt>
    <dgm:pt modelId="{7BC6B667-7575-4050-8E54-2DFD1F82E2E0}" type="pres">
      <dgm:prSet presAssocID="{D500D141-BFFF-4E86-8328-C2D1D91ADA1E}" presName="FiveConn_1-2" presStyleLbl="fgAccFollowNode1" presStyleIdx="0" presStyleCnt="4">
        <dgm:presLayoutVars>
          <dgm:bulletEnabled val="1"/>
        </dgm:presLayoutVars>
      </dgm:prSet>
      <dgm:spPr/>
      <dgm:t>
        <a:bodyPr/>
        <a:lstStyle/>
        <a:p>
          <a:endParaRPr lang="en-US"/>
        </a:p>
      </dgm:t>
    </dgm:pt>
    <dgm:pt modelId="{C9DA2853-7D46-41B1-896A-5FCD769943D6}" type="pres">
      <dgm:prSet presAssocID="{D500D141-BFFF-4E86-8328-C2D1D91ADA1E}" presName="FiveConn_2-3" presStyleLbl="fgAccFollowNode1" presStyleIdx="1" presStyleCnt="4">
        <dgm:presLayoutVars>
          <dgm:bulletEnabled val="1"/>
        </dgm:presLayoutVars>
      </dgm:prSet>
      <dgm:spPr/>
      <dgm:t>
        <a:bodyPr/>
        <a:lstStyle/>
        <a:p>
          <a:endParaRPr lang="en-US"/>
        </a:p>
      </dgm:t>
    </dgm:pt>
    <dgm:pt modelId="{256DCB03-C969-4868-B87E-EA4A997CE939}" type="pres">
      <dgm:prSet presAssocID="{D500D141-BFFF-4E86-8328-C2D1D91ADA1E}" presName="FiveConn_3-4" presStyleLbl="fgAccFollowNode1" presStyleIdx="2" presStyleCnt="4">
        <dgm:presLayoutVars>
          <dgm:bulletEnabled val="1"/>
        </dgm:presLayoutVars>
      </dgm:prSet>
      <dgm:spPr/>
      <dgm:t>
        <a:bodyPr/>
        <a:lstStyle/>
        <a:p>
          <a:endParaRPr lang="en-US"/>
        </a:p>
      </dgm:t>
    </dgm:pt>
    <dgm:pt modelId="{9D6B7509-CE27-497D-A88F-6D9EFCF3E9A2}" type="pres">
      <dgm:prSet presAssocID="{D500D141-BFFF-4E86-8328-C2D1D91ADA1E}" presName="FiveConn_4-5" presStyleLbl="fgAccFollowNode1" presStyleIdx="3" presStyleCnt="4">
        <dgm:presLayoutVars>
          <dgm:bulletEnabled val="1"/>
        </dgm:presLayoutVars>
      </dgm:prSet>
      <dgm:spPr/>
      <dgm:t>
        <a:bodyPr/>
        <a:lstStyle/>
        <a:p>
          <a:endParaRPr lang="en-US"/>
        </a:p>
      </dgm:t>
    </dgm:pt>
    <dgm:pt modelId="{A43C47DB-EFC0-4175-909B-9819F7C13C39}" type="pres">
      <dgm:prSet presAssocID="{D500D141-BFFF-4E86-8328-C2D1D91ADA1E}" presName="FiveNodes_1_text" presStyleLbl="node1" presStyleIdx="4" presStyleCnt="5">
        <dgm:presLayoutVars>
          <dgm:bulletEnabled val="1"/>
        </dgm:presLayoutVars>
      </dgm:prSet>
      <dgm:spPr/>
      <dgm:t>
        <a:bodyPr/>
        <a:lstStyle/>
        <a:p>
          <a:endParaRPr lang="en-US"/>
        </a:p>
      </dgm:t>
    </dgm:pt>
    <dgm:pt modelId="{6B29E780-1463-4580-BC5B-D012CCC8CA41}" type="pres">
      <dgm:prSet presAssocID="{D500D141-BFFF-4E86-8328-C2D1D91ADA1E}" presName="FiveNodes_2_text" presStyleLbl="node1" presStyleIdx="4" presStyleCnt="5">
        <dgm:presLayoutVars>
          <dgm:bulletEnabled val="1"/>
        </dgm:presLayoutVars>
      </dgm:prSet>
      <dgm:spPr/>
      <dgm:t>
        <a:bodyPr/>
        <a:lstStyle/>
        <a:p>
          <a:endParaRPr lang="en-US"/>
        </a:p>
      </dgm:t>
    </dgm:pt>
    <dgm:pt modelId="{4139419F-DABD-4750-B10E-1D0D84ABCD08}" type="pres">
      <dgm:prSet presAssocID="{D500D141-BFFF-4E86-8328-C2D1D91ADA1E}" presName="FiveNodes_3_text" presStyleLbl="node1" presStyleIdx="4" presStyleCnt="5">
        <dgm:presLayoutVars>
          <dgm:bulletEnabled val="1"/>
        </dgm:presLayoutVars>
      </dgm:prSet>
      <dgm:spPr/>
      <dgm:t>
        <a:bodyPr/>
        <a:lstStyle/>
        <a:p>
          <a:endParaRPr lang="en-US"/>
        </a:p>
      </dgm:t>
    </dgm:pt>
    <dgm:pt modelId="{6D63D8E1-FFA7-4681-8ED5-4BFB0B3E31E9}" type="pres">
      <dgm:prSet presAssocID="{D500D141-BFFF-4E86-8328-C2D1D91ADA1E}" presName="FiveNodes_4_text" presStyleLbl="node1" presStyleIdx="4" presStyleCnt="5">
        <dgm:presLayoutVars>
          <dgm:bulletEnabled val="1"/>
        </dgm:presLayoutVars>
      </dgm:prSet>
      <dgm:spPr/>
      <dgm:t>
        <a:bodyPr/>
        <a:lstStyle/>
        <a:p>
          <a:endParaRPr lang="en-US"/>
        </a:p>
      </dgm:t>
    </dgm:pt>
    <dgm:pt modelId="{2BB9F948-8771-4E02-AB3E-7877DF68D7CA}" type="pres">
      <dgm:prSet presAssocID="{D500D141-BFFF-4E86-8328-C2D1D91ADA1E}" presName="FiveNodes_5_text" presStyleLbl="node1" presStyleIdx="4" presStyleCnt="5">
        <dgm:presLayoutVars>
          <dgm:bulletEnabled val="1"/>
        </dgm:presLayoutVars>
      </dgm:prSet>
      <dgm:spPr/>
      <dgm:t>
        <a:bodyPr/>
        <a:lstStyle/>
        <a:p>
          <a:endParaRPr lang="en-US"/>
        </a:p>
      </dgm:t>
    </dgm:pt>
  </dgm:ptLst>
  <dgm:cxnLst>
    <dgm:cxn modelId="{81AEB2B0-A2A7-42F5-9A3E-4E7F0BF762A6}" type="presOf" srcId="{4610D568-6B57-4816-9D59-868DDDDA7E25}" destId="{256DCB03-C969-4868-B87E-EA4A997CE939}" srcOrd="0" destOrd="0" presId="urn:microsoft.com/office/officeart/2005/8/layout/vProcess5"/>
    <dgm:cxn modelId="{64B97A85-BD91-4A9E-AD97-66DF908CC204}" type="presOf" srcId="{103E9FA3-3984-4A67-B5CF-CE92E44FB4DE}" destId="{A43C47DB-EFC0-4175-909B-9819F7C13C39}" srcOrd="1" destOrd="0" presId="urn:microsoft.com/office/officeart/2005/8/layout/vProcess5"/>
    <dgm:cxn modelId="{80517FBC-B91A-4DC7-B3CD-F4310150DAFC}" type="presOf" srcId="{17BB7F15-D7A3-4A9F-A2FB-9955318FCAA8}" destId="{4139419F-DABD-4750-B10E-1D0D84ABCD08}" srcOrd="1" destOrd="0" presId="urn:microsoft.com/office/officeart/2005/8/layout/vProcess5"/>
    <dgm:cxn modelId="{93ECB483-AB8C-4D82-B45C-942571B54725}" type="presOf" srcId="{7007C277-7B15-4726-ACDF-701D6BC0C939}" destId="{9D6B7509-CE27-497D-A88F-6D9EFCF3E9A2}" srcOrd="0" destOrd="0" presId="urn:microsoft.com/office/officeart/2005/8/layout/vProcess5"/>
    <dgm:cxn modelId="{1D374C04-CDB2-4490-9218-1095BF170AD0}" type="presOf" srcId="{87D48F86-6B09-4FED-8907-63E6B033D7EE}" destId="{800BE838-3359-46ED-B2AF-5A4ED393D800}" srcOrd="0" destOrd="0" presId="urn:microsoft.com/office/officeart/2005/8/layout/vProcess5"/>
    <dgm:cxn modelId="{74D328B2-0BC1-492F-8912-EAF7B5423668}" srcId="{D500D141-BFFF-4E86-8328-C2D1D91ADA1E}" destId="{D5B495C2-6EDD-452F-BDB6-41C2BB1827C9}" srcOrd="3" destOrd="0" parTransId="{FBB83209-C9D6-4F64-A1F8-5E1CBE51FD64}" sibTransId="{7007C277-7B15-4726-ACDF-701D6BC0C939}"/>
    <dgm:cxn modelId="{9336DBFC-8E34-44A3-BD24-0E802A4BD6D0}" type="presOf" srcId="{D5B495C2-6EDD-452F-BDB6-41C2BB1827C9}" destId="{6D63D8E1-FFA7-4681-8ED5-4BFB0B3E31E9}" srcOrd="1" destOrd="0" presId="urn:microsoft.com/office/officeart/2005/8/layout/vProcess5"/>
    <dgm:cxn modelId="{600A2BBB-8131-4B02-AB9A-5FDA91DB7093}" type="presOf" srcId="{E31E092D-C04B-461D-92EA-544E024AC59C}" destId="{E6EA5B63-DC70-43BD-8409-9A1982EEB686}" srcOrd="0" destOrd="0" presId="urn:microsoft.com/office/officeart/2005/8/layout/vProcess5"/>
    <dgm:cxn modelId="{5C0DFB84-8A11-4FD4-B5F7-C7331882B386}" type="presOf" srcId="{103E9FA3-3984-4A67-B5CF-CE92E44FB4DE}" destId="{78F31C74-CD8E-477F-B37E-1D14C739DCD1}" srcOrd="0" destOrd="0" presId="urn:microsoft.com/office/officeart/2005/8/layout/vProcess5"/>
    <dgm:cxn modelId="{22D1D895-BCA5-410A-BD92-019FB83D8EB9}" srcId="{D500D141-BFFF-4E86-8328-C2D1D91ADA1E}" destId="{1EDE0393-A69C-4148-A2B1-0E5A8E1A4AF1}" srcOrd="5" destOrd="0" parTransId="{93951EF9-315C-442F-B670-50F4B5EC4096}" sibTransId="{2BE3E012-54E3-459C-82B9-EFB75086D5D2}"/>
    <dgm:cxn modelId="{7C765295-E91A-4A9D-8E2D-BA003FA1FFCA}" srcId="{D500D141-BFFF-4E86-8328-C2D1D91ADA1E}" destId="{E31E092D-C04B-461D-92EA-544E024AC59C}" srcOrd="4" destOrd="0" parTransId="{1FA2B1DB-D563-4BB4-9BB9-00A858B5895D}" sibTransId="{2B97544C-A051-4F23-9FD3-448BB64A4748}"/>
    <dgm:cxn modelId="{0BF606D8-C18D-4F93-9140-C7EE1D490D39}" type="presOf" srcId="{E31E092D-C04B-461D-92EA-544E024AC59C}" destId="{2BB9F948-8771-4E02-AB3E-7877DF68D7CA}" srcOrd="1" destOrd="0" presId="urn:microsoft.com/office/officeart/2005/8/layout/vProcess5"/>
    <dgm:cxn modelId="{EA0F5573-96BA-4918-93D5-6A8E5BE653E2}" type="presOf" srcId="{17BB7F15-D7A3-4A9F-A2FB-9955318FCAA8}" destId="{80CC8AE5-4A49-42E7-99AB-04BA1911EFE3}" srcOrd="0" destOrd="0" presId="urn:microsoft.com/office/officeart/2005/8/layout/vProcess5"/>
    <dgm:cxn modelId="{86585289-F96D-4F3A-A102-160797278F13}" srcId="{D500D141-BFFF-4E86-8328-C2D1D91ADA1E}" destId="{87D48F86-6B09-4FED-8907-63E6B033D7EE}" srcOrd="1" destOrd="0" parTransId="{BBE27589-6873-400B-957F-8274D8D9EDDC}" sibTransId="{313C0E0A-CBFB-4972-A6AB-CB60D7742FBF}"/>
    <dgm:cxn modelId="{CDB5CD97-DCD8-45D8-86B7-FA57CD156F90}" type="presOf" srcId="{87D48F86-6B09-4FED-8907-63E6B033D7EE}" destId="{6B29E780-1463-4580-BC5B-D012CCC8CA41}" srcOrd="1" destOrd="0" presId="urn:microsoft.com/office/officeart/2005/8/layout/vProcess5"/>
    <dgm:cxn modelId="{B850A6E0-0182-4BE5-86E5-43BB60E273C2}" type="presOf" srcId="{313C0E0A-CBFB-4972-A6AB-CB60D7742FBF}" destId="{C9DA2853-7D46-41B1-896A-5FCD769943D6}" srcOrd="0" destOrd="0" presId="urn:microsoft.com/office/officeart/2005/8/layout/vProcess5"/>
    <dgm:cxn modelId="{1698C11F-1CDE-449E-BACF-DDFA010F72B2}" srcId="{D500D141-BFFF-4E86-8328-C2D1D91ADA1E}" destId="{103E9FA3-3984-4A67-B5CF-CE92E44FB4DE}" srcOrd="0" destOrd="0" parTransId="{F09C0BDD-6FAB-4B31-B966-8B3DB6970991}" sibTransId="{6CE5B1DA-CA59-44B0-9FA1-212744D5764F}"/>
    <dgm:cxn modelId="{C7E38ADC-B45F-4F77-AA66-33EA1E749A1D}" srcId="{D500D141-BFFF-4E86-8328-C2D1D91ADA1E}" destId="{17BB7F15-D7A3-4A9F-A2FB-9955318FCAA8}" srcOrd="2" destOrd="0" parTransId="{D9CC3FEB-1E7D-4FBA-B6A0-929EDE8CE293}" sibTransId="{4610D568-6B57-4816-9D59-868DDDDA7E25}"/>
    <dgm:cxn modelId="{1A487D20-04CD-44C7-8A2A-1A09FFEB907B}" type="presOf" srcId="{D500D141-BFFF-4E86-8328-C2D1D91ADA1E}" destId="{50DD4D56-41A0-4818-AF58-5D91A69AF798}" srcOrd="0" destOrd="0" presId="urn:microsoft.com/office/officeart/2005/8/layout/vProcess5"/>
    <dgm:cxn modelId="{6AEE6358-AF3B-466B-BB2F-F6201723710C}" type="presOf" srcId="{D5B495C2-6EDD-452F-BDB6-41C2BB1827C9}" destId="{3992EBAB-227A-49AE-AB5D-BB23E3503F68}" srcOrd="0" destOrd="0" presId="urn:microsoft.com/office/officeart/2005/8/layout/vProcess5"/>
    <dgm:cxn modelId="{EDC1422E-BA0A-4AC1-86B2-4FD73CF76D49}" type="presOf" srcId="{6CE5B1DA-CA59-44B0-9FA1-212744D5764F}" destId="{7BC6B667-7575-4050-8E54-2DFD1F82E2E0}" srcOrd="0" destOrd="0" presId="urn:microsoft.com/office/officeart/2005/8/layout/vProcess5"/>
    <dgm:cxn modelId="{F4CB60BC-ECCA-4845-922E-B7CC759F8636}" type="presParOf" srcId="{50DD4D56-41A0-4818-AF58-5D91A69AF798}" destId="{67F66DAE-A289-4390-8EDD-730277379325}" srcOrd="0" destOrd="0" presId="urn:microsoft.com/office/officeart/2005/8/layout/vProcess5"/>
    <dgm:cxn modelId="{CA8D1262-0476-460D-A934-0F52B34221E6}" type="presParOf" srcId="{50DD4D56-41A0-4818-AF58-5D91A69AF798}" destId="{78F31C74-CD8E-477F-B37E-1D14C739DCD1}" srcOrd="1" destOrd="0" presId="urn:microsoft.com/office/officeart/2005/8/layout/vProcess5"/>
    <dgm:cxn modelId="{488E5891-30D3-423B-B9FB-B52AD9A2B1A0}" type="presParOf" srcId="{50DD4D56-41A0-4818-AF58-5D91A69AF798}" destId="{800BE838-3359-46ED-B2AF-5A4ED393D800}" srcOrd="2" destOrd="0" presId="urn:microsoft.com/office/officeart/2005/8/layout/vProcess5"/>
    <dgm:cxn modelId="{D785850A-2480-4302-B57A-CB0E9F02A619}" type="presParOf" srcId="{50DD4D56-41A0-4818-AF58-5D91A69AF798}" destId="{80CC8AE5-4A49-42E7-99AB-04BA1911EFE3}" srcOrd="3" destOrd="0" presId="urn:microsoft.com/office/officeart/2005/8/layout/vProcess5"/>
    <dgm:cxn modelId="{2DC1AF93-67E0-4FC1-BA45-4F9ABD1D1FC7}" type="presParOf" srcId="{50DD4D56-41A0-4818-AF58-5D91A69AF798}" destId="{3992EBAB-227A-49AE-AB5D-BB23E3503F68}" srcOrd="4" destOrd="0" presId="urn:microsoft.com/office/officeart/2005/8/layout/vProcess5"/>
    <dgm:cxn modelId="{EA06A18C-D291-4A04-ACF5-7C26068473CC}" type="presParOf" srcId="{50DD4D56-41A0-4818-AF58-5D91A69AF798}" destId="{E6EA5B63-DC70-43BD-8409-9A1982EEB686}" srcOrd="5" destOrd="0" presId="urn:microsoft.com/office/officeart/2005/8/layout/vProcess5"/>
    <dgm:cxn modelId="{D1B24B8D-64A7-40BB-9F50-CAF6B7286FAA}" type="presParOf" srcId="{50DD4D56-41A0-4818-AF58-5D91A69AF798}" destId="{7BC6B667-7575-4050-8E54-2DFD1F82E2E0}" srcOrd="6" destOrd="0" presId="urn:microsoft.com/office/officeart/2005/8/layout/vProcess5"/>
    <dgm:cxn modelId="{A2459DE3-DF2D-4633-885A-02F528F3BDA4}" type="presParOf" srcId="{50DD4D56-41A0-4818-AF58-5D91A69AF798}" destId="{C9DA2853-7D46-41B1-896A-5FCD769943D6}" srcOrd="7" destOrd="0" presId="urn:microsoft.com/office/officeart/2005/8/layout/vProcess5"/>
    <dgm:cxn modelId="{50A7184C-F52D-4C2D-A777-C1969AA988A5}" type="presParOf" srcId="{50DD4D56-41A0-4818-AF58-5D91A69AF798}" destId="{256DCB03-C969-4868-B87E-EA4A997CE939}" srcOrd="8" destOrd="0" presId="urn:microsoft.com/office/officeart/2005/8/layout/vProcess5"/>
    <dgm:cxn modelId="{CAB36057-DE35-415D-99F3-5E1166388667}" type="presParOf" srcId="{50DD4D56-41A0-4818-AF58-5D91A69AF798}" destId="{9D6B7509-CE27-497D-A88F-6D9EFCF3E9A2}" srcOrd="9" destOrd="0" presId="urn:microsoft.com/office/officeart/2005/8/layout/vProcess5"/>
    <dgm:cxn modelId="{7D04B6A2-055B-4D1F-9D0A-22DAF983D80F}" type="presParOf" srcId="{50DD4D56-41A0-4818-AF58-5D91A69AF798}" destId="{A43C47DB-EFC0-4175-909B-9819F7C13C39}" srcOrd="10" destOrd="0" presId="urn:microsoft.com/office/officeart/2005/8/layout/vProcess5"/>
    <dgm:cxn modelId="{9D682C25-A66F-4EBA-BAFB-A9EDEC035B10}" type="presParOf" srcId="{50DD4D56-41A0-4818-AF58-5D91A69AF798}" destId="{6B29E780-1463-4580-BC5B-D012CCC8CA41}" srcOrd="11" destOrd="0" presId="urn:microsoft.com/office/officeart/2005/8/layout/vProcess5"/>
    <dgm:cxn modelId="{2902E579-EAE0-4D1E-ACBF-142116580AD5}" type="presParOf" srcId="{50DD4D56-41A0-4818-AF58-5D91A69AF798}" destId="{4139419F-DABD-4750-B10E-1D0D84ABCD08}" srcOrd="12" destOrd="0" presId="urn:microsoft.com/office/officeart/2005/8/layout/vProcess5"/>
    <dgm:cxn modelId="{5D38F4D1-BDFE-49B6-840D-93903623AE44}" type="presParOf" srcId="{50DD4D56-41A0-4818-AF58-5D91A69AF798}" destId="{6D63D8E1-FFA7-4681-8ED5-4BFB0B3E31E9}" srcOrd="13" destOrd="0" presId="urn:microsoft.com/office/officeart/2005/8/layout/vProcess5"/>
    <dgm:cxn modelId="{FAEC76BA-90F5-4ADD-B105-9F74FD2C9A1D}" type="presParOf" srcId="{50DD4D56-41A0-4818-AF58-5D91A69AF798}" destId="{2BB9F948-8771-4E02-AB3E-7877DF68D7CA}"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B9DD57-D4A1-45C8-B06B-581DA5154E15}">
      <dsp:nvSpPr>
        <dsp:cNvPr id="0" name=""/>
        <dsp:cNvSpPr/>
      </dsp:nvSpPr>
      <dsp:spPr>
        <a:xfrm rot="5400000">
          <a:off x="4617620" y="-2453395"/>
          <a:ext cx="620474" cy="5685931"/>
        </a:xfrm>
        <a:prstGeom prst="round2Same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rtl="0">
            <a:lnSpc>
              <a:spcPct val="90000"/>
            </a:lnSpc>
            <a:spcBef>
              <a:spcPct val="0"/>
            </a:spcBef>
            <a:spcAft>
              <a:spcPct val="15000"/>
            </a:spcAft>
            <a:buChar char="••"/>
          </a:pPr>
          <a:r>
            <a:rPr lang="en-US" sz="1200" kern="1200" smtClean="0">
              <a:latin typeface="Arial" panose="020B0604020202020204" pitchFamily="34" charset="0"/>
              <a:cs typeface="Arial" panose="020B0604020202020204" pitchFamily="34" charset="0"/>
            </a:rPr>
            <a:t> It simply converts a list of arguments into an </a:t>
          </a:r>
          <a:r>
            <a:rPr lang="en-US" sz="1200" b="1" kern="1200" smtClean="0">
              <a:latin typeface="Arial" panose="020B0604020202020204" pitchFamily="34" charset="0"/>
              <a:cs typeface="Arial" panose="020B0604020202020204" pitchFamily="34" charset="0"/>
            </a:rPr>
            <a:t>Observable</a:t>
          </a:r>
          <a:r>
            <a:rPr lang="en-US" sz="1200" kern="1200" smtClean="0">
              <a:latin typeface="Arial" panose="020B0604020202020204" pitchFamily="34" charset="0"/>
              <a:cs typeface="Arial" panose="020B0604020202020204" pitchFamily="34" charset="0"/>
            </a:rPr>
            <a:t> sequence.</a:t>
          </a:r>
          <a:endParaRPr lang="en-US" sz="1200" kern="1200">
            <a:latin typeface="Arial" panose="020B0604020202020204" pitchFamily="34" charset="0"/>
            <a:cs typeface="Arial" panose="020B0604020202020204" pitchFamily="34" charset="0"/>
          </a:endParaRPr>
        </a:p>
      </dsp:txBody>
      <dsp:txXfrm rot="-5400000">
        <a:off x="2084892" y="109622"/>
        <a:ext cx="5655642" cy="559896"/>
      </dsp:txXfrm>
    </dsp:sp>
    <dsp:sp modelId="{D5D64DE0-4B34-4AD5-8696-B58BD2AC02C7}">
      <dsp:nvSpPr>
        <dsp:cNvPr id="0" name=""/>
        <dsp:cNvSpPr/>
      </dsp:nvSpPr>
      <dsp:spPr>
        <a:xfrm>
          <a:off x="1576" y="0"/>
          <a:ext cx="2083315" cy="775593"/>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b="1" kern="1200" dirty="0" smtClean="0">
              <a:latin typeface="Arial" panose="020B0604020202020204" pitchFamily="34" charset="0"/>
              <a:cs typeface="Arial" panose="020B0604020202020204" pitchFamily="34" charset="0"/>
            </a:rPr>
            <a:t>0f</a:t>
          </a:r>
          <a:r>
            <a:rPr lang="en-US" sz="2000" kern="1200" dirty="0" smtClean="0">
              <a:latin typeface="Arial" panose="020B0604020202020204" pitchFamily="34" charset="0"/>
              <a:cs typeface="Arial" panose="020B0604020202020204" pitchFamily="34" charset="0"/>
            </a:rPr>
            <a:t> </a:t>
          </a:r>
          <a:endParaRPr lang="en-US" sz="2000" kern="1200" dirty="0">
            <a:latin typeface="Arial" panose="020B0604020202020204" pitchFamily="34" charset="0"/>
            <a:cs typeface="Arial" panose="020B0604020202020204" pitchFamily="34" charset="0"/>
          </a:endParaRPr>
        </a:p>
      </dsp:txBody>
      <dsp:txXfrm>
        <a:off x="39437" y="37861"/>
        <a:ext cx="2007593" cy="699871"/>
      </dsp:txXfrm>
    </dsp:sp>
    <dsp:sp modelId="{80705BA9-79E0-45A7-94A3-588DB9F005A8}">
      <dsp:nvSpPr>
        <dsp:cNvPr id="0" name=""/>
        <dsp:cNvSpPr/>
      </dsp:nvSpPr>
      <dsp:spPr>
        <a:xfrm rot="5400000">
          <a:off x="4617620" y="-1639021"/>
          <a:ext cx="620474" cy="5685931"/>
        </a:xfrm>
        <a:prstGeom prst="round2Same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rtl="0">
            <a:lnSpc>
              <a:spcPct val="90000"/>
            </a:lnSpc>
            <a:spcBef>
              <a:spcPct val="0"/>
            </a:spcBef>
            <a:spcAft>
              <a:spcPct val="15000"/>
            </a:spcAft>
            <a:buChar char="••"/>
          </a:pPr>
          <a:r>
            <a:rPr lang="en-US" sz="1200" kern="1200" smtClean="0">
              <a:latin typeface="Arial" panose="020B0604020202020204" pitchFamily="34" charset="0"/>
              <a:cs typeface="Arial" panose="020B0604020202020204" pitchFamily="34" charset="0"/>
            </a:rPr>
            <a:t>Creates an </a:t>
          </a:r>
          <a:r>
            <a:rPr lang="en-US" sz="1200" b="1" kern="1200" smtClean="0">
              <a:latin typeface="Arial" panose="020B0604020202020204" pitchFamily="34" charset="0"/>
              <a:cs typeface="Arial" panose="020B0604020202020204" pitchFamily="34" charset="0"/>
            </a:rPr>
            <a:t>Observable</a:t>
          </a:r>
          <a:r>
            <a:rPr lang="en-US" sz="1200" kern="1200" smtClean="0">
              <a:latin typeface="Arial" panose="020B0604020202020204" pitchFamily="34" charset="0"/>
              <a:cs typeface="Arial" panose="020B0604020202020204" pitchFamily="34" charset="0"/>
            </a:rPr>
            <a:t> sequence from an array or an object that can be iterated.</a:t>
          </a:r>
          <a:endParaRPr lang="en-US" sz="1200" kern="1200">
            <a:latin typeface="Arial" panose="020B0604020202020204" pitchFamily="34" charset="0"/>
            <a:cs typeface="Arial" panose="020B0604020202020204" pitchFamily="34" charset="0"/>
          </a:endParaRPr>
        </a:p>
      </dsp:txBody>
      <dsp:txXfrm rot="-5400000">
        <a:off x="2084892" y="923996"/>
        <a:ext cx="5655642" cy="559896"/>
      </dsp:txXfrm>
    </dsp:sp>
    <dsp:sp modelId="{09DAB37F-233F-45EB-A4C1-2E6763D137AB}">
      <dsp:nvSpPr>
        <dsp:cNvPr id="0" name=""/>
        <dsp:cNvSpPr/>
      </dsp:nvSpPr>
      <dsp:spPr>
        <a:xfrm>
          <a:off x="1576" y="816147"/>
          <a:ext cx="2083315" cy="775593"/>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b="1" kern="1200" dirty="0" smtClean="0">
              <a:latin typeface="Arial" panose="020B0604020202020204" pitchFamily="34" charset="0"/>
              <a:cs typeface="Arial" panose="020B0604020202020204" pitchFamily="34" charset="0"/>
            </a:rPr>
            <a:t>from</a:t>
          </a:r>
          <a:r>
            <a:rPr lang="en-US" sz="2000" kern="1200" dirty="0" smtClean="0">
              <a:latin typeface="Arial" panose="020B0604020202020204" pitchFamily="34" charset="0"/>
              <a:cs typeface="Arial" panose="020B0604020202020204" pitchFamily="34" charset="0"/>
            </a:rPr>
            <a:t> </a:t>
          </a:r>
          <a:endParaRPr lang="en-US" sz="2000" kern="1200" dirty="0">
            <a:latin typeface="Arial" panose="020B0604020202020204" pitchFamily="34" charset="0"/>
            <a:cs typeface="Arial" panose="020B0604020202020204" pitchFamily="34" charset="0"/>
          </a:endParaRPr>
        </a:p>
      </dsp:txBody>
      <dsp:txXfrm>
        <a:off x="39437" y="854008"/>
        <a:ext cx="2007593" cy="699871"/>
      </dsp:txXfrm>
    </dsp:sp>
    <dsp:sp modelId="{AD3A9A62-3AB7-42D6-BF3D-297B44A8B4F6}">
      <dsp:nvSpPr>
        <dsp:cNvPr id="0" name=""/>
        <dsp:cNvSpPr/>
      </dsp:nvSpPr>
      <dsp:spPr>
        <a:xfrm rot="5400000">
          <a:off x="4617620" y="-824648"/>
          <a:ext cx="620474" cy="5685931"/>
        </a:xfrm>
        <a:prstGeom prst="round2Same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rtl="0">
            <a:lnSpc>
              <a:spcPct val="90000"/>
            </a:lnSpc>
            <a:spcBef>
              <a:spcPct val="0"/>
            </a:spcBef>
            <a:spcAft>
              <a:spcPct val="15000"/>
            </a:spcAft>
            <a:buChar char="••"/>
          </a:pPr>
          <a:r>
            <a:rPr lang="en-US" sz="1200" kern="1200" smtClean="0">
              <a:latin typeface="Arial" panose="020B0604020202020204" pitchFamily="34" charset="0"/>
              <a:cs typeface="Arial" panose="020B0604020202020204" pitchFamily="34" charset="0"/>
            </a:rPr>
            <a:t>Transforms </a:t>
          </a:r>
          <a:r>
            <a:rPr lang="en-US" sz="1200" kern="1200" dirty="0" smtClean="0">
              <a:latin typeface="Arial" panose="020B0604020202020204" pitchFamily="34" charset="0"/>
              <a:cs typeface="Arial" panose="020B0604020202020204" pitchFamily="34" charset="0"/>
            </a:rPr>
            <a:t>each element of the </a:t>
          </a:r>
          <a:r>
            <a:rPr lang="en-US" sz="1200" b="1" kern="1200" dirty="0" smtClean="0">
              <a:latin typeface="Arial" panose="020B0604020202020204" pitchFamily="34" charset="0"/>
              <a:cs typeface="Arial" panose="020B0604020202020204" pitchFamily="34" charset="0"/>
            </a:rPr>
            <a:t>Observable</a:t>
          </a:r>
          <a:r>
            <a:rPr lang="en-US" sz="1200" kern="1200" dirty="0" smtClean="0">
              <a:latin typeface="Arial" panose="020B0604020202020204" pitchFamily="34" charset="0"/>
              <a:cs typeface="Arial" panose="020B0604020202020204" pitchFamily="34" charset="0"/>
            </a:rPr>
            <a:t> sequence. Can be considered similar to </a:t>
          </a:r>
          <a:r>
            <a:rPr lang="en-US" sz="1200" b="1" kern="1200" dirty="0" smtClean="0">
              <a:latin typeface="Arial" panose="020B0604020202020204" pitchFamily="34" charset="0"/>
              <a:cs typeface="Arial" panose="020B0604020202020204" pitchFamily="34" charset="0"/>
            </a:rPr>
            <a:t>map</a:t>
          </a:r>
          <a:r>
            <a:rPr lang="en-US" sz="1200" kern="1200" dirty="0" smtClean="0">
              <a:latin typeface="Arial" panose="020B0604020202020204" pitchFamily="34" charset="0"/>
              <a:cs typeface="Arial" panose="020B0604020202020204" pitchFamily="34" charset="0"/>
            </a:rPr>
            <a:t> function of </a:t>
          </a:r>
          <a:r>
            <a:rPr lang="en-US" sz="1200" b="1" kern="1200" dirty="0" smtClean="0">
              <a:latin typeface="Arial" panose="020B0604020202020204" pitchFamily="34" charset="0"/>
              <a:cs typeface="Arial" panose="020B0604020202020204" pitchFamily="34" charset="0"/>
            </a:rPr>
            <a:t>Array</a:t>
          </a:r>
          <a:r>
            <a:rPr lang="en-US" sz="1200" kern="1200" dirty="0" smtClean="0">
              <a:latin typeface="Arial" panose="020B0604020202020204" pitchFamily="34" charset="0"/>
              <a:cs typeface="Arial" panose="020B0604020202020204" pitchFamily="34" charset="0"/>
            </a:rPr>
            <a:t>.</a:t>
          </a:r>
          <a:endParaRPr lang="en-US" sz="1200" kern="1200" dirty="0">
            <a:latin typeface="Arial" panose="020B0604020202020204" pitchFamily="34" charset="0"/>
            <a:cs typeface="Arial" panose="020B0604020202020204" pitchFamily="34" charset="0"/>
          </a:endParaRPr>
        </a:p>
      </dsp:txBody>
      <dsp:txXfrm rot="-5400000">
        <a:off x="2084892" y="1738369"/>
        <a:ext cx="5655642" cy="559896"/>
      </dsp:txXfrm>
    </dsp:sp>
    <dsp:sp modelId="{5B59AE6A-27AD-4E80-A99A-F63AF8AC8FAA}">
      <dsp:nvSpPr>
        <dsp:cNvPr id="0" name=""/>
        <dsp:cNvSpPr/>
      </dsp:nvSpPr>
      <dsp:spPr>
        <a:xfrm>
          <a:off x="1576" y="1630520"/>
          <a:ext cx="2083315" cy="775593"/>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b="1" kern="1200" dirty="0" smtClean="0">
              <a:latin typeface="Arial" panose="020B0604020202020204" pitchFamily="34" charset="0"/>
              <a:cs typeface="Arial" panose="020B0604020202020204" pitchFamily="34" charset="0"/>
            </a:rPr>
            <a:t>map</a:t>
          </a:r>
          <a:r>
            <a:rPr lang="en-US" sz="2000" kern="1200" dirty="0" smtClean="0">
              <a:latin typeface="Arial" panose="020B0604020202020204" pitchFamily="34" charset="0"/>
              <a:cs typeface="Arial" panose="020B0604020202020204" pitchFamily="34" charset="0"/>
            </a:rPr>
            <a:t> </a:t>
          </a:r>
          <a:endParaRPr lang="en-US" sz="2000" kern="1200" dirty="0">
            <a:latin typeface="Arial" panose="020B0604020202020204" pitchFamily="34" charset="0"/>
            <a:cs typeface="Arial" panose="020B0604020202020204" pitchFamily="34" charset="0"/>
          </a:endParaRPr>
        </a:p>
      </dsp:txBody>
      <dsp:txXfrm>
        <a:off x="39437" y="1668381"/>
        <a:ext cx="2007593" cy="699871"/>
      </dsp:txXfrm>
    </dsp:sp>
    <dsp:sp modelId="{370B2FC8-7E85-4F6C-8283-22BBF73CDE37}">
      <dsp:nvSpPr>
        <dsp:cNvPr id="0" name=""/>
        <dsp:cNvSpPr/>
      </dsp:nvSpPr>
      <dsp:spPr>
        <a:xfrm rot="5400000">
          <a:off x="4617620" y="-10274"/>
          <a:ext cx="620474" cy="5685931"/>
        </a:xfrm>
        <a:prstGeom prst="round2Same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smtClean="0">
              <a:latin typeface="Arial" panose="020B0604020202020204" pitchFamily="34" charset="0"/>
              <a:cs typeface="Arial" panose="020B0604020202020204" pitchFamily="34" charset="0"/>
            </a:rPr>
            <a:t>This operator is basically the connecting point between an </a:t>
          </a:r>
          <a:r>
            <a:rPr lang="en-US" sz="1200" b="1" kern="1200" dirty="0" smtClean="0">
              <a:latin typeface="Arial" panose="020B0604020202020204" pitchFamily="34" charset="0"/>
              <a:cs typeface="Arial" panose="020B0604020202020204" pitchFamily="34" charset="0"/>
            </a:rPr>
            <a:t>Observer</a:t>
          </a:r>
          <a:r>
            <a:rPr lang="en-US" sz="1200" kern="1200" dirty="0" smtClean="0">
              <a:latin typeface="Arial" panose="020B0604020202020204" pitchFamily="34" charset="0"/>
              <a:cs typeface="Arial" panose="020B0604020202020204" pitchFamily="34" charset="0"/>
            </a:rPr>
            <a:t> and </a:t>
          </a:r>
          <a:r>
            <a:rPr lang="en-US" sz="1200" b="1" kern="1200" dirty="0" smtClean="0">
              <a:latin typeface="Arial" panose="020B0604020202020204" pitchFamily="34" charset="0"/>
              <a:cs typeface="Arial" panose="020B0604020202020204" pitchFamily="34" charset="0"/>
            </a:rPr>
            <a:t>Observable</a:t>
          </a:r>
          <a:r>
            <a:rPr lang="en-US" sz="1200" kern="1200" dirty="0" smtClean="0">
              <a:latin typeface="Arial" panose="020B0604020202020204" pitchFamily="34" charset="0"/>
              <a:cs typeface="Arial" panose="020B0604020202020204" pitchFamily="34" charset="0"/>
            </a:rPr>
            <a:t>. An </a:t>
          </a:r>
          <a:r>
            <a:rPr lang="en-US" sz="1200" b="1" kern="1200" dirty="0" smtClean="0">
              <a:latin typeface="Arial" panose="020B0604020202020204" pitchFamily="34" charset="0"/>
              <a:cs typeface="Arial" panose="020B0604020202020204" pitchFamily="34" charset="0"/>
            </a:rPr>
            <a:t>Observer</a:t>
          </a:r>
          <a:r>
            <a:rPr lang="en-US" sz="1200" kern="1200" dirty="0" smtClean="0">
              <a:latin typeface="Arial" panose="020B0604020202020204" pitchFamily="34" charset="0"/>
              <a:cs typeface="Arial" panose="020B0604020202020204" pitchFamily="34" charset="0"/>
            </a:rPr>
            <a:t> receives item/error/completion notification from </a:t>
          </a:r>
          <a:r>
            <a:rPr lang="en-US" sz="1200" b="1" kern="1200" dirty="0" smtClean="0">
              <a:latin typeface="Arial" panose="020B0604020202020204" pitchFamily="34" charset="0"/>
              <a:cs typeface="Arial" panose="020B0604020202020204" pitchFamily="34" charset="0"/>
            </a:rPr>
            <a:t>Observable</a:t>
          </a:r>
          <a:r>
            <a:rPr lang="en-US" sz="1200" kern="1200" dirty="0" smtClean="0">
              <a:latin typeface="Arial" panose="020B0604020202020204" pitchFamily="34" charset="0"/>
              <a:cs typeface="Arial" panose="020B0604020202020204" pitchFamily="34" charset="0"/>
            </a:rPr>
            <a:t> using the </a:t>
          </a:r>
          <a:r>
            <a:rPr lang="en-US" sz="1200" b="1" kern="1200" dirty="0" smtClean="0">
              <a:latin typeface="Arial" panose="020B0604020202020204" pitchFamily="34" charset="0"/>
              <a:cs typeface="Arial" panose="020B0604020202020204" pitchFamily="34" charset="0"/>
            </a:rPr>
            <a:t>subscribe</a:t>
          </a:r>
          <a:r>
            <a:rPr lang="en-US" sz="1200" kern="1200" dirty="0" smtClean="0">
              <a:latin typeface="Arial" panose="020B0604020202020204" pitchFamily="34" charset="0"/>
              <a:cs typeface="Arial" panose="020B0604020202020204" pitchFamily="34" charset="0"/>
            </a:rPr>
            <a:t> operator. A </a:t>
          </a:r>
          <a:r>
            <a:rPr lang="en-US" sz="1200" b="1" kern="1200" dirty="0" smtClean="0">
              <a:latin typeface="Arial" panose="020B0604020202020204" pitchFamily="34" charset="0"/>
              <a:cs typeface="Arial" panose="020B0604020202020204" pitchFamily="34" charset="0"/>
            </a:rPr>
            <a:t>cold observable</a:t>
          </a:r>
          <a:r>
            <a:rPr lang="en-US" sz="1200" kern="1200" dirty="0" smtClean="0">
              <a:latin typeface="Arial" panose="020B0604020202020204" pitchFamily="34" charset="0"/>
              <a:cs typeface="Arial" panose="020B0604020202020204" pitchFamily="34" charset="0"/>
            </a:rPr>
            <a:t> would start emitting value only when an </a:t>
          </a:r>
          <a:r>
            <a:rPr lang="en-US" sz="1200" b="1" kern="1200" dirty="0" smtClean="0">
              <a:latin typeface="Arial" panose="020B0604020202020204" pitchFamily="34" charset="0"/>
              <a:cs typeface="Arial" panose="020B0604020202020204" pitchFamily="34" charset="0"/>
            </a:rPr>
            <a:t>observer</a:t>
          </a:r>
          <a:r>
            <a:rPr lang="en-US" sz="1200" kern="1200" dirty="0" smtClean="0">
              <a:latin typeface="Arial" panose="020B0604020202020204" pitchFamily="34" charset="0"/>
              <a:cs typeface="Arial" panose="020B0604020202020204" pitchFamily="34" charset="0"/>
            </a:rPr>
            <a:t> subscribes to it. </a:t>
          </a:r>
          <a:endParaRPr lang="en-US" sz="1200" kern="1200" dirty="0">
            <a:latin typeface="Arial" panose="020B0604020202020204" pitchFamily="34" charset="0"/>
            <a:cs typeface="Arial" panose="020B0604020202020204" pitchFamily="34" charset="0"/>
          </a:endParaRPr>
        </a:p>
      </dsp:txBody>
      <dsp:txXfrm rot="-5400000">
        <a:off x="2084892" y="2552744"/>
        <a:ext cx="5655642" cy="559896"/>
      </dsp:txXfrm>
    </dsp:sp>
    <dsp:sp modelId="{2029B447-4C2F-4E0E-A2E5-1629AF1D313D}">
      <dsp:nvSpPr>
        <dsp:cNvPr id="0" name=""/>
        <dsp:cNvSpPr/>
      </dsp:nvSpPr>
      <dsp:spPr>
        <a:xfrm>
          <a:off x="1576" y="2444894"/>
          <a:ext cx="2083315" cy="775593"/>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b="1" kern="1200" dirty="0" smtClean="0">
              <a:latin typeface="Arial" panose="020B0604020202020204" pitchFamily="34" charset="0"/>
              <a:cs typeface="Arial" panose="020B0604020202020204" pitchFamily="34" charset="0"/>
            </a:rPr>
            <a:t>subscribe</a:t>
          </a:r>
          <a:r>
            <a:rPr lang="en-US" sz="2000" kern="1200" dirty="0" smtClean="0">
              <a:latin typeface="Arial" panose="020B0604020202020204" pitchFamily="34" charset="0"/>
              <a:cs typeface="Arial" panose="020B0604020202020204" pitchFamily="34" charset="0"/>
            </a:rPr>
            <a:t> </a:t>
          </a:r>
          <a:endParaRPr lang="en-US" sz="2000" kern="1200" dirty="0">
            <a:latin typeface="Arial" panose="020B0604020202020204" pitchFamily="34" charset="0"/>
            <a:cs typeface="Arial" panose="020B0604020202020204" pitchFamily="34" charset="0"/>
          </a:endParaRPr>
        </a:p>
      </dsp:txBody>
      <dsp:txXfrm>
        <a:off x="39437" y="2482755"/>
        <a:ext cx="2007593" cy="699871"/>
      </dsp:txXfrm>
    </dsp:sp>
    <dsp:sp modelId="{7C18590B-79FC-498D-9B4C-0E975B290EB1}">
      <dsp:nvSpPr>
        <dsp:cNvPr id="0" name=""/>
        <dsp:cNvSpPr/>
      </dsp:nvSpPr>
      <dsp:spPr>
        <a:xfrm rot="5400000">
          <a:off x="4617620" y="804098"/>
          <a:ext cx="620474" cy="5685931"/>
        </a:xfrm>
        <a:prstGeom prst="round2Same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rtl="0">
            <a:lnSpc>
              <a:spcPct val="90000"/>
            </a:lnSpc>
            <a:spcBef>
              <a:spcPct val="0"/>
            </a:spcBef>
            <a:spcAft>
              <a:spcPct val="15000"/>
            </a:spcAft>
            <a:buChar char="••"/>
          </a:pPr>
          <a:r>
            <a:rPr lang="en-US" sz="1200" kern="1200" smtClean="0">
              <a:latin typeface="Arial" panose="020B0604020202020204" pitchFamily="34" charset="0"/>
              <a:cs typeface="Arial" panose="020B0604020202020204" pitchFamily="34" charset="0"/>
            </a:rPr>
            <a:t>It </a:t>
          </a:r>
          <a:r>
            <a:rPr lang="en-US" sz="1200" kern="1200" dirty="0" smtClean="0">
              <a:latin typeface="Arial" panose="020B0604020202020204" pitchFamily="34" charset="0"/>
              <a:cs typeface="Arial" panose="020B0604020202020204" pitchFamily="34" charset="0"/>
            </a:rPr>
            <a:t>basically merges an observable sequence of observable sequences into a single observable sequence.</a:t>
          </a:r>
          <a:endParaRPr lang="en-US" sz="1200" kern="1200" dirty="0">
            <a:latin typeface="Arial" panose="020B0604020202020204" pitchFamily="34" charset="0"/>
            <a:cs typeface="Arial" panose="020B0604020202020204" pitchFamily="34" charset="0"/>
          </a:endParaRPr>
        </a:p>
      </dsp:txBody>
      <dsp:txXfrm rot="-5400000">
        <a:off x="2084892" y="3367116"/>
        <a:ext cx="5655642" cy="559896"/>
      </dsp:txXfrm>
    </dsp:sp>
    <dsp:sp modelId="{BE042B48-1280-4E78-87C0-040BE68DCC45}">
      <dsp:nvSpPr>
        <dsp:cNvPr id="0" name=""/>
        <dsp:cNvSpPr/>
      </dsp:nvSpPr>
      <dsp:spPr>
        <a:xfrm>
          <a:off x="1576" y="3259267"/>
          <a:ext cx="2083315" cy="775593"/>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b="1" kern="1200" dirty="0" err="1" smtClean="0">
              <a:latin typeface="Arial" panose="020B0604020202020204" pitchFamily="34" charset="0"/>
              <a:cs typeface="Arial" panose="020B0604020202020204" pitchFamily="34" charset="0"/>
            </a:rPr>
            <a:t>flatMap</a:t>
          </a:r>
          <a:r>
            <a:rPr lang="en-US" sz="2000" kern="1200" dirty="0" smtClean="0">
              <a:latin typeface="Arial" panose="020B0604020202020204" pitchFamily="34" charset="0"/>
              <a:cs typeface="Arial" panose="020B0604020202020204" pitchFamily="34" charset="0"/>
            </a:rPr>
            <a:t> </a:t>
          </a:r>
          <a:endParaRPr lang="en-US" sz="2000" kern="1200" dirty="0">
            <a:latin typeface="Arial" panose="020B0604020202020204" pitchFamily="34" charset="0"/>
            <a:cs typeface="Arial" panose="020B0604020202020204" pitchFamily="34" charset="0"/>
          </a:endParaRPr>
        </a:p>
      </dsp:txBody>
      <dsp:txXfrm>
        <a:off x="39437" y="3297128"/>
        <a:ext cx="2007593" cy="6998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DF2231-6C62-435B-8E46-F324C2458FEA}">
      <dsp:nvSpPr>
        <dsp:cNvPr id="0" name=""/>
        <dsp:cNvSpPr/>
      </dsp:nvSpPr>
      <dsp:spPr>
        <a:xfrm>
          <a:off x="110" y="105413"/>
          <a:ext cx="3932381" cy="3194437"/>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kern="1200" dirty="0" smtClean="0">
              <a:latin typeface="Arial" panose="020B0604020202020204" pitchFamily="34" charset="0"/>
              <a:cs typeface="Arial" panose="020B0604020202020204" pitchFamily="34" charset="0"/>
            </a:rPr>
            <a:t>A </a:t>
          </a:r>
          <a:r>
            <a:rPr lang="en-US" sz="1400" b="1" i="1" kern="1200" dirty="0" smtClean="0">
              <a:latin typeface="Arial" panose="020B0604020202020204" pitchFamily="34" charset="0"/>
              <a:cs typeface="Arial" panose="020B0604020202020204" pitchFamily="34" charset="0"/>
            </a:rPr>
            <a:t>Cold Observable </a:t>
          </a:r>
          <a:r>
            <a:rPr lang="en-US" sz="1400" kern="1200" dirty="0" smtClean="0">
              <a:latin typeface="Arial" panose="020B0604020202020204" pitchFamily="34" charset="0"/>
              <a:cs typeface="Arial" panose="020B0604020202020204" pitchFamily="34" charset="0"/>
            </a:rPr>
            <a:t>is like a durable messaging subscription. Whatever messages are sent by the observable are made available to the observer, regardless of the fact that some of the events may have occurred in the past, when the observable was not even subscribed. This is more like replaying a recorded sequence of events, any time a new subscriber is added</a:t>
          </a:r>
          <a:endParaRPr lang="en-US" sz="1400" kern="1200" dirty="0">
            <a:latin typeface="Arial" panose="020B0604020202020204" pitchFamily="34" charset="0"/>
            <a:cs typeface="Arial" panose="020B0604020202020204" pitchFamily="34" charset="0"/>
          </a:endParaRPr>
        </a:p>
      </dsp:txBody>
      <dsp:txXfrm>
        <a:off x="93672" y="198975"/>
        <a:ext cx="3745257" cy="3007313"/>
      </dsp:txXfrm>
    </dsp:sp>
    <dsp:sp modelId="{301B9157-C568-4966-9773-AF2266B159D6}">
      <dsp:nvSpPr>
        <dsp:cNvPr id="0" name=""/>
        <dsp:cNvSpPr/>
      </dsp:nvSpPr>
      <dsp:spPr>
        <a:xfrm>
          <a:off x="4665660" y="73569"/>
          <a:ext cx="3814585" cy="3173809"/>
        </a:xfrm>
        <a:prstGeom prst="roundRect">
          <a:avLst>
            <a:gd name="adj" fmla="val 10000"/>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kern="1200" dirty="0" smtClean="0">
              <a:latin typeface="Arial" panose="020B0604020202020204" pitchFamily="34" charset="0"/>
              <a:cs typeface="Arial" panose="020B0604020202020204" pitchFamily="34" charset="0"/>
            </a:rPr>
            <a:t>A </a:t>
          </a:r>
          <a:r>
            <a:rPr lang="en-US" sz="1400" b="1" i="1" kern="1200" dirty="0" smtClean="0">
              <a:latin typeface="Arial" panose="020B0604020202020204" pitchFamily="34" charset="0"/>
              <a:cs typeface="Arial" panose="020B0604020202020204" pitchFamily="34" charset="0"/>
            </a:rPr>
            <a:t>Hot Observable </a:t>
          </a:r>
          <a:r>
            <a:rPr lang="en-US" sz="1400" kern="1200" dirty="0" smtClean="0">
              <a:latin typeface="Arial" panose="020B0604020202020204" pitchFamily="34" charset="0"/>
              <a:cs typeface="Arial" panose="020B0604020202020204" pitchFamily="34" charset="0"/>
            </a:rPr>
            <a:t>on the other hand takes time into strict consideration. The events / data that is exchanged between the observable and the observer are only the current ones. Past messages will not be resent to new observers just subscribing in. Since hot observables are live streams with observers running the risk of losing signals, it has to be explicitly published by the observable which finalizes the Observable.</a:t>
          </a:r>
          <a:endParaRPr lang="en-US" sz="1400" kern="1200" dirty="0">
            <a:latin typeface="Arial" panose="020B0604020202020204" pitchFamily="34" charset="0"/>
            <a:cs typeface="Arial" panose="020B0604020202020204" pitchFamily="34" charset="0"/>
          </a:endParaRPr>
        </a:p>
      </dsp:txBody>
      <dsp:txXfrm>
        <a:off x="4758618" y="166527"/>
        <a:ext cx="3628669" cy="29878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F31C74-CD8E-477F-B37E-1D14C739DCD1}">
      <dsp:nvSpPr>
        <dsp:cNvPr id="0" name=""/>
        <dsp:cNvSpPr/>
      </dsp:nvSpPr>
      <dsp:spPr>
        <a:xfrm>
          <a:off x="0" y="0"/>
          <a:ext cx="6532435" cy="909941"/>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rtl="0">
            <a:lnSpc>
              <a:spcPct val="90000"/>
            </a:lnSpc>
            <a:spcBef>
              <a:spcPct val="0"/>
            </a:spcBef>
            <a:spcAft>
              <a:spcPct val="35000"/>
            </a:spcAft>
          </a:pPr>
          <a:r>
            <a:rPr lang="en-US" sz="1300" kern="1200" smtClean="0"/>
            <a:t>Whenever an event occurs, application code is responsible for acting on the events and update the models. This is done using event listener bindings and observables. </a:t>
          </a:r>
          <a:endParaRPr lang="en-US" sz="1300" kern="1200"/>
        </a:p>
      </dsp:txBody>
      <dsp:txXfrm>
        <a:off x="26651" y="26651"/>
        <a:ext cx="5444075" cy="856639"/>
      </dsp:txXfrm>
    </dsp:sp>
    <dsp:sp modelId="{800BE838-3359-46ED-B2AF-5A4ED393D800}">
      <dsp:nvSpPr>
        <dsp:cNvPr id="0" name=""/>
        <dsp:cNvSpPr/>
      </dsp:nvSpPr>
      <dsp:spPr>
        <a:xfrm>
          <a:off x="487811" y="1036322"/>
          <a:ext cx="6532435" cy="909941"/>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rtl="0">
            <a:lnSpc>
              <a:spcPct val="90000"/>
            </a:lnSpc>
            <a:spcBef>
              <a:spcPct val="0"/>
            </a:spcBef>
            <a:spcAft>
              <a:spcPct val="35000"/>
            </a:spcAft>
          </a:pPr>
          <a:r>
            <a:rPr lang="en-US" sz="1300" kern="1200" smtClean="0"/>
            <a:t>Once a model is updated due to an event, Angular has to inspect the entire component tree(uni-directionally, always beginning from the root) to find out what changed and update the view. </a:t>
          </a:r>
          <a:endParaRPr lang="en-US" sz="1300" kern="1200"/>
        </a:p>
      </dsp:txBody>
      <dsp:txXfrm>
        <a:off x="514462" y="1062973"/>
        <a:ext cx="5399860" cy="856639"/>
      </dsp:txXfrm>
    </dsp:sp>
    <dsp:sp modelId="{80CC8AE5-4A49-42E7-99AB-04BA1911EFE3}">
      <dsp:nvSpPr>
        <dsp:cNvPr id="0" name=""/>
        <dsp:cNvSpPr/>
      </dsp:nvSpPr>
      <dsp:spPr>
        <a:xfrm>
          <a:off x="975623" y="2072644"/>
          <a:ext cx="6532435" cy="909941"/>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rtl="0">
            <a:lnSpc>
              <a:spcPct val="90000"/>
            </a:lnSpc>
            <a:spcBef>
              <a:spcPct val="0"/>
            </a:spcBef>
            <a:spcAft>
              <a:spcPct val="35000"/>
            </a:spcAft>
          </a:pPr>
          <a:r>
            <a:rPr lang="en-US" sz="1300" kern="1200" smtClean="0"/>
            <a:t>To detect what changed, Angular will create Change Detector classes for every component. These detector classes internally will maintain prior states of the models to aid in comparison</a:t>
          </a:r>
          <a:endParaRPr lang="en-US" sz="1300" kern="1200"/>
        </a:p>
      </dsp:txBody>
      <dsp:txXfrm>
        <a:off x="1002274" y="2099295"/>
        <a:ext cx="5399860" cy="856639"/>
      </dsp:txXfrm>
    </dsp:sp>
    <dsp:sp modelId="{3992EBAB-227A-49AE-AB5D-BB23E3503F68}">
      <dsp:nvSpPr>
        <dsp:cNvPr id="0" name=""/>
        <dsp:cNvSpPr/>
      </dsp:nvSpPr>
      <dsp:spPr>
        <a:xfrm>
          <a:off x="1463435" y="3108966"/>
          <a:ext cx="6532435" cy="909941"/>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rtl="0">
            <a:lnSpc>
              <a:spcPct val="90000"/>
            </a:lnSpc>
            <a:spcBef>
              <a:spcPct val="0"/>
            </a:spcBef>
            <a:spcAft>
              <a:spcPct val="35000"/>
            </a:spcAft>
          </a:pPr>
          <a:r>
            <a:rPr lang="en-US" sz="1300" kern="1200" smtClean="0"/>
            <a:t>This behavior is </a:t>
          </a:r>
          <a:r>
            <a:rPr lang="en-US" sz="1300" b="1" i="1" kern="1200" smtClean="0"/>
            <a:t>Default</a:t>
          </a:r>
          <a:r>
            <a:rPr lang="en-US" sz="1300" kern="1200" smtClean="0"/>
            <a:t> Change Detection. This method of traversal could turn out to be very costly based on the HTML template size. </a:t>
          </a:r>
          <a:endParaRPr lang="en-US" sz="1300" kern="1200"/>
        </a:p>
      </dsp:txBody>
      <dsp:txXfrm>
        <a:off x="1490086" y="3135617"/>
        <a:ext cx="5399860" cy="856639"/>
      </dsp:txXfrm>
    </dsp:sp>
    <dsp:sp modelId="{E6EA5B63-DC70-43BD-8409-9A1982EEB686}">
      <dsp:nvSpPr>
        <dsp:cNvPr id="0" name=""/>
        <dsp:cNvSpPr/>
      </dsp:nvSpPr>
      <dsp:spPr>
        <a:xfrm>
          <a:off x="1951247" y="4145288"/>
          <a:ext cx="6532435" cy="909941"/>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rtl="0">
            <a:lnSpc>
              <a:spcPct val="90000"/>
            </a:lnSpc>
            <a:spcBef>
              <a:spcPct val="0"/>
            </a:spcBef>
            <a:spcAft>
              <a:spcPct val="35000"/>
            </a:spcAft>
          </a:pPr>
          <a:r>
            <a:rPr lang="en-US" sz="1300" kern="1200" dirty="0" smtClean="0"/>
            <a:t>To aid performance, developers may resort to the </a:t>
          </a:r>
          <a:r>
            <a:rPr lang="en-US" sz="1300" b="1" i="1" kern="1200" dirty="0" err="1" smtClean="0"/>
            <a:t>OnPush</a:t>
          </a:r>
          <a:r>
            <a:rPr lang="en-US" sz="1300" b="1" kern="1200" dirty="0" smtClean="0"/>
            <a:t> </a:t>
          </a:r>
          <a:r>
            <a:rPr lang="en-US" sz="1300" kern="1200" dirty="0" smtClean="0"/>
            <a:t>change detection strategy, which guarantees to Angular at a component level, it need not traverse the component, if the root comparison detects no changes</a:t>
          </a:r>
          <a:endParaRPr lang="en-US" sz="1300" kern="1200" dirty="0"/>
        </a:p>
      </dsp:txBody>
      <dsp:txXfrm>
        <a:off x="1977898" y="4171939"/>
        <a:ext cx="5399860" cy="856639"/>
      </dsp:txXfrm>
    </dsp:sp>
    <dsp:sp modelId="{7BC6B667-7575-4050-8E54-2DFD1F82E2E0}">
      <dsp:nvSpPr>
        <dsp:cNvPr id="0" name=""/>
        <dsp:cNvSpPr/>
      </dsp:nvSpPr>
      <dsp:spPr>
        <a:xfrm>
          <a:off x="5940974" y="664762"/>
          <a:ext cx="591461" cy="591461"/>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en-US" sz="2600" kern="1200"/>
        </a:p>
      </dsp:txBody>
      <dsp:txXfrm>
        <a:off x="6074053" y="664762"/>
        <a:ext cx="325303" cy="445074"/>
      </dsp:txXfrm>
    </dsp:sp>
    <dsp:sp modelId="{C9DA2853-7D46-41B1-896A-5FCD769943D6}">
      <dsp:nvSpPr>
        <dsp:cNvPr id="0" name=""/>
        <dsp:cNvSpPr/>
      </dsp:nvSpPr>
      <dsp:spPr>
        <a:xfrm>
          <a:off x="6428785" y="1701084"/>
          <a:ext cx="591461" cy="591461"/>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en-US" sz="2600" kern="1200"/>
        </a:p>
      </dsp:txBody>
      <dsp:txXfrm>
        <a:off x="6561864" y="1701084"/>
        <a:ext cx="325303" cy="445074"/>
      </dsp:txXfrm>
    </dsp:sp>
    <dsp:sp modelId="{256DCB03-C969-4868-B87E-EA4A997CE939}">
      <dsp:nvSpPr>
        <dsp:cNvPr id="0" name=""/>
        <dsp:cNvSpPr/>
      </dsp:nvSpPr>
      <dsp:spPr>
        <a:xfrm>
          <a:off x="6916597" y="2722241"/>
          <a:ext cx="591461" cy="591461"/>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en-US" sz="2600" kern="1200"/>
        </a:p>
      </dsp:txBody>
      <dsp:txXfrm>
        <a:off x="7049676" y="2722241"/>
        <a:ext cx="325303" cy="445074"/>
      </dsp:txXfrm>
    </dsp:sp>
    <dsp:sp modelId="{9D6B7509-CE27-497D-A88F-6D9EFCF3E9A2}">
      <dsp:nvSpPr>
        <dsp:cNvPr id="0" name=""/>
        <dsp:cNvSpPr/>
      </dsp:nvSpPr>
      <dsp:spPr>
        <a:xfrm>
          <a:off x="7404409" y="3768673"/>
          <a:ext cx="591461" cy="591461"/>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en-US" sz="2600" kern="1200"/>
        </a:p>
      </dsp:txBody>
      <dsp:txXfrm>
        <a:off x="7537488" y="3768673"/>
        <a:ext cx="325303" cy="44507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5/15/2019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2059277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a:t>
            </a:fld>
            <a:endParaRPr lang="en-US" dirty="0"/>
          </a:p>
        </p:txBody>
      </p:sp>
    </p:spTree>
    <p:extLst>
      <p:ext uri="{BB962C8B-B14F-4D97-AF65-F5344CB8AC3E}">
        <p14:creationId xmlns:p14="http://schemas.microsoft.com/office/powerpoint/2010/main" val="2527990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32</a:t>
            </a:fld>
            <a:endParaRPr lang="en-US" dirty="0"/>
          </a:p>
        </p:txBody>
      </p:sp>
    </p:spTree>
    <p:extLst>
      <p:ext uri="{BB962C8B-B14F-4D97-AF65-F5344CB8AC3E}">
        <p14:creationId xmlns:p14="http://schemas.microsoft.com/office/powerpoint/2010/main" val="3861788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33</a:t>
            </a:fld>
            <a:endParaRPr lang="en-US" dirty="0"/>
          </a:p>
        </p:txBody>
      </p:sp>
    </p:spTree>
    <p:extLst>
      <p:ext uri="{BB962C8B-B14F-4D97-AF65-F5344CB8AC3E}">
        <p14:creationId xmlns:p14="http://schemas.microsoft.com/office/powerpoint/2010/main" val="1765881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A8B6E77-EC63-4CD7-8F8A-914122582C5F}" type="slidenum">
              <a:rPr lang="en-US" smtClean="0"/>
              <a:pPr/>
              <a:t>34</a:t>
            </a:fld>
            <a:endParaRPr lang="en-US" dirty="0"/>
          </a:p>
        </p:txBody>
      </p:sp>
    </p:spTree>
    <p:extLst>
      <p:ext uri="{BB962C8B-B14F-4D97-AF65-F5344CB8AC3E}">
        <p14:creationId xmlns:p14="http://schemas.microsoft.com/office/powerpoint/2010/main" val="3459806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A8B6E77-EC63-4CD7-8F8A-914122582C5F}" type="slidenum">
              <a:rPr lang="en-US" smtClean="0"/>
              <a:pPr/>
              <a:t>35</a:t>
            </a:fld>
            <a:endParaRPr lang="en-US" dirty="0"/>
          </a:p>
        </p:txBody>
      </p:sp>
    </p:spTree>
    <p:extLst>
      <p:ext uri="{BB962C8B-B14F-4D97-AF65-F5344CB8AC3E}">
        <p14:creationId xmlns:p14="http://schemas.microsoft.com/office/powerpoint/2010/main" val="1908967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A8B6E77-EC63-4CD7-8F8A-914122582C5F}" type="slidenum">
              <a:rPr lang="en-US" smtClean="0"/>
              <a:pPr/>
              <a:t>37</a:t>
            </a:fld>
            <a:endParaRPr lang="en-US" dirty="0"/>
          </a:p>
        </p:txBody>
      </p:sp>
    </p:spTree>
    <p:extLst>
      <p:ext uri="{BB962C8B-B14F-4D97-AF65-F5344CB8AC3E}">
        <p14:creationId xmlns:p14="http://schemas.microsoft.com/office/powerpoint/2010/main" val="2644440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A8B6E77-EC63-4CD7-8F8A-914122582C5F}" type="slidenum">
              <a:rPr lang="en-US" smtClean="0"/>
              <a:pPr/>
              <a:t>9</a:t>
            </a:fld>
            <a:endParaRPr lang="en-US" dirty="0"/>
          </a:p>
        </p:txBody>
      </p:sp>
    </p:spTree>
    <p:extLst>
      <p:ext uri="{BB962C8B-B14F-4D97-AF65-F5344CB8AC3E}">
        <p14:creationId xmlns:p14="http://schemas.microsoft.com/office/powerpoint/2010/main" val="1027273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A8B6E77-EC63-4CD7-8F8A-914122582C5F}" type="slidenum">
              <a:rPr lang="en-US" smtClean="0"/>
              <a:pPr/>
              <a:t>16</a:t>
            </a:fld>
            <a:endParaRPr lang="en-US" dirty="0"/>
          </a:p>
        </p:txBody>
      </p:sp>
    </p:spTree>
    <p:extLst>
      <p:ext uri="{BB962C8B-B14F-4D97-AF65-F5344CB8AC3E}">
        <p14:creationId xmlns:p14="http://schemas.microsoft.com/office/powerpoint/2010/main" val="4043070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25</a:t>
            </a:fld>
            <a:endParaRPr lang="en-US" dirty="0"/>
          </a:p>
        </p:txBody>
      </p:sp>
    </p:spTree>
    <p:extLst>
      <p:ext uri="{BB962C8B-B14F-4D97-AF65-F5344CB8AC3E}">
        <p14:creationId xmlns:p14="http://schemas.microsoft.com/office/powerpoint/2010/main" val="2520188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26</a:t>
            </a:fld>
            <a:endParaRPr lang="en-US" dirty="0"/>
          </a:p>
        </p:txBody>
      </p:sp>
    </p:spTree>
    <p:extLst>
      <p:ext uri="{BB962C8B-B14F-4D97-AF65-F5344CB8AC3E}">
        <p14:creationId xmlns:p14="http://schemas.microsoft.com/office/powerpoint/2010/main" val="811869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A8B6E77-EC63-4CD7-8F8A-914122582C5F}" type="slidenum">
              <a:rPr lang="en-US" smtClean="0"/>
              <a:pPr/>
              <a:t>27</a:t>
            </a:fld>
            <a:endParaRPr lang="en-US" dirty="0"/>
          </a:p>
        </p:txBody>
      </p:sp>
    </p:spTree>
    <p:extLst>
      <p:ext uri="{BB962C8B-B14F-4D97-AF65-F5344CB8AC3E}">
        <p14:creationId xmlns:p14="http://schemas.microsoft.com/office/powerpoint/2010/main" val="2836268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28</a:t>
            </a:fld>
            <a:endParaRPr lang="en-US" dirty="0"/>
          </a:p>
        </p:txBody>
      </p:sp>
    </p:spTree>
    <p:extLst>
      <p:ext uri="{BB962C8B-B14F-4D97-AF65-F5344CB8AC3E}">
        <p14:creationId xmlns:p14="http://schemas.microsoft.com/office/powerpoint/2010/main" val="1479697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29</a:t>
            </a:fld>
            <a:endParaRPr lang="en-US" dirty="0"/>
          </a:p>
        </p:txBody>
      </p:sp>
    </p:spTree>
    <p:extLst>
      <p:ext uri="{BB962C8B-B14F-4D97-AF65-F5344CB8AC3E}">
        <p14:creationId xmlns:p14="http://schemas.microsoft.com/office/powerpoint/2010/main" val="4021215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A8B6E77-EC63-4CD7-8F8A-914122582C5F}" type="slidenum">
              <a:rPr lang="en-US" smtClean="0"/>
              <a:pPr/>
              <a:t>30</a:t>
            </a:fld>
            <a:endParaRPr lang="en-US" dirty="0"/>
          </a:p>
        </p:txBody>
      </p:sp>
    </p:spTree>
    <p:extLst>
      <p:ext uri="{BB962C8B-B14F-4D97-AF65-F5344CB8AC3E}">
        <p14:creationId xmlns:p14="http://schemas.microsoft.com/office/powerpoint/2010/main" val="26433597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996" cy="6858000"/>
          </a:xfrm>
          <a:prstGeom prst="rect">
            <a:avLst/>
          </a:prstGeom>
        </p:spPr>
      </p:pic>
      <p:sp>
        <p:nvSpPr>
          <p:cNvPr id="8" name="Rectangle 7"/>
          <p:cNvSpPr/>
          <p:nvPr userDrawn="1"/>
        </p:nvSpPr>
        <p:spPr>
          <a:xfrm>
            <a:off x="0" y="5334000"/>
            <a:ext cx="7162800" cy="773668"/>
          </a:xfrm>
          <a:prstGeom prst="rect">
            <a:avLst/>
          </a:prstGeom>
          <a:solidFill>
            <a:srgbClr val="81D8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userDrawn="1"/>
        </p:nvSpPr>
        <p:spPr>
          <a:xfrm>
            <a:off x="-2630" y="6172200"/>
            <a:ext cx="3965030" cy="397014"/>
          </a:xfrm>
          <a:prstGeom prst="rect">
            <a:avLst/>
          </a:prstGeom>
          <a:solidFill>
            <a:schemeClr val="bg1">
              <a:lumMod val="65000"/>
              <a:alpha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p:cNvSpPr txBox="1"/>
          <p:nvPr userDrawn="1"/>
        </p:nvSpPr>
        <p:spPr>
          <a:xfrm>
            <a:off x="743638" y="6186041"/>
            <a:ext cx="205280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bg1"/>
                </a:solidFill>
                <a:latin typeface="Arial" panose="020B0604020202020204" pitchFamily="34" charset="0"/>
                <a:cs typeface="Arial" panose="020B0604020202020204" pitchFamily="34" charset="0"/>
              </a:rPr>
              <a:t>LEVEL </a:t>
            </a:r>
            <a:r>
              <a:rPr lang="en-US" b="1" dirty="0" smtClean="0">
                <a:solidFill>
                  <a:schemeClr val="bg1"/>
                </a:solidFill>
                <a:latin typeface="Arial" panose="020B0604020202020204" pitchFamily="34" charset="0"/>
                <a:cs typeface="Arial" panose="020B0604020202020204" pitchFamily="34" charset="0"/>
              </a:rPr>
              <a:t>- EXPERT</a:t>
            </a:r>
            <a:endParaRPr 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746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3996" cy="6858000"/>
          </a:xfrm>
          <a:prstGeom prst="rect">
            <a:avLst/>
          </a:prstGeom>
        </p:spPr>
      </p:pic>
      <p:sp>
        <p:nvSpPr>
          <p:cNvPr id="9" name="Rectangle 8"/>
          <p:cNvSpPr/>
          <p:nvPr userDrawn="1"/>
        </p:nvSpPr>
        <p:spPr>
          <a:xfrm>
            <a:off x="3962400" y="4437966"/>
            <a:ext cx="5181596" cy="1353234"/>
          </a:xfrm>
          <a:prstGeom prst="rect">
            <a:avLst/>
          </a:prstGeom>
          <a:solidFill>
            <a:srgbClr val="81D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758950"/>
            <a:ext cx="8686800" cy="4946650"/>
          </a:xfrm>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762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3965284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bout_the_Autho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userDrawn="1"/>
        </p:nvSpPr>
        <p:spPr>
          <a:xfrm>
            <a:off x="2286000" y="0"/>
            <a:ext cx="6096000" cy="571500"/>
          </a:xfrm>
          <a:prstGeom prst="rect">
            <a:avLst/>
          </a:prstGeom>
        </p:spPr>
        <p:txBody>
          <a:bodyPr vert="horz" lIns="91440" tIns="45720" rIns="91440" bIns="45720" rtlCol="0" anchor="ctr">
            <a:noAutofit/>
          </a:bodyPr>
          <a:lstStyle/>
          <a:p>
            <a:pPr lvl="0">
              <a:spcBef>
                <a:spcPct val="0"/>
              </a:spcBef>
              <a:buNone/>
            </a:pPr>
            <a:r>
              <a:rPr lang="en-US" sz="3200" b="0" dirty="0" smtClean="0">
                <a:solidFill>
                  <a:schemeClr val="bg1"/>
                </a:solidFill>
                <a:latin typeface="Arial Rounded MT Bold" pitchFamily="34" charset="0"/>
              </a:rPr>
              <a:t>About the Author</a:t>
            </a:r>
            <a:endParaRPr lang="en-US" sz="3200" b="0" dirty="0">
              <a:solidFill>
                <a:schemeClr val="bg1"/>
              </a:solidFill>
              <a:latin typeface="Arial Rounded MT Bold" pitchFamily="34" charset="0"/>
            </a:endParaRPr>
          </a:p>
        </p:txBody>
      </p:sp>
      <p:graphicFrame>
        <p:nvGraphicFramePr>
          <p:cNvPr id="12" name="Group 81"/>
          <p:cNvGraphicFramePr>
            <a:graphicFrameLocks noGrp="1"/>
          </p:cNvGraphicFramePr>
          <p:nvPr userDrawn="1">
            <p:extLst/>
          </p:nvPr>
        </p:nvGraphicFramePr>
        <p:xfrm>
          <a:off x="533400" y="2286000"/>
          <a:ext cx="8153400" cy="1828800"/>
        </p:xfrm>
        <a:graphic>
          <a:graphicData uri="http://schemas.openxmlformats.org/drawingml/2006/table">
            <a:tbl>
              <a:tblPr/>
              <a:tblGrid>
                <a:gridCol w="19812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smtClean="0">
                          <a:ln>
                            <a:noFill/>
                          </a:ln>
                          <a:solidFill>
                            <a:schemeClr val="bg1"/>
                          </a:solidFill>
                          <a:effectLst/>
                          <a:latin typeface="Arial Unicode MS" pitchFamily="34" charset="-128"/>
                          <a:ea typeface="Arial Unicode MS" pitchFamily="34" charset="-128"/>
                          <a:cs typeface="Arial Unicode MS" pitchFamily="34" charset="-128"/>
                        </a:rPr>
                        <a:t>Created By:</a:t>
                      </a:r>
                    </a:p>
                  </a:txBody>
                  <a:tcPr anchor="ctr"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smtClean="0">
                          <a:ln>
                            <a:noFill/>
                          </a:ln>
                          <a:solidFill>
                            <a:schemeClr val="bg1"/>
                          </a:solidFill>
                          <a:effectLst/>
                          <a:latin typeface="Arial Unicode MS" pitchFamily="34" charset="-128"/>
                          <a:ea typeface="Arial Unicode MS" pitchFamily="34" charset="-128"/>
                          <a:cs typeface="Arial Unicode MS" pitchFamily="34" charset="-128"/>
                        </a:rPr>
                        <a:t>Credential Information:</a:t>
                      </a:r>
                    </a:p>
                  </a:txBody>
                  <a:tcPr anchor="ctr"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smtClean="0">
                          <a:ln>
                            <a:noFill/>
                          </a:ln>
                          <a:solidFill>
                            <a:schemeClr val="bg1"/>
                          </a:solidFill>
                          <a:effectLst/>
                          <a:latin typeface="Arial Unicode MS" pitchFamily="34" charset="-128"/>
                          <a:ea typeface="Arial Unicode MS" pitchFamily="34" charset="-128"/>
                          <a:cs typeface="Arial Unicode MS" pitchFamily="34" charset="-128"/>
                        </a:rPr>
                        <a:t>Version and Date:</a:t>
                      </a:r>
                    </a:p>
                  </a:txBody>
                  <a:tcPr anchor="ctr"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4" name="Rectangle 13"/>
          <p:cNvSpPr/>
          <p:nvPr userDrawn="1"/>
        </p:nvSpPr>
        <p:spPr>
          <a:xfrm>
            <a:off x="1377055" y="4648200"/>
            <a:ext cx="6389891" cy="584775"/>
          </a:xfrm>
          <a:prstGeom prst="rect">
            <a:avLst/>
          </a:prstGeom>
        </p:spPr>
        <p:txBody>
          <a:bodyPr wrap="none">
            <a:spAutoFit/>
          </a:bodyPr>
          <a:lstStyle/>
          <a:p>
            <a:pPr algn="ctr">
              <a:defRPr/>
            </a:pPr>
            <a:r>
              <a:rPr lang="en-US" sz="3200" b="1" kern="10" dirty="0">
                <a:ln w="3175">
                  <a:solidFill>
                    <a:srgbClr val="92D050"/>
                  </a:solidFill>
                  <a:round/>
                  <a:headEnd/>
                  <a:tailEnd/>
                </a:ln>
                <a:solidFill>
                  <a:schemeClr val="accent3">
                    <a:lumMod val="50000"/>
                  </a:schemeClr>
                </a:solidFill>
                <a:effectLst>
                  <a:glow rad="63500">
                    <a:schemeClr val="accent3">
                      <a:lumMod val="50000"/>
                      <a:alpha val="40000"/>
                    </a:schemeClr>
                  </a:glow>
                  <a:outerShdw blurRad="50800" dist="38100" dir="2700000" algn="tl" rotWithShape="0">
                    <a:prstClr val="black">
                      <a:alpha val="40000"/>
                    </a:prstClr>
                  </a:outerShdw>
                </a:effectLst>
                <a:latin typeface="Arial Narrow" pitchFamily="34" charset="0"/>
              </a:rPr>
              <a:t>Cognizant Certified Official Curriculum</a:t>
            </a:r>
          </a:p>
        </p:txBody>
      </p:sp>
      <p:sp>
        <p:nvSpPr>
          <p:cNvPr id="16" name="Slide Number Placeholder 5"/>
          <p:cNvSpPr txBox="1">
            <a:spLocks/>
          </p:cNvSpPr>
          <p:nvPr userDrawn="1"/>
        </p:nvSpPr>
        <p:spPr>
          <a:xfrm>
            <a:off x="8610600" y="6629400"/>
            <a:ext cx="533396" cy="228597"/>
          </a:xfrm>
          <a:prstGeom prst="rect">
            <a:avLst/>
          </a:prstGeom>
        </p:spPr>
        <p:txBody>
          <a:bodyPr vert="horz" lIns="91440" tIns="45720" rIns="91440" bIns="45720" rtlCol="0" anchor="ctr"/>
          <a:lstStyle>
            <a:defPPr>
              <a:defRPr lang="en-US"/>
            </a:defPPr>
            <a:lvl1pPr marL="0" algn="r" defTabSz="914400" rtl="0" eaLnBrk="1" latinLnBrk="0" hangingPunct="1">
              <a:defRPr lang="en-US" sz="12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7AF38FF-B38D-4060-8B8D-2D16AAFBAAC1}" type="slidenum">
              <a:rPr lang="en-US" smtClean="0"/>
              <a:pPr/>
              <a:t>‹#›</a:t>
            </a:fld>
            <a:endParaRPr lang="en-US" dirty="0"/>
          </a:p>
        </p:txBody>
      </p:sp>
      <p:sp>
        <p:nvSpPr>
          <p:cNvPr id="17" name="Footer Placeholder 4"/>
          <p:cNvSpPr>
            <a:spLocks noGrp="1"/>
          </p:cNvSpPr>
          <p:nvPr>
            <p:ph type="ftr" sz="quarter" idx="11"/>
          </p:nvPr>
        </p:nvSpPr>
        <p:spPr>
          <a:xfrm>
            <a:off x="7257" y="6553200"/>
            <a:ext cx="1371600" cy="228600"/>
          </a:xfrm>
        </p:spPr>
        <p:txBody>
          <a:bodyPr/>
          <a:lstStyle/>
          <a:p>
            <a:r>
              <a:rPr lang="en-US" dirty="0" smtClean="0"/>
              <a:t>© Cognizant 2018</a:t>
            </a:r>
          </a:p>
        </p:txBody>
      </p:sp>
    </p:spTree>
    <p:extLst>
      <p:ext uri="{BB962C8B-B14F-4D97-AF65-F5344CB8AC3E}">
        <p14:creationId xmlns:p14="http://schemas.microsoft.com/office/powerpoint/2010/main" val="231020682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4DCA48C-7E48-42CE-BD60-4150580DA636}" type="datetimeFigureOut">
              <a:rPr lang="en-US" smtClean="0"/>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4D56F3-B650-4A83-8BDA-8B23524B67F4}" type="slidenum">
              <a:rPr lang="en-US" smtClean="0"/>
              <a:t>‹#›</a:t>
            </a:fld>
            <a:endParaRPr lang="en-US" dirty="0"/>
          </a:p>
        </p:txBody>
      </p:sp>
    </p:spTree>
    <p:extLst>
      <p:ext uri="{BB962C8B-B14F-4D97-AF65-F5344CB8AC3E}">
        <p14:creationId xmlns:p14="http://schemas.microsoft.com/office/powerpoint/2010/main" val="3734638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a:gsLst>
            <a:gs pos="0">
              <a:schemeClr val="bg1">
                <a:tint val="40000"/>
                <a:satMod val="350000"/>
              </a:schemeClr>
            </a:gs>
            <a:gs pos="40000">
              <a:schemeClr val="bg1">
                <a:tint val="45000"/>
                <a:shade val="99000"/>
                <a:satMod val="350000"/>
              </a:schemeClr>
            </a:gs>
            <a:gs pos="100000">
              <a:schemeClr val="bg1">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r>
              <a:rPr lang="en-US" dirty="0" smtClean="0"/>
              <a:t>© Cognizant 2018</a:t>
            </a:r>
          </a:p>
        </p:txBody>
      </p:sp>
      <p:sp>
        <p:nvSpPr>
          <p:cNvPr id="6" name="Slide Number Placeholder 5"/>
          <p:cNvSpPr>
            <a:spLocks noGrp="1"/>
          </p:cNvSpPr>
          <p:nvPr>
            <p:ph type="sldNum" sz="quarter" idx="12"/>
          </p:nvPr>
        </p:nvSpPr>
        <p:spPr/>
        <p:txBody>
          <a:bodyPr/>
          <a:lstStyle>
            <a:lvl1pPr algn="r">
              <a:defRPr/>
            </a:lvl1pPr>
          </a:lstStyle>
          <a:p>
            <a:fld id="{E7AF38FF-B38D-4060-8B8D-2D16AAFBAAC1}" type="slidenum">
              <a:rPr lang="en-US" smtClean="0"/>
              <a:pPr/>
              <a:t>‹#›</a:t>
            </a:fld>
            <a:endParaRPr lang="en-US" dirty="0"/>
          </a:p>
        </p:txBody>
      </p:sp>
    </p:spTree>
    <p:extLst>
      <p:ext uri="{BB962C8B-B14F-4D97-AF65-F5344CB8AC3E}">
        <p14:creationId xmlns:p14="http://schemas.microsoft.com/office/powerpoint/2010/main" val="1282522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0" y="0"/>
            <a:ext cx="6857996" cy="493486"/>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r>
              <a:rPr lang="en-US" dirty="0" smtClean="0"/>
              <a:t>© Cognizant 2018</a:t>
            </a:r>
          </a:p>
        </p:txBody>
      </p:sp>
      <p:sp>
        <p:nvSpPr>
          <p:cNvPr id="7" name="Slide Number Placeholder 6"/>
          <p:cNvSpPr>
            <a:spLocks noGrp="1"/>
          </p:cNvSpPr>
          <p:nvPr>
            <p:ph type="sldNum" sz="quarter" idx="12"/>
          </p:nvPr>
        </p:nvSpPr>
        <p:spPr/>
        <p:txBody>
          <a:bodyPr/>
          <a:lstStyle>
            <a:lvl1pPr algn="r">
              <a:defRPr/>
            </a:lvl1pPr>
          </a:lstStyle>
          <a:p>
            <a:fld id="{E7AF38FF-B38D-4060-8B8D-2D16AAFBAAC1}" type="slidenum">
              <a:rPr lang="en-US" smtClean="0"/>
              <a:pPr/>
              <a:t>‹#›</a:t>
            </a:fld>
            <a:endParaRPr lang="en-US" dirty="0"/>
          </a:p>
        </p:txBody>
      </p:sp>
    </p:spTree>
    <p:extLst>
      <p:ext uri="{BB962C8B-B14F-4D97-AF65-F5344CB8AC3E}">
        <p14:creationId xmlns:p14="http://schemas.microsoft.com/office/powerpoint/2010/main" val="3648786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r>
              <a:rPr lang="en-US" dirty="0" smtClean="0"/>
              <a:t>© Cognizant 2018</a:t>
            </a:r>
          </a:p>
        </p:txBody>
      </p:sp>
      <p:sp>
        <p:nvSpPr>
          <p:cNvPr id="9" name="Slide Number Placeholder 8"/>
          <p:cNvSpPr>
            <a:spLocks noGrp="1"/>
          </p:cNvSpPr>
          <p:nvPr>
            <p:ph type="sldNum" sz="quarter" idx="12"/>
          </p:nvPr>
        </p:nvSpPr>
        <p:spPr/>
        <p:txBody>
          <a:bodyPr/>
          <a:lstStyle>
            <a:lvl1pPr algn="r">
              <a:defRPr/>
            </a:lvl1pPr>
          </a:lstStyle>
          <a:p>
            <a:fld id="{E7AF38FF-B38D-4060-8B8D-2D16AAFBAAC1}" type="slidenum">
              <a:rPr lang="en-US" smtClean="0"/>
              <a:pPr/>
              <a:t>‹#›</a:t>
            </a:fld>
            <a:endParaRPr lang="en-US" dirty="0"/>
          </a:p>
        </p:txBody>
      </p:sp>
    </p:spTree>
    <p:extLst>
      <p:ext uri="{BB962C8B-B14F-4D97-AF65-F5344CB8AC3E}">
        <p14:creationId xmlns:p14="http://schemas.microsoft.com/office/powerpoint/2010/main" val="714955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dirty="0" smtClean="0"/>
              <a:t>© Cognizant 2018</a:t>
            </a:r>
          </a:p>
        </p:txBody>
      </p:sp>
      <p:sp>
        <p:nvSpPr>
          <p:cNvPr id="5" name="Slide Number Placeholder 4"/>
          <p:cNvSpPr>
            <a:spLocks noGrp="1"/>
          </p:cNvSpPr>
          <p:nvPr>
            <p:ph type="sldNum" sz="quarter" idx="12"/>
          </p:nvPr>
        </p:nvSpPr>
        <p:spPr/>
        <p:txBody>
          <a:bodyPr/>
          <a:lstStyle>
            <a:lvl1pPr algn="r">
              <a:defRPr/>
            </a:lvl1pPr>
          </a:lstStyle>
          <a:p>
            <a:fld id="{E7AF38FF-B38D-4060-8B8D-2D16AAFBAAC1}" type="slidenum">
              <a:rPr lang="en-US" smtClean="0"/>
              <a:pPr/>
              <a:t>‹#›</a:t>
            </a:fld>
            <a:endParaRPr lang="en-US" dirty="0"/>
          </a:p>
        </p:txBody>
      </p:sp>
    </p:spTree>
    <p:extLst>
      <p:ext uri="{BB962C8B-B14F-4D97-AF65-F5344CB8AC3E}">
        <p14:creationId xmlns:p14="http://schemas.microsoft.com/office/powerpoint/2010/main" val="4143701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lvl1pPr algn="r">
              <a:defRPr/>
            </a:lvl1pPr>
          </a:lstStyle>
          <a:p>
            <a:fld id="{E7AF38FF-B38D-4060-8B8D-2D16AAFBAAC1}" type="slidenum">
              <a:rPr lang="en-US" smtClean="0"/>
              <a:pPr/>
              <a:t>‹#›</a:t>
            </a:fld>
            <a:endParaRPr lang="en-US" dirty="0"/>
          </a:p>
        </p:txBody>
      </p:sp>
    </p:spTree>
    <p:extLst>
      <p:ext uri="{BB962C8B-B14F-4D97-AF65-F5344CB8AC3E}">
        <p14:creationId xmlns:p14="http://schemas.microsoft.com/office/powerpoint/2010/main" val="3641373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smtClean="0"/>
              <a:t>© Cognizant 2018</a:t>
            </a:r>
          </a:p>
        </p:txBody>
      </p:sp>
      <p:sp>
        <p:nvSpPr>
          <p:cNvPr id="6" name="Slide Number Placeholder 5"/>
          <p:cNvSpPr>
            <a:spLocks noGrp="1"/>
          </p:cNvSpPr>
          <p:nvPr>
            <p:ph type="sldNum" sz="quarter" idx="12"/>
          </p:nvPr>
        </p:nvSpPr>
        <p:spPr/>
        <p:txBody>
          <a:bodyPr/>
          <a:lstStyle>
            <a:lvl1pPr algn="r">
              <a:defRPr/>
            </a:lvl1pPr>
          </a:lstStyle>
          <a:p>
            <a:fld id="{E7AF38FF-B38D-4060-8B8D-2D16AAFBAAC1}" type="slidenum">
              <a:rPr lang="en-US" smtClean="0"/>
              <a:pPr/>
              <a:t>‹#›</a:t>
            </a:fld>
            <a:endParaRPr lang="en-US" dirty="0"/>
          </a:p>
        </p:txBody>
      </p:sp>
    </p:spTree>
    <p:extLst>
      <p:ext uri="{BB962C8B-B14F-4D97-AF65-F5344CB8AC3E}">
        <p14:creationId xmlns:p14="http://schemas.microsoft.com/office/powerpoint/2010/main" val="1835905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Section Separato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3996" cy="6858000"/>
          </a:xfrm>
          <a:prstGeom prst="rect">
            <a:avLst/>
          </a:prstGeom>
        </p:spPr>
      </p:pic>
      <p:sp>
        <p:nvSpPr>
          <p:cNvPr id="10" name="Rectangle 9"/>
          <p:cNvSpPr/>
          <p:nvPr userDrawn="1"/>
        </p:nvSpPr>
        <p:spPr>
          <a:xfrm>
            <a:off x="0" y="5334000"/>
            <a:ext cx="7010400" cy="773668"/>
          </a:xfrm>
          <a:prstGeom prst="rect">
            <a:avLst/>
          </a:prstGeom>
          <a:solidFill>
            <a:srgbClr val="81D8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Footer Placeholder 4"/>
          <p:cNvSpPr>
            <a:spLocks noGrp="1"/>
          </p:cNvSpPr>
          <p:nvPr>
            <p:ph type="ftr" sz="quarter" idx="11"/>
          </p:nvPr>
        </p:nvSpPr>
        <p:spPr>
          <a:xfrm>
            <a:off x="7257" y="6553200"/>
            <a:ext cx="1371600" cy="228600"/>
          </a:xfrm>
        </p:spPr>
        <p:txBody>
          <a:bodyPr/>
          <a:lstStyle/>
          <a:p>
            <a:r>
              <a:rPr lang="en-US" dirty="0" smtClean="0"/>
              <a:t>© Cognizant 2018</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Quiz">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3996" cy="6858000"/>
          </a:xfrm>
          <a:prstGeom prst="rect">
            <a:avLst/>
          </a:prstGeom>
        </p:spPr>
      </p:pic>
      <p:sp>
        <p:nvSpPr>
          <p:cNvPr id="6" name="Title 1"/>
          <p:cNvSpPr>
            <a:spLocks noGrp="1"/>
          </p:cNvSpPr>
          <p:nvPr>
            <p:ph type="title" hasCustomPrompt="1"/>
          </p:nvPr>
        </p:nvSpPr>
        <p:spPr>
          <a:xfrm>
            <a:off x="2286000" y="0"/>
            <a:ext cx="6857996" cy="533400"/>
          </a:xfrm>
        </p:spPr>
        <p:txBody>
          <a:bodyPr/>
          <a:lstStyle>
            <a:lvl1pPr>
              <a:defRPr sz="3200"/>
            </a:lvl1pPr>
          </a:lstStyle>
          <a:p>
            <a:r>
              <a:rPr lang="en-US" dirty="0" smtClean="0"/>
              <a:t>Test Your Understanding</a:t>
            </a:r>
            <a:endParaRPr lang="en-US" dirty="0"/>
          </a:p>
        </p:txBody>
      </p:sp>
      <p:sp>
        <p:nvSpPr>
          <p:cNvPr id="8" name="Content Placeholder 2"/>
          <p:cNvSpPr>
            <a:spLocks noGrp="1"/>
          </p:cNvSpPr>
          <p:nvPr>
            <p:ph idx="1"/>
          </p:nvPr>
        </p:nvSpPr>
        <p:spPr>
          <a:xfrm>
            <a:off x="457200" y="1143000"/>
            <a:ext cx="6781800" cy="49831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ooter Placeholder 4"/>
          <p:cNvSpPr>
            <a:spLocks noGrp="1"/>
          </p:cNvSpPr>
          <p:nvPr>
            <p:ph type="ftr" sz="quarter" idx="11"/>
          </p:nvPr>
        </p:nvSpPr>
        <p:spPr>
          <a:xfrm>
            <a:off x="7257" y="6553200"/>
            <a:ext cx="1371600" cy="228600"/>
          </a:xfrm>
        </p:spPr>
        <p:txBody>
          <a:bodyPr/>
          <a:lstStyle/>
          <a:p>
            <a:r>
              <a:rPr lang="en-US" dirty="0" smtClean="0"/>
              <a:t>© Cognizant 2018</a:t>
            </a:r>
          </a:p>
        </p:txBody>
      </p:sp>
      <p:sp>
        <p:nvSpPr>
          <p:cNvPr id="10" name="Slide Number Placeholder 5"/>
          <p:cNvSpPr>
            <a:spLocks noGrp="1"/>
          </p:cNvSpPr>
          <p:nvPr>
            <p:ph type="sldNum" sz="quarter" idx="12"/>
          </p:nvPr>
        </p:nvSpPr>
        <p:spPr>
          <a:xfrm>
            <a:off x="8610600" y="6629400"/>
            <a:ext cx="533396" cy="228597"/>
          </a:xfrm>
        </p:spPr>
        <p:txBody>
          <a:bodyPr/>
          <a:lstStyle>
            <a:lvl1pPr algn="r">
              <a:defRPr/>
            </a:lvl1pPr>
          </a:lstStyle>
          <a:p>
            <a:fld id="{E7AF38FF-B38D-4060-8B8D-2D16AAFBAAC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0"/>
            <a:ext cx="9143996" cy="6858000"/>
          </a:xfrm>
          <a:prstGeom prst="rect">
            <a:avLst/>
          </a:prstGeom>
        </p:spPr>
      </p:pic>
      <p:sp>
        <p:nvSpPr>
          <p:cNvPr id="2" name="Title Placeholder 1"/>
          <p:cNvSpPr>
            <a:spLocks noGrp="1"/>
          </p:cNvSpPr>
          <p:nvPr>
            <p:ph type="title"/>
          </p:nvPr>
        </p:nvSpPr>
        <p:spPr>
          <a:xfrm>
            <a:off x="2286000" y="0"/>
            <a:ext cx="6857996" cy="478971"/>
          </a:xfrm>
          <a:prstGeom prst="rect">
            <a:avLst/>
          </a:prstGeom>
        </p:spPr>
        <p:txBody>
          <a:bodyPr vert="horz" lIns="91440" tIns="45720" rIns="91440" bIns="45720" rtlCol="0" anchor="ctr">
            <a:noAutofit/>
          </a:bodyPr>
          <a:lstStyle/>
          <a:p>
            <a:pPr lvl="0"/>
            <a:r>
              <a:rPr lang="en-US" dirty="0" smtClean="0"/>
              <a:t>Click to edit Master title style</a:t>
            </a:r>
            <a:endParaRPr lang="en-US" dirty="0"/>
          </a:p>
        </p:txBody>
      </p:sp>
      <p:sp>
        <p:nvSpPr>
          <p:cNvPr id="3" name="Text Placeholder 2"/>
          <p:cNvSpPr>
            <a:spLocks noGrp="1"/>
          </p:cNvSpPr>
          <p:nvPr>
            <p:ph type="body" idx="1"/>
          </p:nvPr>
        </p:nvSpPr>
        <p:spPr>
          <a:xfrm>
            <a:off x="457200" y="1143000"/>
            <a:ext cx="82296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3"/>
          </p:nvPr>
        </p:nvSpPr>
        <p:spPr>
          <a:xfrm>
            <a:off x="7257" y="6553200"/>
            <a:ext cx="1371600" cy="228600"/>
          </a:xfrm>
          <a:prstGeom prst="rect">
            <a:avLst/>
          </a:prstGeom>
        </p:spPr>
        <p:txBody>
          <a:bodyPr vert="horz" lIns="91440" tIns="45720" rIns="91440" bIns="45720" rtlCol="0" anchor="ctr"/>
          <a:lstStyle>
            <a:lvl1pPr algn="l">
              <a:defRPr lang="en-US" sz="1200" b="1" kern="1200" dirty="0" smtClean="0">
                <a:solidFill>
                  <a:schemeClr val="bg1">
                    <a:lumMod val="50000"/>
                  </a:schemeClr>
                </a:solidFill>
                <a:latin typeface="Arial Narrow" pitchFamily="34" charset="0"/>
                <a:ea typeface="+mn-ea"/>
                <a:cs typeface="+mn-cs"/>
              </a:defRPr>
            </a:lvl1pPr>
          </a:lstStyle>
          <a:p>
            <a:r>
              <a:rPr lang="en-US" dirty="0" smtClean="0"/>
              <a:t>© Cognizant 2018</a:t>
            </a:r>
            <a:endParaRPr lang="en-US" dirty="0"/>
          </a:p>
        </p:txBody>
      </p:sp>
      <p:sp>
        <p:nvSpPr>
          <p:cNvPr id="6" name="Slide Number Placeholder 5"/>
          <p:cNvSpPr>
            <a:spLocks noGrp="1"/>
          </p:cNvSpPr>
          <p:nvPr>
            <p:ph type="sldNum" sz="quarter" idx="4"/>
          </p:nvPr>
        </p:nvSpPr>
        <p:spPr>
          <a:xfrm>
            <a:off x="8610600" y="6629400"/>
            <a:ext cx="533396" cy="228597"/>
          </a:xfrm>
          <a:prstGeom prst="rect">
            <a:avLst/>
          </a:prstGeom>
        </p:spPr>
        <p:txBody>
          <a:bodyPr vert="horz" lIns="91440" tIns="45720" rIns="91440" bIns="45720" rtlCol="0" anchor="ctr"/>
          <a:lstStyle>
            <a:lvl1pPr>
              <a:defRPr lang="en-US" sz="1200" smtClean="0">
                <a:solidFill>
                  <a:schemeClr val="bg1"/>
                </a:solidFill>
              </a:defRPr>
            </a:lvl1pPr>
          </a:lstStyle>
          <a:p>
            <a:pPr algn="r"/>
            <a:fld id="{E7AF38FF-B38D-4060-8B8D-2D16AAFBAAC1}" type="slidenum">
              <a:rPr lang="en-US" smtClean="0"/>
              <a:pPr algn="r"/>
              <a:t>‹#›</a:t>
            </a:fld>
            <a:endParaRPr lang="en-US" dirty="0"/>
          </a:p>
        </p:txBody>
      </p:sp>
    </p:spTree>
    <p:extLst>
      <p:ext uri="{BB962C8B-B14F-4D97-AF65-F5344CB8AC3E}">
        <p14:creationId xmlns:p14="http://schemas.microsoft.com/office/powerpoint/2010/main" val="44035867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8" r:id="rId3"/>
    <p:sldLayoutId id="2147483679" r:id="rId4"/>
    <p:sldLayoutId id="2147483680" r:id="rId5"/>
    <p:sldLayoutId id="2147483681" r:id="rId6"/>
    <p:sldLayoutId id="2147483684" r:id="rId7"/>
    <p:sldLayoutId id="2147483689" r:id="rId8"/>
    <p:sldLayoutId id="2147483691" r:id="rId9"/>
    <p:sldLayoutId id="2147483692" r:id="rId10"/>
    <p:sldLayoutId id="2147483693" r:id="rId11"/>
    <p:sldLayoutId id="2147483694" r:id="rId12"/>
    <p:sldLayoutId id="2147483695" r:id="rId13"/>
  </p:sldLayoutIdLst>
  <p:hf hdr="0" dt="0"/>
  <p:txStyles>
    <p:titleStyle>
      <a:lvl1pPr algn="l" defTabSz="914400" rtl="0" eaLnBrk="1" latinLnBrk="0" hangingPunct="1">
        <a:spcBef>
          <a:spcPct val="0"/>
        </a:spcBef>
        <a:buNone/>
        <a:defRPr lang="en-US" sz="3000" b="0" kern="1200" dirty="0" smtClean="0">
          <a:solidFill>
            <a:schemeClr val="bg1"/>
          </a:solidFill>
          <a:latin typeface="Arial Rounded MT Bold" pitchFamily="34" charset="0"/>
          <a:ea typeface="+mn-ea"/>
          <a:cs typeface="+mn-cs"/>
        </a:defRPr>
      </a:lvl1pPr>
    </p:titleStyle>
    <p:bodyStyle>
      <a:lvl1pPr marL="342900" indent="-342900" algn="l" defTabSz="914400" rtl="0" eaLnBrk="1" latinLnBrk="0" hangingPunct="1">
        <a:spcBef>
          <a:spcPct val="20000"/>
        </a:spcBef>
        <a:buFont typeface="Arial" pitchFamily="34" charset="0"/>
        <a:buChar char="•"/>
        <a:defRPr lang="en-US" sz="2000" kern="1200" smtClean="0">
          <a:solidFill>
            <a:schemeClr val="tx1">
              <a:lumMod val="75000"/>
              <a:lumOff val="25000"/>
            </a:schemeClr>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lumMod val="75000"/>
              <a:lumOff val="25000"/>
            </a:schemeClr>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lumMod val="75000"/>
              <a:lumOff val="25000"/>
            </a:schemeClr>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lumMod val="75000"/>
              <a:lumOff val="25000"/>
            </a:schemeClr>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lumMod val="75000"/>
              <a:lumOff val="25000"/>
            </a:schemeClr>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omments" Target="../comments/comment6.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comments" Target="../comments/comment8.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omments" Target="../comments/comment13.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comments" Target="../comments/comment14.xm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comments" Target="../comments/comment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hyperlink" Target="https://www.google.com/url?sa=t&amp;rct=j&amp;q=&amp;esrc=s&amp;source=web&amp;cd=1&amp;cad=rja&amp;uact=8&amp;ved=2ahUKEwiE0MuZmPjgAhVJP48KHdmwChQQFjAAegQIChAB&amp;url=https%3A%2F%2Fsass-lang.com%2F&amp;usg=AOvVaw0p_IRgLEbIPRGWtlW7Wph8" TargetMode="External"/><Relationship Id="rId3" Type="http://schemas.openxmlformats.org/officeDocument/2006/relationships/hyperlink" Target="https://genuitec.com/" TargetMode="External"/><Relationship Id="rId7" Type="http://schemas.openxmlformats.org/officeDocument/2006/relationships/hyperlink" Target="https://dzone.com/articles/developing-pwa-using-angular-7" TargetMode="External"/><Relationship Id="rId2" Type="http://schemas.openxmlformats.org/officeDocument/2006/relationships/hyperlink" Target="https://angular.io/" TargetMode="External"/><Relationship Id="rId1" Type="http://schemas.openxmlformats.org/officeDocument/2006/relationships/slideLayout" Target="../slideLayouts/slideLayout13.xml"/><Relationship Id="rId6" Type="http://schemas.openxmlformats.org/officeDocument/2006/relationships/hyperlink" Target="https://rangle.io/" TargetMode="External"/><Relationship Id="rId5" Type="http://schemas.openxmlformats.org/officeDocument/2006/relationships/hyperlink" Target="https://lishman.io/" TargetMode="External"/><Relationship Id="rId4" Type="http://schemas.openxmlformats.org/officeDocument/2006/relationships/hyperlink" Target="https://angularexamples.i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 y="5341257"/>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smtClean="0">
                <a:solidFill>
                  <a:schemeClr val="tx1">
                    <a:lumMod val="65000"/>
                    <a:lumOff val="35000"/>
                  </a:schemeClr>
                </a:solidFill>
                <a:latin typeface="Arial Rounded MT Bold" pitchFamily="34" charset="0"/>
                <a:cs typeface="Arial" pitchFamily="34" charset="0"/>
              </a:rPr>
              <a:t>Angular 7 - Day 4</a:t>
            </a:r>
          </a:p>
          <a:p>
            <a:pPr marL="238125" lvl="1"/>
            <a:r>
              <a:rPr lang="en-US" b="1" dirty="0" smtClean="0">
                <a:solidFill>
                  <a:schemeClr val="tx1">
                    <a:lumMod val="65000"/>
                    <a:lumOff val="35000"/>
                  </a:schemeClr>
                </a:solidFill>
                <a:latin typeface="Arial Rounded MT Bold" pitchFamily="34" charset="0"/>
                <a:cs typeface="Arial" pitchFamily="34" charset="0"/>
              </a:rPr>
              <a:t>Services, Observables and Http</a:t>
            </a:r>
            <a:endParaRPr lang="en-US" b="1" dirty="0">
              <a:solidFill>
                <a:schemeClr val="tx1">
                  <a:lumMod val="65000"/>
                  <a:lumOff val="35000"/>
                </a:schemeClr>
              </a:solidFill>
              <a:latin typeface="Arial Rounded MT Bold"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 Cognizant 2018</a:t>
            </a:r>
          </a:p>
        </p:txBody>
      </p:sp>
      <p:sp>
        <p:nvSpPr>
          <p:cNvPr id="5" name="Slide Number Placeholder 4"/>
          <p:cNvSpPr>
            <a:spLocks noGrp="1"/>
          </p:cNvSpPr>
          <p:nvPr>
            <p:ph type="sldNum" sz="quarter" idx="4294967295"/>
          </p:nvPr>
        </p:nvSpPr>
        <p:spPr>
          <a:xfrm>
            <a:off x="8610600" y="6629400"/>
            <a:ext cx="533400" cy="228600"/>
          </a:xfrm>
        </p:spPr>
        <p:txBody>
          <a:bodyPr/>
          <a:lstStyle/>
          <a:p>
            <a:fld id="{E7AF38FF-B38D-4060-8B8D-2D16AAFBAAC1}" type="slidenum">
              <a:rPr lang="en-US" smtClean="0"/>
              <a:pPr/>
              <a:t>10</a:t>
            </a:fld>
            <a:endParaRPr lang="en-US" dirty="0"/>
          </a:p>
        </p:txBody>
      </p:sp>
      <p:sp>
        <p:nvSpPr>
          <p:cNvPr id="6" name="Rectangle 5"/>
          <p:cNvSpPr/>
          <p:nvPr/>
        </p:nvSpPr>
        <p:spPr>
          <a:xfrm>
            <a:off x="-2" y="5341257"/>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smtClean="0">
                <a:solidFill>
                  <a:schemeClr val="tx1">
                    <a:lumMod val="65000"/>
                    <a:lumOff val="35000"/>
                  </a:schemeClr>
                </a:solidFill>
                <a:latin typeface="Arial Rounded MT Bold" pitchFamily="34" charset="0"/>
                <a:cs typeface="Arial" pitchFamily="34" charset="0"/>
              </a:rPr>
              <a:t>Observables</a:t>
            </a:r>
            <a:endParaRPr lang="en-US" sz="2400" b="1" dirty="0" smtClean="0">
              <a:solidFill>
                <a:schemeClr val="tx1">
                  <a:lumMod val="65000"/>
                  <a:lumOff val="35000"/>
                </a:schemeClr>
              </a:solidFill>
              <a:latin typeface="Arial Rounded MT Bold" pitchFamily="34" charset="0"/>
              <a:cs typeface="Arial" pitchFamily="34" charset="0"/>
            </a:endParaRPr>
          </a:p>
        </p:txBody>
      </p:sp>
    </p:spTree>
    <p:extLst>
      <p:ext uri="{BB962C8B-B14F-4D97-AF65-F5344CB8AC3E}">
        <p14:creationId xmlns:p14="http://schemas.microsoft.com/office/powerpoint/2010/main" val="37530408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Observables</a:t>
            </a:r>
            <a:endParaRPr lang="en-US" dirty="0"/>
          </a:p>
        </p:txBody>
      </p:sp>
      <p:sp>
        <p:nvSpPr>
          <p:cNvPr id="4" name="Rectangle 1"/>
          <p:cNvSpPr>
            <a:spLocks noChangeArrowheads="1"/>
          </p:cNvSpPr>
          <p:nvPr/>
        </p:nvSpPr>
        <p:spPr bwMode="auto">
          <a:xfrm>
            <a:off x="457200" y="747767"/>
            <a:ext cx="8382000" cy="2285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285750" indent="-28575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Observables </a:t>
            </a:r>
            <a:r>
              <a:rPr lang="en-US" altLang="en-US" dirty="0" smtClean="0">
                <a:latin typeface="Arial" panose="020B0604020202020204" pitchFamily="34" charset="0"/>
                <a:cs typeface="Arial" panose="020B0604020202020204" pitchFamily="34" charset="0"/>
              </a:rPr>
              <a:t>are </a:t>
            </a:r>
            <a:r>
              <a:rPr lang="en-US" altLang="en-US" dirty="0" err="1" smtClean="0">
                <a:latin typeface="Arial" panose="020B0604020202020204" pitchFamily="34" charset="0"/>
                <a:cs typeface="Arial" panose="020B0604020202020204" pitchFamily="34" charset="0"/>
              </a:rPr>
              <a:t>RxJS</a:t>
            </a:r>
            <a:r>
              <a:rPr lang="en-US" altLang="en-US" dirty="0" smtClean="0">
                <a:latin typeface="Arial" panose="020B0604020202020204" pitchFamily="34" charset="0"/>
                <a:cs typeface="Arial" panose="020B0604020202020204" pitchFamily="34" charset="0"/>
              </a:rPr>
              <a:t> mechanisms to open </a:t>
            </a:r>
            <a:r>
              <a:rPr lang="en-US" altLang="en-US" dirty="0">
                <a:latin typeface="Arial" panose="020B0604020202020204" pitchFamily="34" charset="0"/>
                <a:cs typeface="Arial" panose="020B0604020202020204" pitchFamily="34" charset="0"/>
              </a:rPr>
              <a:t>up a continuous channel of communication </a:t>
            </a:r>
            <a:r>
              <a:rPr lang="en-US" altLang="en-US" dirty="0" smtClean="0">
                <a:latin typeface="Arial" panose="020B0604020202020204" pitchFamily="34" charset="0"/>
                <a:cs typeface="Arial" panose="020B0604020202020204" pitchFamily="34" charset="0"/>
              </a:rPr>
              <a:t>between two components, in </a:t>
            </a:r>
            <a:r>
              <a:rPr lang="en-US" altLang="en-US" dirty="0">
                <a:latin typeface="Arial" panose="020B0604020202020204" pitchFamily="34" charset="0"/>
                <a:cs typeface="Arial" panose="020B0604020202020204" pitchFamily="34" charset="0"/>
              </a:rPr>
              <a:t>which multiple values of data can be emitted over time. </a:t>
            </a:r>
            <a:endParaRPr lang="en-US" altLang="en-US" dirty="0" smtClean="0">
              <a:latin typeface="Arial" panose="020B0604020202020204" pitchFamily="34" charset="0"/>
              <a:cs typeface="Arial" panose="020B0604020202020204" pitchFamily="34" charset="0"/>
            </a:endParaRPr>
          </a:p>
          <a:p>
            <a:pPr marL="285750" indent="-285750" defTabSz="685800" eaLnBrk="0" fontAlgn="base" hangingPunct="0">
              <a:spcBef>
                <a:spcPct val="0"/>
              </a:spcBef>
              <a:spcAft>
                <a:spcPct val="0"/>
              </a:spcAft>
              <a:buFont typeface="Arial" panose="020B0604020202020204" pitchFamily="34" charset="0"/>
              <a:buChar char="•"/>
            </a:pPr>
            <a:r>
              <a:rPr lang="en-US" altLang="en-US" dirty="0" smtClean="0">
                <a:latin typeface="Arial" panose="020B0604020202020204" pitchFamily="34" charset="0"/>
                <a:cs typeface="Arial" panose="020B0604020202020204" pitchFamily="34" charset="0"/>
              </a:rPr>
              <a:t>This is similar to a pattern </a:t>
            </a:r>
            <a:r>
              <a:rPr lang="en-US" altLang="en-US" dirty="0">
                <a:latin typeface="Arial" panose="020B0604020202020204" pitchFamily="34" charset="0"/>
                <a:cs typeface="Arial" panose="020B0604020202020204" pitchFamily="34" charset="0"/>
              </a:rPr>
              <a:t>of dealing with data by using array-like operations to parse, modify and maintain data. </a:t>
            </a:r>
            <a:endParaRPr lang="en-US" altLang="en-US" dirty="0" smtClean="0">
              <a:latin typeface="Arial" panose="020B0604020202020204" pitchFamily="34" charset="0"/>
              <a:cs typeface="Arial" panose="020B0604020202020204" pitchFamily="34" charset="0"/>
            </a:endParaRPr>
          </a:p>
          <a:p>
            <a:pPr marL="285750" indent="-285750" defTabSz="685800" eaLnBrk="0" fontAlgn="base" hangingPunct="0">
              <a:spcBef>
                <a:spcPct val="0"/>
              </a:spcBef>
              <a:spcAft>
                <a:spcPct val="0"/>
              </a:spcAft>
              <a:buFont typeface="Arial" panose="020B0604020202020204" pitchFamily="34" charset="0"/>
              <a:buChar char="•"/>
            </a:pPr>
            <a:r>
              <a:rPr lang="en-US" dirty="0" smtClean="0">
                <a:latin typeface="Arial" panose="020B0604020202020204" pitchFamily="34" charset="0"/>
                <a:cs typeface="Arial" panose="020B0604020202020204" pitchFamily="34" charset="0"/>
              </a:rPr>
              <a:t>Observables are not Angular </a:t>
            </a:r>
            <a:r>
              <a:rPr lang="en-US" dirty="0">
                <a:latin typeface="Arial" panose="020B0604020202020204" pitchFamily="34" charset="0"/>
                <a:cs typeface="Arial" panose="020B0604020202020204" pitchFamily="34" charset="0"/>
              </a:rPr>
              <a:t>specific </a:t>
            </a:r>
            <a:r>
              <a:rPr lang="en-US" dirty="0" smtClean="0">
                <a:latin typeface="Arial" panose="020B0604020202020204" pitchFamily="34" charset="0"/>
                <a:cs typeface="Arial" panose="020B0604020202020204" pitchFamily="34" charset="0"/>
              </a:rPr>
              <a:t>features, rather </a:t>
            </a:r>
            <a:r>
              <a:rPr lang="en-US" dirty="0">
                <a:latin typeface="Arial" panose="020B0604020202020204" pitchFamily="34" charset="0"/>
                <a:cs typeface="Arial" panose="020B0604020202020204" pitchFamily="34" charset="0"/>
              </a:rPr>
              <a:t>a proposed standard for managing </a:t>
            </a:r>
            <a:r>
              <a:rPr lang="en-US" dirty="0" smtClean="0">
                <a:latin typeface="Arial" panose="020B0604020202020204" pitchFamily="34" charset="0"/>
                <a:cs typeface="Arial" panose="020B0604020202020204" pitchFamily="34" charset="0"/>
              </a:rPr>
              <a:t>asynchronous </a:t>
            </a:r>
            <a:r>
              <a:rPr lang="en-US" dirty="0">
                <a:latin typeface="Arial" panose="020B0604020202020204" pitchFamily="34" charset="0"/>
                <a:cs typeface="Arial" panose="020B0604020202020204" pitchFamily="34" charset="0"/>
              </a:rPr>
              <a:t>data that will be included in the release of </a:t>
            </a:r>
            <a:r>
              <a:rPr lang="en-US" dirty="0" smtClean="0">
                <a:latin typeface="Arial" panose="020B0604020202020204" pitchFamily="34" charset="0"/>
                <a:cs typeface="Arial" panose="020B0604020202020204" pitchFamily="34" charset="0"/>
              </a:rPr>
              <a:t>ES7.</a:t>
            </a:r>
          </a:p>
          <a:p>
            <a:pPr marL="285750" indent="-285750" defTabSz="685800" eaLnBrk="0" fontAlgn="base" hangingPunct="0">
              <a:spcBef>
                <a:spcPct val="0"/>
              </a:spcBef>
              <a:spcAft>
                <a:spcPct val="0"/>
              </a:spcAft>
              <a:buFont typeface="Arial" panose="020B0604020202020204" pitchFamily="34" charset="0"/>
              <a:buChar char="•"/>
            </a:pPr>
            <a:r>
              <a:rPr lang="en-US" altLang="en-US" dirty="0" smtClean="0">
                <a:latin typeface="Arial" panose="020B0604020202020204" pitchFamily="34" charset="0"/>
                <a:cs typeface="Arial" panose="020B0604020202020204" pitchFamily="34" charset="0"/>
              </a:rPr>
              <a:t>Observables belong to </a:t>
            </a:r>
            <a:r>
              <a:rPr lang="en-US" altLang="en-US" dirty="0" err="1" smtClean="0">
                <a:latin typeface="Arial" panose="020B0604020202020204" pitchFamily="34" charset="0"/>
                <a:cs typeface="Arial" panose="020B0604020202020204" pitchFamily="34" charset="0"/>
              </a:rPr>
              <a:t>RxJs</a:t>
            </a:r>
            <a:r>
              <a:rPr lang="en-US" altLang="en-US" dirty="0" smtClean="0">
                <a:latin typeface="Arial" panose="020B0604020202020204" pitchFamily="34" charset="0"/>
                <a:cs typeface="Arial" panose="020B0604020202020204" pitchFamily="34" charset="0"/>
              </a:rPr>
              <a:t> Module and need to be imported accordingly.</a:t>
            </a:r>
            <a:endParaRPr lang="en-US" altLang="en-US" dirty="0">
              <a:latin typeface="Arial" panose="020B0604020202020204" pitchFamily="34" charset="0"/>
              <a:cs typeface="Arial" panose="020B0604020202020204" pitchFamily="34" charset="0"/>
            </a:endParaRPr>
          </a:p>
        </p:txBody>
      </p:sp>
      <p:sp>
        <p:nvSpPr>
          <p:cNvPr id="5" name="TextBox 4"/>
          <p:cNvSpPr txBox="1"/>
          <p:nvPr/>
        </p:nvSpPr>
        <p:spPr>
          <a:xfrm>
            <a:off x="792480" y="3489511"/>
            <a:ext cx="6705600" cy="156966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smtClean="0">
                <a:latin typeface="Courier New" panose="02070309020205020404" pitchFamily="49" charset="0"/>
                <a:cs typeface="Courier New" panose="02070309020205020404" pitchFamily="49" charset="0"/>
              </a:rPr>
              <a:t>Let </a:t>
            </a:r>
            <a:r>
              <a:rPr lang="en-US" sz="1200" dirty="0" err="1" smtClean="0">
                <a:latin typeface="Courier New" panose="02070309020205020404" pitchFamily="49" charset="0"/>
                <a:cs typeface="Courier New" panose="02070309020205020404" pitchFamily="49" charset="0"/>
              </a:rPr>
              <a:t>data:any</a:t>
            </a:r>
            <a:r>
              <a:rPr lang="en-US" sz="1200" dirty="0" smtClean="0">
                <a:latin typeface="Courier New" panose="02070309020205020404" pitchFamily="49" charset="0"/>
                <a:cs typeface="Courier New" panose="02070309020205020404" pitchFamily="49" charset="0"/>
              </a:rPr>
              <a:t> = new </a:t>
            </a:r>
            <a:r>
              <a:rPr lang="en-US" sz="1200" dirty="0">
                <a:latin typeface="Courier New" panose="02070309020205020404" pitchFamily="49" charset="0"/>
                <a:cs typeface="Courier New" panose="02070309020205020404" pitchFamily="49" charset="0"/>
              </a:rPr>
              <a:t>Observable(observer =&gt; {</a:t>
            </a:r>
          </a:p>
          <a:p>
            <a:pPr lvl="1"/>
            <a:r>
              <a:rPr lang="en-US" sz="1200" dirty="0" err="1" smtClean="0">
                <a:latin typeface="Courier New" panose="02070309020205020404" pitchFamily="49" charset="0"/>
                <a:cs typeface="Courier New" panose="02070309020205020404" pitchFamily="49" charset="0"/>
              </a:rPr>
              <a:t>setTimeout</a:t>
            </a:r>
            <a:r>
              <a:rPr lang="en-US" sz="1200" dirty="0">
                <a:latin typeface="Courier New" panose="02070309020205020404" pitchFamily="49" charset="0"/>
                <a:cs typeface="Courier New" panose="02070309020205020404" pitchFamily="49" charset="0"/>
              </a:rPr>
              <a:t>(() =&gt; {</a:t>
            </a:r>
          </a:p>
          <a:p>
            <a:r>
              <a:rPr lang="en-US" sz="1200" dirty="0" smtClean="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observer.next</a:t>
            </a:r>
            <a:r>
              <a:rPr lang="en-US" sz="1200" dirty="0">
                <a:latin typeface="Courier New" panose="02070309020205020404" pitchFamily="49" charset="0"/>
                <a:cs typeface="Courier New" panose="02070309020205020404" pitchFamily="49" charset="0"/>
              </a:rPr>
              <a:t>(42);</a:t>
            </a:r>
          </a:p>
          <a:p>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1000);</a:t>
            </a:r>
          </a:p>
          <a:p>
            <a:r>
              <a:rPr lang="en-US" sz="1200" dirty="0" smtClean="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setTimeout</a:t>
            </a:r>
            <a:r>
              <a:rPr lang="en-US" sz="1200" dirty="0">
                <a:latin typeface="Courier New" panose="02070309020205020404" pitchFamily="49" charset="0"/>
                <a:cs typeface="Courier New" panose="02070309020205020404" pitchFamily="49" charset="0"/>
              </a:rPr>
              <a:t>(() =&gt; {</a:t>
            </a:r>
          </a:p>
          <a:p>
            <a:r>
              <a:rPr lang="en-US" sz="1200" dirty="0" smtClean="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observer.complete</a:t>
            </a:r>
            <a:r>
              <a:rPr lang="en-US" sz="1200" dirty="0">
                <a:latin typeface="Courier New" panose="02070309020205020404" pitchFamily="49" charset="0"/>
                <a:cs typeface="Courier New" panose="02070309020205020404" pitchFamily="49" charset="0"/>
              </a:rPr>
              <a:t>();</a:t>
            </a:r>
          </a:p>
          <a:p>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3000);</a:t>
            </a:r>
          </a:p>
          <a:p>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
        <p:nvSpPr>
          <p:cNvPr id="6" name="TextBox 5"/>
          <p:cNvSpPr txBox="1"/>
          <p:nvPr/>
        </p:nvSpPr>
        <p:spPr>
          <a:xfrm>
            <a:off x="818606" y="5387680"/>
            <a:ext cx="6553200" cy="1200329"/>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err="1">
                <a:latin typeface="Courier New" panose="02070309020205020404" pitchFamily="49" charset="0"/>
                <a:cs typeface="Courier New" panose="02070309020205020404" pitchFamily="49" charset="0"/>
              </a:rPr>
              <a:t>data.subscribe</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value =&gt; </a:t>
            </a:r>
            <a:r>
              <a:rPr lang="en-US" sz="1200" dirty="0" err="1">
                <a:latin typeface="Courier New" panose="02070309020205020404" pitchFamily="49" charset="0"/>
                <a:cs typeface="Courier New" panose="02070309020205020404" pitchFamily="49" charset="0"/>
              </a:rPr>
              <a:t>this.values.push</a:t>
            </a:r>
            <a:r>
              <a:rPr lang="en-US" sz="1200" dirty="0">
                <a:latin typeface="Courier New" panose="02070309020205020404" pitchFamily="49" charset="0"/>
                <a:cs typeface="Courier New" panose="02070309020205020404" pitchFamily="49" charset="0"/>
              </a:rPr>
              <a:t>(value),</a:t>
            </a:r>
          </a:p>
          <a:p>
            <a:r>
              <a:rPr lang="en-US" sz="1200" dirty="0">
                <a:latin typeface="Courier New" panose="02070309020205020404" pitchFamily="49" charset="0"/>
                <a:cs typeface="Courier New" panose="02070309020205020404" pitchFamily="49" charset="0"/>
              </a:rPr>
              <a:t>          error =&gt; </a:t>
            </a:r>
            <a:r>
              <a:rPr lang="en-US" sz="1200" dirty="0" err="1">
                <a:latin typeface="Courier New" panose="02070309020205020404" pitchFamily="49" charset="0"/>
                <a:cs typeface="Courier New" panose="02070309020205020404" pitchFamily="49" charset="0"/>
              </a:rPr>
              <a:t>this.anyErrors</a:t>
            </a:r>
            <a:r>
              <a:rPr lang="en-US" sz="1200" dirty="0">
                <a:latin typeface="Courier New" panose="02070309020205020404" pitchFamily="49" charset="0"/>
                <a:cs typeface="Courier New" panose="02070309020205020404" pitchFamily="49" charset="0"/>
              </a:rPr>
              <a:t> = true,</a:t>
            </a:r>
          </a:p>
          <a:p>
            <a:r>
              <a:rPr lang="en-US" sz="1200" dirty="0">
                <a:latin typeface="Courier New" panose="02070309020205020404" pitchFamily="49" charset="0"/>
                <a:cs typeface="Courier New" panose="02070309020205020404" pitchFamily="49" charset="0"/>
              </a:rPr>
              <a:t>          () =&gt; </a:t>
            </a:r>
            <a:r>
              <a:rPr lang="en-US" sz="1200" dirty="0" err="1">
                <a:latin typeface="Courier New" panose="02070309020205020404" pitchFamily="49" charset="0"/>
                <a:cs typeface="Courier New" panose="02070309020205020404" pitchFamily="49" charset="0"/>
              </a:rPr>
              <a:t>this.finished</a:t>
            </a:r>
            <a:r>
              <a:rPr lang="en-US" sz="1200" dirty="0">
                <a:latin typeface="Courier New" panose="02070309020205020404" pitchFamily="49" charset="0"/>
                <a:cs typeface="Courier New" panose="02070309020205020404" pitchFamily="49" charset="0"/>
              </a:rPr>
              <a:t> = true</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p>
        </p:txBody>
      </p:sp>
      <p:sp>
        <p:nvSpPr>
          <p:cNvPr id="3" name="TextBox 2"/>
          <p:cNvSpPr txBox="1"/>
          <p:nvPr/>
        </p:nvSpPr>
        <p:spPr>
          <a:xfrm>
            <a:off x="762000" y="5079903"/>
            <a:ext cx="3661580"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Subscribing / Listening to an Observable</a:t>
            </a:r>
            <a:endParaRPr lang="en-US" sz="1400" b="1" dirty="0">
              <a:latin typeface="Arial" panose="020B0604020202020204" pitchFamily="34" charset="0"/>
              <a:cs typeface="Arial" panose="020B0604020202020204" pitchFamily="34" charset="0"/>
            </a:endParaRPr>
          </a:p>
        </p:txBody>
      </p:sp>
      <p:sp>
        <p:nvSpPr>
          <p:cNvPr id="7" name="TextBox 6"/>
          <p:cNvSpPr txBox="1"/>
          <p:nvPr/>
        </p:nvSpPr>
        <p:spPr>
          <a:xfrm>
            <a:off x="799011" y="3167533"/>
            <a:ext cx="3131880" cy="307777"/>
          </a:xfrm>
          <a:prstGeom prst="rect">
            <a:avLst/>
          </a:prstGeom>
          <a:noFill/>
        </p:spPr>
        <p:txBody>
          <a:bodyPr wrap="square" rtlCol="0">
            <a:spAutoFit/>
          </a:bodyPr>
          <a:lstStyle/>
          <a:p>
            <a:r>
              <a:rPr lang="en-US" sz="1400" b="1" dirty="0" smtClean="0">
                <a:latin typeface="Arial" panose="020B0604020202020204" pitchFamily="34" charset="0"/>
                <a:cs typeface="Arial" panose="020B0604020202020204" pitchFamily="34" charset="0"/>
              </a:rPr>
              <a:t>Defining an Observable</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26064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Observables Definition </a:t>
            </a:r>
            <a:endParaRPr lang="en-US" dirty="0"/>
          </a:p>
        </p:txBody>
      </p:sp>
      <p:sp>
        <p:nvSpPr>
          <p:cNvPr id="4" name="Rectangle 1"/>
          <p:cNvSpPr>
            <a:spLocks noChangeArrowheads="1"/>
          </p:cNvSpPr>
          <p:nvPr/>
        </p:nvSpPr>
        <p:spPr bwMode="auto">
          <a:xfrm>
            <a:off x="228600" y="1068288"/>
            <a:ext cx="8534400" cy="4008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en-US" altLang="en-US" sz="2000" b="1" dirty="0">
                <a:latin typeface="Arial" panose="020B0604020202020204" pitchFamily="34" charset="0"/>
                <a:cs typeface="Arial" panose="020B0604020202020204" pitchFamily="34" charset="0"/>
              </a:rPr>
              <a:t>Observables </a:t>
            </a:r>
            <a:r>
              <a:rPr lang="en-US" altLang="en-US" sz="2000" b="1" dirty="0" smtClean="0">
                <a:latin typeface="Arial" panose="020B0604020202020204" pitchFamily="34" charset="0"/>
                <a:cs typeface="Arial" panose="020B0604020202020204" pitchFamily="34" charset="0"/>
              </a:rPr>
              <a:t>Definition </a:t>
            </a:r>
            <a:r>
              <a:rPr lang="en-US" altLang="en-US" sz="2000" dirty="0">
                <a:latin typeface="Arial" panose="020B0604020202020204" pitchFamily="34" charset="0"/>
                <a:cs typeface="Arial" panose="020B0604020202020204" pitchFamily="34" charset="0"/>
              </a:rPr>
              <a:t>i</a:t>
            </a:r>
            <a:r>
              <a:rPr lang="en-US" altLang="en-US" sz="2000" dirty="0" smtClean="0">
                <a:latin typeface="Arial" panose="020B0604020202020204" pitchFamily="34" charset="0"/>
                <a:cs typeface="Arial" panose="020B0604020202020204" pitchFamily="34" charset="0"/>
              </a:rPr>
              <a:t>ncludes defining an Observable object and supplies the Observable body. This is where asynchronous operations need to reside. These asynchronous operations may communicate to subscribers via the following methods:</a:t>
            </a:r>
          </a:p>
          <a:p>
            <a:pPr defTabSz="685800" eaLnBrk="0" fontAlgn="base" hangingPunct="0">
              <a:spcBef>
                <a:spcPct val="0"/>
              </a:spcBef>
              <a:spcAft>
                <a:spcPct val="0"/>
              </a:spcAft>
            </a:pPr>
            <a:endParaRPr lang="en-US" altLang="en-US" sz="2000" dirty="0" smtClean="0">
              <a:latin typeface="Arial" panose="020B0604020202020204" pitchFamily="34" charset="0"/>
              <a:cs typeface="Arial" panose="020B0604020202020204" pitchFamily="34" charset="0"/>
            </a:endParaRPr>
          </a:p>
          <a:p>
            <a:pPr marL="1257300" lvl="2" indent="-342900" defTabSz="685800" eaLnBrk="0" fontAlgn="base" hangingPunct="0">
              <a:spcBef>
                <a:spcPct val="0"/>
              </a:spcBef>
              <a:spcAft>
                <a:spcPct val="0"/>
              </a:spcAft>
              <a:buFont typeface="Arial" panose="020B0604020202020204" pitchFamily="34" charset="0"/>
              <a:buChar char="•"/>
            </a:pPr>
            <a:r>
              <a:rPr lang="en-US" altLang="en-US" sz="2000" b="1" i="1" dirty="0" err="1" smtClean="0">
                <a:latin typeface="Arial" panose="020B0604020202020204" pitchFamily="34" charset="0"/>
                <a:cs typeface="Arial" panose="020B0604020202020204" pitchFamily="34" charset="0"/>
              </a:rPr>
              <a:t>Observer.next</a:t>
            </a:r>
            <a:r>
              <a:rPr lang="en-US" altLang="en-US" sz="2000" b="1" i="1" dirty="0" smtClean="0">
                <a:latin typeface="Arial" panose="020B0604020202020204" pitchFamily="34" charset="0"/>
                <a:cs typeface="Arial" panose="020B0604020202020204" pitchFamily="34" charset="0"/>
              </a:rPr>
              <a:t> </a:t>
            </a:r>
            <a:r>
              <a:rPr lang="en-US" altLang="en-US" sz="2000" dirty="0" smtClean="0">
                <a:latin typeface="Arial" panose="020B0604020202020204" pitchFamily="34" charset="0"/>
                <a:cs typeface="Arial" panose="020B0604020202020204" pitchFamily="34" charset="0"/>
              </a:rPr>
              <a:t>– to send a progress signal, with data</a:t>
            </a:r>
          </a:p>
          <a:p>
            <a:pPr marL="1257300" lvl="2" indent="-342900" defTabSz="685800" eaLnBrk="0" fontAlgn="base" hangingPunct="0">
              <a:spcBef>
                <a:spcPct val="0"/>
              </a:spcBef>
              <a:spcAft>
                <a:spcPct val="0"/>
              </a:spcAft>
              <a:buFont typeface="Arial" panose="020B0604020202020204" pitchFamily="34" charset="0"/>
              <a:buChar char="•"/>
            </a:pPr>
            <a:r>
              <a:rPr lang="en-US" altLang="en-US" sz="2000" b="1" i="1" dirty="0" err="1">
                <a:latin typeface="Arial" panose="020B0604020202020204" pitchFamily="34" charset="0"/>
                <a:cs typeface="Arial" panose="020B0604020202020204" pitchFamily="34" charset="0"/>
              </a:rPr>
              <a:t>O</a:t>
            </a:r>
            <a:r>
              <a:rPr lang="en-US" altLang="en-US" sz="2000" b="1" i="1" dirty="0" err="1" smtClean="0">
                <a:latin typeface="Arial" panose="020B0604020202020204" pitchFamily="34" charset="0"/>
                <a:cs typeface="Arial" panose="020B0604020202020204" pitchFamily="34" charset="0"/>
              </a:rPr>
              <a:t>bserver.error</a:t>
            </a:r>
            <a:r>
              <a:rPr lang="en-US" altLang="en-US" sz="2000" b="1" i="1" dirty="0" smtClean="0">
                <a:latin typeface="Arial" panose="020B0604020202020204" pitchFamily="34" charset="0"/>
                <a:cs typeface="Arial" panose="020B0604020202020204" pitchFamily="34" charset="0"/>
              </a:rPr>
              <a:t> </a:t>
            </a:r>
            <a:r>
              <a:rPr lang="en-US" altLang="en-US" sz="2000" dirty="0" smtClean="0">
                <a:latin typeface="Arial" panose="020B0604020202020204" pitchFamily="34" charset="0"/>
                <a:cs typeface="Arial" panose="020B0604020202020204" pitchFamily="34" charset="0"/>
              </a:rPr>
              <a:t>– to indicate errors</a:t>
            </a:r>
          </a:p>
          <a:p>
            <a:pPr marL="1257300" lvl="2" indent="-342900" defTabSz="685800" eaLnBrk="0" fontAlgn="base" hangingPunct="0">
              <a:spcBef>
                <a:spcPct val="0"/>
              </a:spcBef>
              <a:spcAft>
                <a:spcPct val="0"/>
              </a:spcAft>
              <a:buFont typeface="Arial" panose="020B0604020202020204" pitchFamily="34" charset="0"/>
              <a:buChar char="•"/>
            </a:pPr>
            <a:r>
              <a:rPr lang="en-US" altLang="en-US" sz="2000" b="1" i="1" dirty="0" err="1">
                <a:latin typeface="Arial" panose="020B0604020202020204" pitchFamily="34" charset="0"/>
                <a:cs typeface="Arial" panose="020B0604020202020204" pitchFamily="34" charset="0"/>
              </a:rPr>
              <a:t>O</a:t>
            </a:r>
            <a:r>
              <a:rPr lang="en-US" altLang="en-US" sz="2000" b="1" i="1" dirty="0" err="1" smtClean="0">
                <a:latin typeface="Arial" panose="020B0604020202020204" pitchFamily="34" charset="0"/>
                <a:cs typeface="Arial" panose="020B0604020202020204" pitchFamily="34" charset="0"/>
              </a:rPr>
              <a:t>bserver.complete</a:t>
            </a:r>
            <a:r>
              <a:rPr lang="en-US" altLang="en-US" sz="2000" b="1" i="1" dirty="0" smtClean="0">
                <a:latin typeface="Arial" panose="020B0604020202020204" pitchFamily="34" charset="0"/>
                <a:cs typeface="Arial" panose="020B0604020202020204" pitchFamily="34" charset="0"/>
              </a:rPr>
              <a:t> </a:t>
            </a:r>
            <a:r>
              <a:rPr lang="en-US" altLang="en-US" sz="2000" dirty="0" smtClean="0">
                <a:latin typeface="Arial" panose="020B0604020202020204" pitchFamily="34" charset="0"/>
                <a:cs typeface="Arial" panose="020B0604020202020204" pitchFamily="34" charset="0"/>
              </a:rPr>
              <a:t>– to indicate completion of the process</a:t>
            </a:r>
          </a:p>
          <a:p>
            <a:pPr marL="1257300" lvl="2" indent="-342900" defTabSz="685800" eaLnBrk="0" fontAlgn="base" hangingPunct="0">
              <a:spcBef>
                <a:spcPct val="0"/>
              </a:spcBef>
              <a:spcAft>
                <a:spcPct val="0"/>
              </a:spcAft>
              <a:buFont typeface="Arial" panose="020B0604020202020204" pitchFamily="34" charset="0"/>
              <a:buChar char="•"/>
            </a:pPr>
            <a:endParaRPr lang="en-US" altLang="en-US" sz="2000" dirty="0">
              <a:latin typeface="Arial" panose="020B0604020202020204" pitchFamily="34" charset="0"/>
              <a:cs typeface="Arial" panose="020B0604020202020204" pitchFamily="34" charset="0"/>
            </a:endParaRPr>
          </a:p>
          <a:p>
            <a:pPr marL="1257300" lvl="2" indent="-342900" defTabSz="685800" eaLnBrk="0" fontAlgn="base" hangingPunct="0">
              <a:spcBef>
                <a:spcPct val="0"/>
              </a:spcBef>
              <a:spcAft>
                <a:spcPct val="0"/>
              </a:spcAft>
              <a:buFont typeface="Arial" panose="020B0604020202020204" pitchFamily="34" charset="0"/>
              <a:buChar char="•"/>
            </a:pPr>
            <a:endParaRPr lang="en-US" altLang="en-US" sz="2000" dirty="0" smtClean="0">
              <a:latin typeface="Arial" panose="020B0604020202020204" pitchFamily="34" charset="0"/>
              <a:cs typeface="Arial" panose="020B0604020202020204" pitchFamily="34" charset="0"/>
            </a:endParaRPr>
          </a:p>
          <a:p>
            <a:pPr lvl="1" defTabSz="685800" eaLnBrk="0" fontAlgn="base" hangingPunct="0">
              <a:spcBef>
                <a:spcPct val="0"/>
              </a:spcBef>
              <a:spcAft>
                <a:spcPct val="0"/>
              </a:spcAft>
            </a:pPr>
            <a:r>
              <a:rPr lang="en-US" altLang="en-US" sz="2000" b="1" dirty="0" smtClean="0">
                <a:latin typeface="Arial" panose="020B0604020202020204" pitchFamily="34" charset="0"/>
                <a:cs typeface="Arial" panose="020B0604020202020204" pitchFamily="34" charset="0"/>
              </a:rPr>
              <a:t>Note: </a:t>
            </a:r>
            <a:r>
              <a:rPr lang="en-US" altLang="en-US" i="1" dirty="0" smtClean="0">
                <a:latin typeface="Arial" panose="020B0604020202020204" pitchFamily="34" charset="0"/>
                <a:cs typeface="Arial" panose="020B0604020202020204" pitchFamily="34" charset="0"/>
              </a:rPr>
              <a:t>All of the communication methods have the ability to send homogeneous data back to the subscribers. The data type of the Observables have to be declared in advance, at the time of reference creation.</a:t>
            </a:r>
            <a:endParaRPr lang="en-US" altLang="en-US"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85945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Subscription</a:t>
            </a:r>
            <a:endParaRPr lang="en-US" dirty="0"/>
          </a:p>
        </p:txBody>
      </p:sp>
      <p:sp>
        <p:nvSpPr>
          <p:cNvPr id="4" name="Rectangle 1"/>
          <p:cNvSpPr>
            <a:spLocks noChangeArrowheads="1"/>
          </p:cNvSpPr>
          <p:nvPr/>
        </p:nvSpPr>
        <p:spPr bwMode="auto">
          <a:xfrm>
            <a:off x="228600" y="867490"/>
            <a:ext cx="8458200" cy="3916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en-US" altLang="en-US" sz="2000" b="1" dirty="0">
                <a:latin typeface="Arial" panose="020B0604020202020204" pitchFamily="34" charset="0"/>
                <a:cs typeface="Arial" panose="020B0604020202020204" pitchFamily="34" charset="0"/>
              </a:rPr>
              <a:t>Observables </a:t>
            </a:r>
            <a:r>
              <a:rPr lang="en-US" altLang="en-US" sz="2000" b="1" dirty="0" smtClean="0">
                <a:latin typeface="Arial" panose="020B0604020202020204" pitchFamily="34" charset="0"/>
                <a:cs typeface="Arial" panose="020B0604020202020204" pitchFamily="34" charset="0"/>
              </a:rPr>
              <a:t>Subscription</a:t>
            </a:r>
          </a:p>
          <a:p>
            <a:pPr lvl="1" defTabSz="685800" eaLnBrk="0" fontAlgn="base" hangingPunct="0">
              <a:spcBef>
                <a:spcPct val="0"/>
              </a:spcBef>
              <a:spcAft>
                <a:spcPct val="0"/>
              </a:spcAft>
            </a:pPr>
            <a:r>
              <a:rPr lang="en-US" altLang="en-US" sz="2000" dirty="0" smtClean="0">
                <a:latin typeface="Arial" panose="020B0604020202020204" pitchFamily="34" charset="0"/>
                <a:cs typeface="Arial" panose="020B0604020202020204" pitchFamily="34" charset="0"/>
              </a:rPr>
              <a:t>Observables can be listened to by using one of the following methods:</a:t>
            </a:r>
            <a:br>
              <a:rPr lang="en-US" altLang="en-US" sz="2000" dirty="0" smtClean="0">
                <a:latin typeface="Arial" panose="020B0604020202020204" pitchFamily="34" charset="0"/>
                <a:cs typeface="Arial" panose="020B0604020202020204" pitchFamily="34" charset="0"/>
              </a:rPr>
            </a:br>
            <a:endParaRPr lang="en-US" altLang="en-US" sz="2000" dirty="0" smtClean="0">
              <a:latin typeface="Arial" panose="020B0604020202020204" pitchFamily="34" charset="0"/>
              <a:cs typeface="Arial" panose="020B0604020202020204" pitchFamily="34" charset="0"/>
            </a:endParaRPr>
          </a:p>
          <a:p>
            <a:pPr marL="1257300" lvl="2" indent="-342900" defTabSz="685800" eaLnBrk="0" fontAlgn="base" hangingPunct="0">
              <a:spcBef>
                <a:spcPct val="0"/>
              </a:spcBef>
              <a:spcAft>
                <a:spcPct val="0"/>
              </a:spcAft>
              <a:buFont typeface="Arial" panose="020B0604020202020204" pitchFamily="34" charset="0"/>
              <a:buChar char="•"/>
            </a:pPr>
            <a:r>
              <a:rPr lang="en-US" altLang="en-US" b="1" i="1" dirty="0" smtClean="0">
                <a:latin typeface="Arial" panose="020B0604020202020204" pitchFamily="34" charset="0"/>
                <a:cs typeface="Arial" panose="020B0604020202020204" pitchFamily="34" charset="0"/>
              </a:rPr>
              <a:t>subscribe</a:t>
            </a:r>
            <a:r>
              <a:rPr lang="en-US" altLang="en-US" dirty="0" smtClean="0">
                <a:latin typeface="Arial" panose="020B0604020202020204" pitchFamily="34" charset="0"/>
                <a:cs typeface="Arial" panose="020B0604020202020204" pitchFamily="34" charset="0"/>
              </a:rPr>
              <a:t> – This method accepts three callback functions in the below order:</a:t>
            </a:r>
          </a:p>
          <a:p>
            <a:pPr marL="1828800" lvl="3" indent="-457200" defTabSz="685800" eaLnBrk="0" fontAlgn="base" hangingPunct="0">
              <a:spcBef>
                <a:spcPct val="0"/>
              </a:spcBef>
              <a:spcAft>
                <a:spcPct val="0"/>
              </a:spcAft>
              <a:buFont typeface="+mj-lt"/>
              <a:buAutoNum type="arabicPeriod"/>
            </a:pPr>
            <a:r>
              <a:rPr lang="en-US" altLang="en-US" sz="1600" i="1" dirty="0" smtClean="0">
                <a:latin typeface="Arial" panose="020B0604020202020204" pitchFamily="34" charset="0"/>
                <a:cs typeface="Arial" panose="020B0604020202020204" pitchFamily="34" charset="0"/>
              </a:rPr>
              <a:t>Progress callback</a:t>
            </a:r>
            <a:r>
              <a:rPr lang="en-US" altLang="en-US" sz="1600" dirty="0" smtClean="0">
                <a:latin typeface="Arial" panose="020B0604020202020204" pitchFamily="34" charset="0"/>
                <a:cs typeface="Arial" panose="020B0604020202020204" pitchFamily="34" charset="0"/>
              </a:rPr>
              <a:t> – called each time the observable posts a new value</a:t>
            </a:r>
          </a:p>
          <a:p>
            <a:pPr marL="1828800" lvl="3" indent="-457200" defTabSz="685800" eaLnBrk="0" fontAlgn="base" hangingPunct="0">
              <a:spcBef>
                <a:spcPct val="0"/>
              </a:spcBef>
              <a:spcAft>
                <a:spcPct val="0"/>
              </a:spcAft>
              <a:buFont typeface="+mj-lt"/>
              <a:buAutoNum type="arabicPeriod"/>
            </a:pPr>
            <a:r>
              <a:rPr lang="en-US" altLang="en-US" sz="1600" i="1" dirty="0" smtClean="0">
                <a:latin typeface="Arial" panose="020B0604020202020204" pitchFamily="34" charset="0"/>
                <a:cs typeface="Arial" panose="020B0604020202020204" pitchFamily="34" charset="0"/>
              </a:rPr>
              <a:t>Error callback</a:t>
            </a:r>
            <a:r>
              <a:rPr lang="en-US" altLang="en-US" sz="1600" dirty="0" smtClean="0">
                <a:latin typeface="Arial" panose="020B0604020202020204" pitchFamily="34" charset="0"/>
                <a:cs typeface="Arial" panose="020B0604020202020204" pitchFamily="34" charset="0"/>
              </a:rPr>
              <a:t> – called when the observable posts an error</a:t>
            </a:r>
          </a:p>
          <a:p>
            <a:pPr marL="1828800" lvl="3" indent="-457200" defTabSz="685800" eaLnBrk="0" fontAlgn="base" hangingPunct="0">
              <a:spcBef>
                <a:spcPct val="0"/>
              </a:spcBef>
              <a:spcAft>
                <a:spcPct val="0"/>
              </a:spcAft>
              <a:buFont typeface="+mj-lt"/>
              <a:buAutoNum type="arabicPeriod"/>
            </a:pPr>
            <a:r>
              <a:rPr lang="en-US" altLang="en-US" sz="1600" i="1" dirty="0" smtClean="0">
                <a:latin typeface="Arial" panose="020B0604020202020204" pitchFamily="34" charset="0"/>
                <a:cs typeface="Arial" panose="020B0604020202020204" pitchFamily="34" charset="0"/>
              </a:rPr>
              <a:t>Completion callback </a:t>
            </a:r>
            <a:r>
              <a:rPr lang="en-US" altLang="en-US" sz="1600" dirty="0" smtClean="0">
                <a:latin typeface="Arial" panose="020B0604020202020204" pitchFamily="34" charset="0"/>
                <a:cs typeface="Arial" panose="020B0604020202020204" pitchFamily="34" charset="0"/>
              </a:rPr>
              <a:t>– called when the observable signals successful completion</a:t>
            </a:r>
          </a:p>
          <a:p>
            <a:pPr lvl="3" defTabSz="685800" eaLnBrk="0" fontAlgn="base" hangingPunct="0">
              <a:spcBef>
                <a:spcPct val="0"/>
              </a:spcBef>
              <a:spcAft>
                <a:spcPct val="0"/>
              </a:spcAft>
            </a:pPr>
            <a:endParaRPr lang="en-US" altLang="en-US" sz="1600" dirty="0" smtClean="0">
              <a:latin typeface="Arial" panose="020B0604020202020204" pitchFamily="34" charset="0"/>
              <a:cs typeface="Arial" panose="020B0604020202020204" pitchFamily="34" charset="0"/>
            </a:endParaRPr>
          </a:p>
          <a:p>
            <a:pPr marL="1257300" lvl="2" indent="-342900" defTabSz="685800" eaLnBrk="0" fontAlgn="base" hangingPunct="0">
              <a:spcBef>
                <a:spcPct val="0"/>
              </a:spcBef>
              <a:spcAft>
                <a:spcPct val="0"/>
              </a:spcAft>
              <a:buFont typeface="Arial" panose="020B0604020202020204" pitchFamily="34" charset="0"/>
              <a:buChar char="•"/>
            </a:pPr>
            <a:r>
              <a:rPr lang="en-US" altLang="en-US" b="1" i="1" dirty="0" err="1" smtClean="0">
                <a:latin typeface="Arial" panose="020B0604020202020204" pitchFamily="34" charset="0"/>
                <a:cs typeface="Arial" panose="020B0604020202020204" pitchFamily="34" charset="0"/>
              </a:rPr>
              <a:t>foreach</a:t>
            </a:r>
            <a:r>
              <a:rPr lang="en-US" altLang="en-US" dirty="0" smtClean="0">
                <a:latin typeface="Arial" panose="020B0604020202020204" pitchFamily="34" charset="0"/>
                <a:cs typeface="Arial" panose="020B0604020202020204" pitchFamily="34" charset="0"/>
              </a:rPr>
              <a:t> – This method is actually a wrapper, around the subscribe method, returning a promise object. The promise get resolved or rejected based on success or failure respectively.</a:t>
            </a: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80072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Subscription (Contd.)</a:t>
            </a:r>
            <a:endParaRPr lang="en-US" dirty="0"/>
          </a:p>
        </p:txBody>
      </p:sp>
      <p:sp>
        <p:nvSpPr>
          <p:cNvPr id="4" name="Rectangle 1"/>
          <p:cNvSpPr>
            <a:spLocks noChangeArrowheads="1"/>
          </p:cNvSpPr>
          <p:nvPr/>
        </p:nvSpPr>
        <p:spPr bwMode="auto">
          <a:xfrm>
            <a:off x="304800" y="822068"/>
            <a:ext cx="8534400" cy="4685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342900" indent="-342900" defTabSz="685800" eaLnBrk="0" fontAlgn="base" hangingPunct="0">
              <a:spcBef>
                <a:spcPct val="0"/>
              </a:spcBef>
              <a:spcAft>
                <a:spcPct val="0"/>
              </a:spcAft>
              <a:buFont typeface="Arial" panose="020B0604020202020204" pitchFamily="34" charset="0"/>
              <a:buChar char="•"/>
            </a:pPr>
            <a:r>
              <a:rPr lang="en-US" altLang="en-US" sz="2000" b="1" dirty="0">
                <a:latin typeface="Arial" panose="020B0604020202020204" pitchFamily="34" charset="0"/>
                <a:cs typeface="Arial" panose="020B0604020202020204" pitchFamily="34" charset="0"/>
              </a:rPr>
              <a:t>Observables </a:t>
            </a:r>
            <a:r>
              <a:rPr lang="en-US" altLang="en-US" sz="2000" b="1" dirty="0" smtClean="0">
                <a:latin typeface="Arial" panose="020B0604020202020204" pitchFamily="34" charset="0"/>
                <a:cs typeface="Arial" panose="020B0604020202020204" pitchFamily="34" charset="0"/>
              </a:rPr>
              <a:t>Subscription using subscribe</a:t>
            </a:r>
          </a:p>
          <a:p>
            <a:pPr defTabSz="685800" eaLnBrk="0" fontAlgn="base" hangingPunct="0">
              <a:spcBef>
                <a:spcPct val="0"/>
              </a:spcBef>
              <a:spcAft>
                <a:spcPct val="0"/>
              </a:spcAft>
            </a:pPr>
            <a:endParaRPr lang="en-US" altLang="en-US" sz="2000" b="1" dirty="0" smtClean="0">
              <a:latin typeface="Arial" panose="020B0604020202020204" pitchFamily="34" charset="0"/>
              <a:cs typeface="Arial" panose="020B0604020202020204" pitchFamily="34" charset="0"/>
            </a:endParaRPr>
          </a:p>
          <a:p>
            <a:pPr marL="342900" indent="-342900" defTabSz="685800" eaLnBrk="0" fontAlgn="base" hangingPunct="0">
              <a:spcBef>
                <a:spcPct val="0"/>
              </a:spcBef>
              <a:spcAft>
                <a:spcPct val="0"/>
              </a:spcAft>
              <a:buFont typeface="Arial" panose="020B0604020202020204" pitchFamily="34" charset="0"/>
              <a:buChar char="•"/>
            </a:pPr>
            <a:endParaRPr lang="en-US" altLang="en-US" sz="2000" b="1" dirty="0">
              <a:latin typeface="Arial" panose="020B0604020202020204" pitchFamily="34" charset="0"/>
              <a:cs typeface="Arial" panose="020B0604020202020204" pitchFamily="34" charset="0"/>
            </a:endParaRPr>
          </a:p>
          <a:p>
            <a:pPr marL="342900" indent="-342900" defTabSz="685800" eaLnBrk="0" fontAlgn="base" hangingPunct="0">
              <a:spcBef>
                <a:spcPct val="0"/>
              </a:spcBef>
              <a:spcAft>
                <a:spcPct val="0"/>
              </a:spcAft>
              <a:buFont typeface="Arial" panose="020B0604020202020204" pitchFamily="34" charset="0"/>
              <a:buChar char="•"/>
            </a:pPr>
            <a:endParaRPr lang="en-US" altLang="en-US" sz="2000" b="1" dirty="0" smtClean="0">
              <a:latin typeface="Arial" panose="020B0604020202020204" pitchFamily="34" charset="0"/>
              <a:cs typeface="Arial" panose="020B0604020202020204" pitchFamily="34" charset="0"/>
            </a:endParaRPr>
          </a:p>
          <a:p>
            <a:pPr marL="342900" indent="-342900" defTabSz="685800" eaLnBrk="0" fontAlgn="base" hangingPunct="0">
              <a:spcBef>
                <a:spcPct val="0"/>
              </a:spcBef>
              <a:spcAft>
                <a:spcPct val="0"/>
              </a:spcAft>
              <a:buFont typeface="Arial" panose="020B0604020202020204" pitchFamily="34" charset="0"/>
              <a:buChar char="•"/>
            </a:pPr>
            <a:endParaRPr lang="en-US" altLang="en-US" sz="2000" b="1" dirty="0">
              <a:latin typeface="Arial" panose="020B0604020202020204" pitchFamily="34" charset="0"/>
              <a:cs typeface="Arial" panose="020B0604020202020204" pitchFamily="34" charset="0"/>
            </a:endParaRPr>
          </a:p>
          <a:p>
            <a:pPr defTabSz="685800" eaLnBrk="0" fontAlgn="base" hangingPunct="0">
              <a:spcBef>
                <a:spcPct val="0"/>
              </a:spcBef>
              <a:spcAft>
                <a:spcPct val="0"/>
              </a:spcAft>
            </a:pPr>
            <a:endParaRPr lang="en-US" altLang="en-US" sz="2000" b="1" dirty="0" smtClean="0">
              <a:latin typeface="Arial" panose="020B0604020202020204" pitchFamily="34" charset="0"/>
              <a:cs typeface="Arial" panose="020B0604020202020204" pitchFamily="34" charset="0"/>
            </a:endParaRPr>
          </a:p>
          <a:p>
            <a:pPr marL="342900" indent="-342900" defTabSz="685800" eaLnBrk="0" fontAlgn="base" hangingPunct="0">
              <a:spcBef>
                <a:spcPct val="0"/>
              </a:spcBef>
              <a:spcAft>
                <a:spcPct val="0"/>
              </a:spcAft>
              <a:buFont typeface="Arial" panose="020B0604020202020204" pitchFamily="34" charset="0"/>
              <a:buChar char="•"/>
            </a:pPr>
            <a:r>
              <a:rPr lang="en-US" altLang="en-US" sz="2000" b="1" dirty="0">
                <a:latin typeface="Arial" panose="020B0604020202020204" pitchFamily="34" charset="0"/>
                <a:cs typeface="Arial" panose="020B0604020202020204" pitchFamily="34" charset="0"/>
              </a:rPr>
              <a:t>Observables Subscription using </a:t>
            </a:r>
            <a:r>
              <a:rPr lang="en-US" altLang="en-US" sz="2000" b="1" dirty="0" err="1" smtClean="0">
                <a:latin typeface="Arial" panose="020B0604020202020204" pitchFamily="34" charset="0"/>
                <a:cs typeface="Arial" panose="020B0604020202020204" pitchFamily="34" charset="0"/>
              </a:rPr>
              <a:t>forEach</a:t>
            </a:r>
            <a:endParaRPr lang="en-US" altLang="en-US" sz="2000" b="1" dirty="0" smtClean="0">
              <a:latin typeface="Arial" panose="020B0604020202020204" pitchFamily="34" charset="0"/>
              <a:cs typeface="Arial" panose="020B0604020202020204" pitchFamily="34" charset="0"/>
            </a:endParaRPr>
          </a:p>
          <a:p>
            <a:pPr defTabSz="685800" eaLnBrk="0" fontAlgn="base" hangingPunct="0">
              <a:spcBef>
                <a:spcPct val="0"/>
              </a:spcBef>
              <a:spcAft>
                <a:spcPct val="0"/>
              </a:spcAft>
            </a:pPr>
            <a:endParaRPr lang="en-US" altLang="en-US" sz="2000" b="1" dirty="0" smtClean="0">
              <a:latin typeface="Arial" panose="020B0604020202020204" pitchFamily="34" charset="0"/>
              <a:cs typeface="Arial" panose="020B0604020202020204" pitchFamily="34" charset="0"/>
            </a:endParaRPr>
          </a:p>
          <a:p>
            <a:pPr marL="342900" indent="-342900" defTabSz="685800" eaLnBrk="0" fontAlgn="base" hangingPunct="0">
              <a:spcBef>
                <a:spcPct val="0"/>
              </a:spcBef>
              <a:spcAft>
                <a:spcPct val="0"/>
              </a:spcAft>
              <a:buFont typeface="Arial" panose="020B0604020202020204" pitchFamily="34" charset="0"/>
              <a:buChar char="•"/>
            </a:pPr>
            <a:endParaRPr lang="en-US" altLang="en-US" sz="2000" b="1" dirty="0" smtClean="0">
              <a:latin typeface="Arial" panose="020B0604020202020204" pitchFamily="34" charset="0"/>
              <a:cs typeface="Arial" panose="020B0604020202020204" pitchFamily="34" charset="0"/>
            </a:endParaRPr>
          </a:p>
          <a:p>
            <a:pPr marL="342900" indent="-342900" defTabSz="685800" eaLnBrk="0" fontAlgn="base" hangingPunct="0">
              <a:spcBef>
                <a:spcPct val="0"/>
              </a:spcBef>
              <a:spcAft>
                <a:spcPct val="0"/>
              </a:spcAft>
              <a:buFont typeface="Arial" panose="020B0604020202020204" pitchFamily="34" charset="0"/>
              <a:buChar char="•"/>
            </a:pPr>
            <a:endParaRPr lang="en-US" altLang="en-US" sz="2000" b="1" dirty="0">
              <a:latin typeface="Arial" panose="020B0604020202020204" pitchFamily="34" charset="0"/>
              <a:cs typeface="Arial" panose="020B0604020202020204" pitchFamily="34" charset="0"/>
            </a:endParaRPr>
          </a:p>
          <a:p>
            <a:pPr marL="342900" indent="-342900" defTabSz="685800" eaLnBrk="0" fontAlgn="base" hangingPunct="0">
              <a:spcBef>
                <a:spcPct val="0"/>
              </a:spcBef>
              <a:spcAft>
                <a:spcPct val="0"/>
              </a:spcAft>
              <a:buFont typeface="Arial" panose="020B0604020202020204" pitchFamily="34" charset="0"/>
              <a:buChar char="•"/>
            </a:pPr>
            <a:endParaRPr lang="en-US" altLang="en-US" sz="2000" b="1" dirty="0" smtClean="0">
              <a:latin typeface="Arial" panose="020B0604020202020204" pitchFamily="34" charset="0"/>
              <a:cs typeface="Arial" panose="020B0604020202020204" pitchFamily="34" charset="0"/>
            </a:endParaRPr>
          </a:p>
          <a:p>
            <a:pPr marL="342900" indent="-342900" defTabSz="685800" eaLnBrk="0" fontAlgn="base" hangingPunct="0">
              <a:spcBef>
                <a:spcPct val="0"/>
              </a:spcBef>
              <a:spcAft>
                <a:spcPct val="0"/>
              </a:spcAft>
              <a:buFont typeface="Arial" panose="020B0604020202020204" pitchFamily="34" charset="0"/>
              <a:buChar char="•"/>
            </a:pPr>
            <a:endParaRPr lang="en-US" altLang="en-US" sz="2000" b="1" dirty="0">
              <a:latin typeface="Arial" panose="020B0604020202020204" pitchFamily="34" charset="0"/>
              <a:cs typeface="Arial" panose="020B0604020202020204" pitchFamily="34" charset="0"/>
            </a:endParaRPr>
          </a:p>
          <a:p>
            <a:pPr marL="342900" indent="-342900" defTabSz="685800" eaLnBrk="0" fontAlgn="base" hangingPunct="0">
              <a:spcBef>
                <a:spcPct val="0"/>
              </a:spcBef>
              <a:spcAft>
                <a:spcPct val="0"/>
              </a:spcAft>
              <a:buFont typeface="Arial" panose="020B0604020202020204" pitchFamily="34" charset="0"/>
              <a:buChar char="•"/>
            </a:pPr>
            <a:endParaRPr lang="en-US" altLang="en-US" sz="2000" b="1" dirty="0" smtClean="0">
              <a:latin typeface="Arial" panose="020B0604020202020204" pitchFamily="34" charset="0"/>
              <a:cs typeface="Arial" panose="020B0604020202020204" pitchFamily="34" charset="0"/>
            </a:endParaRPr>
          </a:p>
          <a:p>
            <a:pPr marL="342900" indent="-342900" defTabSz="685800" eaLnBrk="0" fontAlgn="base" hangingPunct="0">
              <a:spcBef>
                <a:spcPct val="0"/>
              </a:spcBef>
              <a:spcAft>
                <a:spcPct val="0"/>
              </a:spcAft>
              <a:buFont typeface="Arial" panose="020B0604020202020204" pitchFamily="34" charset="0"/>
              <a:buChar char="•"/>
            </a:pPr>
            <a:r>
              <a:rPr lang="en-US" altLang="en-US" sz="2000" b="1" dirty="0" err="1" smtClean="0">
                <a:latin typeface="Arial" panose="020B0604020202020204" pitchFamily="34" charset="0"/>
                <a:cs typeface="Arial" panose="020B0604020202020204" pitchFamily="34" charset="0"/>
              </a:rPr>
              <a:t>forEach</a:t>
            </a:r>
            <a:r>
              <a:rPr lang="en-US" altLang="en-US" sz="2000" b="1" dirty="0" smtClean="0">
                <a:latin typeface="Arial" panose="020B0604020202020204" pitchFamily="34" charset="0"/>
                <a:cs typeface="Arial" panose="020B0604020202020204" pitchFamily="34" charset="0"/>
              </a:rPr>
              <a:t> subscribe analogy</a:t>
            </a:r>
          </a:p>
          <a:p>
            <a:pPr defTabSz="685800" eaLnBrk="0" fontAlgn="base" hangingPunct="0">
              <a:spcBef>
                <a:spcPct val="0"/>
              </a:spcBef>
              <a:spcAft>
                <a:spcPct val="0"/>
              </a:spcAft>
            </a:pPr>
            <a:endParaRPr lang="en-US" altLang="en-US" sz="2000" b="1" dirty="0" smtClean="0">
              <a:latin typeface="Arial" panose="020B0604020202020204" pitchFamily="34" charset="0"/>
              <a:cs typeface="Arial" panose="020B0604020202020204" pitchFamily="34" charset="0"/>
            </a:endParaRPr>
          </a:p>
        </p:txBody>
      </p:sp>
      <p:sp>
        <p:nvSpPr>
          <p:cNvPr id="5" name="TextBox 4"/>
          <p:cNvSpPr txBox="1"/>
          <p:nvPr/>
        </p:nvSpPr>
        <p:spPr>
          <a:xfrm>
            <a:off x="609600" y="1420552"/>
            <a:ext cx="8001000" cy="1015663"/>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Observable.of</a:t>
            </a:r>
            <a:r>
              <a:rPr lang="en-US" sz="1200" dirty="0" smtClean="0">
                <a:latin typeface="Courier New" panose="02070309020205020404" pitchFamily="49" charset="0"/>
                <a:cs typeface="Courier New" panose="02070309020205020404" pitchFamily="49" charset="0"/>
              </a:rPr>
              <a:t>(1, </a:t>
            </a:r>
            <a:r>
              <a:rPr lang="en-US" sz="1200" dirty="0">
                <a:latin typeface="Courier New" panose="02070309020205020404" pitchFamily="49" charset="0"/>
                <a:cs typeface="Courier New" panose="02070309020205020404" pitchFamily="49" charset="0"/>
              </a:rPr>
              <a:t>2, 3).subscribe(</a:t>
            </a:r>
          </a:p>
          <a:p>
            <a:r>
              <a:rPr lang="en-US" sz="1200" dirty="0" smtClean="0">
                <a:latin typeface="Courier New" panose="02070309020205020404" pitchFamily="49" charset="0"/>
                <a:cs typeface="Courier New" panose="02070309020205020404" pitchFamily="49" charset="0"/>
              </a:rPr>
              <a:t>    progress(data){},</a:t>
            </a: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error(error){},</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complete(data){}</a:t>
            </a:r>
          </a:p>
          <a:p>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
        <p:nvSpPr>
          <p:cNvPr id="6" name="TextBox 5"/>
          <p:cNvSpPr txBox="1"/>
          <p:nvPr/>
        </p:nvSpPr>
        <p:spPr>
          <a:xfrm>
            <a:off x="609600" y="3174578"/>
            <a:ext cx="8001000" cy="1384995"/>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Observable.of</a:t>
            </a:r>
            <a:r>
              <a:rPr lang="en-US" sz="1200" dirty="0">
                <a:latin typeface="Courier New" panose="02070309020205020404" pitchFamily="49" charset="0"/>
                <a:cs typeface="Courier New" panose="02070309020205020404" pitchFamily="49" charset="0"/>
              </a:rPr>
              <a:t>(1, 2, 3</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forEach</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progress(data){}</a:t>
            </a:r>
          </a:p>
          <a:p>
            <a:r>
              <a:rPr lang="en-US" sz="1200" dirty="0" smtClean="0">
                <a:latin typeface="Courier New" panose="02070309020205020404" pitchFamily="49" charset="0"/>
                <a:cs typeface="Courier New" panose="02070309020205020404" pitchFamily="49" charset="0"/>
              </a:rPr>
              <a:t>)</a:t>
            </a:r>
          </a:p>
          <a:p>
            <a:r>
              <a:rPr lang="en-US" sz="1200" dirty="0" smtClean="0">
                <a:latin typeface="Courier New" panose="02070309020205020404" pitchFamily="49" charset="0"/>
                <a:cs typeface="Courier New" panose="02070309020205020404" pitchFamily="49" charset="0"/>
              </a:rPr>
              <a:t>.then(</a:t>
            </a:r>
          </a:p>
          <a:p>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faisuccess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datal</a:t>
            </a:r>
            <a:r>
              <a:rPr lang="en-US" sz="1200" dirty="0">
                <a:latin typeface="Courier New" panose="02070309020205020404" pitchFamily="49" charset="0"/>
                <a:cs typeface="Courier New" panose="02070309020205020404" pitchFamily="49" charset="0"/>
              </a:rPr>
              <a:t>(data</a:t>
            </a:r>
            <a:r>
              <a:rPr lang="en-US" sz="1200" dirty="0" smtClean="0">
                <a:latin typeface="Courier New" panose="02070309020205020404" pitchFamily="49" charset="0"/>
                <a:cs typeface="Courier New" panose="02070309020205020404" pitchFamily="49" charset="0"/>
              </a:rPr>
              <a:t>){}</a:t>
            </a:r>
          </a:p>
          <a:p>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
        <p:nvSpPr>
          <p:cNvPr id="7" name="TextBox 6"/>
          <p:cNvSpPr txBox="1"/>
          <p:nvPr/>
        </p:nvSpPr>
        <p:spPr>
          <a:xfrm>
            <a:off x="576943" y="5244405"/>
            <a:ext cx="3352800" cy="1384995"/>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Observable.of</a:t>
            </a:r>
            <a:r>
              <a:rPr lang="en-US" sz="1200" dirty="0">
                <a:latin typeface="Courier New" panose="02070309020205020404" pitchFamily="49" charset="0"/>
                <a:cs typeface="Courier New" panose="02070309020205020404" pitchFamily="49" charset="0"/>
              </a:rPr>
              <a:t>(1, 2, 3</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forEach</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progress(data){}</a:t>
            </a:r>
          </a:p>
          <a:p>
            <a:r>
              <a:rPr lang="en-US" sz="1200" dirty="0" smtClean="0">
                <a:latin typeface="Courier New" panose="02070309020205020404" pitchFamily="49" charset="0"/>
                <a:cs typeface="Courier New" panose="02070309020205020404" pitchFamily="49" charset="0"/>
              </a:rPr>
              <a:t>)</a:t>
            </a:r>
          </a:p>
          <a:p>
            <a:r>
              <a:rPr lang="en-US" sz="1200" dirty="0" smtClean="0">
                <a:latin typeface="Courier New" panose="02070309020205020404" pitchFamily="49" charset="0"/>
                <a:cs typeface="Courier New" panose="02070309020205020404" pitchFamily="49" charset="0"/>
              </a:rPr>
              <a:t>.then(</a:t>
            </a: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success(data){},</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fail(data){}</a:t>
            </a:r>
          </a:p>
          <a:p>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
        <p:nvSpPr>
          <p:cNvPr id="8" name="TextBox 7"/>
          <p:cNvSpPr txBox="1"/>
          <p:nvPr/>
        </p:nvSpPr>
        <p:spPr>
          <a:xfrm>
            <a:off x="5257800" y="5168205"/>
            <a:ext cx="3352800" cy="1384995"/>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Observable.of</a:t>
            </a:r>
            <a:r>
              <a:rPr lang="en-US" sz="1200" dirty="0">
                <a:latin typeface="Courier New" panose="02070309020205020404" pitchFamily="49" charset="0"/>
                <a:cs typeface="Courier New" panose="02070309020205020404" pitchFamily="49" charset="0"/>
              </a:rPr>
              <a:t>(1, 2, 3</a:t>
            </a:r>
            <a:r>
              <a:rPr lang="en-US" sz="1200" dirty="0" smtClean="0">
                <a:latin typeface="Courier New" panose="02070309020205020404" pitchFamily="49" charset="0"/>
                <a:cs typeface="Courier New" panose="02070309020205020404" pitchFamily="49" charset="0"/>
              </a:rPr>
              <a:t>).subscribe(</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progress(data){},</a:t>
            </a:r>
          </a:p>
          <a:p>
            <a:r>
              <a:rPr lang="en-US" sz="1200" dirty="0" smtClean="0">
                <a:latin typeface="Courier New" panose="02070309020205020404" pitchFamily="49" charset="0"/>
                <a:cs typeface="Courier New" panose="02070309020205020404" pitchFamily="49" charset="0"/>
              </a:rPr>
              <a:t>    success(data){},</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fail(data){}</a:t>
            </a:r>
          </a:p>
          <a:p>
            <a:r>
              <a:rPr lang="en-US" sz="1200" dirty="0" smtClean="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p:txBody>
      </p:sp>
      <p:sp>
        <p:nvSpPr>
          <p:cNvPr id="3" name="TextBox 2"/>
          <p:cNvSpPr txBox="1"/>
          <p:nvPr/>
        </p:nvSpPr>
        <p:spPr>
          <a:xfrm>
            <a:off x="4419600" y="5105400"/>
            <a:ext cx="465192" cy="769441"/>
          </a:xfrm>
          <a:prstGeom prst="rect">
            <a:avLst/>
          </a:prstGeom>
          <a:noFill/>
        </p:spPr>
        <p:txBody>
          <a:bodyPr wrap="none" rtlCol="0">
            <a:spAutoFit/>
          </a:bodyPr>
          <a:lstStyle/>
          <a:p>
            <a:r>
              <a:rPr lang="en-US" sz="4400" b="1" dirty="0"/>
              <a:t>=</a:t>
            </a:r>
          </a:p>
        </p:txBody>
      </p:sp>
    </p:spTree>
    <p:extLst>
      <p:ext uri="{BB962C8B-B14F-4D97-AF65-F5344CB8AC3E}">
        <p14:creationId xmlns:p14="http://schemas.microsoft.com/office/powerpoint/2010/main" val="23748079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Un-subscription</a:t>
            </a:r>
            <a:endParaRPr lang="en-US" dirty="0"/>
          </a:p>
        </p:txBody>
      </p:sp>
      <p:sp>
        <p:nvSpPr>
          <p:cNvPr id="4" name="Rectangle 1"/>
          <p:cNvSpPr>
            <a:spLocks noChangeArrowheads="1"/>
          </p:cNvSpPr>
          <p:nvPr/>
        </p:nvSpPr>
        <p:spPr bwMode="auto">
          <a:xfrm>
            <a:off x="304800" y="1032316"/>
            <a:ext cx="8534400" cy="253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800100" lvl="1" indent="-342900" defTabSz="685800" eaLnBrk="0" fontAlgn="base" hangingPunct="0">
              <a:spcBef>
                <a:spcPct val="0"/>
              </a:spcBef>
              <a:spcAft>
                <a:spcPct val="0"/>
              </a:spcAft>
              <a:buFont typeface="Arial" panose="020B0604020202020204" pitchFamily="34" charset="0"/>
              <a:buChar char="•"/>
            </a:pPr>
            <a:r>
              <a:rPr lang="en-US" altLang="en-US" sz="2000" dirty="0" smtClean="0">
                <a:latin typeface="Arial" panose="020B0604020202020204" pitchFamily="34" charset="0"/>
                <a:cs typeface="Arial" panose="020B0604020202020204" pitchFamily="34" charset="0"/>
              </a:rPr>
              <a:t>Observable subscription objects support an unsubscribe method to cancel subscription, when invoked.</a:t>
            </a:r>
          </a:p>
          <a:p>
            <a:pPr marL="800100" lvl="1" indent="-342900" defTabSz="685800" eaLnBrk="0" fontAlgn="base" hangingPunct="0">
              <a:spcBef>
                <a:spcPct val="0"/>
              </a:spcBef>
              <a:spcAft>
                <a:spcPct val="0"/>
              </a:spcAft>
              <a:buFont typeface="Arial" panose="020B0604020202020204" pitchFamily="34" charset="0"/>
              <a:buChar char="•"/>
            </a:pPr>
            <a:r>
              <a:rPr lang="en-US" altLang="en-US" sz="2000" dirty="0" smtClean="0">
                <a:latin typeface="Arial" panose="020B0604020202020204" pitchFamily="34" charset="0"/>
                <a:cs typeface="Arial" panose="020B0604020202020204" pitchFamily="34" charset="0"/>
              </a:rPr>
              <a:t>While the un-subscription is typically triggered from the subscribers, the observable can also react to the unsubscribe using the </a:t>
            </a:r>
            <a:r>
              <a:rPr lang="en-US" altLang="en-US" sz="2000" b="1" dirty="0" err="1" smtClean="0">
                <a:latin typeface="Arial" panose="020B0604020202020204" pitchFamily="34" charset="0"/>
                <a:cs typeface="Arial" panose="020B0604020202020204" pitchFamily="34" charset="0"/>
              </a:rPr>
              <a:t>onUnsubscribe</a:t>
            </a:r>
            <a:r>
              <a:rPr lang="en-US" altLang="en-US" sz="2000" dirty="0" smtClean="0">
                <a:latin typeface="Arial" panose="020B0604020202020204" pitchFamily="34" charset="0"/>
                <a:cs typeface="Arial" panose="020B0604020202020204" pitchFamily="34" charset="0"/>
              </a:rPr>
              <a:t> method.</a:t>
            </a:r>
          </a:p>
          <a:p>
            <a:pPr marL="800100" lvl="1" indent="-342900" defTabSz="685800" eaLnBrk="0" fontAlgn="base" hangingPunct="0">
              <a:spcBef>
                <a:spcPct val="0"/>
              </a:spcBef>
              <a:spcAft>
                <a:spcPct val="0"/>
              </a:spcAft>
              <a:buFont typeface="Arial" panose="020B0604020202020204" pitchFamily="34" charset="0"/>
              <a:buChar char="•"/>
            </a:pPr>
            <a:r>
              <a:rPr lang="en-US" altLang="en-US" sz="2000" dirty="0" smtClean="0">
                <a:latin typeface="Arial" panose="020B0604020202020204" pitchFamily="34" charset="0"/>
                <a:cs typeface="Arial" panose="020B0604020202020204" pitchFamily="34" charset="0"/>
              </a:rPr>
              <a:t>Observables may return an </a:t>
            </a:r>
            <a:r>
              <a:rPr lang="en-US" altLang="en-US" sz="2000" b="1" dirty="0" err="1" smtClean="0">
                <a:latin typeface="Arial" panose="020B0604020202020204" pitchFamily="34" charset="0"/>
                <a:cs typeface="Arial" panose="020B0604020202020204" pitchFamily="34" charset="0"/>
              </a:rPr>
              <a:t>onUnsubscribe</a:t>
            </a:r>
            <a:r>
              <a:rPr lang="en-US" altLang="en-US" sz="2000" dirty="0" smtClean="0">
                <a:latin typeface="Arial" panose="020B0604020202020204" pitchFamily="34" charset="0"/>
                <a:cs typeface="Arial" panose="020B0604020202020204" pitchFamily="34" charset="0"/>
              </a:rPr>
              <a:t> function, detailing what needs to be done on the observable’s end when a subscriber unsubscribes</a:t>
            </a:r>
            <a:endParaRPr lang="en-US" altLang="en-US" sz="2000" dirty="0">
              <a:latin typeface="Arial" panose="020B0604020202020204" pitchFamily="34" charset="0"/>
              <a:cs typeface="Arial" panose="020B0604020202020204" pitchFamily="34" charset="0"/>
            </a:endParaRPr>
          </a:p>
        </p:txBody>
      </p:sp>
      <p:sp>
        <p:nvSpPr>
          <p:cNvPr id="5" name="TextBox 4"/>
          <p:cNvSpPr txBox="1"/>
          <p:nvPr/>
        </p:nvSpPr>
        <p:spPr>
          <a:xfrm>
            <a:off x="1295400" y="4038600"/>
            <a:ext cx="6705600" cy="156966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err="1" smtClean="0">
                <a:latin typeface="Courier New" panose="02070309020205020404" pitchFamily="49" charset="0"/>
                <a:cs typeface="Courier New" panose="02070309020205020404" pitchFamily="49" charset="0"/>
              </a:rPr>
              <a:t>const</a:t>
            </a:r>
            <a:r>
              <a:rPr lang="en-US" sz="1200" dirty="0" smtClean="0">
                <a:latin typeface="Courier New" panose="02070309020205020404" pitchFamily="49" charset="0"/>
                <a:cs typeface="Courier New" panose="02070309020205020404" pitchFamily="49" charset="0"/>
              </a:rPr>
              <a:t> data = new </a:t>
            </a:r>
            <a:r>
              <a:rPr lang="en-US" sz="1200" dirty="0">
                <a:latin typeface="Courier New" panose="02070309020205020404" pitchFamily="49" charset="0"/>
                <a:cs typeface="Courier New" panose="02070309020205020404" pitchFamily="49" charset="0"/>
              </a:rPr>
              <a:t>Observable(observer =&gt; {</a:t>
            </a:r>
          </a:p>
          <a:p>
            <a:pPr lvl="1"/>
            <a:r>
              <a:rPr lang="en-US" sz="1200" dirty="0" err="1" smtClean="0">
                <a:latin typeface="Courier New" panose="02070309020205020404" pitchFamily="49" charset="0"/>
                <a:cs typeface="Courier New" panose="02070309020205020404" pitchFamily="49" charset="0"/>
              </a:rPr>
              <a:t>setTimeout</a:t>
            </a:r>
            <a:r>
              <a:rPr lang="en-US" sz="1200" dirty="0">
                <a:latin typeface="Courier New" panose="02070309020205020404" pitchFamily="49" charset="0"/>
                <a:cs typeface="Courier New" panose="02070309020205020404" pitchFamily="49" charset="0"/>
              </a:rPr>
              <a:t>(() =&gt; {</a:t>
            </a:r>
          </a:p>
          <a:p>
            <a:r>
              <a:rPr lang="en-US" sz="1200" dirty="0" smtClean="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observer.complete</a:t>
            </a:r>
            <a:r>
              <a:rPr lang="en-US" sz="1200" dirty="0">
                <a:latin typeface="Courier New" panose="02070309020205020404" pitchFamily="49" charset="0"/>
                <a:cs typeface="Courier New" panose="02070309020205020404" pitchFamily="49" charset="0"/>
              </a:rPr>
              <a:t>();</a:t>
            </a:r>
          </a:p>
          <a:p>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3000</a:t>
            </a:r>
            <a:r>
              <a:rPr lang="en-US" sz="1200" dirty="0" smtClean="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return </a:t>
            </a:r>
            <a:r>
              <a:rPr lang="en-US" sz="1200" dirty="0" err="1">
                <a:latin typeface="Courier New" panose="02070309020205020404" pitchFamily="49" charset="0"/>
                <a:cs typeface="Courier New" panose="02070309020205020404" pitchFamily="49" charset="0"/>
              </a:rPr>
              <a:t>onUnsubscribe</a:t>
            </a:r>
            <a:r>
              <a:rPr lang="en-US" sz="1200" dirty="0">
                <a:latin typeface="Courier New" panose="02070309020205020404" pitchFamily="49" charset="0"/>
                <a:cs typeface="Courier New" panose="02070309020205020404" pitchFamily="49" charset="0"/>
              </a:rPr>
              <a:t> = () =&gt; {</a:t>
            </a:r>
          </a:p>
          <a:p>
            <a:r>
              <a:rPr lang="en-US" sz="1200" dirty="0" smtClean="0">
                <a:latin typeface="Courier New" panose="02070309020205020404" pitchFamily="49" charset="0"/>
                <a:cs typeface="Courier New" panose="02070309020205020404" pitchFamily="49" charset="0"/>
              </a:rPr>
              <a:t>	//some cleanup here</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p>
          <a:p>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
        <p:nvSpPr>
          <p:cNvPr id="6" name="TextBox 5"/>
          <p:cNvSpPr txBox="1"/>
          <p:nvPr/>
        </p:nvSpPr>
        <p:spPr>
          <a:xfrm>
            <a:off x="1295400" y="6019800"/>
            <a:ext cx="6705600" cy="276999"/>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err="1" smtClean="0">
                <a:latin typeface="Courier New" panose="02070309020205020404" pitchFamily="49" charset="0"/>
                <a:cs typeface="Courier New" panose="02070309020205020404" pitchFamily="49" charset="0"/>
              </a:rPr>
              <a:t>data.unsubscribe</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
        <p:nvSpPr>
          <p:cNvPr id="7" name="TextBox 6"/>
          <p:cNvSpPr txBox="1"/>
          <p:nvPr/>
        </p:nvSpPr>
        <p:spPr>
          <a:xfrm>
            <a:off x="1219200" y="3707368"/>
            <a:ext cx="6583854" cy="369332"/>
          </a:xfrm>
          <a:prstGeom prst="rect">
            <a:avLst/>
          </a:prstGeom>
          <a:noFill/>
        </p:spPr>
        <p:txBody>
          <a:bodyPr wrap="none" rtlCol="0">
            <a:spAutoFit/>
          </a:bodyPr>
          <a:lstStyle/>
          <a:p>
            <a:r>
              <a:rPr lang="en-US" b="1" dirty="0" smtClean="0">
                <a:latin typeface="Arial" panose="020B0604020202020204" pitchFamily="34" charset="0"/>
                <a:cs typeface="Arial" panose="020B0604020202020204" pitchFamily="34" charset="0"/>
              </a:rPr>
              <a:t>In the Observable definition, defining unsubscribe handler</a:t>
            </a:r>
            <a:endParaRPr lang="en-US" b="1" dirty="0">
              <a:latin typeface="Arial" panose="020B0604020202020204" pitchFamily="34" charset="0"/>
              <a:cs typeface="Arial" panose="020B0604020202020204" pitchFamily="34" charset="0"/>
            </a:endParaRPr>
          </a:p>
        </p:txBody>
      </p:sp>
      <p:sp>
        <p:nvSpPr>
          <p:cNvPr id="8" name="TextBox 7"/>
          <p:cNvSpPr txBox="1"/>
          <p:nvPr/>
        </p:nvSpPr>
        <p:spPr>
          <a:xfrm>
            <a:off x="1219200" y="5638800"/>
            <a:ext cx="4673074" cy="369332"/>
          </a:xfrm>
          <a:prstGeom prst="rect">
            <a:avLst/>
          </a:prstGeom>
          <a:noFill/>
        </p:spPr>
        <p:txBody>
          <a:bodyPr wrap="none" rtlCol="0">
            <a:spAutoFit/>
          </a:bodyPr>
          <a:lstStyle/>
          <a:p>
            <a:r>
              <a:rPr lang="en-US" b="1" dirty="0" smtClean="0">
                <a:latin typeface="Arial" panose="020B0604020202020204" pitchFamily="34" charset="0"/>
                <a:cs typeface="Arial" panose="020B0604020202020204" pitchFamily="34" charset="0"/>
              </a:rPr>
              <a:t>In the Observer initiating an unsubscribe</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49590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Learn How - Demonstration</a:t>
            </a:r>
            <a:endParaRPr lang="en-US" dirty="0"/>
          </a:p>
        </p:txBody>
      </p:sp>
      <p:sp>
        <p:nvSpPr>
          <p:cNvPr id="2" name="Footer Placeholder 1"/>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16</a:t>
            </a:fld>
            <a:endParaRPr lang="en-US" dirty="0"/>
          </a:p>
        </p:txBody>
      </p:sp>
      <p:pic>
        <p:nvPicPr>
          <p:cNvPr id="5" name="Picture 31"/>
          <p:cNvPicPr>
            <a:picLocks noChangeAspect="1" noChangeArrowheads="1"/>
          </p:cNvPicPr>
          <p:nvPr/>
        </p:nvPicPr>
        <p:blipFill>
          <a:blip r:embed="rId3" cstate="print"/>
          <a:srcRect/>
          <a:stretch>
            <a:fillRect/>
          </a:stretch>
        </p:blipFill>
        <p:spPr bwMode="auto">
          <a:xfrm>
            <a:off x="3657600" y="2847975"/>
            <a:ext cx="1752600" cy="1419225"/>
          </a:xfrm>
          <a:prstGeom prst="rect">
            <a:avLst/>
          </a:prstGeom>
          <a:noFill/>
          <a:ln w="9525" algn="ctr">
            <a:noFill/>
            <a:miter lim="800000"/>
            <a:headEnd/>
            <a:tailEnd/>
          </a:ln>
        </p:spPr>
      </p:pic>
      <p:sp>
        <p:nvSpPr>
          <p:cNvPr id="6" name="Rectangle 5"/>
          <p:cNvSpPr/>
          <p:nvPr/>
        </p:nvSpPr>
        <p:spPr>
          <a:xfrm>
            <a:off x="3341236" y="2221468"/>
            <a:ext cx="2068964" cy="369332"/>
          </a:xfrm>
          <a:prstGeom prst="rect">
            <a:avLst/>
          </a:prstGeom>
        </p:spPr>
        <p:txBody>
          <a:bodyPr wrap="none">
            <a:spAutoFit/>
          </a:bodyPr>
          <a:lstStyle/>
          <a:p>
            <a:r>
              <a:rPr lang="en-US" dirty="0"/>
              <a:t>Demo : </a:t>
            </a:r>
            <a:r>
              <a:rPr lang="en-US" dirty="0" smtClean="0"/>
              <a:t>Observables</a:t>
            </a:r>
            <a:endParaRPr lang="en-US" dirty="0"/>
          </a:p>
        </p:txBody>
      </p:sp>
    </p:spTree>
    <p:extLst>
      <p:ext uri="{BB962C8B-B14F-4D97-AF65-F5344CB8AC3E}">
        <p14:creationId xmlns:p14="http://schemas.microsoft.com/office/powerpoint/2010/main" val="7270910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Observables vs Promises</a:t>
            </a:r>
            <a:endParaRPr lang="en-US" dirty="0"/>
          </a:p>
        </p:txBody>
      </p:sp>
      <p:sp>
        <p:nvSpPr>
          <p:cNvPr id="4" name="Rectangle 1"/>
          <p:cNvSpPr>
            <a:spLocks noChangeArrowheads="1"/>
          </p:cNvSpPr>
          <p:nvPr/>
        </p:nvSpPr>
        <p:spPr bwMode="auto">
          <a:xfrm>
            <a:off x="228600" y="1099810"/>
            <a:ext cx="8534400" cy="293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lvl="1" defTabSz="685800" eaLnBrk="0" fontAlgn="base" hangingPunct="0">
              <a:spcBef>
                <a:spcPct val="0"/>
              </a:spcBef>
              <a:spcAft>
                <a:spcPct val="0"/>
              </a:spcAft>
            </a:pPr>
            <a:r>
              <a:rPr lang="en-US" altLang="en-US" sz="2000" dirty="0">
                <a:latin typeface="Arial" panose="020B0604020202020204" pitchFamily="34" charset="0"/>
                <a:cs typeface="Arial" panose="020B0604020202020204" pitchFamily="34" charset="0"/>
              </a:rPr>
              <a:t>Both Promises and Observables provide </a:t>
            </a:r>
            <a:r>
              <a:rPr lang="en-US" altLang="en-US" sz="2000" dirty="0" smtClean="0">
                <a:latin typeface="Arial" panose="020B0604020202020204" pitchFamily="34" charset="0"/>
                <a:cs typeface="Arial" panose="020B0604020202020204" pitchFamily="34" charset="0"/>
              </a:rPr>
              <a:t>abstractions </a:t>
            </a:r>
            <a:r>
              <a:rPr lang="en-US" altLang="en-US" sz="2000" dirty="0">
                <a:latin typeface="Arial" panose="020B0604020202020204" pitchFamily="34" charset="0"/>
                <a:cs typeface="Arial" panose="020B0604020202020204" pitchFamily="34" charset="0"/>
              </a:rPr>
              <a:t>that help </a:t>
            </a:r>
            <a:r>
              <a:rPr lang="en-US" altLang="en-US" sz="2000" dirty="0" smtClean="0">
                <a:latin typeface="Arial" panose="020B0604020202020204" pitchFamily="34" charset="0"/>
                <a:cs typeface="Arial" panose="020B0604020202020204" pitchFamily="34" charset="0"/>
              </a:rPr>
              <a:t>deal </a:t>
            </a:r>
            <a:r>
              <a:rPr lang="en-US" altLang="en-US" sz="2000" dirty="0">
                <a:latin typeface="Arial" panose="020B0604020202020204" pitchFamily="34" charset="0"/>
                <a:cs typeface="Arial" panose="020B0604020202020204" pitchFamily="34" charset="0"/>
              </a:rPr>
              <a:t>with the asynchronous nature of </a:t>
            </a:r>
            <a:r>
              <a:rPr lang="en-US" altLang="en-US" sz="2000" dirty="0" smtClean="0">
                <a:latin typeface="Arial" panose="020B0604020202020204" pitchFamily="34" charset="0"/>
                <a:cs typeface="Arial" panose="020B0604020202020204" pitchFamily="34" charset="0"/>
              </a:rPr>
              <a:t>applications</a:t>
            </a:r>
            <a:r>
              <a:rPr lang="en-US" altLang="en-US" sz="2000" dirty="0">
                <a:latin typeface="Arial" panose="020B0604020202020204" pitchFamily="34" charset="0"/>
                <a:cs typeface="Arial" panose="020B0604020202020204" pitchFamily="34" charset="0"/>
              </a:rPr>
              <a:t>. </a:t>
            </a:r>
            <a:r>
              <a:rPr lang="en-US" altLang="en-US" sz="2000" dirty="0" smtClean="0">
                <a:latin typeface="Arial" panose="020B0604020202020204" pitchFamily="34" charset="0"/>
                <a:cs typeface="Arial" panose="020B0604020202020204" pitchFamily="34" charset="0"/>
              </a:rPr>
              <a:t>Some important differences include:</a:t>
            </a:r>
            <a:endParaRPr lang="en-US" altLang="en-US" sz="2000" dirty="0">
              <a:latin typeface="Arial" panose="020B0604020202020204" pitchFamily="34" charset="0"/>
              <a:cs typeface="Arial" panose="020B0604020202020204" pitchFamily="34" charset="0"/>
            </a:endParaRPr>
          </a:p>
          <a:p>
            <a:pPr marL="1257300" lvl="2" indent="-342900" defTabSz="685800" eaLnBrk="0" fontAlgn="base" hangingPunct="0">
              <a:spcBef>
                <a:spcPct val="0"/>
              </a:spcBef>
              <a:spcAft>
                <a:spcPct val="0"/>
              </a:spcAft>
              <a:buFont typeface="Arial" panose="020B0604020202020204" pitchFamily="34" charset="0"/>
              <a:buChar char="•"/>
            </a:pPr>
            <a:r>
              <a:rPr lang="en-US" altLang="en-US" dirty="0" smtClean="0">
                <a:latin typeface="Arial" panose="020B0604020202020204" pitchFamily="34" charset="0"/>
                <a:cs typeface="Arial" panose="020B0604020202020204" pitchFamily="34" charset="0"/>
              </a:rPr>
              <a:t>Observables </a:t>
            </a:r>
            <a:r>
              <a:rPr lang="en-US" altLang="en-US" dirty="0">
                <a:latin typeface="Arial" panose="020B0604020202020204" pitchFamily="34" charset="0"/>
                <a:cs typeface="Arial" panose="020B0604020202020204" pitchFamily="34" charset="0"/>
              </a:rPr>
              <a:t>can define both the setup and teardown aspects of asynchronous behavior.</a:t>
            </a:r>
          </a:p>
          <a:p>
            <a:pPr marL="1257300" lvl="2" indent="-342900" defTabSz="685800" eaLnBrk="0" fontAlgn="base" hangingPunct="0">
              <a:spcBef>
                <a:spcPct val="0"/>
              </a:spcBef>
              <a:spcAft>
                <a:spcPct val="0"/>
              </a:spcAft>
              <a:buFont typeface="Arial" panose="020B0604020202020204" pitchFamily="34" charset="0"/>
              <a:buChar char="•"/>
            </a:pPr>
            <a:r>
              <a:rPr lang="en-US" altLang="en-US" dirty="0" smtClean="0">
                <a:latin typeface="Arial" panose="020B0604020202020204" pitchFamily="34" charset="0"/>
                <a:cs typeface="Arial" panose="020B0604020202020204" pitchFamily="34" charset="0"/>
              </a:rPr>
              <a:t>Observables </a:t>
            </a:r>
            <a:r>
              <a:rPr lang="en-US" altLang="en-US" dirty="0">
                <a:latin typeface="Arial" panose="020B0604020202020204" pitchFamily="34" charset="0"/>
                <a:cs typeface="Arial" panose="020B0604020202020204" pitchFamily="34" charset="0"/>
              </a:rPr>
              <a:t>are cancellable.</a:t>
            </a:r>
          </a:p>
          <a:p>
            <a:pPr marL="1257300" lvl="2" indent="-342900" defTabSz="685800" eaLnBrk="0" fontAlgn="base" hangingPunct="0">
              <a:spcBef>
                <a:spcPct val="0"/>
              </a:spcBef>
              <a:spcAft>
                <a:spcPct val="0"/>
              </a:spcAft>
              <a:buFont typeface="Arial" panose="020B0604020202020204" pitchFamily="34" charset="0"/>
              <a:buChar char="•"/>
            </a:pPr>
            <a:r>
              <a:rPr lang="en-US" altLang="en-US" dirty="0" smtClean="0">
                <a:latin typeface="Arial" panose="020B0604020202020204" pitchFamily="34" charset="0"/>
                <a:cs typeface="Arial" panose="020B0604020202020204" pitchFamily="34" charset="0"/>
              </a:rPr>
              <a:t>Observables </a:t>
            </a:r>
            <a:r>
              <a:rPr lang="en-US" altLang="en-US" dirty="0">
                <a:latin typeface="Arial" panose="020B0604020202020204" pitchFamily="34" charset="0"/>
                <a:cs typeface="Arial" panose="020B0604020202020204" pitchFamily="34" charset="0"/>
              </a:rPr>
              <a:t>can be retried using one of the retry operators provided by the API, such as retry and </a:t>
            </a:r>
            <a:r>
              <a:rPr lang="en-US" altLang="en-US" dirty="0" smtClean="0">
                <a:latin typeface="Arial" panose="020B0604020202020204" pitchFamily="34" charset="0"/>
                <a:cs typeface="Arial" panose="020B0604020202020204" pitchFamily="34" charset="0"/>
              </a:rPr>
              <a:t>retry When</a:t>
            </a:r>
            <a:endParaRPr lang="en-US" altLang="en-US" dirty="0">
              <a:latin typeface="Arial" panose="020B0604020202020204" pitchFamily="34" charset="0"/>
              <a:cs typeface="Arial" panose="020B0604020202020204" pitchFamily="34" charset="0"/>
            </a:endParaRPr>
          </a:p>
          <a:p>
            <a:pPr marL="1257300" lvl="2" indent="-342900" defTabSz="685800" eaLnBrk="0" fontAlgn="base" hangingPunct="0">
              <a:spcBef>
                <a:spcPct val="0"/>
              </a:spcBef>
              <a:spcAft>
                <a:spcPct val="0"/>
              </a:spcAft>
              <a:buFont typeface="Arial" panose="020B0604020202020204" pitchFamily="34" charset="0"/>
              <a:buChar char="•"/>
            </a:pPr>
            <a:r>
              <a:rPr lang="en-US" altLang="en-US" dirty="0" smtClean="0">
                <a:latin typeface="Arial" panose="020B0604020202020204" pitchFamily="34" charset="0"/>
                <a:cs typeface="Arial" panose="020B0604020202020204" pitchFamily="34" charset="0"/>
              </a:rPr>
              <a:t>Promises </a:t>
            </a:r>
            <a:r>
              <a:rPr lang="en-US" altLang="en-US" dirty="0">
                <a:latin typeface="Arial" panose="020B0604020202020204" pitchFamily="34" charset="0"/>
                <a:cs typeface="Arial" panose="020B0604020202020204" pitchFamily="34" charset="0"/>
              </a:rPr>
              <a:t>require the caller to have access to the original function that returned the promise in order to have a retry capability.</a:t>
            </a:r>
          </a:p>
        </p:txBody>
      </p:sp>
    </p:spTree>
    <p:extLst>
      <p:ext uri="{BB962C8B-B14F-4D97-AF65-F5344CB8AC3E}">
        <p14:creationId xmlns:p14="http://schemas.microsoft.com/office/powerpoint/2010/main" val="41769828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Observables Creation</a:t>
            </a:r>
            <a:endParaRPr lang="en-US" dirty="0"/>
          </a:p>
        </p:txBody>
      </p:sp>
      <p:sp>
        <p:nvSpPr>
          <p:cNvPr id="4" name="Rectangle 1"/>
          <p:cNvSpPr>
            <a:spLocks noChangeArrowheads="1"/>
          </p:cNvSpPr>
          <p:nvPr/>
        </p:nvSpPr>
        <p:spPr bwMode="auto">
          <a:xfrm>
            <a:off x="381000" y="1066800"/>
            <a:ext cx="8534400" cy="1300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r>
              <a:rPr lang="en-US" sz="2000" dirty="0" err="1" smtClean="0">
                <a:latin typeface="Arial" panose="020B0604020202020204" pitchFamily="34" charset="0"/>
                <a:cs typeface="Arial" panose="020B0604020202020204" pitchFamily="34" charset="0"/>
              </a:rPr>
              <a:t>RxJS</a:t>
            </a:r>
            <a:r>
              <a:rPr lang="en-US" sz="2000" dirty="0" smtClean="0">
                <a:latin typeface="Arial" panose="020B0604020202020204" pitchFamily="34" charset="0"/>
                <a:cs typeface="Arial" panose="020B0604020202020204" pitchFamily="34" charset="0"/>
              </a:rPr>
              <a:t>, which is the source library of observables exposes several methods to create Observables as listed below:</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graphicFrame>
        <p:nvGraphicFramePr>
          <p:cNvPr id="5" name="Diagram 4"/>
          <p:cNvGraphicFramePr/>
          <p:nvPr>
            <p:extLst>
              <p:ext uri="{D42A27DB-BD31-4B8C-83A1-F6EECF244321}">
                <p14:modId xmlns:p14="http://schemas.microsoft.com/office/powerpoint/2010/main" val="2763251339"/>
              </p:ext>
            </p:extLst>
          </p:nvPr>
        </p:nvGraphicFramePr>
        <p:xfrm>
          <a:off x="533400" y="1981200"/>
          <a:ext cx="7772400" cy="40366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20857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Observables Array Operations</a:t>
            </a:r>
            <a:endParaRPr lang="en-US" dirty="0"/>
          </a:p>
        </p:txBody>
      </p:sp>
      <p:sp>
        <p:nvSpPr>
          <p:cNvPr id="4" name="Rectangle 1"/>
          <p:cNvSpPr>
            <a:spLocks noChangeArrowheads="1"/>
          </p:cNvSpPr>
          <p:nvPr/>
        </p:nvSpPr>
        <p:spPr bwMode="auto">
          <a:xfrm>
            <a:off x="198120" y="982429"/>
            <a:ext cx="8534400" cy="3023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lvl="1" defTabSz="685800" eaLnBrk="0" fontAlgn="base" hangingPunct="0">
              <a:spcBef>
                <a:spcPct val="0"/>
              </a:spcBef>
              <a:spcAft>
                <a:spcPct val="0"/>
              </a:spcAft>
            </a:pPr>
            <a:r>
              <a:rPr lang="en-US" altLang="en-US" sz="2000" dirty="0">
                <a:latin typeface="Arial" panose="020B0604020202020204" pitchFamily="34" charset="0"/>
                <a:cs typeface="Arial" panose="020B0604020202020204" pitchFamily="34" charset="0"/>
              </a:rPr>
              <a:t>In addition to simply iterating over an asynchronous collection, </a:t>
            </a:r>
            <a:r>
              <a:rPr lang="en-US" altLang="en-US" sz="2000" dirty="0" smtClean="0">
                <a:latin typeface="Arial" panose="020B0604020202020204" pitchFamily="34" charset="0"/>
                <a:cs typeface="Arial" panose="020B0604020202020204" pitchFamily="34" charset="0"/>
              </a:rPr>
              <a:t>observers can perform </a:t>
            </a:r>
            <a:r>
              <a:rPr lang="en-US" altLang="en-US" sz="2000" dirty="0">
                <a:latin typeface="Arial" panose="020B0604020202020204" pitchFamily="34" charset="0"/>
                <a:cs typeface="Arial" panose="020B0604020202020204" pitchFamily="34" charset="0"/>
              </a:rPr>
              <a:t>other operations such as filter or map and many more as defined in the </a:t>
            </a:r>
            <a:r>
              <a:rPr lang="en-US" altLang="en-US" sz="2000" dirty="0" err="1">
                <a:latin typeface="Arial" panose="020B0604020202020204" pitchFamily="34" charset="0"/>
                <a:cs typeface="Arial" panose="020B0604020202020204" pitchFamily="34" charset="0"/>
              </a:rPr>
              <a:t>RxJS</a:t>
            </a:r>
            <a:r>
              <a:rPr lang="en-US" altLang="en-US" sz="2000" dirty="0">
                <a:latin typeface="Arial" panose="020B0604020202020204" pitchFamily="34" charset="0"/>
                <a:cs typeface="Arial" panose="020B0604020202020204" pitchFamily="34" charset="0"/>
              </a:rPr>
              <a:t> API</a:t>
            </a:r>
            <a:r>
              <a:rPr lang="en-US" altLang="en-US" sz="2000" dirty="0" smtClean="0">
                <a:latin typeface="Arial" panose="020B0604020202020204" pitchFamily="34" charset="0"/>
                <a:cs typeface="Arial" panose="020B0604020202020204" pitchFamily="34" charset="0"/>
              </a:rPr>
              <a:t>.</a:t>
            </a:r>
            <a:br>
              <a:rPr lang="en-US" altLang="en-US" sz="2000" dirty="0" smtClean="0">
                <a:latin typeface="Arial" panose="020B0604020202020204" pitchFamily="34" charset="0"/>
                <a:cs typeface="Arial" panose="020B0604020202020204" pitchFamily="34" charset="0"/>
              </a:rPr>
            </a:br>
            <a:endParaRPr lang="en-US" altLang="en-US" sz="2000" dirty="0" smtClean="0">
              <a:latin typeface="Arial" panose="020B0604020202020204" pitchFamily="34" charset="0"/>
              <a:cs typeface="Arial" panose="020B0604020202020204" pitchFamily="34" charset="0"/>
            </a:endParaRPr>
          </a:p>
          <a:p>
            <a:pPr lvl="1" defTabSz="685800" eaLnBrk="0" fontAlgn="base" hangingPunct="0">
              <a:spcBef>
                <a:spcPct val="0"/>
              </a:spcBef>
              <a:spcAft>
                <a:spcPct val="0"/>
              </a:spcAft>
            </a:pPr>
            <a:r>
              <a:rPr lang="en-US" altLang="en-US" sz="2000" dirty="0" smtClean="0">
                <a:latin typeface="Arial" panose="020B0604020202020204" pitchFamily="34" charset="0"/>
                <a:cs typeface="Arial" panose="020B0604020202020204" pitchFamily="34" charset="0"/>
              </a:rPr>
              <a:t>Following are the Two useful </a:t>
            </a:r>
            <a:r>
              <a:rPr lang="en-US" altLang="en-US" sz="2000" dirty="0">
                <a:latin typeface="Arial" panose="020B0604020202020204" pitchFamily="34" charset="0"/>
                <a:cs typeface="Arial" panose="020B0604020202020204" pitchFamily="34" charset="0"/>
              </a:rPr>
              <a:t>array operations </a:t>
            </a:r>
            <a:r>
              <a:rPr lang="en-US" altLang="en-US" sz="2000" dirty="0" smtClean="0">
                <a:latin typeface="Arial" panose="020B0604020202020204" pitchFamily="34" charset="0"/>
                <a:cs typeface="Arial" panose="020B0604020202020204" pitchFamily="34" charset="0"/>
              </a:rPr>
              <a:t>and their usage:</a:t>
            </a:r>
          </a:p>
          <a:p>
            <a:pPr lvl="1" defTabSz="685800" eaLnBrk="0" fontAlgn="base" hangingPunct="0">
              <a:spcBef>
                <a:spcPct val="0"/>
              </a:spcBef>
              <a:spcAft>
                <a:spcPct val="0"/>
              </a:spcAft>
            </a:pPr>
            <a:endParaRPr lang="en-US" altLang="en-US" sz="2000" dirty="0" smtClean="0">
              <a:latin typeface="Arial" panose="020B0604020202020204" pitchFamily="34" charset="0"/>
              <a:cs typeface="Arial" panose="020B0604020202020204" pitchFamily="34" charset="0"/>
            </a:endParaRPr>
          </a:p>
          <a:p>
            <a:pPr marL="1257300" lvl="2" indent="-342900" defTabSz="685800" eaLnBrk="0" fontAlgn="base" hangingPunct="0">
              <a:spcBef>
                <a:spcPct val="0"/>
              </a:spcBef>
              <a:spcAft>
                <a:spcPct val="0"/>
              </a:spcAft>
              <a:buFont typeface="Arial" panose="020B0604020202020204" pitchFamily="34" charset="0"/>
              <a:buChar char="•"/>
            </a:pPr>
            <a:r>
              <a:rPr lang="en-US" altLang="en-US" b="1" i="1" dirty="0" smtClean="0">
                <a:latin typeface="Arial" panose="020B0604020202020204" pitchFamily="34" charset="0"/>
                <a:cs typeface="Arial" panose="020B0604020202020204" pitchFamily="34" charset="0"/>
              </a:rPr>
              <a:t>map</a:t>
            </a:r>
            <a:r>
              <a:rPr lang="en-US" altLang="en-US" b="1" dirty="0" smtClean="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will create a new array with the results of calling a provided function on every element in this array. </a:t>
            </a:r>
            <a:endParaRPr lang="en-US" altLang="en-US" dirty="0" smtClean="0">
              <a:latin typeface="Arial" panose="020B0604020202020204" pitchFamily="34" charset="0"/>
              <a:cs typeface="Arial" panose="020B0604020202020204" pitchFamily="34" charset="0"/>
            </a:endParaRPr>
          </a:p>
          <a:p>
            <a:pPr marL="1257300" lvl="2" indent="-342900" defTabSz="685800" eaLnBrk="0" fontAlgn="base" hangingPunct="0">
              <a:spcBef>
                <a:spcPct val="0"/>
              </a:spcBef>
              <a:spcAft>
                <a:spcPct val="0"/>
              </a:spcAft>
              <a:buFont typeface="Arial" panose="020B0604020202020204" pitchFamily="34" charset="0"/>
              <a:buChar char="•"/>
            </a:pPr>
            <a:r>
              <a:rPr lang="en-US" altLang="en-US" b="1" i="1" dirty="0" smtClean="0">
                <a:latin typeface="Arial" panose="020B0604020202020204" pitchFamily="34" charset="0"/>
                <a:cs typeface="Arial" panose="020B0604020202020204" pitchFamily="34" charset="0"/>
              </a:rPr>
              <a:t>filter</a:t>
            </a:r>
            <a:r>
              <a:rPr lang="en-US" altLang="en-US" b="1" dirty="0" smtClean="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will create a new array with all elements that pass the test implemented by a provided function. </a:t>
            </a:r>
          </a:p>
        </p:txBody>
      </p:sp>
      <p:sp>
        <p:nvSpPr>
          <p:cNvPr id="5" name="TextBox 4"/>
          <p:cNvSpPr txBox="1"/>
          <p:nvPr/>
        </p:nvSpPr>
        <p:spPr>
          <a:xfrm>
            <a:off x="1219200" y="4509792"/>
            <a:ext cx="7315200" cy="1200329"/>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smtClean="0">
                <a:latin typeface="Courier New" panose="02070309020205020404" pitchFamily="49" charset="0"/>
                <a:cs typeface="Courier New" panose="02070309020205020404" pitchFamily="49" charset="0"/>
              </a:rPr>
              <a:t>data</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.filter</a:t>
            </a:r>
            <a:r>
              <a:rPr lang="en-US" sz="1200" dirty="0" smtClean="0">
                <a:latin typeface="Courier New" panose="02070309020205020404" pitchFamily="49" charset="0"/>
                <a:cs typeface="Courier New" panose="02070309020205020404" pitchFamily="49" charset="0"/>
              </a:rPr>
              <a:t>((data) </a:t>
            </a:r>
            <a:r>
              <a:rPr lang="en-US" sz="1200" dirty="0">
                <a:latin typeface="Courier New" panose="02070309020205020404" pitchFamily="49" charset="0"/>
                <a:cs typeface="Courier New" panose="02070309020205020404" pitchFamily="49" charset="0"/>
              </a:rPr>
              <a:t>=&gt; </a:t>
            </a:r>
            <a:r>
              <a:rPr lang="en-US" sz="1200" dirty="0" err="1" smtClean="0">
                <a:latin typeface="Courier New" panose="02070309020205020404" pitchFamily="49" charset="0"/>
                <a:cs typeface="Courier New" panose="02070309020205020404" pitchFamily="49" charset="0"/>
              </a:rPr>
              <a:t>data.index</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&gt; 5)</a:t>
            </a:r>
          </a:p>
          <a:p>
            <a:r>
              <a:rPr lang="en-US" sz="1200" dirty="0" smtClean="0">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map</a:t>
            </a:r>
            <a:r>
              <a:rPr lang="en-US" sz="1200" dirty="0" smtClean="0">
                <a:latin typeface="Courier New" panose="02070309020205020404" pitchFamily="49" charset="0"/>
                <a:cs typeface="Courier New" panose="02070309020205020404" pitchFamily="49" charset="0"/>
              </a:rPr>
              <a:t>((data) </a:t>
            </a:r>
            <a:r>
              <a:rPr lang="en-US" sz="1200" dirty="0">
                <a:latin typeface="Courier New" panose="02070309020205020404" pitchFamily="49" charset="0"/>
                <a:cs typeface="Courier New" panose="02070309020205020404" pitchFamily="49" charset="0"/>
              </a:rPr>
              <a:t>=&gt; </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varPosition</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data.value</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subscribe((data) =&gt; {</a:t>
            </a:r>
          </a:p>
          <a:p>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this.receivedResponseList.push</a:t>
            </a:r>
            <a:r>
              <a:rPr lang="en-US" sz="1200" dirty="0" smtClean="0">
                <a:latin typeface="Courier New" panose="02070309020205020404" pitchFamily="49" charset="0"/>
                <a:cs typeface="Courier New" panose="02070309020205020404" pitchFamily="49" charset="0"/>
              </a:rPr>
              <a:t>(data</a:t>
            </a:r>
            <a:r>
              <a:rPr lang="en-US" sz="1200" dirty="0">
                <a:latin typeface="Courier New" panose="02070309020205020404" pitchFamily="49" charset="0"/>
                <a:cs typeface="Courier New" panose="02070309020205020404" pitchFamily="49" charset="0"/>
              </a:rPr>
              <a:t>);</a:t>
            </a:r>
          </a:p>
          <a:p>
            <a:r>
              <a:rPr lang="en-US" sz="1200"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41191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8"/>
          <p:cNvSpPr>
            <a:spLocks noGrp="1"/>
          </p:cNvSpPr>
          <p:nvPr>
            <p:ph type="sldNum" sz="quarter" idx="4294967295"/>
          </p:nvPr>
        </p:nvSpPr>
        <p:spPr>
          <a:xfrm>
            <a:off x="152400" y="6428601"/>
            <a:ext cx="457200" cy="276999"/>
          </a:xfrm>
        </p:spPr>
        <p:txBody>
          <a:bodyPr/>
          <a:lstStyle/>
          <a:p>
            <a:pPr>
              <a:defRPr/>
            </a:pPr>
            <a:fld id="{ACB22A88-73BA-4B00-905C-A309951F5147}" type="slidenum">
              <a:rPr lang="en-US" sz="1400" smtClean="0"/>
              <a:pPr>
                <a:defRPr/>
              </a:pPr>
              <a:t>2</a:t>
            </a:fld>
            <a:endParaRPr lang="en-US" sz="1400" dirty="0"/>
          </a:p>
        </p:txBody>
      </p:sp>
      <p:sp>
        <p:nvSpPr>
          <p:cNvPr id="2" name="Footer Placeholder 1"/>
          <p:cNvSpPr>
            <a:spLocks noGrp="1"/>
          </p:cNvSpPr>
          <p:nvPr>
            <p:ph type="ftr" sz="quarter" idx="11"/>
          </p:nvPr>
        </p:nvSpPr>
        <p:spPr/>
        <p:txBody>
          <a:bodyPr/>
          <a:lstStyle/>
          <a:p>
            <a:r>
              <a:rPr lang="en-US" dirty="0" smtClean="0"/>
              <a:t>© Cognizant 2018</a:t>
            </a:r>
          </a:p>
        </p:txBody>
      </p:sp>
      <p:sp>
        <p:nvSpPr>
          <p:cNvPr id="4" name="Rectangle 3"/>
          <p:cNvSpPr/>
          <p:nvPr/>
        </p:nvSpPr>
        <p:spPr>
          <a:xfrm>
            <a:off x="2514600" y="2438400"/>
            <a:ext cx="3762568" cy="369332"/>
          </a:xfrm>
          <a:prstGeom prst="rect">
            <a:avLst/>
          </a:prstGeom>
        </p:spPr>
        <p:txBody>
          <a:bodyPr wrap="none">
            <a:spAutoFit/>
          </a:bodyPr>
          <a:lstStyle/>
          <a:p>
            <a:pPr lvl="0" fontAlgn="base">
              <a:spcBef>
                <a:spcPct val="20000"/>
              </a:spcBef>
              <a:spcAft>
                <a:spcPct val="0"/>
              </a:spcAft>
              <a:buSzPct val="95000"/>
            </a:pPr>
            <a:r>
              <a:rPr lang="en-US" dirty="0">
                <a:latin typeface="Arial Unicode MS" pitchFamily="34" charset="-128"/>
                <a:ea typeface="Arial Unicode MS" pitchFamily="34" charset="-128"/>
                <a:cs typeface="Arial Unicode MS" pitchFamily="34" charset="-128"/>
              </a:rPr>
              <a:t>Vignesh Murali Natarajan (119780)</a:t>
            </a:r>
          </a:p>
        </p:txBody>
      </p:sp>
      <p:sp>
        <p:nvSpPr>
          <p:cNvPr id="5" name="Rectangle 4"/>
          <p:cNvSpPr/>
          <p:nvPr/>
        </p:nvSpPr>
        <p:spPr>
          <a:xfrm>
            <a:off x="2514600" y="2888232"/>
            <a:ext cx="6324600" cy="646331"/>
          </a:xfrm>
          <a:prstGeom prst="rect">
            <a:avLst/>
          </a:prstGeom>
        </p:spPr>
        <p:txBody>
          <a:bodyPr wrap="square">
            <a:spAutoFit/>
          </a:bodyPr>
          <a:lstStyle/>
          <a:p>
            <a:pPr lvl="0" fontAlgn="base">
              <a:spcBef>
                <a:spcPct val="20000"/>
              </a:spcBef>
              <a:spcAft>
                <a:spcPct val="0"/>
              </a:spcAft>
              <a:buSzPct val="95000"/>
            </a:pPr>
            <a:r>
              <a:rPr lang="en-US" sz="1200" dirty="0"/>
              <a:t>Veteran Trainer, </a:t>
            </a:r>
            <a:r>
              <a:rPr lang="en-US" sz="1200" dirty="0" smtClean="0"/>
              <a:t>Delivery Manager </a:t>
            </a:r>
            <a:r>
              <a:rPr lang="en-US" sz="1200" dirty="0"/>
              <a:t>and </a:t>
            </a:r>
            <a:r>
              <a:rPr lang="en-US" sz="1200" dirty="0" smtClean="0"/>
              <a:t>Sr. Architect </a:t>
            </a:r>
            <a:r>
              <a:rPr lang="en-US" sz="1200" dirty="0"/>
              <a:t>with </a:t>
            </a:r>
            <a:r>
              <a:rPr lang="en-US" sz="1200" dirty="0" smtClean="0"/>
              <a:t>more than a decade of </a:t>
            </a:r>
            <a:r>
              <a:rPr lang="en-US" sz="1200" dirty="0"/>
              <a:t>technical training </a:t>
            </a:r>
            <a:r>
              <a:rPr lang="en-US" sz="1200" dirty="0" smtClean="0"/>
              <a:t>experience. He has 13 </a:t>
            </a:r>
            <a:r>
              <a:rPr lang="en-US" sz="1200" dirty="0"/>
              <a:t>technical certifications on Java, Mobile, Web, Architecture, Design and </a:t>
            </a:r>
            <a:r>
              <a:rPr lang="en-US" sz="1200" dirty="0" smtClean="0"/>
              <a:t>Development under his belt</a:t>
            </a:r>
            <a:endParaRPr lang="en-US" sz="1200" dirty="0">
              <a:latin typeface="Arial Unicode MS" pitchFamily="34" charset="-128"/>
              <a:ea typeface="Arial Unicode MS" pitchFamily="34" charset="-128"/>
              <a:cs typeface="Arial Unicode MS" pitchFamily="34" charset="-128"/>
            </a:endParaRPr>
          </a:p>
        </p:txBody>
      </p:sp>
      <p:sp>
        <p:nvSpPr>
          <p:cNvPr id="6" name="Rectangle 5"/>
          <p:cNvSpPr/>
          <p:nvPr/>
        </p:nvSpPr>
        <p:spPr>
          <a:xfrm>
            <a:off x="2514600" y="3693906"/>
            <a:ext cx="1712135" cy="369332"/>
          </a:xfrm>
          <a:prstGeom prst="rect">
            <a:avLst/>
          </a:prstGeom>
        </p:spPr>
        <p:txBody>
          <a:bodyPr wrap="none">
            <a:spAutoFit/>
          </a:bodyPr>
          <a:lstStyle/>
          <a:p>
            <a:pPr lvl="0" fontAlgn="base">
              <a:spcBef>
                <a:spcPct val="20000"/>
              </a:spcBef>
              <a:spcAft>
                <a:spcPct val="0"/>
              </a:spcAft>
              <a:buSzPct val="95000"/>
            </a:pPr>
            <a:r>
              <a:rPr lang="en-US" dirty="0"/>
              <a:t>1.0, </a:t>
            </a:r>
            <a:r>
              <a:rPr lang="en-US" dirty="0" smtClean="0"/>
              <a:t>March 2019</a:t>
            </a:r>
            <a:endParaRPr lang="en-US" sz="16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6443135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Types of Observables</a:t>
            </a:r>
            <a:endParaRPr lang="en-US" dirty="0">
              <a:solidFill>
                <a:schemeClr val="tx1"/>
              </a:solidFill>
            </a:endParaRPr>
          </a:p>
        </p:txBody>
      </p:sp>
      <p:graphicFrame>
        <p:nvGraphicFramePr>
          <p:cNvPr id="3" name="Diagram 2"/>
          <p:cNvGraphicFramePr/>
          <p:nvPr>
            <p:extLst>
              <p:ext uri="{D42A27DB-BD31-4B8C-83A1-F6EECF244321}">
                <p14:modId xmlns:p14="http://schemas.microsoft.com/office/powerpoint/2010/main" val="2112033972"/>
              </p:ext>
            </p:extLst>
          </p:nvPr>
        </p:nvGraphicFramePr>
        <p:xfrm>
          <a:off x="152400" y="1371600"/>
          <a:ext cx="8534400" cy="4070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2741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Hot and Cold Observables </a:t>
            </a:r>
          </a:p>
        </p:txBody>
      </p:sp>
      <p:sp>
        <p:nvSpPr>
          <p:cNvPr id="4" name="Rectangle 1"/>
          <p:cNvSpPr>
            <a:spLocks noChangeArrowheads="1"/>
          </p:cNvSpPr>
          <p:nvPr/>
        </p:nvSpPr>
        <p:spPr bwMode="auto">
          <a:xfrm>
            <a:off x="21771" y="790546"/>
            <a:ext cx="8534400" cy="2623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lvl="1" defTabSz="685800" eaLnBrk="0" fontAlgn="base" hangingPunct="0">
              <a:spcBef>
                <a:spcPct val="0"/>
              </a:spcBef>
              <a:spcAft>
                <a:spcPct val="0"/>
              </a:spcAft>
            </a:pPr>
            <a:r>
              <a:rPr lang="en-US" altLang="en-US" sz="2000" dirty="0" smtClean="0">
                <a:latin typeface="Arial" panose="020B0604020202020204" pitchFamily="34" charset="0"/>
                <a:cs typeface="Arial" panose="020B0604020202020204" pitchFamily="34" charset="0"/>
              </a:rPr>
              <a:t>Following are the few facts about Hot and Cold observables:</a:t>
            </a:r>
          </a:p>
          <a:p>
            <a:pPr lvl="1" defTabSz="685800" eaLnBrk="0" fontAlgn="base" hangingPunct="0">
              <a:spcBef>
                <a:spcPct val="0"/>
              </a:spcBef>
              <a:spcAft>
                <a:spcPct val="0"/>
              </a:spcAft>
            </a:pPr>
            <a:endParaRPr lang="en-US" altLang="en-US" sz="2000" dirty="0" smtClean="0">
              <a:latin typeface="Arial" panose="020B0604020202020204" pitchFamily="34" charset="0"/>
              <a:cs typeface="Arial" panose="020B0604020202020204" pitchFamily="34" charset="0"/>
            </a:endParaRPr>
          </a:p>
          <a:p>
            <a:pPr marL="800100" lvl="1" indent="-342900" defTabSz="685800" eaLnBrk="0" fontAlgn="base" hangingPunct="0">
              <a:spcBef>
                <a:spcPct val="0"/>
              </a:spcBef>
              <a:spcAft>
                <a:spcPct val="0"/>
              </a:spcAft>
              <a:buFont typeface="Arial" panose="020B0604020202020204" pitchFamily="34" charset="0"/>
              <a:buChar char="•"/>
            </a:pPr>
            <a:r>
              <a:rPr lang="en-US" altLang="en-US" dirty="0" smtClean="0">
                <a:latin typeface="Arial" panose="020B0604020202020204" pitchFamily="34" charset="0"/>
                <a:cs typeface="Arial" panose="020B0604020202020204" pitchFamily="34" charset="0"/>
              </a:rPr>
              <a:t>When the hot observable is ready, it may start broadcast by calling the  </a:t>
            </a:r>
            <a:r>
              <a:rPr lang="en-US" altLang="en-US" b="1" dirty="0" smtClean="0">
                <a:latin typeface="Arial" panose="020B0604020202020204" pitchFamily="34" charset="0"/>
                <a:cs typeface="Arial" panose="020B0604020202020204" pitchFamily="34" charset="0"/>
              </a:rPr>
              <a:t>Connect</a:t>
            </a:r>
            <a:r>
              <a:rPr lang="en-US" altLang="en-US" dirty="0" smtClean="0">
                <a:latin typeface="Arial" panose="020B0604020202020204" pitchFamily="34" charset="0"/>
                <a:cs typeface="Arial" panose="020B0604020202020204" pitchFamily="34" charset="0"/>
              </a:rPr>
              <a:t> method or the </a:t>
            </a:r>
            <a:r>
              <a:rPr lang="en-US" altLang="en-US" b="1" dirty="0" err="1" smtClean="0">
                <a:latin typeface="Arial" panose="020B0604020202020204" pitchFamily="34" charset="0"/>
                <a:cs typeface="Arial" panose="020B0604020202020204" pitchFamily="34" charset="0"/>
              </a:rPr>
              <a:t>refcount</a:t>
            </a:r>
            <a:r>
              <a:rPr lang="en-US" altLang="en-US" dirty="0" smtClean="0">
                <a:latin typeface="Arial" panose="020B0604020202020204" pitchFamily="34" charset="0"/>
                <a:cs typeface="Arial" panose="020B0604020202020204" pitchFamily="34" charset="0"/>
              </a:rPr>
              <a:t> method.</a:t>
            </a:r>
          </a:p>
          <a:p>
            <a:pPr marL="800100" lvl="1" indent="-342900" defTabSz="685800" eaLnBrk="0" fontAlgn="base" hangingPunct="0">
              <a:spcBef>
                <a:spcPct val="0"/>
              </a:spcBef>
              <a:spcAft>
                <a:spcPct val="0"/>
              </a:spcAft>
              <a:buFont typeface="Arial" panose="020B0604020202020204" pitchFamily="34" charset="0"/>
              <a:buChar char="•"/>
            </a:pPr>
            <a:r>
              <a:rPr lang="en-US" altLang="en-US" dirty="0" smtClean="0">
                <a:latin typeface="Arial" panose="020B0604020202020204" pitchFamily="34" charset="0"/>
                <a:cs typeface="Arial" panose="020B0604020202020204" pitchFamily="34" charset="0"/>
              </a:rPr>
              <a:t>The </a:t>
            </a:r>
            <a:r>
              <a:rPr lang="en-US" altLang="en-US" dirty="0" err="1" smtClean="0">
                <a:latin typeface="Arial" panose="020B0604020202020204" pitchFamily="34" charset="0"/>
                <a:cs typeface="Arial" panose="020B0604020202020204" pitchFamily="34" charset="0"/>
              </a:rPr>
              <a:t>refCount</a:t>
            </a:r>
            <a:r>
              <a:rPr lang="en-US" altLang="en-US" dirty="0" smtClean="0">
                <a:latin typeface="Arial" panose="020B0604020202020204" pitchFamily="34" charset="0"/>
                <a:cs typeface="Arial" panose="020B0604020202020204" pitchFamily="34" charset="0"/>
              </a:rPr>
              <a:t> method will cause the observables to auto broadcast when there are observers present and auto cease, when there are no observers</a:t>
            </a:r>
          </a:p>
          <a:p>
            <a:pPr lvl="1" defTabSz="685800" eaLnBrk="0" fontAlgn="base" hangingPunct="0">
              <a:spcBef>
                <a:spcPct val="0"/>
              </a:spcBef>
              <a:spcAft>
                <a:spcPct val="0"/>
              </a:spcAft>
            </a:pPr>
            <a:r>
              <a:rPr lang="en-US" altLang="en-US" dirty="0" smtClean="0">
                <a:latin typeface="Arial" panose="020B0604020202020204" pitchFamily="34" charset="0"/>
                <a:cs typeface="Arial" panose="020B0604020202020204" pitchFamily="34" charset="0"/>
              </a:rPr>
              <a:t/>
            </a:r>
            <a:br>
              <a:rPr lang="en-US" altLang="en-US" dirty="0" smtClean="0">
                <a:latin typeface="Arial" panose="020B0604020202020204" pitchFamily="34" charset="0"/>
                <a:cs typeface="Arial" panose="020B0604020202020204" pitchFamily="34" charset="0"/>
              </a:rPr>
            </a:br>
            <a:r>
              <a:rPr lang="en-US" altLang="en-US" sz="1600" b="1" dirty="0" smtClean="0">
                <a:latin typeface="Arial" panose="020B0604020202020204" pitchFamily="34" charset="0"/>
                <a:cs typeface="Arial" panose="020B0604020202020204" pitchFamily="34" charset="0"/>
              </a:rPr>
              <a:t>Cold Observable Example: </a:t>
            </a:r>
            <a:r>
              <a:rPr lang="en-US" altLang="en-US" sz="1600" dirty="0" smtClean="0">
                <a:latin typeface="Arial" panose="020B0604020202020204" pitchFamily="34" charset="0"/>
                <a:cs typeface="Arial" panose="020B0604020202020204" pitchFamily="34" charset="0"/>
              </a:rPr>
              <a:t>Subscriptions A and B receive all messages, despite late subscription by Subscription B</a:t>
            </a:r>
            <a:endParaRPr lang="en-US" altLang="en-US" sz="1600" dirty="0">
              <a:latin typeface="Arial" panose="020B0604020202020204" pitchFamily="34" charset="0"/>
              <a:cs typeface="Arial" panose="020B0604020202020204" pitchFamily="34" charset="0"/>
            </a:endParaRPr>
          </a:p>
        </p:txBody>
      </p:sp>
      <p:sp>
        <p:nvSpPr>
          <p:cNvPr id="5" name="TextBox 4"/>
          <p:cNvSpPr txBox="1"/>
          <p:nvPr/>
        </p:nvSpPr>
        <p:spPr>
          <a:xfrm>
            <a:off x="838200" y="3352800"/>
            <a:ext cx="7315200" cy="3231654"/>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err="1">
                <a:latin typeface="Courier New" panose="02070309020205020404" pitchFamily="49" charset="0"/>
                <a:cs typeface="Courier New" panose="02070309020205020404" pitchFamily="49" charset="0"/>
              </a:rPr>
              <a:t>const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obsv</a:t>
            </a:r>
            <a:r>
              <a:rPr lang="en-US" sz="1200" dirty="0">
                <a:latin typeface="Courier New" panose="02070309020205020404" pitchFamily="49" charset="0"/>
                <a:cs typeface="Courier New" panose="02070309020205020404" pitchFamily="49" charset="0"/>
              </a:rPr>
              <a:t> = new Observable(observer =&gt; {</a:t>
            </a:r>
          </a:p>
          <a:p>
            <a:r>
              <a:rPr lang="en-US" sz="1200" dirty="0" smtClean="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setTimeout</a:t>
            </a:r>
            <a:r>
              <a:rPr lang="en-US" sz="1200" dirty="0">
                <a:latin typeface="Courier New" panose="02070309020205020404" pitchFamily="49" charset="0"/>
                <a:cs typeface="Courier New" panose="02070309020205020404" pitchFamily="49" charset="0"/>
              </a:rPr>
              <a:t>(() =&gt;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observer.next</a:t>
            </a:r>
            <a:r>
              <a:rPr lang="en-US" sz="1200" dirty="0">
                <a:latin typeface="Courier New" panose="02070309020205020404" pitchFamily="49" charset="0"/>
                <a:cs typeface="Courier New" panose="02070309020205020404" pitchFamily="49" charset="0"/>
              </a:rPr>
              <a:t>(1);</a:t>
            </a:r>
          </a:p>
          <a:p>
            <a:r>
              <a:rPr lang="en-US" sz="1200" dirty="0">
                <a:latin typeface="Courier New" panose="02070309020205020404" pitchFamily="49" charset="0"/>
                <a:cs typeface="Courier New" panose="02070309020205020404" pitchFamily="49" charset="0"/>
              </a:rPr>
              <a:t>  }, 1000);</a:t>
            </a:r>
          </a:p>
          <a:p>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setTimeout</a:t>
            </a:r>
            <a:r>
              <a:rPr lang="en-US" sz="1200" dirty="0">
                <a:latin typeface="Courier New" panose="02070309020205020404" pitchFamily="49" charset="0"/>
                <a:cs typeface="Courier New" panose="02070309020205020404" pitchFamily="49" charset="0"/>
              </a:rPr>
              <a:t>(() =&gt;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observer.next</a:t>
            </a:r>
            <a:r>
              <a:rPr lang="en-US" sz="1200" dirty="0">
                <a:latin typeface="Courier New" panose="02070309020205020404" pitchFamily="49" charset="0"/>
                <a:cs typeface="Courier New" panose="02070309020205020404" pitchFamily="49" charset="0"/>
              </a:rPr>
              <a:t>(4);</a:t>
            </a:r>
          </a:p>
          <a:p>
            <a:r>
              <a:rPr lang="en-US" sz="1200" dirty="0">
                <a:latin typeface="Courier New" panose="02070309020205020404" pitchFamily="49" charset="0"/>
                <a:cs typeface="Courier New" panose="02070309020205020404" pitchFamily="49" charset="0"/>
              </a:rPr>
              <a:t>  }, 4000);</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a:t>
            </a:r>
          </a:p>
          <a:p>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Subscription A</a:t>
            </a:r>
          </a:p>
          <a:p>
            <a:r>
              <a:rPr lang="en-US" sz="1200" dirty="0" err="1">
                <a:latin typeface="Courier New" panose="02070309020205020404" pitchFamily="49" charset="0"/>
                <a:cs typeface="Courier New" panose="02070309020205020404" pitchFamily="49" charset="0"/>
              </a:rPr>
              <a:t>setTimeout</a:t>
            </a:r>
            <a:r>
              <a:rPr lang="en-US" sz="1200" dirty="0">
                <a:latin typeface="Courier New" panose="02070309020205020404" pitchFamily="49" charset="0"/>
                <a:cs typeface="Courier New" panose="02070309020205020404" pitchFamily="49" charset="0"/>
              </a:rPr>
              <a:t>(() =&gt;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obsv.subscribe</a:t>
            </a:r>
            <a:r>
              <a:rPr lang="en-US" sz="1200" dirty="0">
                <a:latin typeface="Courier New" panose="02070309020205020404" pitchFamily="49" charset="0"/>
                <a:cs typeface="Courier New" panose="02070309020205020404" pitchFamily="49" charset="0"/>
              </a:rPr>
              <a:t>(value =&gt; console.log(value));</a:t>
            </a:r>
          </a:p>
          <a:p>
            <a:r>
              <a:rPr lang="en-US" sz="1200" dirty="0">
                <a:latin typeface="Courier New" panose="02070309020205020404" pitchFamily="49" charset="0"/>
                <a:cs typeface="Courier New" panose="02070309020205020404" pitchFamily="49" charset="0"/>
              </a:rPr>
              <a:t>}, 0);</a:t>
            </a:r>
          </a:p>
          <a:p>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Subscription B</a:t>
            </a:r>
          </a:p>
          <a:p>
            <a:r>
              <a:rPr lang="en-US" sz="1200" dirty="0" err="1">
                <a:latin typeface="Courier New" panose="02070309020205020404" pitchFamily="49" charset="0"/>
                <a:cs typeface="Courier New" panose="02070309020205020404" pitchFamily="49" charset="0"/>
              </a:rPr>
              <a:t>setTimeout</a:t>
            </a:r>
            <a:r>
              <a:rPr lang="en-US" sz="1200" dirty="0">
                <a:latin typeface="Courier New" panose="02070309020205020404" pitchFamily="49" charset="0"/>
                <a:cs typeface="Courier New" panose="02070309020205020404" pitchFamily="49" charset="0"/>
              </a:rPr>
              <a:t>(() =&gt;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obsv.subscribe</a:t>
            </a:r>
            <a:r>
              <a:rPr lang="en-US" sz="1200" dirty="0">
                <a:latin typeface="Courier New" panose="02070309020205020404" pitchFamily="49" charset="0"/>
                <a:cs typeface="Courier New" panose="02070309020205020404" pitchFamily="49" charset="0"/>
              </a:rPr>
              <a:t>(value =&gt; console.log(`&gt;&gt;&gt;&gt; ${value}`));</a:t>
            </a:r>
          </a:p>
          <a:p>
            <a:r>
              <a:rPr lang="en-US" sz="1200" dirty="0">
                <a:latin typeface="Courier New" panose="02070309020205020404" pitchFamily="49" charset="0"/>
                <a:cs typeface="Courier New" panose="02070309020205020404" pitchFamily="49" charset="0"/>
              </a:rPr>
              <a:t>}, 2500);</a:t>
            </a:r>
            <a:endParaRPr lang="en-US" sz="12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04713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Observables Hot ‘n Cold</a:t>
            </a:r>
            <a:endParaRPr lang="en-US" dirty="0"/>
          </a:p>
        </p:txBody>
      </p:sp>
      <p:sp>
        <p:nvSpPr>
          <p:cNvPr id="4" name="Rectangle 1"/>
          <p:cNvSpPr>
            <a:spLocks noChangeArrowheads="1"/>
          </p:cNvSpPr>
          <p:nvPr/>
        </p:nvSpPr>
        <p:spPr bwMode="auto">
          <a:xfrm>
            <a:off x="33337" y="1064820"/>
            <a:ext cx="8534400" cy="80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lvl="1" defTabSz="685800" eaLnBrk="0" fontAlgn="base" hangingPunct="0">
              <a:spcBef>
                <a:spcPct val="0"/>
              </a:spcBef>
              <a:spcAft>
                <a:spcPct val="0"/>
              </a:spcAft>
            </a:pPr>
            <a:r>
              <a:rPr lang="en-US" altLang="en-US" sz="1600" b="1" dirty="0" smtClean="0">
                <a:latin typeface="Arial" panose="020B0604020202020204" pitchFamily="34" charset="0"/>
                <a:cs typeface="Arial" panose="020B0604020202020204" pitchFamily="34" charset="0"/>
              </a:rPr>
              <a:t>Hot Subscription Example: </a:t>
            </a:r>
            <a:r>
              <a:rPr lang="en-US" altLang="en-US" sz="1600" dirty="0" smtClean="0">
                <a:latin typeface="Arial" panose="020B0604020202020204" pitchFamily="34" charset="0"/>
                <a:cs typeface="Arial" panose="020B0604020202020204" pitchFamily="34" charset="0"/>
              </a:rPr>
              <a:t>Subscription B will lose out on the first message sent by the Observable. Observe usage of the publish and the connect methods for subscription broadcast</a:t>
            </a:r>
            <a:endParaRPr lang="en-US" altLang="en-US" sz="1600" dirty="0">
              <a:latin typeface="Arial" panose="020B0604020202020204" pitchFamily="34" charset="0"/>
              <a:cs typeface="Arial" panose="020B0604020202020204" pitchFamily="34" charset="0"/>
            </a:endParaRPr>
          </a:p>
        </p:txBody>
      </p:sp>
      <p:sp>
        <p:nvSpPr>
          <p:cNvPr id="5" name="TextBox 4"/>
          <p:cNvSpPr txBox="1"/>
          <p:nvPr/>
        </p:nvSpPr>
        <p:spPr>
          <a:xfrm>
            <a:off x="838200" y="2133600"/>
            <a:ext cx="7315200" cy="378565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err="1">
                <a:latin typeface="Courier New" panose="02070309020205020404" pitchFamily="49" charset="0"/>
                <a:cs typeface="Courier New" panose="02070309020205020404" pitchFamily="49" charset="0"/>
              </a:rPr>
              <a:t>const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obsv</a:t>
            </a:r>
            <a:r>
              <a:rPr lang="en-US" sz="1200" dirty="0">
                <a:latin typeface="Courier New" panose="02070309020205020404" pitchFamily="49" charset="0"/>
                <a:cs typeface="Courier New" panose="02070309020205020404" pitchFamily="49" charset="0"/>
              </a:rPr>
              <a:t> = new Observable(observer =&gt; {</a:t>
            </a:r>
          </a:p>
          <a:p>
            <a:r>
              <a:rPr lang="en-US" sz="1200" dirty="0" smtClean="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setTimeout</a:t>
            </a:r>
            <a:r>
              <a:rPr lang="en-US" sz="1200" dirty="0">
                <a:latin typeface="Courier New" panose="02070309020205020404" pitchFamily="49" charset="0"/>
                <a:cs typeface="Courier New" panose="02070309020205020404" pitchFamily="49" charset="0"/>
              </a:rPr>
              <a:t>(() =&gt;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observer.next</a:t>
            </a:r>
            <a:r>
              <a:rPr lang="en-US" sz="1200" dirty="0">
                <a:latin typeface="Courier New" panose="02070309020205020404" pitchFamily="49" charset="0"/>
                <a:cs typeface="Courier New" panose="02070309020205020404" pitchFamily="49" charset="0"/>
              </a:rPr>
              <a:t>(1);</a:t>
            </a:r>
          </a:p>
          <a:p>
            <a:r>
              <a:rPr lang="en-US" sz="1200" dirty="0">
                <a:latin typeface="Courier New" panose="02070309020205020404" pitchFamily="49" charset="0"/>
                <a:cs typeface="Courier New" panose="02070309020205020404" pitchFamily="49" charset="0"/>
              </a:rPr>
              <a:t>  }, 1000);</a:t>
            </a:r>
          </a:p>
          <a:p>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setTimeout</a:t>
            </a:r>
            <a:r>
              <a:rPr lang="en-US" sz="1200" dirty="0">
                <a:latin typeface="Courier New" panose="02070309020205020404" pitchFamily="49" charset="0"/>
                <a:cs typeface="Courier New" panose="02070309020205020404" pitchFamily="49" charset="0"/>
              </a:rPr>
              <a:t>(() =&gt;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observer.next</a:t>
            </a:r>
            <a:r>
              <a:rPr lang="en-US" sz="1200" dirty="0">
                <a:latin typeface="Courier New" panose="02070309020205020404" pitchFamily="49" charset="0"/>
                <a:cs typeface="Courier New" panose="02070309020205020404" pitchFamily="49" charset="0"/>
              </a:rPr>
              <a:t>(4);</a:t>
            </a:r>
          </a:p>
          <a:p>
            <a:r>
              <a:rPr lang="en-US" sz="1200" dirty="0">
                <a:latin typeface="Courier New" panose="02070309020205020404" pitchFamily="49" charset="0"/>
                <a:cs typeface="Courier New" panose="02070309020205020404" pitchFamily="49" charset="0"/>
              </a:rPr>
              <a:t>  }, 4000);</a:t>
            </a:r>
          </a:p>
          <a:p>
            <a:r>
              <a:rPr lang="en-US" sz="1200" b="1" dirty="0" smtClean="0">
                <a:solidFill>
                  <a:srgbClr val="FF0000"/>
                </a:solidFill>
                <a:latin typeface="Courier New" panose="02070309020205020404" pitchFamily="49" charset="0"/>
                <a:cs typeface="Courier New" panose="02070309020205020404" pitchFamily="49" charset="0"/>
              </a:rPr>
              <a:t>}).</a:t>
            </a:r>
            <a:r>
              <a:rPr lang="en-US" sz="1200" b="1" dirty="0">
                <a:solidFill>
                  <a:srgbClr val="FF0000"/>
                </a:solidFill>
                <a:latin typeface="Courier New" panose="02070309020205020404" pitchFamily="49" charset="0"/>
                <a:cs typeface="Courier New" panose="02070309020205020404" pitchFamily="49" charset="0"/>
              </a:rPr>
              <a:t>publish();</a:t>
            </a:r>
          </a:p>
          <a:p>
            <a:endParaRPr lang="en-US" sz="1200" dirty="0">
              <a:latin typeface="Courier New" panose="02070309020205020404" pitchFamily="49" charset="0"/>
              <a:cs typeface="Courier New" panose="02070309020205020404" pitchFamily="49" charset="0"/>
            </a:endParaRPr>
          </a:p>
          <a:p>
            <a:r>
              <a:rPr lang="en-US" sz="1200" b="1" dirty="0" err="1">
                <a:solidFill>
                  <a:srgbClr val="FF0000"/>
                </a:solidFill>
                <a:latin typeface="Courier New" panose="02070309020205020404" pitchFamily="49" charset="0"/>
                <a:cs typeface="Courier New" panose="02070309020205020404" pitchFamily="49" charset="0"/>
              </a:rPr>
              <a:t>obsv.connect</a:t>
            </a:r>
            <a:r>
              <a:rPr lang="en-US" sz="1200" b="1" dirty="0">
                <a:solidFill>
                  <a:srgbClr val="FF0000"/>
                </a:solidFill>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Subscription A</a:t>
            </a:r>
          </a:p>
          <a:p>
            <a:r>
              <a:rPr lang="en-US" sz="1200" dirty="0" err="1">
                <a:latin typeface="Courier New" panose="02070309020205020404" pitchFamily="49" charset="0"/>
                <a:cs typeface="Courier New" panose="02070309020205020404" pitchFamily="49" charset="0"/>
              </a:rPr>
              <a:t>setTimeout</a:t>
            </a:r>
            <a:r>
              <a:rPr lang="en-US" sz="1200" dirty="0">
                <a:latin typeface="Courier New" panose="02070309020205020404" pitchFamily="49" charset="0"/>
                <a:cs typeface="Courier New" panose="02070309020205020404" pitchFamily="49" charset="0"/>
              </a:rPr>
              <a:t>(() =&gt;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obsv.subscribe</a:t>
            </a:r>
            <a:r>
              <a:rPr lang="en-US" sz="1200" dirty="0">
                <a:latin typeface="Courier New" panose="02070309020205020404" pitchFamily="49" charset="0"/>
                <a:cs typeface="Courier New" panose="02070309020205020404" pitchFamily="49" charset="0"/>
              </a:rPr>
              <a:t>(value =&gt; console.log(value));</a:t>
            </a:r>
          </a:p>
          <a:p>
            <a:r>
              <a:rPr lang="en-US" sz="1200" dirty="0">
                <a:latin typeface="Courier New" panose="02070309020205020404" pitchFamily="49" charset="0"/>
                <a:cs typeface="Courier New" panose="02070309020205020404" pitchFamily="49" charset="0"/>
              </a:rPr>
              <a:t>}, 0);</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Subscription B</a:t>
            </a:r>
          </a:p>
          <a:p>
            <a:r>
              <a:rPr lang="en-US" sz="1200" dirty="0" err="1">
                <a:latin typeface="Courier New" panose="02070309020205020404" pitchFamily="49" charset="0"/>
                <a:cs typeface="Courier New" panose="02070309020205020404" pitchFamily="49" charset="0"/>
              </a:rPr>
              <a:t>setTimeout</a:t>
            </a:r>
            <a:r>
              <a:rPr lang="en-US" sz="1200" dirty="0">
                <a:latin typeface="Courier New" panose="02070309020205020404" pitchFamily="49" charset="0"/>
                <a:cs typeface="Courier New" panose="02070309020205020404" pitchFamily="49" charset="0"/>
              </a:rPr>
              <a:t>(() =&gt;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obsv.subscribe</a:t>
            </a:r>
            <a:r>
              <a:rPr lang="en-US" sz="1200" dirty="0">
                <a:latin typeface="Courier New" panose="02070309020205020404" pitchFamily="49" charset="0"/>
                <a:cs typeface="Courier New" panose="02070309020205020404" pitchFamily="49" charset="0"/>
              </a:rPr>
              <a:t>(value =&gt; console.log(`      ${value}`));</a:t>
            </a:r>
          </a:p>
          <a:p>
            <a:r>
              <a:rPr lang="en-US" sz="1200" dirty="0">
                <a:latin typeface="Courier New" panose="02070309020205020404" pitchFamily="49" charset="0"/>
                <a:cs typeface="Courier New" panose="02070309020205020404" pitchFamily="49" charset="0"/>
              </a:rPr>
              <a:t>}, 2500);</a:t>
            </a:r>
            <a:endParaRPr lang="en-US" sz="12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64754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23</a:t>
            </a:fld>
            <a:endParaRPr lang="en-US" dirty="0"/>
          </a:p>
        </p:txBody>
      </p:sp>
      <p:pic>
        <p:nvPicPr>
          <p:cNvPr id="9" name="Picture 3" descr="D:\Images\Images\Objective\Tea-Break.jpg"/>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0" b="99775" l="375" r="100000">
                        <a14:foregroundMark x1="61423" y1="40885" x2="62322" y2="45761"/>
                        <a14:foregroundMark x1="65094" y1="46062" x2="65393" y2="41485"/>
                        <a14:foregroundMark x1="66891" y1="45761" x2="68090" y2="42086"/>
                        <a14:foregroundMark x1="76929" y1="44261" x2="79700" y2="43661"/>
                        <a14:foregroundMark x1="84869" y1="41485" x2="84869" y2="45761"/>
                        <a14:foregroundMark x1="90637" y1="45761" x2="90936" y2="43661"/>
                        <a14:foregroundMark x1="93109" y1="43661" x2="93109" y2="45761"/>
                        <a14:foregroundMark x1="64794" y1="53113" x2="64794" y2="54314"/>
                        <a14:foregroundMark x1="70562" y1="50338" x2="69663" y2="53713"/>
                        <a14:foregroundMark x1="74831" y1="51913" x2="74831" y2="54014"/>
                        <a14:foregroundMark x1="78801" y1="50938" x2="81199" y2="51313"/>
                        <a14:foregroundMark x1="87341" y1="50938" x2="87640" y2="53713"/>
                        <a14:foregroundMark x1="90337" y1="49137" x2="90337" y2="54614"/>
                      </a14:backgroundRemoval>
                    </a14:imgEffect>
                  </a14:imgLayer>
                </a14:imgProps>
              </a:ext>
              <a:ext uri="{28A0092B-C50C-407E-A947-70E740481C1C}">
                <a14:useLocalDpi xmlns:a14="http://schemas.microsoft.com/office/drawing/2010/main" val="0"/>
              </a:ext>
            </a:extLst>
          </a:blip>
          <a:srcRect/>
          <a:stretch>
            <a:fillRect/>
          </a:stretch>
        </p:blipFill>
        <p:spPr bwMode="auto">
          <a:xfrm>
            <a:off x="1905000" y="914400"/>
            <a:ext cx="5450114" cy="5441949"/>
          </a:xfrm>
          <a:prstGeom prst="rect">
            <a:avLst/>
          </a:prstGeom>
          <a:ln>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5696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 Cognizant 2018</a:t>
            </a:r>
          </a:p>
        </p:txBody>
      </p:sp>
      <p:sp>
        <p:nvSpPr>
          <p:cNvPr id="5" name="Slide Number Placeholder 4"/>
          <p:cNvSpPr>
            <a:spLocks noGrp="1"/>
          </p:cNvSpPr>
          <p:nvPr>
            <p:ph type="sldNum" sz="quarter" idx="4294967295"/>
          </p:nvPr>
        </p:nvSpPr>
        <p:spPr>
          <a:xfrm>
            <a:off x="8610600" y="6629400"/>
            <a:ext cx="533400" cy="228600"/>
          </a:xfrm>
        </p:spPr>
        <p:txBody>
          <a:bodyPr/>
          <a:lstStyle/>
          <a:p>
            <a:fld id="{E7AF38FF-B38D-4060-8B8D-2D16AAFBAAC1}" type="slidenum">
              <a:rPr lang="en-US" smtClean="0"/>
              <a:pPr/>
              <a:t>24</a:t>
            </a:fld>
            <a:endParaRPr lang="en-US" dirty="0"/>
          </a:p>
        </p:txBody>
      </p:sp>
      <p:sp>
        <p:nvSpPr>
          <p:cNvPr id="6" name="Rectangle 5"/>
          <p:cNvSpPr/>
          <p:nvPr/>
        </p:nvSpPr>
        <p:spPr>
          <a:xfrm>
            <a:off x="-2" y="5341257"/>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smtClean="0">
                <a:solidFill>
                  <a:schemeClr val="tx1">
                    <a:lumMod val="65000"/>
                    <a:lumOff val="35000"/>
                  </a:schemeClr>
                </a:solidFill>
                <a:latin typeface="Arial Rounded MT Bold" pitchFamily="34" charset="0"/>
                <a:cs typeface="Arial" pitchFamily="34" charset="0"/>
              </a:rPr>
              <a:t>Http</a:t>
            </a:r>
          </a:p>
        </p:txBody>
      </p:sp>
    </p:spTree>
    <p:extLst>
      <p:ext uri="{BB962C8B-B14F-4D97-AF65-F5344CB8AC3E}">
        <p14:creationId xmlns:p14="http://schemas.microsoft.com/office/powerpoint/2010/main" val="1481474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Service</a:t>
            </a:r>
            <a:endParaRPr lang="en-US" dirty="0"/>
          </a:p>
        </p:txBody>
      </p:sp>
      <p:sp>
        <p:nvSpPr>
          <p:cNvPr id="4" name="Rectangle 1"/>
          <p:cNvSpPr>
            <a:spLocks noChangeArrowheads="1"/>
          </p:cNvSpPr>
          <p:nvPr/>
        </p:nvSpPr>
        <p:spPr bwMode="auto">
          <a:xfrm>
            <a:off x="457200" y="740435"/>
            <a:ext cx="8483683" cy="459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r>
              <a:rPr lang="en-US" sz="2000" dirty="0" smtClean="0">
                <a:latin typeface="Arial" panose="020B0604020202020204" pitchFamily="34" charset="0"/>
                <a:cs typeface="Arial" panose="020B0604020202020204" pitchFamily="34" charset="0"/>
              </a:rPr>
              <a:t>HTTP </a:t>
            </a:r>
            <a:r>
              <a:rPr lang="en-US" sz="2000" dirty="0">
                <a:latin typeface="Arial" panose="020B0604020202020204" pitchFamily="34" charset="0"/>
                <a:cs typeface="Arial" panose="020B0604020202020204" pitchFamily="34" charset="0"/>
              </a:rPr>
              <a:t>calls from </a:t>
            </a:r>
            <a:r>
              <a:rPr lang="en-US" sz="2000" dirty="0" smtClean="0">
                <a:latin typeface="Arial" panose="020B0604020202020204" pitchFamily="34" charset="0"/>
                <a:cs typeface="Arial" panose="020B0604020202020204" pitchFamily="34" charset="0"/>
              </a:rPr>
              <a:t>Angular apps can be made through the Http service that belongs to the angular or http module. </a:t>
            </a:r>
            <a:r>
              <a:rPr lang="en-US" sz="2000" dirty="0">
                <a:latin typeface="Arial" panose="020B0604020202020204" pitchFamily="34" charset="0"/>
                <a:cs typeface="Arial" panose="020B0604020202020204" pitchFamily="34" charset="0"/>
              </a:rPr>
              <a:t>It supports both XHR and JSONP </a:t>
            </a:r>
            <a:r>
              <a:rPr lang="en-US" sz="2000" dirty="0" smtClean="0">
                <a:latin typeface="Arial" panose="020B0604020202020204" pitchFamily="34" charset="0"/>
                <a:cs typeface="Arial" panose="020B0604020202020204" pitchFamily="34" charset="0"/>
              </a:rPr>
              <a:t>requests, </a:t>
            </a:r>
            <a:r>
              <a:rPr lang="en-US" sz="2000" dirty="0">
                <a:latin typeface="Arial" panose="020B0604020202020204" pitchFamily="34" charset="0"/>
                <a:cs typeface="Arial" panose="020B0604020202020204" pitchFamily="34" charset="0"/>
              </a:rPr>
              <a:t>exposed through the </a:t>
            </a:r>
            <a:r>
              <a:rPr lang="en-US" sz="2000" b="1" dirty="0" err="1">
                <a:latin typeface="Arial" panose="020B0604020202020204" pitchFamily="34" charset="0"/>
                <a:cs typeface="Arial" panose="020B0604020202020204" pitchFamily="34" charset="0"/>
              </a:rPr>
              <a:t>HttpModule</a:t>
            </a:r>
            <a:r>
              <a:rPr lang="en-US" sz="2000" dirty="0">
                <a:latin typeface="Arial" panose="020B0604020202020204" pitchFamily="34" charset="0"/>
                <a:cs typeface="Arial" panose="020B0604020202020204" pitchFamily="34" charset="0"/>
              </a:rPr>
              <a:t> and </a:t>
            </a:r>
            <a:r>
              <a:rPr lang="en-US" sz="2000" b="1" dirty="0" err="1">
                <a:latin typeface="Arial" panose="020B0604020202020204" pitchFamily="34" charset="0"/>
                <a:cs typeface="Arial" panose="020B0604020202020204" pitchFamily="34" charset="0"/>
              </a:rPr>
              <a:t>JsonpModule</a:t>
            </a:r>
            <a:r>
              <a:rPr lang="en-US" sz="2000" dirty="0">
                <a:latin typeface="Arial" panose="020B0604020202020204" pitchFamily="34" charset="0"/>
                <a:cs typeface="Arial" panose="020B0604020202020204" pitchFamily="34" charset="0"/>
              </a:rPr>
              <a:t> respectively</a:t>
            </a:r>
            <a:r>
              <a:rPr lang="en-US" sz="2000" dirty="0" smtClean="0">
                <a:latin typeface="Arial" panose="020B0604020202020204" pitchFamily="34" charset="0"/>
                <a:cs typeface="Arial" panose="020B0604020202020204" pitchFamily="34" charset="0"/>
              </a:rPr>
              <a:t>.</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Following are the key facts about Http service:</a:t>
            </a:r>
          </a:p>
          <a:p>
            <a:pPr marL="742950" lvl="1"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The Http service exposes methods for every HTTP method such as, </a:t>
            </a:r>
            <a:r>
              <a:rPr lang="en-US" dirty="0" err="1" smtClean="0">
                <a:latin typeface="Arial" panose="020B0604020202020204" pitchFamily="34" charset="0"/>
                <a:cs typeface="Arial" panose="020B0604020202020204" pitchFamily="34" charset="0"/>
              </a:rPr>
              <a:t>Http.get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Http.put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Http.delete</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Http.post</a:t>
            </a:r>
            <a:r>
              <a:rPr lang="en-US" dirty="0" smtClean="0">
                <a:latin typeface="Arial" panose="020B0604020202020204" pitchFamily="34" charset="0"/>
                <a:cs typeface="Arial" panose="020B0604020202020204" pitchFamily="34" charset="0"/>
              </a:rPr>
              <a:t>() etc.</a:t>
            </a:r>
          </a:p>
          <a:p>
            <a:pPr marL="742950" lvl="1" indent="-285750">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a:p>
            <a:pPr lvl="1"/>
            <a:r>
              <a:rPr lang="en-US" sz="1600" b="1" dirty="0">
                <a:latin typeface="Arial" panose="020B0604020202020204" pitchFamily="34" charset="0"/>
                <a:cs typeface="Arial" panose="020B0604020202020204" pitchFamily="34" charset="0"/>
              </a:rPr>
              <a:t>	</a:t>
            </a:r>
            <a:r>
              <a:rPr lang="en-US" sz="1600" b="1" u="sng" dirty="0" smtClean="0">
                <a:latin typeface="Arial" panose="020B0604020202020204" pitchFamily="34" charset="0"/>
                <a:cs typeface="Arial" panose="020B0604020202020204" pitchFamily="34" charset="0"/>
              </a:rPr>
              <a:t>Note: </a:t>
            </a:r>
            <a:r>
              <a:rPr lang="en-US" sz="1600" i="1" dirty="0" smtClean="0">
                <a:latin typeface="Arial" panose="020B0604020202020204" pitchFamily="34" charset="0"/>
                <a:cs typeface="Arial" panose="020B0604020202020204" pitchFamily="34" charset="0"/>
              </a:rPr>
              <a:t>All of these methods return Observables</a:t>
            </a:r>
            <a:br>
              <a:rPr lang="en-US" sz="1600" i="1" dirty="0" smtClean="0">
                <a:latin typeface="Arial" panose="020B0604020202020204" pitchFamily="34" charset="0"/>
                <a:cs typeface="Arial" panose="020B0604020202020204" pitchFamily="34" charset="0"/>
              </a:rPr>
            </a:br>
            <a:endParaRPr lang="en-US" sz="1600" i="1" dirty="0" smtClean="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Http is an in-built service and has to be Dependency Injected to the components in need.</a:t>
            </a:r>
          </a:p>
          <a:p>
            <a:pPr marL="742950" lvl="1"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The callers that make http calls may subscribe to the Observable returned by the service to provide success and error callbacks. Below invocation posts a http request and reacts using the subscribe method </a:t>
            </a:r>
            <a:r>
              <a:rPr lang="en-US" b="1" dirty="0" smtClean="0">
                <a:latin typeface="Arial" panose="020B0604020202020204" pitchFamily="34" charset="0"/>
                <a:cs typeface="Arial" panose="020B0604020202020204" pitchFamily="34" charset="0"/>
              </a:rPr>
              <a:t>callbacks – Progress, Error, Completion</a:t>
            </a:r>
            <a:endParaRPr lang="en-US" b="1" dirty="0">
              <a:latin typeface="Arial" panose="020B0604020202020204" pitchFamily="34" charset="0"/>
              <a:cs typeface="Arial" panose="020B0604020202020204" pitchFamily="34" charset="0"/>
            </a:endParaRPr>
          </a:p>
        </p:txBody>
      </p:sp>
      <p:sp>
        <p:nvSpPr>
          <p:cNvPr id="5" name="TextBox 4"/>
          <p:cNvSpPr txBox="1"/>
          <p:nvPr/>
        </p:nvSpPr>
        <p:spPr>
          <a:xfrm>
            <a:off x="622341" y="5334000"/>
            <a:ext cx="8153400" cy="1384995"/>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http.post</a:t>
            </a:r>
            <a:r>
              <a:rPr lang="en-US" sz="1200" dirty="0">
                <a:latin typeface="Courier New" panose="02070309020205020404" pitchFamily="49" charset="0"/>
                <a:cs typeface="Courier New" panose="02070309020205020404" pitchFamily="49" charset="0"/>
              </a:rPr>
              <a:t>(`${ BASE_URL }/</a:t>
            </a:r>
            <a:r>
              <a:rPr lang="en-US" sz="1200" dirty="0" err="1">
                <a:latin typeface="Courier New" panose="02070309020205020404" pitchFamily="49" charset="0"/>
                <a:cs typeface="Courier New" panose="02070309020205020404" pitchFamily="49" charset="0"/>
              </a:rPr>
              <a:t>auth</a:t>
            </a:r>
            <a:r>
              <a:rPr lang="en-US" sz="1200" dirty="0">
                <a:latin typeface="Courier New" panose="02070309020205020404" pitchFamily="49" charset="0"/>
                <a:cs typeface="Courier New" panose="02070309020205020404" pitchFamily="49" charset="0"/>
              </a:rPr>
              <a:t>/login`, payload)</a:t>
            </a:r>
          </a:p>
          <a:p>
            <a:r>
              <a:rPr lang="en-US" sz="1200" dirty="0">
                <a:latin typeface="Courier New" panose="02070309020205020404" pitchFamily="49" charset="0"/>
                <a:cs typeface="Courier New" panose="02070309020205020404" pitchFamily="49" charset="0"/>
              </a:rPr>
              <a:t>      .map(response =&gt; </a:t>
            </a:r>
            <a:r>
              <a:rPr lang="en-US" sz="1200" dirty="0" err="1">
                <a:latin typeface="Courier New" panose="02070309020205020404" pitchFamily="49" charset="0"/>
                <a:cs typeface="Courier New" panose="02070309020205020404" pitchFamily="49" charset="0"/>
              </a:rPr>
              <a:t>response.json</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.subscribe(</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authData</a:t>
            </a:r>
            <a:r>
              <a:rPr lang="en-US" sz="1200" dirty="0">
                <a:latin typeface="Courier New" panose="02070309020205020404" pitchFamily="49" charset="0"/>
                <a:cs typeface="Courier New" panose="02070309020205020404" pitchFamily="49" charset="0"/>
              </a:rPr>
              <a:t> =&gt; </a:t>
            </a:r>
            <a:r>
              <a:rPr lang="en-US" sz="1200" dirty="0" err="1">
                <a:latin typeface="Courier New" panose="02070309020205020404" pitchFamily="49" charset="0"/>
                <a:cs typeface="Courier New" panose="02070309020205020404" pitchFamily="49" charset="0"/>
              </a:rPr>
              <a:t>this.storeToken</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authData.id_token</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(err) =&gt; </a:t>
            </a:r>
            <a:r>
              <a:rPr lang="en-US" sz="1200" dirty="0" err="1">
                <a:latin typeface="Courier New" panose="02070309020205020404" pitchFamily="49" charset="0"/>
                <a:cs typeface="Courier New" panose="02070309020205020404" pitchFamily="49" charset="0"/>
              </a:rPr>
              <a:t>console.error</a:t>
            </a:r>
            <a:r>
              <a:rPr lang="en-US" sz="1200" dirty="0">
                <a:latin typeface="Courier New" panose="02070309020205020404" pitchFamily="49" charset="0"/>
                <a:cs typeface="Courier New" panose="02070309020205020404" pitchFamily="49" charset="0"/>
              </a:rPr>
              <a:t>(err),</a:t>
            </a:r>
          </a:p>
          <a:p>
            <a:r>
              <a:rPr lang="en-US" sz="1200" dirty="0">
                <a:latin typeface="Courier New" panose="02070309020205020404" pitchFamily="49" charset="0"/>
                <a:cs typeface="Courier New" panose="02070309020205020404" pitchFamily="49" charset="0"/>
              </a:rPr>
              <a:t>        () =&gt; console.log('Authentication Complete')</a:t>
            </a:r>
          </a:p>
          <a:p>
            <a:r>
              <a:rPr lang="en-US" sz="1200" dirty="0">
                <a:latin typeface="Courier New" panose="02070309020205020404" pitchFamily="49" charset="0"/>
                <a:cs typeface="Courier New" panose="02070309020205020404" pitchFamily="49" charset="0"/>
              </a:rPr>
              <a:t>      );</a:t>
            </a:r>
            <a:endParaRPr lang="en-US" sz="12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41313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Features</a:t>
            </a:r>
            <a:endParaRPr lang="en-US" dirty="0"/>
          </a:p>
        </p:txBody>
      </p:sp>
      <p:sp>
        <p:nvSpPr>
          <p:cNvPr id="4" name="Rectangle 1"/>
          <p:cNvSpPr>
            <a:spLocks noChangeArrowheads="1"/>
          </p:cNvSpPr>
          <p:nvPr/>
        </p:nvSpPr>
        <p:spPr bwMode="auto">
          <a:xfrm>
            <a:off x="419099" y="747554"/>
            <a:ext cx="8305801" cy="4809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r>
              <a:rPr lang="en-US" sz="2000" dirty="0" smtClean="0">
                <a:latin typeface="Arial" panose="020B0604020202020204" pitchFamily="34" charset="0"/>
                <a:cs typeface="Arial" panose="020B0604020202020204" pitchFamily="34" charset="0"/>
              </a:rPr>
              <a:t>Following are features of Http:</a:t>
            </a:r>
          </a:p>
          <a:p>
            <a:pPr marL="342900"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Http Service provides a catch method for error handling</a:t>
            </a:r>
          </a:p>
          <a:p>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To cancel an in-flight request, the Observable’s unsubscribe method may be called</a:t>
            </a:r>
            <a:br>
              <a:rPr lang="en-US"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To automatically retry failed http calls, the retry count may be set on http requests. If not set, retries attempted indefinitely</a:t>
            </a:r>
            <a:endParaRPr lang="en-US" dirty="0">
              <a:latin typeface="Arial" panose="020B0604020202020204" pitchFamily="34" charset="0"/>
              <a:cs typeface="Arial" panose="020B0604020202020204" pitchFamily="34" charset="0"/>
            </a:endParaRPr>
          </a:p>
        </p:txBody>
      </p:sp>
      <p:sp>
        <p:nvSpPr>
          <p:cNvPr id="5" name="TextBox 4"/>
          <p:cNvSpPr txBox="1"/>
          <p:nvPr/>
        </p:nvSpPr>
        <p:spPr>
          <a:xfrm>
            <a:off x="609600" y="1524217"/>
            <a:ext cx="7315200" cy="2308324"/>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smtClean="0">
                <a:latin typeface="Courier New" panose="02070309020205020404" pitchFamily="49" charset="0"/>
                <a:cs typeface="Courier New" panose="02070309020205020404" pitchFamily="49" charset="0"/>
              </a:rPr>
              <a:t>let </a:t>
            </a:r>
            <a:r>
              <a:rPr lang="en-US" sz="1200" dirty="0" err="1" smtClean="0">
                <a:latin typeface="Courier New" panose="02070309020205020404" pitchFamily="49" charset="0"/>
                <a:cs typeface="Courier New" panose="02070309020205020404" pitchFamily="49" charset="0"/>
              </a:rPr>
              <a:t>httpHandle</a:t>
            </a:r>
            <a:r>
              <a:rPr lang="en-US" sz="1200" dirty="0" smtClean="0">
                <a:latin typeface="Courier New" panose="02070309020205020404" pitchFamily="49" charset="0"/>
                <a:cs typeface="Courier New" panose="02070309020205020404" pitchFamily="49" charset="0"/>
              </a:rPr>
              <a:t> =  </a:t>
            </a:r>
            <a:r>
              <a:rPr lang="en-US" sz="1200" dirty="0" err="1" smtClean="0">
                <a:latin typeface="Courier New" panose="02070309020205020404" pitchFamily="49" charset="0"/>
                <a:cs typeface="Courier New" panose="02070309020205020404" pitchFamily="49" charset="0"/>
              </a:rPr>
              <a:t>http.post</a:t>
            </a:r>
            <a:r>
              <a:rPr lang="en-US" sz="1200" dirty="0">
                <a:latin typeface="Courier New" panose="02070309020205020404" pitchFamily="49" charset="0"/>
                <a:cs typeface="Courier New" panose="02070309020205020404" pitchFamily="49" charset="0"/>
              </a:rPr>
              <a:t>(`${ BASE_URL }/</a:t>
            </a:r>
            <a:r>
              <a:rPr lang="en-US" sz="1200" dirty="0" err="1">
                <a:latin typeface="Courier New" panose="02070309020205020404" pitchFamily="49" charset="0"/>
                <a:cs typeface="Courier New" panose="02070309020205020404" pitchFamily="49" charset="0"/>
              </a:rPr>
              <a:t>auth</a:t>
            </a:r>
            <a:r>
              <a:rPr lang="en-US" sz="1200" dirty="0">
                <a:latin typeface="Courier New" panose="02070309020205020404" pitchFamily="49" charset="0"/>
                <a:cs typeface="Courier New" panose="02070309020205020404" pitchFamily="49" charset="0"/>
              </a:rPr>
              <a:t>/login`, </a:t>
            </a:r>
            <a:r>
              <a:rPr lang="en-US" sz="1200" dirty="0" smtClean="0">
                <a:latin typeface="Courier New" panose="02070309020205020404" pitchFamily="49" charset="0"/>
                <a:cs typeface="Courier New" panose="02070309020205020404" pitchFamily="49" charset="0"/>
              </a:rPr>
              <a:t>payload)</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.map(response =&gt; </a:t>
            </a:r>
            <a:r>
              <a:rPr lang="en-US" sz="1200" dirty="0" err="1">
                <a:latin typeface="Courier New" panose="02070309020205020404" pitchFamily="49" charset="0"/>
                <a:cs typeface="Courier New" panose="02070309020205020404" pitchFamily="49" charset="0"/>
              </a:rPr>
              <a:t>response.json</a:t>
            </a:r>
            <a:r>
              <a:rPr lang="en-US" sz="1200" dirty="0" smtClean="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catch((e) =&gt; {</a:t>
            </a:r>
          </a:p>
          <a:p>
            <a:r>
              <a:rPr lang="en-US" sz="1200" dirty="0">
                <a:latin typeface="Courier New" panose="02070309020205020404" pitchFamily="49" charset="0"/>
                <a:cs typeface="Courier New" panose="02070309020205020404" pitchFamily="49" charset="0"/>
              </a:rPr>
              <a:t>        return </a:t>
            </a:r>
            <a:r>
              <a:rPr lang="en-US" sz="1200" dirty="0" err="1">
                <a:latin typeface="Courier New" panose="02070309020205020404" pitchFamily="49" charset="0"/>
                <a:cs typeface="Courier New" panose="02070309020205020404" pitchFamily="49" charset="0"/>
              </a:rPr>
              <a:t>Observable.throw</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new Error(`${ </a:t>
            </a:r>
            <a:r>
              <a:rPr lang="en-US" sz="1200" dirty="0" err="1">
                <a:latin typeface="Courier New" panose="02070309020205020404" pitchFamily="49" charset="0"/>
                <a:cs typeface="Courier New" panose="02070309020205020404" pitchFamily="49" charset="0"/>
              </a:rPr>
              <a:t>e.status</a:t>
            </a:r>
            <a:r>
              <a:rPr lang="en-US" sz="1200" dirty="0">
                <a:latin typeface="Courier New" panose="02070309020205020404" pitchFamily="49" charset="0"/>
                <a:cs typeface="Courier New" panose="02070309020205020404" pitchFamily="49" charset="0"/>
              </a:rPr>
              <a:t> } ${ </a:t>
            </a:r>
            <a:r>
              <a:rPr lang="en-US" sz="1200" dirty="0" err="1">
                <a:latin typeface="Courier New" panose="02070309020205020404" pitchFamily="49" charset="0"/>
                <a:cs typeface="Courier New" panose="02070309020205020404" pitchFamily="49" charset="0"/>
              </a:rPr>
              <a:t>e.statusText</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.subscribe(</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authData</a:t>
            </a:r>
            <a:r>
              <a:rPr lang="en-US" sz="1200" dirty="0">
                <a:latin typeface="Courier New" panose="02070309020205020404" pitchFamily="49" charset="0"/>
                <a:cs typeface="Courier New" panose="02070309020205020404" pitchFamily="49" charset="0"/>
              </a:rPr>
              <a:t> =&gt; </a:t>
            </a:r>
            <a:r>
              <a:rPr lang="en-US" sz="1200" dirty="0" err="1">
                <a:latin typeface="Courier New" panose="02070309020205020404" pitchFamily="49" charset="0"/>
                <a:cs typeface="Courier New" panose="02070309020205020404" pitchFamily="49" charset="0"/>
              </a:rPr>
              <a:t>this.storeToken</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authData.id_token</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(err) =&gt; </a:t>
            </a:r>
            <a:r>
              <a:rPr lang="en-US" sz="1200" dirty="0" err="1">
                <a:latin typeface="Courier New" panose="02070309020205020404" pitchFamily="49" charset="0"/>
                <a:cs typeface="Courier New" panose="02070309020205020404" pitchFamily="49" charset="0"/>
              </a:rPr>
              <a:t>console.error</a:t>
            </a:r>
            <a:r>
              <a:rPr lang="en-US" sz="1200" dirty="0">
                <a:latin typeface="Courier New" panose="02070309020205020404" pitchFamily="49" charset="0"/>
                <a:cs typeface="Courier New" panose="02070309020205020404" pitchFamily="49" charset="0"/>
              </a:rPr>
              <a:t>(err),</a:t>
            </a:r>
          </a:p>
          <a:p>
            <a:r>
              <a:rPr lang="en-US" sz="1200" dirty="0">
                <a:latin typeface="Courier New" panose="02070309020205020404" pitchFamily="49" charset="0"/>
                <a:cs typeface="Courier New" panose="02070309020205020404" pitchFamily="49" charset="0"/>
              </a:rPr>
              <a:t>        () =&gt; console.log('Authentication Complete')</a:t>
            </a:r>
          </a:p>
          <a:p>
            <a:r>
              <a:rPr lang="en-US" sz="1200" dirty="0">
                <a:latin typeface="Courier New" panose="02070309020205020404" pitchFamily="49" charset="0"/>
                <a:cs typeface="Courier New" panose="02070309020205020404" pitchFamily="49" charset="0"/>
              </a:rPr>
              <a:t>      );</a:t>
            </a:r>
            <a:endParaRPr lang="en-US" sz="1200" dirty="0" smtClean="0">
              <a:latin typeface="Courier New" panose="02070309020205020404" pitchFamily="49" charset="0"/>
              <a:cs typeface="Courier New" panose="02070309020205020404" pitchFamily="49" charset="0"/>
            </a:endParaRPr>
          </a:p>
        </p:txBody>
      </p:sp>
      <p:sp>
        <p:nvSpPr>
          <p:cNvPr id="6" name="TextBox 5"/>
          <p:cNvSpPr txBox="1"/>
          <p:nvPr/>
        </p:nvSpPr>
        <p:spPr>
          <a:xfrm>
            <a:off x="581025" y="4585859"/>
            <a:ext cx="7315200" cy="276999"/>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smtClean="0">
                <a:latin typeface="Courier New" panose="02070309020205020404" pitchFamily="49" charset="0"/>
                <a:cs typeface="Courier New" panose="02070309020205020404" pitchFamily="49" charset="0"/>
              </a:rPr>
              <a:t>httpHandle.unsubscribe();</a:t>
            </a:r>
          </a:p>
        </p:txBody>
      </p:sp>
      <p:sp>
        <p:nvSpPr>
          <p:cNvPr id="7" name="TextBox 6"/>
          <p:cNvSpPr txBox="1"/>
          <p:nvPr/>
        </p:nvSpPr>
        <p:spPr>
          <a:xfrm>
            <a:off x="581025" y="5691627"/>
            <a:ext cx="7315200" cy="646331"/>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err="1">
                <a:latin typeface="Courier New" panose="02070309020205020404" pitchFamily="49" charset="0"/>
                <a:cs typeface="Courier New" panose="02070309020205020404" pitchFamily="49" charset="0"/>
              </a:rPr>
              <a:t>this.http.get</a:t>
            </a:r>
            <a:r>
              <a:rPr lang="en-US" sz="1200" dirty="0">
                <a:latin typeface="Courier New" panose="02070309020205020404" pitchFamily="49" charset="0"/>
                <a:cs typeface="Courier New" panose="02070309020205020404" pitchFamily="49" charset="0"/>
              </a:rPr>
              <a:t>('https</a:t>
            </a:r>
            <a:r>
              <a:rPr lang="en-US" sz="1200" dirty="0" smtClean="0">
                <a:latin typeface="Courier New" panose="02070309020205020404" pitchFamily="49" charset="0"/>
                <a:cs typeface="Courier New" panose="02070309020205020404" pitchFamily="49" charset="0"/>
              </a:rPr>
              <a:t>://abc.com/</a:t>
            </a:r>
            <a:r>
              <a:rPr lang="en-US" sz="1200" dirty="0" err="1" smtClean="0">
                <a:latin typeface="Courier New" panose="02070309020205020404" pitchFamily="49" charset="0"/>
                <a:cs typeface="Courier New" panose="02070309020205020404" pitchFamily="49" charset="0"/>
              </a:rPr>
              <a:t>xyz?q</a:t>
            </a:r>
            <a:r>
              <a:rPr lang="en-US" sz="1200" dirty="0">
                <a:latin typeface="Courier New" panose="02070309020205020404" pitchFamily="49" charset="0"/>
                <a:cs typeface="Courier New" panose="02070309020205020404" pitchFamily="49" charset="0"/>
              </a:rPr>
              <a:t>=' + term + '&amp;type=artist')</a:t>
            </a:r>
          </a:p>
          <a:p>
            <a:r>
              <a:rPr lang="en-US" sz="1200" dirty="0">
                <a:latin typeface="Courier New" panose="02070309020205020404" pitchFamily="49" charset="0"/>
                <a:cs typeface="Courier New" panose="02070309020205020404" pitchFamily="49" charset="0"/>
              </a:rPr>
              <a:t>      .map(response =&gt; </a:t>
            </a:r>
            <a:r>
              <a:rPr lang="en-US" sz="1200" dirty="0" err="1">
                <a:latin typeface="Courier New" panose="02070309020205020404" pitchFamily="49" charset="0"/>
                <a:cs typeface="Courier New" panose="02070309020205020404" pitchFamily="49" charset="0"/>
              </a:rPr>
              <a:t>response.json</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.retry(3);</a:t>
            </a:r>
            <a:endParaRPr lang="en-US" sz="12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53527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Learn How - Demonstration</a:t>
            </a:r>
            <a:endParaRPr lang="en-US" dirty="0"/>
          </a:p>
        </p:txBody>
      </p:sp>
      <p:sp>
        <p:nvSpPr>
          <p:cNvPr id="2" name="Footer Placeholder 1"/>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27</a:t>
            </a:fld>
            <a:endParaRPr lang="en-US" dirty="0"/>
          </a:p>
        </p:txBody>
      </p:sp>
      <p:pic>
        <p:nvPicPr>
          <p:cNvPr id="5" name="Picture 31"/>
          <p:cNvPicPr>
            <a:picLocks noChangeAspect="1" noChangeArrowheads="1"/>
          </p:cNvPicPr>
          <p:nvPr/>
        </p:nvPicPr>
        <p:blipFill>
          <a:blip r:embed="rId3" cstate="print"/>
          <a:srcRect/>
          <a:stretch>
            <a:fillRect/>
          </a:stretch>
        </p:blipFill>
        <p:spPr bwMode="auto">
          <a:xfrm>
            <a:off x="3657600" y="2847975"/>
            <a:ext cx="1752600" cy="1419225"/>
          </a:xfrm>
          <a:prstGeom prst="rect">
            <a:avLst/>
          </a:prstGeom>
          <a:noFill/>
          <a:ln w="9525" algn="ctr">
            <a:noFill/>
            <a:miter lim="800000"/>
            <a:headEnd/>
            <a:tailEnd/>
          </a:ln>
        </p:spPr>
      </p:pic>
      <p:sp>
        <p:nvSpPr>
          <p:cNvPr id="6" name="Rectangle 5"/>
          <p:cNvSpPr/>
          <p:nvPr/>
        </p:nvSpPr>
        <p:spPr>
          <a:xfrm>
            <a:off x="3695245" y="2221468"/>
            <a:ext cx="1333955" cy="369332"/>
          </a:xfrm>
          <a:prstGeom prst="rect">
            <a:avLst/>
          </a:prstGeom>
        </p:spPr>
        <p:txBody>
          <a:bodyPr wrap="none">
            <a:spAutoFit/>
          </a:bodyPr>
          <a:lstStyle/>
          <a:p>
            <a:r>
              <a:rPr lang="en-US" dirty="0"/>
              <a:t>Demo : H</a:t>
            </a:r>
            <a:r>
              <a:rPr lang="en-US" dirty="0" smtClean="0"/>
              <a:t>ttp</a:t>
            </a:r>
            <a:endParaRPr lang="en-US" dirty="0"/>
          </a:p>
        </p:txBody>
      </p:sp>
    </p:spTree>
    <p:extLst>
      <p:ext uri="{BB962C8B-B14F-4D97-AF65-F5344CB8AC3E}">
        <p14:creationId xmlns:p14="http://schemas.microsoft.com/office/powerpoint/2010/main" val="35712639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Features (Contd.)</a:t>
            </a:r>
            <a:endParaRPr lang="en-US" dirty="0"/>
          </a:p>
        </p:txBody>
      </p:sp>
      <p:sp>
        <p:nvSpPr>
          <p:cNvPr id="4" name="Rectangle 1"/>
          <p:cNvSpPr>
            <a:spLocks noChangeArrowheads="1"/>
          </p:cNvSpPr>
          <p:nvPr/>
        </p:nvSpPr>
        <p:spPr bwMode="auto">
          <a:xfrm>
            <a:off x="660313" y="1157184"/>
            <a:ext cx="8483683" cy="5332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342900"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The http methods take headers and data as optional parameters in addition to the base </a:t>
            </a:r>
            <a:r>
              <a:rPr lang="en-US" dirty="0" err="1" smtClean="0">
                <a:latin typeface="Arial" panose="020B0604020202020204" pitchFamily="34" charset="0"/>
                <a:cs typeface="Arial" panose="020B0604020202020204" pitchFamily="34" charset="0"/>
              </a:rPr>
              <a:t>url</a:t>
            </a:r>
            <a:endParaRPr lang="en-US"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Http services often get used with </a:t>
            </a:r>
            <a:r>
              <a:rPr lang="en-US" dirty="0" err="1">
                <a:latin typeface="Arial" panose="020B0604020202020204" pitchFamily="34" charset="0"/>
                <a:cs typeface="Arial" panose="020B0604020202020204" pitchFamily="34" charset="0"/>
              </a:rPr>
              <a:t>flatMap</a:t>
            </a:r>
            <a:r>
              <a:rPr lang="en-US" dirty="0">
                <a:latin typeface="Arial" panose="020B0604020202020204" pitchFamily="34" charset="0"/>
                <a:cs typeface="Arial" panose="020B0604020202020204" pitchFamily="34" charset="0"/>
              </a:rPr>
              <a:t>, which is a specialized map functionality. </a:t>
            </a:r>
            <a:r>
              <a:rPr lang="en-US" dirty="0" smtClean="0">
                <a:latin typeface="Arial" panose="020B0604020202020204" pitchFamily="34" charset="0"/>
                <a:cs typeface="Arial" panose="020B0604020202020204" pitchFamily="34" charset="0"/>
              </a:rPr>
              <a:t>While a map </a:t>
            </a:r>
            <a:r>
              <a:rPr lang="en-US" dirty="0">
                <a:latin typeface="Arial" panose="020B0604020202020204" pitchFamily="34" charset="0"/>
                <a:cs typeface="Arial" panose="020B0604020202020204" pitchFamily="34" charset="0"/>
              </a:rPr>
              <a:t>transforms items emitted by an Observable by applying a function to each </a:t>
            </a:r>
            <a:r>
              <a:rPr lang="en-US" dirty="0" smtClean="0">
                <a:latin typeface="Arial" panose="020B0604020202020204" pitchFamily="34" charset="0"/>
                <a:cs typeface="Arial" panose="020B0604020202020204" pitchFamily="34" charset="0"/>
              </a:rPr>
              <a:t>item, a </a:t>
            </a:r>
            <a:r>
              <a:rPr lang="en-US" dirty="0" err="1" smtClean="0">
                <a:latin typeface="Arial" panose="020B0604020202020204" pitchFamily="34" charset="0"/>
                <a:cs typeface="Arial" panose="020B0604020202020204" pitchFamily="34" charset="0"/>
              </a:rPr>
              <a:t>flatmap</a:t>
            </a:r>
            <a:endParaRPr lang="en-US" dirty="0">
              <a:latin typeface="Arial" panose="020B0604020202020204" pitchFamily="34" charset="0"/>
              <a:cs typeface="Arial" panose="020B0604020202020204" pitchFamily="34" charset="0"/>
            </a:endParaRPr>
          </a:p>
          <a:p>
            <a:pPr marL="1257300" lvl="2" indent="-342900">
              <a:buFont typeface="+mj-lt"/>
              <a:buAutoNum type="arabicPeriod"/>
            </a:pPr>
            <a:r>
              <a:rPr lang="en-US" sz="1600" dirty="0" smtClean="0">
                <a:latin typeface="Arial" panose="020B0604020202020204" pitchFamily="34" charset="0"/>
                <a:cs typeface="Arial" panose="020B0604020202020204" pitchFamily="34" charset="0"/>
              </a:rPr>
              <a:t>applies </a:t>
            </a:r>
            <a:r>
              <a:rPr lang="en-US" sz="1600" dirty="0">
                <a:latin typeface="Arial" panose="020B0604020202020204" pitchFamily="34" charset="0"/>
                <a:cs typeface="Arial" panose="020B0604020202020204" pitchFamily="34" charset="0"/>
              </a:rPr>
              <a:t>a specified function to each emitted item </a:t>
            </a:r>
            <a:r>
              <a:rPr lang="en-US" sz="1600" b="1" dirty="0">
                <a:latin typeface="Arial" panose="020B0604020202020204" pitchFamily="34" charset="0"/>
                <a:cs typeface="Arial" panose="020B0604020202020204" pitchFamily="34" charset="0"/>
              </a:rPr>
              <a:t>and this function in turn returns an Observable for each item.</a:t>
            </a:r>
          </a:p>
          <a:p>
            <a:pPr marL="1257300" lvl="2" indent="-342900">
              <a:buFont typeface="+mj-lt"/>
              <a:buAutoNum type="arabicPeriod"/>
            </a:pPr>
            <a:r>
              <a:rPr lang="en-US" sz="1600" dirty="0" smtClean="0">
                <a:latin typeface="Arial" panose="020B0604020202020204" pitchFamily="34" charset="0"/>
                <a:cs typeface="Arial" panose="020B0604020202020204" pitchFamily="34" charset="0"/>
              </a:rPr>
              <a:t>merges </a:t>
            </a:r>
            <a:r>
              <a:rPr lang="en-US" sz="1600" dirty="0">
                <a:latin typeface="Arial" panose="020B0604020202020204" pitchFamily="34" charset="0"/>
                <a:cs typeface="Arial" panose="020B0604020202020204" pitchFamily="34" charset="0"/>
              </a:rPr>
              <a:t>all these sequences to make a new </a:t>
            </a:r>
            <a:r>
              <a:rPr lang="en-US" sz="1600" dirty="0" smtClean="0">
                <a:latin typeface="Arial" panose="020B0604020202020204" pitchFamily="34" charset="0"/>
                <a:cs typeface="Arial" panose="020B0604020202020204" pitchFamily="34" charset="0"/>
              </a:rPr>
              <a:t>sequence</a:t>
            </a:r>
          </a:p>
          <a:p>
            <a:pPr lvl="1"/>
            <a:r>
              <a:rPr lang="en-US" sz="1600" i="1" dirty="0" smtClean="0">
                <a:latin typeface="Arial" panose="020B0604020202020204" pitchFamily="34" charset="0"/>
                <a:cs typeface="Arial" panose="020B0604020202020204" pitchFamily="34" charset="0"/>
              </a:rPr>
              <a:t>In short, </a:t>
            </a:r>
            <a:r>
              <a:rPr lang="en-US" sz="1600" b="1" i="1" dirty="0" err="1" smtClean="0">
                <a:latin typeface="Arial" panose="020B0604020202020204" pitchFamily="34" charset="0"/>
                <a:cs typeface="Arial" panose="020B0604020202020204" pitchFamily="34" charset="0"/>
              </a:rPr>
              <a:t>flatMaps</a:t>
            </a:r>
            <a:r>
              <a:rPr lang="en-US" sz="1600" i="1" dirty="0" smtClean="0">
                <a:latin typeface="Arial" panose="020B0604020202020204" pitchFamily="34" charset="0"/>
                <a:cs typeface="Arial" panose="020B0604020202020204" pitchFamily="34" charset="0"/>
              </a:rPr>
              <a:t> come in handy for </a:t>
            </a:r>
            <a:r>
              <a:rPr lang="en-US" sz="1600" b="1" i="1" dirty="0" smtClean="0">
                <a:latin typeface="Arial" panose="020B0604020202020204" pitchFamily="34" charset="0"/>
                <a:cs typeface="Arial" panose="020B0604020202020204" pitchFamily="34" charset="0"/>
              </a:rPr>
              <a:t>Observables of Observables</a:t>
            </a:r>
          </a:p>
          <a:p>
            <a:pPr marL="342900"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Alternatively, a </a:t>
            </a:r>
            <a:r>
              <a:rPr lang="en-US" b="1" dirty="0" err="1" smtClean="0">
                <a:latin typeface="Arial" panose="020B0604020202020204" pitchFamily="34" charset="0"/>
                <a:cs typeface="Arial" panose="020B0604020202020204" pitchFamily="34" charset="0"/>
              </a:rPr>
              <a:t>switchMap</a:t>
            </a:r>
            <a:r>
              <a:rPr lang="en-US" dirty="0" smtClean="0">
                <a:latin typeface="Arial" panose="020B0604020202020204" pitchFamily="34" charset="0"/>
                <a:cs typeface="Arial" panose="020B0604020202020204" pitchFamily="34" charset="0"/>
              </a:rPr>
              <a:t> may be used for the </a:t>
            </a:r>
            <a:r>
              <a:rPr lang="en-US" b="1" dirty="0">
                <a:latin typeface="Arial" panose="020B0604020202020204" pitchFamily="34" charset="0"/>
                <a:cs typeface="Arial" panose="020B0604020202020204" pitchFamily="34" charset="0"/>
              </a:rPr>
              <a:t>Observables of </a:t>
            </a:r>
            <a:r>
              <a:rPr lang="en-US" b="1" dirty="0" smtClean="0">
                <a:latin typeface="Arial" panose="020B0604020202020204" pitchFamily="34" charset="0"/>
                <a:cs typeface="Arial" panose="020B0604020202020204" pitchFamily="34" charset="0"/>
              </a:rPr>
              <a:t>Observables</a:t>
            </a:r>
            <a:r>
              <a:rPr lang="en-US" dirty="0" smtClean="0">
                <a:latin typeface="Arial" panose="020B0604020202020204" pitchFamily="34" charset="0"/>
                <a:cs typeface="Arial" panose="020B0604020202020204" pitchFamily="34" charset="0"/>
              </a:rPr>
              <a:t> situation. The key distinction being, </a:t>
            </a:r>
            <a:r>
              <a:rPr lang="en-US" b="1" dirty="0" err="1" smtClean="0">
                <a:latin typeface="Arial" panose="020B0604020202020204" pitchFamily="34" charset="0"/>
                <a:cs typeface="Arial" panose="020B0604020202020204" pitchFamily="34" charset="0"/>
              </a:rPr>
              <a:t>switchMap</a:t>
            </a:r>
            <a:r>
              <a:rPr lang="en-US" dirty="0" smtClean="0">
                <a:latin typeface="Arial" panose="020B0604020202020204" pitchFamily="34" charset="0"/>
                <a:cs typeface="Arial" panose="020B0604020202020204" pitchFamily="34" charset="0"/>
              </a:rPr>
              <a:t> will only let one Observable (the most recent), to be active by unsubscribing the earlier ones. While </a:t>
            </a:r>
            <a:r>
              <a:rPr lang="en-US" dirty="0" err="1" smtClean="0">
                <a:latin typeface="Arial" panose="020B0604020202020204" pitchFamily="34" charset="0"/>
                <a:cs typeface="Arial" panose="020B0604020202020204" pitchFamily="34" charset="0"/>
              </a:rPr>
              <a:t>flatMap</a:t>
            </a:r>
            <a:r>
              <a:rPr lang="en-US" dirty="0" smtClean="0">
                <a:latin typeface="Arial" panose="020B0604020202020204" pitchFamily="34" charset="0"/>
                <a:cs typeface="Arial" panose="020B0604020202020204" pitchFamily="34" charset="0"/>
              </a:rPr>
              <a:t> does not unsubscribe from any, thus allowing randomly ordered output.</a:t>
            </a:r>
            <a:endParaRPr lang="en-US" b="1" dirty="0">
              <a:latin typeface="Arial" panose="020B0604020202020204" pitchFamily="34" charset="0"/>
              <a:cs typeface="Arial" panose="020B0604020202020204" pitchFamily="34" charset="0"/>
            </a:endParaRPr>
          </a:p>
        </p:txBody>
      </p:sp>
      <p:sp>
        <p:nvSpPr>
          <p:cNvPr id="5" name="TextBox 4"/>
          <p:cNvSpPr txBox="1"/>
          <p:nvPr/>
        </p:nvSpPr>
        <p:spPr>
          <a:xfrm>
            <a:off x="1244554" y="1932561"/>
            <a:ext cx="7315200" cy="1384995"/>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err="1">
                <a:latin typeface="Courier New" panose="02070309020205020404" pitchFamily="49" charset="0"/>
                <a:cs typeface="Courier New" panose="02070309020205020404" pitchFamily="49" charset="0"/>
              </a:rPr>
              <a:t>http.post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url</a:t>
            </a:r>
            <a:r>
              <a:rPr lang="en-US" sz="1200" dirty="0">
                <a:latin typeface="Courier New" panose="02070309020205020404" pitchFamily="49" charset="0"/>
                <a:cs typeface="Courier New" panose="02070309020205020404" pitchFamily="49" charset="0"/>
              </a:rPr>
              <a:t>, data, {</a:t>
            </a:r>
          </a:p>
          <a:p>
            <a:r>
              <a:rPr lang="en-US" sz="1200" dirty="0">
                <a:latin typeface="Courier New" panose="02070309020205020404" pitchFamily="49" charset="0"/>
                <a:cs typeface="Courier New" panose="02070309020205020404" pitchFamily="49" charset="0"/>
              </a:rPr>
              <a:t>      headers: headers</a:t>
            </a: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err="1">
                <a:latin typeface="Courier New" panose="02070309020205020404" pitchFamily="49" charset="0"/>
                <a:cs typeface="Courier New" panose="02070309020205020404" pitchFamily="49" charset="0"/>
              </a:rPr>
              <a:t>http.get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url</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headers: headers</a:t>
            </a:r>
          </a:p>
          <a:p>
            <a:r>
              <a:rPr lang="en-US" sz="1200" dirty="0">
                <a:latin typeface="Courier New" panose="02070309020205020404" pitchFamily="49" charset="0"/>
                <a:cs typeface="Courier New" panose="02070309020205020404" pitchFamily="49" charset="0"/>
              </a:rPr>
              <a:t>    });</a:t>
            </a:r>
            <a:endParaRPr lang="en-US" sz="1200" dirty="0" smtClean="0">
              <a:latin typeface="Courier New" panose="02070309020205020404" pitchFamily="49" charset="0"/>
              <a:cs typeface="Courier New" panose="02070309020205020404" pitchFamily="49" charset="0"/>
            </a:endParaRPr>
          </a:p>
        </p:txBody>
      </p:sp>
      <p:sp>
        <p:nvSpPr>
          <p:cNvPr id="3" name="Rectangle 2"/>
          <p:cNvSpPr/>
          <p:nvPr/>
        </p:nvSpPr>
        <p:spPr>
          <a:xfrm>
            <a:off x="838200" y="824835"/>
            <a:ext cx="3262432"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Following are features of Http:</a:t>
            </a:r>
          </a:p>
        </p:txBody>
      </p:sp>
    </p:spTree>
    <p:extLst>
      <p:ext uri="{BB962C8B-B14F-4D97-AF65-F5344CB8AC3E}">
        <p14:creationId xmlns:p14="http://schemas.microsoft.com/office/powerpoint/2010/main" val="21974124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flatMap</a:t>
            </a:r>
            <a:r>
              <a:rPr lang="en-US" dirty="0" smtClean="0"/>
              <a:t> vs </a:t>
            </a:r>
            <a:r>
              <a:rPr lang="en-US" dirty="0" err="1" smtClean="0"/>
              <a:t>switchMap</a:t>
            </a:r>
            <a:endParaRPr lang="en-US" dirty="0"/>
          </a:p>
        </p:txBody>
      </p:sp>
      <p:sp>
        <p:nvSpPr>
          <p:cNvPr id="4" name="Rectangle 1"/>
          <p:cNvSpPr>
            <a:spLocks noChangeArrowheads="1"/>
          </p:cNvSpPr>
          <p:nvPr/>
        </p:nvSpPr>
        <p:spPr bwMode="auto">
          <a:xfrm>
            <a:off x="393741" y="4006126"/>
            <a:ext cx="8483683" cy="2223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342900" indent="-3429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Circles</a:t>
            </a:r>
            <a:r>
              <a:rPr lang="en-US" sz="2000" dirty="0" smtClean="0">
                <a:latin typeface="Arial" panose="020B0604020202020204" pitchFamily="34" charset="0"/>
                <a:cs typeface="Arial" panose="020B0604020202020204" pitchFamily="34" charset="0"/>
              </a:rPr>
              <a:t> indicate Observables</a:t>
            </a:r>
          </a:p>
          <a:p>
            <a:pPr marL="342900" indent="-3429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Diamonds</a:t>
            </a:r>
            <a:r>
              <a:rPr lang="en-US" sz="2000" dirty="0" smtClean="0">
                <a:latin typeface="Arial" panose="020B0604020202020204" pitchFamily="34" charset="0"/>
                <a:cs typeface="Arial" panose="020B0604020202020204" pitchFamily="34" charset="0"/>
              </a:rPr>
              <a:t> indicate Progress responses</a:t>
            </a:r>
          </a:p>
          <a:p>
            <a:pPr marL="342900" indent="-3429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Squares</a:t>
            </a:r>
            <a:r>
              <a:rPr lang="en-US" sz="2000" dirty="0" smtClean="0">
                <a:latin typeface="Arial" panose="020B0604020202020204" pitchFamily="34" charset="0"/>
                <a:cs typeface="Arial" panose="020B0604020202020204" pitchFamily="34" charset="0"/>
              </a:rPr>
              <a:t> indicate Complete signals</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Different colors indicate distinct observables</a:t>
            </a:r>
            <a:br>
              <a:rPr lang="en-US" sz="2000" dirty="0" smtClean="0">
                <a:latin typeface="Arial" panose="020B0604020202020204" pitchFamily="34" charset="0"/>
                <a:cs typeface="Arial" panose="020B0604020202020204" pitchFamily="34" charset="0"/>
              </a:rPr>
            </a:br>
            <a:endParaRPr lang="en-US" sz="2000" dirty="0" smtClean="0">
              <a:latin typeface="Arial" panose="020B0604020202020204" pitchFamily="34" charset="0"/>
              <a:cs typeface="Arial" panose="020B0604020202020204" pitchFamily="34" charset="0"/>
            </a:endParaRPr>
          </a:p>
          <a:p>
            <a:r>
              <a:rPr lang="en-US" sz="2000" b="1" i="1" dirty="0" err="1" smtClean="0">
                <a:latin typeface="Arial" panose="020B0604020202020204" pitchFamily="34" charset="0"/>
                <a:cs typeface="Arial" panose="020B0604020202020204" pitchFamily="34" charset="0"/>
              </a:rPr>
              <a:t>flatMap</a:t>
            </a:r>
            <a:r>
              <a:rPr lang="en-US" sz="2000" b="1" i="1" dirty="0" smtClean="0">
                <a:latin typeface="Arial" panose="020B0604020202020204" pitchFamily="34" charset="0"/>
                <a:cs typeface="Arial" panose="020B0604020202020204" pitchFamily="34" charset="0"/>
              </a:rPr>
              <a:t> lets diamonds from different Observables to be interleaved while </a:t>
            </a:r>
            <a:r>
              <a:rPr lang="en-US" sz="2000" b="1" i="1" dirty="0" err="1" smtClean="0">
                <a:latin typeface="Arial" panose="020B0604020202020204" pitchFamily="34" charset="0"/>
                <a:cs typeface="Arial" panose="020B0604020202020204" pitchFamily="34" charset="0"/>
              </a:rPr>
              <a:t>switchMap</a:t>
            </a:r>
            <a:r>
              <a:rPr lang="en-US" sz="2000" b="1" i="1" dirty="0" smtClean="0">
                <a:latin typeface="Arial" panose="020B0604020202020204" pitchFamily="34" charset="0"/>
                <a:cs typeface="Arial" panose="020B0604020202020204" pitchFamily="34" charset="0"/>
              </a:rPr>
              <a:t> only lets the last one survive.</a:t>
            </a:r>
            <a:endParaRPr lang="en-US" sz="2000" b="1" i="1"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23608" y="1524000"/>
            <a:ext cx="9120392" cy="2454417"/>
          </a:xfrm>
          <a:prstGeom prst="rect">
            <a:avLst/>
          </a:prstGeom>
        </p:spPr>
      </p:pic>
      <p:sp>
        <p:nvSpPr>
          <p:cNvPr id="5" name="Rectangle 4"/>
          <p:cNvSpPr/>
          <p:nvPr/>
        </p:nvSpPr>
        <p:spPr>
          <a:xfrm>
            <a:off x="254083" y="994558"/>
            <a:ext cx="87630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following snapshot displays the difference between </a:t>
            </a:r>
            <a:r>
              <a:rPr lang="en-US" b="1" dirty="0" err="1">
                <a:latin typeface="Arial" panose="020B0604020202020204" pitchFamily="34" charset="0"/>
                <a:cs typeface="Arial" panose="020B0604020202020204" pitchFamily="34" charset="0"/>
              </a:rPr>
              <a:t>flatMap</a:t>
            </a:r>
            <a:r>
              <a:rPr lang="en-US" dirty="0">
                <a:latin typeface="Arial" panose="020B0604020202020204" pitchFamily="34" charset="0"/>
                <a:cs typeface="Arial" panose="020B0604020202020204" pitchFamily="34" charset="0"/>
              </a:rPr>
              <a:t> and </a:t>
            </a:r>
            <a:r>
              <a:rPr lang="en-US" b="1" dirty="0" err="1">
                <a:latin typeface="Arial" panose="020B0604020202020204" pitchFamily="34" charset="0"/>
                <a:cs typeface="Arial" panose="020B0604020202020204" pitchFamily="34" charset="0"/>
              </a:rPr>
              <a:t>switchMap</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9036953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Objectives</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3</a:t>
            </a:fld>
            <a:endParaRPr lang="en-US" dirty="0"/>
          </a:p>
        </p:txBody>
      </p:sp>
      <p:sp>
        <p:nvSpPr>
          <p:cNvPr id="5" name="Footer Placeholder 4"/>
          <p:cNvSpPr>
            <a:spLocks noGrp="1"/>
          </p:cNvSpPr>
          <p:nvPr>
            <p:ph type="ftr" sz="quarter" idx="11"/>
          </p:nvPr>
        </p:nvSpPr>
        <p:spPr/>
        <p:txBody>
          <a:bodyPr/>
          <a:lstStyle/>
          <a:p>
            <a:r>
              <a:rPr lang="en-US" dirty="0" smtClean="0"/>
              <a:t>© Cognizant 2018</a:t>
            </a:r>
          </a:p>
        </p:txBody>
      </p:sp>
      <p:pic>
        <p:nvPicPr>
          <p:cNvPr id="4098" name="Picture 2" descr="D:\Images\Images\Objective\shutterstock_6790168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184588" y="1989843"/>
            <a:ext cx="2748038" cy="412205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0" name="Content Placeholder 1"/>
          <p:cNvSpPr>
            <a:spLocks noGrp="1"/>
          </p:cNvSpPr>
          <p:nvPr>
            <p:ph idx="1"/>
          </p:nvPr>
        </p:nvSpPr>
        <p:spPr>
          <a:xfrm>
            <a:off x="381000" y="986404"/>
            <a:ext cx="8229600" cy="4983163"/>
          </a:xfrm>
        </p:spPr>
        <p:txBody>
          <a:bodyPr/>
          <a:lstStyle/>
          <a:p>
            <a:pPr marL="0" indent="0">
              <a:buNone/>
            </a:pPr>
            <a:r>
              <a:rPr lang="en-US" sz="1800" dirty="0" smtClean="0">
                <a:solidFill>
                  <a:schemeClr val="tx1"/>
                </a:solidFill>
              </a:rPr>
              <a:t>After completing this session, you will be able to:</a:t>
            </a:r>
          </a:p>
          <a:p>
            <a:pPr marL="285750" indent="-285750"/>
            <a:endParaRPr lang="en-US" sz="1800" dirty="0" smtClean="0">
              <a:solidFill>
                <a:schemeClr val="tx1"/>
              </a:solidFill>
            </a:endParaRPr>
          </a:p>
          <a:p>
            <a:pPr marL="685800" lvl="1"/>
            <a:r>
              <a:rPr lang="en-US" sz="1600" dirty="0" smtClean="0">
                <a:solidFill>
                  <a:schemeClr val="tx1"/>
                </a:solidFill>
              </a:rPr>
              <a:t>Define Services</a:t>
            </a:r>
          </a:p>
          <a:p>
            <a:pPr marL="685800" lvl="1"/>
            <a:r>
              <a:rPr lang="en-US" sz="1600" dirty="0" smtClean="0">
                <a:solidFill>
                  <a:schemeClr val="tx1"/>
                </a:solidFill>
              </a:rPr>
              <a:t>Define Observables</a:t>
            </a:r>
            <a:endParaRPr lang="en-US" sz="1600" dirty="0">
              <a:solidFill>
                <a:schemeClr val="tx1"/>
              </a:solidFill>
            </a:endParaRPr>
          </a:p>
          <a:p>
            <a:pPr marL="685800" lvl="1"/>
            <a:r>
              <a:rPr lang="en-US" sz="1600" dirty="0" smtClean="0">
                <a:solidFill>
                  <a:schemeClr val="tx1"/>
                </a:solidFill>
              </a:rPr>
              <a:t>Differentiate between </a:t>
            </a:r>
            <a:r>
              <a:rPr lang="en-US" sz="1400" dirty="0" smtClean="0">
                <a:solidFill>
                  <a:schemeClr val="tx1"/>
                </a:solidFill>
              </a:rPr>
              <a:t>Observables and Promises</a:t>
            </a:r>
          </a:p>
          <a:p>
            <a:pPr marL="685800" lvl="1"/>
            <a:r>
              <a:rPr lang="en-US" sz="1400" dirty="0" smtClean="0">
                <a:solidFill>
                  <a:schemeClr val="tx1"/>
                </a:solidFill>
              </a:rPr>
              <a:t>Describe Array Operations</a:t>
            </a:r>
          </a:p>
          <a:p>
            <a:pPr marL="685800" lvl="1"/>
            <a:r>
              <a:rPr lang="en-US" sz="1400" dirty="0" smtClean="0">
                <a:solidFill>
                  <a:schemeClr val="tx1"/>
                </a:solidFill>
              </a:rPr>
              <a:t>Differentiate between Hot and Cold Observables</a:t>
            </a:r>
          </a:p>
          <a:p>
            <a:pPr marL="685800" lvl="1"/>
            <a:r>
              <a:rPr lang="en-US" sz="1600" dirty="0" smtClean="0">
                <a:solidFill>
                  <a:schemeClr val="tx1"/>
                </a:solidFill>
              </a:rPr>
              <a:t>Explain </a:t>
            </a:r>
            <a:r>
              <a:rPr lang="en-US" sz="1600" dirty="0" err="1" smtClean="0">
                <a:solidFill>
                  <a:schemeClr val="tx1"/>
                </a:solidFill>
              </a:rPr>
              <a:t>HttpService</a:t>
            </a:r>
            <a:r>
              <a:rPr lang="en-US" sz="1600" dirty="0" smtClean="0">
                <a:solidFill>
                  <a:schemeClr val="tx1"/>
                </a:solidFill>
              </a:rPr>
              <a:t> features</a:t>
            </a:r>
          </a:p>
          <a:p>
            <a:pPr marL="685800" lvl="1"/>
            <a:r>
              <a:rPr lang="en-US" sz="1600" dirty="0" smtClean="0">
                <a:solidFill>
                  <a:schemeClr val="tx1"/>
                </a:solidFill>
              </a:rPr>
              <a:t>Differentiate between </a:t>
            </a:r>
            <a:r>
              <a:rPr lang="en-US" sz="1400" dirty="0" err="1" smtClean="0">
                <a:solidFill>
                  <a:schemeClr val="tx1"/>
                </a:solidFill>
              </a:rPr>
              <a:t>FlatMap</a:t>
            </a:r>
            <a:r>
              <a:rPr lang="en-US" sz="1400" dirty="0" smtClean="0">
                <a:solidFill>
                  <a:schemeClr val="tx1"/>
                </a:solidFill>
              </a:rPr>
              <a:t> vs </a:t>
            </a:r>
            <a:r>
              <a:rPr lang="en-US" sz="1400" dirty="0" err="1" smtClean="0">
                <a:solidFill>
                  <a:schemeClr val="tx1"/>
                </a:solidFill>
              </a:rPr>
              <a:t>SwitchMap</a:t>
            </a:r>
            <a:endParaRPr lang="en-US" sz="1400" dirty="0" smtClean="0">
              <a:solidFill>
                <a:schemeClr val="tx1"/>
              </a:solidFill>
            </a:endParaRPr>
          </a:p>
          <a:p>
            <a:pPr marL="685800" lvl="1"/>
            <a:r>
              <a:rPr lang="en-US" sz="1600" dirty="0" smtClean="0">
                <a:solidFill>
                  <a:schemeClr val="tx1"/>
                </a:solidFill>
              </a:rPr>
              <a:t>Explain Change Detection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Learn How - Demonstration</a:t>
            </a:r>
            <a:endParaRPr lang="en-US" dirty="0"/>
          </a:p>
        </p:txBody>
      </p:sp>
      <p:sp>
        <p:nvSpPr>
          <p:cNvPr id="2" name="Footer Placeholder 1"/>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30</a:t>
            </a:fld>
            <a:endParaRPr lang="en-US" dirty="0"/>
          </a:p>
        </p:txBody>
      </p:sp>
      <p:pic>
        <p:nvPicPr>
          <p:cNvPr id="5" name="Picture 31"/>
          <p:cNvPicPr>
            <a:picLocks noChangeAspect="1" noChangeArrowheads="1"/>
          </p:cNvPicPr>
          <p:nvPr/>
        </p:nvPicPr>
        <p:blipFill>
          <a:blip r:embed="rId3" cstate="print"/>
          <a:srcRect/>
          <a:stretch>
            <a:fillRect/>
          </a:stretch>
        </p:blipFill>
        <p:spPr bwMode="auto">
          <a:xfrm>
            <a:off x="3657600" y="2847975"/>
            <a:ext cx="1752600" cy="1419225"/>
          </a:xfrm>
          <a:prstGeom prst="rect">
            <a:avLst/>
          </a:prstGeom>
          <a:noFill/>
          <a:ln w="9525" algn="ctr">
            <a:noFill/>
            <a:miter lim="800000"/>
            <a:headEnd/>
            <a:tailEnd/>
          </a:ln>
        </p:spPr>
      </p:pic>
      <p:sp>
        <p:nvSpPr>
          <p:cNvPr id="6" name="Rectangle 5"/>
          <p:cNvSpPr/>
          <p:nvPr/>
        </p:nvSpPr>
        <p:spPr>
          <a:xfrm>
            <a:off x="3695245" y="2221468"/>
            <a:ext cx="1763560" cy="369332"/>
          </a:xfrm>
          <a:prstGeom prst="rect">
            <a:avLst/>
          </a:prstGeom>
        </p:spPr>
        <p:txBody>
          <a:bodyPr wrap="none">
            <a:spAutoFit/>
          </a:bodyPr>
          <a:lstStyle/>
          <a:p>
            <a:r>
              <a:rPr lang="en-US" dirty="0"/>
              <a:t>Demo : </a:t>
            </a:r>
            <a:r>
              <a:rPr lang="en-US" dirty="0" err="1" smtClean="0"/>
              <a:t>HttpMap</a:t>
            </a:r>
            <a:endParaRPr lang="en-US" dirty="0"/>
          </a:p>
        </p:txBody>
      </p:sp>
    </p:spTree>
    <p:extLst>
      <p:ext uri="{BB962C8B-B14F-4D97-AF65-F5344CB8AC3E}">
        <p14:creationId xmlns:p14="http://schemas.microsoft.com/office/powerpoint/2010/main" val="16032828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 Cognizant 2018</a:t>
            </a:r>
          </a:p>
        </p:txBody>
      </p:sp>
      <p:sp>
        <p:nvSpPr>
          <p:cNvPr id="5" name="Slide Number Placeholder 4"/>
          <p:cNvSpPr>
            <a:spLocks noGrp="1"/>
          </p:cNvSpPr>
          <p:nvPr>
            <p:ph type="sldNum" sz="quarter" idx="4294967295"/>
          </p:nvPr>
        </p:nvSpPr>
        <p:spPr>
          <a:xfrm>
            <a:off x="8610600" y="6629400"/>
            <a:ext cx="533400" cy="228600"/>
          </a:xfrm>
        </p:spPr>
        <p:txBody>
          <a:bodyPr/>
          <a:lstStyle/>
          <a:p>
            <a:fld id="{E7AF38FF-B38D-4060-8B8D-2D16AAFBAAC1}" type="slidenum">
              <a:rPr lang="en-US" smtClean="0"/>
              <a:pPr/>
              <a:t>31</a:t>
            </a:fld>
            <a:endParaRPr lang="en-US" dirty="0"/>
          </a:p>
        </p:txBody>
      </p:sp>
      <p:sp>
        <p:nvSpPr>
          <p:cNvPr id="6" name="Rectangle 5"/>
          <p:cNvSpPr/>
          <p:nvPr/>
        </p:nvSpPr>
        <p:spPr>
          <a:xfrm>
            <a:off x="-2" y="5341257"/>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smtClean="0">
                <a:solidFill>
                  <a:schemeClr val="tx1">
                    <a:lumMod val="65000"/>
                    <a:lumOff val="35000"/>
                  </a:schemeClr>
                </a:solidFill>
                <a:latin typeface="Arial Rounded MT Bold" pitchFamily="34" charset="0"/>
                <a:cs typeface="Arial" pitchFamily="34" charset="0"/>
              </a:rPr>
              <a:t>Change Detection</a:t>
            </a:r>
            <a:endParaRPr lang="en-US" sz="2400" b="1" dirty="0" smtClean="0">
              <a:solidFill>
                <a:schemeClr val="tx1">
                  <a:lumMod val="65000"/>
                  <a:lumOff val="35000"/>
                </a:schemeClr>
              </a:solidFill>
              <a:latin typeface="Arial Rounded MT Bold" pitchFamily="34" charset="0"/>
              <a:cs typeface="Arial" pitchFamily="34" charset="0"/>
            </a:endParaRPr>
          </a:p>
        </p:txBody>
      </p:sp>
    </p:spTree>
    <p:extLst>
      <p:ext uri="{BB962C8B-B14F-4D97-AF65-F5344CB8AC3E}">
        <p14:creationId xmlns:p14="http://schemas.microsoft.com/office/powerpoint/2010/main" val="1303793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Detection</a:t>
            </a:r>
            <a:endParaRPr lang="en-US" dirty="0"/>
          </a:p>
        </p:txBody>
      </p:sp>
      <p:sp>
        <p:nvSpPr>
          <p:cNvPr id="4" name="Rectangle 1"/>
          <p:cNvSpPr>
            <a:spLocks noChangeArrowheads="1"/>
          </p:cNvSpPr>
          <p:nvPr/>
        </p:nvSpPr>
        <p:spPr bwMode="auto">
          <a:xfrm>
            <a:off x="457200" y="893073"/>
            <a:ext cx="8483683" cy="3147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r>
              <a:rPr lang="en-US" sz="2000" dirty="0">
                <a:latin typeface="Arial" panose="020B0604020202020204" pitchFamily="34" charset="0"/>
                <a:cs typeface="Arial" panose="020B0604020202020204" pitchFamily="34" charset="0"/>
              </a:rPr>
              <a:t>Change detection is the process that allows Angular to keep </a:t>
            </a:r>
            <a:r>
              <a:rPr lang="en-US" sz="2000" dirty="0" smtClean="0">
                <a:latin typeface="Arial" panose="020B0604020202020204" pitchFamily="34" charset="0"/>
                <a:cs typeface="Arial" panose="020B0604020202020204" pitchFamily="34" charset="0"/>
              </a:rPr>
              <a:t>the views </a:t>
            </a:r>
            <a:r>
              <a:rPr lang="en-US" sz="2000" dirty="0">
                <a:latin typeface="Arial" panose="020B0604020202020204" pitchFamily="34" charset="0"/>
                <a:cs typeface="Arial" panose="020B0604020202020204" pitchFamily="34" charset="0"/>
              </a:rPr>
              <a:t>in sync with </a:t>
            </a:r>
            <a:r>
              <a:rPr lang="en-US" sz="2000" dirty="0" smtClean="0">
                <a:latin typeface="Arial" panose="020B0604020202020204" pitchFamily="34" charset="0"/>
                <a:cs typeface="Arial" panose="020B0604020202020204" pitchFamily="34" charset="0"/>
              </a:rPr>
              <a:t>models</a:t>
            </a:r>
            <a:r>
              <a:rPr lang="en-US" sz="2000" dirty="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In Angular 7, </a:t>
            </a:r>
            <a:r>
              <a:rPr lang="en-US" sz="2000" dirty="0">
                <a:latin typeface="Arial" panose="020B0604020202020204" pitchFamily="34" charset="0"/>
                <a:cs typeface="Arial" panose="020B0604020202020204" pitchFamily="34" charset="0"/>
              </a:rPr>
              <a:t>the flow of information is unidirectional, even when using </a:t>
            </a:r>
            <a:r>
              <a:rPr lang="en-US" sz="2000" dirty="0" err="1">
                <a:latin typeface="Arial" panose="020B0604020202020204" pitchFamily="34" charset="0"/>
                <a:cs typeface="Arial" panose="020B0604020202020204" pitchFamily="34" charset="0"/>
              </a:rPr>
              <a:t>ngModel</a:t>
            </a:r>
            <a:r>
              <a:rPr lang="en-US" sz="2000" dirty="0">
                <a:latin typeface="Arial" panose="020B0604020202020204" pitchFamily="34" charset="0"/>
                <a:cs typeface="Arial" panose="020B0604020202020204" pitchFamily="34" charset="0"/>
              </a:rPr>
              <a:t> to implement two way data </a:t>
            </a:r>
            <a:r>
              <a:rPr lang="en-US" sz="2000" dirty="0" smtClean="0">
                <a:latin typeface="Arial" panose="020B0604020202020204" pitchFamily="34" charset="0"/>
                <a:cs typeface="Arial" panose="020B0604020202020204" pitchFamily="34" charset="0"/>
              </a:rPr>
              <a:t>binding. This is a drastic change from Angular JS 1, which had two-way binding and multi-directional node traversal.</a:t>
            </a:r>
          </a:p>
          <a:p>
            <a:r>
              <a:rPr lang="en-US" sz="2000" dirty="0">
                <a:latin typeface="Arial" panose="020B0604020202020204" pitchFamily="34" charset="0"/>
                <a:cs typeface="Arial" panose="020B0604020202020204" pitchFamily="34" charset="0"/>
              </a:rPr>
              <a:t>In </a:t>
            </a:r>
            <a:r>
              <a:rPr lang="en-US" sz="2000" dirty="0" smtClean="0">
                <a:latin typeface="Arial" panose="020B0604020202020204" pitchFamily="34" charset="0"/>
                <a:cs typeface="Arial" panose="020B0604020202020204" pitchFamily="34" charset="0"/>
              </a:rPr>
              <a:t>Angular 7, </a:t>
            </a:r>
            <a:r>
              <a:rPr lang="en-US" sz="2000" dirty="0">
                <a:latin typeface="Arial" panose="020B0604020202020204" pitchFamily="34" charset="0"/>
                <a:cs typeface="Arial" panose="020B0604020202020204" pitchFamily="34" charset="0"/>
              </a:rPr>
              <a:t>changes are guaranteed to propagate </a:t>
            </a:r>
            <a:r>
              <a:rPr lang="en-US" sz="2000" dirty="0" err="1" smtClean="0">
                <a:latin typeface="Arial" panose="020B0604020202020204" pitchFamily="34" charset="0"/>
                <a:cs typeface="Arial" panose="020B0604020202020204" pitchFamily="34" charset="0"/>
              </a:rPr>
              <a:t>uni</a:t>
            </a:r>
            <a:r>
              <a:rPr lang="en-US" sz="2000" dirty="0" smtClean="0">
                <a:latin typeface="Arial" panose="020B0604020202020204" pitchFamily="34" charset="0"/>
                <a:cs typeface="Arial" panose="020B0604020202020204" pitchFamily="34" charset="0"/>
              </a:rPr>
              <a:t>-directionally</a:t>
            </a:r>
            <a:r>
              <a:rPr lang="en-US" sz="2000" dirty="0">
                <a:latin typeface="Arial" panose="020B0604020202020204" pitchFamily="34" charset="0"/>
                <a:cs typeface="Arial" panose="020B0604020202020204" pitchFamily="34" charset="0"/>
              </a:rPr>
              <a:t>. The change detector will </a:t>
            </a:r>
            <a:r>
              <a:rPr lang="en-US" sz="2000" b="1" dirty="0">
                <a:latin typeface="Arial" panose="020B0604020202020204" pitchFamily="34" charset="0"/>
                <a:cs typeface="Arial" panose="020B0604020202020204" pitchFamily="34" charset="0"/>
              </a:rPr>
              <a:t>traverse each node only once</a:t>
            </a:r>
            <a:r>
              <a:rPr lang="en-US" sz="2000" dirty="0">
                <a:latin typeface="Arial" panose="020B0604020202020204" pitchFamily="34" charset="0"/>
                <a:cs typeface="Arial" panose="020B0604020202020204" pitchFamily="34" charset="0"/>
              </a:rPr>
              <a:t>, always starting from the root. That means </a:t>
            </a:r>
            <a:r>
              <a:rPr lang="en-US" sz="2000" dirty="0" smtClean="0">
                <a:latin typeface="Arial" panose="020B0604020202020204" pitchFamily="34" charset="0"/>
                <a:cs typeface="Arial" panose="020B0604020202020204" pitchFamily="34" charset="0"/>
              </a:rPr>
              <a:t>a </a:t>
            </a:r>
            <a:r>
              <a:rPr lang="en-US" sz="2000" dirty="0">
                <a:latin typeface="Arial" panose="020B0604020202020204" pitchFamily="34" charset="0"/>
                <a:cs typeface="Arial" panose="020B0604020202020204" pitchFamily="34" charset="0"/>
              </a:rPr>
              <a:t>parent component is always checked before its children components.</a:t>
            </a:r>
            <a:endParaRPr lang="en-US" sz="2000" b="1"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stretch>
            <a:fillRect/>
          </a:stretch>
        </p:blipFill>
        <p:spPr>
          <a:xfrm>
            <a:off x="4038600" y="4053943"/>
            <a:ext cx="4301782" cy="2472579"/>
          </a:xfrm>
          <a:prstGeom prst="rect">
            <a:avLst/>
          </a:prstGeom>
        </p:spPr>
      </p:pic>
      <p:sp>
        <p:nvSpPr>
          <p:cNvPr id="3" name="5-Point Star 2"/>
          <p:cNvSpPr/>
          <p:nvPr/>
        </p:nvSpPr>
        <p:spPr>
          <a:xfrm>
            <a:off x="7086600" y="4999538"/>
            <a:ext cx="228600" cy="2286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968782" y="4146413"/>
            <a:ext cx="1371600" cy="307777"/>
          </a:xfrm>
          <a:prstGeom prst="rect">
            <a:avLst/>
          </a:prstGeom>
          <a:solidFill>
            <a:schemeClr val="bg1"/>
          </a:solidFill>
        </p:spPr>
        <p:txBody>
          <a:bodyPr wrap="square" rtlCol="0">
            <a:spAutoFit/>
          </a:bodyPr>
          <a:lstStyle/>
          <a:p>
            <a:r>
              <a:rPr lang="en-US" sz="1400" dirty="0" smtClean="0"/>
              <a:t>Angular 7</a:t>
            </a:r>
            <a:endParaRPr lang="en-US" sz="1400" dirty="0"/>
          </a:p>
        </p:txBody>
      </p:sp>
    </p:spTree>
    <p:extLst>
      <p:ext uri="{BB962C8B-B14F-4D97-AF65-F5344CB8AC3E}">
        <p14:creationId xmlns:p14="http://schemas.microsoft.com/office/powerpoint/2010/main" val="13329797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Detection Process</a:t>
            </a:r>
            <a:endParaRPr lang="en-US" dirty="0"/>
          </a:p>
        </p:txBody>
      </p:sp>
      <p:graphicFrame>
        <p:nvGraphicFramePr>
          <p:cNvPr id="3" name="Diagram 2"/>
          <p:cNvGraphicFramePr/>
          <p:nvPr>
            <p:extLst>
              <p:ext uri="{D42A27DB-BD31-4B8C-83A1-F6EECF244321}">
                <p14:modId xmlns:p14="http://schemas.microsoft.com/office/powerpoint/2010/main" val="84108310"/>
              </p:ext>
            </p:extLst>
          </p:nvPr>
        </p:nvGraphicFramePr>
        <p:xfrm>
          <a:off x="457200" y="1144771"/>
          <a:ext cx="8483683" cy="50552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56379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Learn How - Demonstration</a:t>
            </a:r>
            <a:endParaRPr lang="en-US" dirty="0"/>
          </a:p>
        </p:txBody>
      </p:sp>
      <p:sp>
        <p:nvSpPr>
          <p:cNvPr id="2" name="Footer Placeholder 1"/>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34</a:t>
            </a:fld>
            <a:endParaRPr lang="en-US" dirty="0"/>
          </a:p>
        </p:txBody>
      </p:sp>
      <p:pic>
        <p:nvPicPr>
          <p:cNvPr id="5" name="Picture 31"/>
          <p:cNvPicPr>
            <a:picLocks noChangeAspect="1" noChangeArrowheads="1"/>
          </p:cNvPicPr>
          <p:nvPr/>
        </p:nvPicPr>
        <p:blipFill>
          <a:blip r:embed="rId3" cstate="print"/>
          <a:srcRect/>
          <a:stretch>
            <a:fillRect/>
          </a:stretch>
        </p:blipFill>
        <p:spPr bwMode="auto">
          <a:xfrm>
            <a:off x="3657600" y="2847975"/>
            <a:ext cx="1752600" cy="1419225"/>
          </a:xfrm>
          <a:prstGeom prst="rect">
            <a:avLst/>
          </a:prstGeom>
          <a:noFill/>
          <a:ln w="9525" algn="ctr">
            <a:noFill/>
            <a:miter lim="800000"/>
            <a:headEnd/>
            <a:tailEnd/>
          </a:ln>
        </p:spPr>
      </p:pic>
      <p:sp>
        <p:nvSpPr>
          <p:cNvPr id="6" name="Rectangle 5"/>
          <p:cNvSpPr/>
          <p:nvPr/>
        </p:nvSpPr>
        <p:spPr>
          <a:xfrm>
            <a:off x="3429000" y="2286000"/>
            <a:ext cx="2535438" cy="369332"/>
          </a:xfrm>
          <a:prstGeom prst="rect">
            <a:avLst/>
          </a:prstGeom>
        </p:spPr>
        <p:txBody>
          <a:bodyPr wrap="none">
            <a:spAutoFit/>
          </a:bodyPr>
          <a:lstStyle/>
          <a:p>
            <a:r>
              <a:rPr lang="en-US" dirty="0"/>
              <a:t>Demo : </a:t>
            </a:r>
            <a:r>
              <a:rPr lang="en-US" dirty="0" err="1" smtClean="0"/>
              <a:t>ChangeDetection</a:t>
            </a:r>
            <a:endParaRPr lang="en-US" dirty="0"/>
          </a:p>
        </p:txBody>
      </p:sp>
    </p:spTree>
    <p:extLst>
      <p:ext uri="{BB962C8B-B14F-4D97-AF65-F5344CB8AC3E}">
        <p14:creationId xmlns:p14="http://schemas.microsoft.com/office/powerpoint/2010/main" val="28952383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Practice How – Case Study</a:t>
            </a:r>
            <a:endParaRPr lang="en-US" dirty="0"/>
          </a:p>
        </p:txBody>
      </p:sp>
      <p:sp>
        <p:nvSpPr>
          <p:cNvPr id="2" name="Footer Placeholder 1"/>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35</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8147" y="1282118"/>
            <a:ext cx="4293765" cy="4293765"/>
          </a:xfrm>
          <a:prstGeom prst="rect">
            <a:avLst/>
          </a:prstGeom>
        </p:spPr>
      </p:pic>
      <p:sp>
        <p:nvSpPr>
          <p:cNvPr id="5" name="TextBox 4"/>
          <p:cNvSpPr txBox="1"/>
          <p:nvPr/>
        </p:nvSpPr>
        <p:spPr>
          <a:xfrm>
            <a:off x="3200400" y="2057400"/>
            <a:ext cx="3006272" cy="400110"/>
          </a:xfrm>
          <a:prstGeom prst="rect">
            <a:avLst/>
          </a:prstGeom>
          <a:noFill/>
        </p:spPr>
        <p:txBody>
          <a:bodyPr wrap="none" rtlCol="0">
            <a:spAutoFit/>
          </a:bodyPr>
          <a:lstStyle/>
          <a:p>
            <a:r>
              <a:rPr lang="en-US" sz="2000" b="1" dirty="0" smtClean="0">
                <a:solidFill>
                  <a:schemeClr val="bg1"/>
                </a:solidFill>
              </a:rPr>
              <a:t>Tour Of Heroes – Ex 4, Ex 5</a:t>
            </a:r>
            <a:endParaRPr lang="en-US" sz="2000" b="1" dirty="0">
              <a:solidFill>
                <a:schemeClr val="bg1"/>
              </a:solidFill>
            </a:endParaRPr>
          </a:p>
        </p:txBody>
      </p:sp>
    </p:spTree>
    <p:extLst>
      <p:ext uri="{BB962C8B-B14F-4D97-AF65-F5344CB8AC3E}">
        <p14:creationId xmlns:p14="http://schemas.microsoft.com/office/powerpoint/2010/main" val="37352928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Questions</a:t>
            </a:r>
            <a:endParaRPr lang="en-US" dirty="0"/>
          </a:p>
        </p:txBody>
      </p:sp>
      <p:sp>
        <p:nvSpPr>
          <p:cNvPr id="2" name="Footer Placeholder 1"/>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pPr algn="r"/>
            <a:fld id="{47ED8886-DB3B-44F4-9A80-E6A224679F20}" type="slidenum">
              <a:rPr lang="en-US" smtClean="0"/>
              <a:pPr algn="r"/>
              <a:t>36</a:t>
            </a:fld>
            <a:endParaRPr lang="en-US" dirty="0"/>
          </a:p>
        </p:txBody>
      </p:sp>
      <p:pic>
        <p:nvPicPr>
          <p:cNvPr id="1026" name="Picture 2" descr="C:\Users\332822\Downloads\1434556888_support-px-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057400"/>
            <a:ext cx="2235200" cy="2235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Logos\1434554660_Help.png"/>
          <p:cNvPicPr>
            <a:picLocks noChangeAspect="1" noChangeArrowheads="1"/>
          </p:cNvPicPr>
          <p:nvPr/>
        </p:nvPicPr>
        <p:blipFill>
          <a:blip r:embed="rId3">
            <a:duotone>
              <a:prstClr val="black"/>
              <a:srgbClr val="7EF030">
                <a:alpha val="0"/>
                <a:tint val="45000"/>
                <a:satMod val="400000"/>
              </a:srgbClr>
            </a:duotone>
            <a:extLst>
              <a:ext uri="{28A0092B-C50C-407E-A947-70E740481C1C}">
                <a14:useLocalDpi xmlns:a14="http://schemas.microsoft.com/office/drawing/2010/main" val="0"/>
              </a:ext>
            </a:extLst>
          </a:blip>
          <a:srcRect/>
          <a:stretch>
            <a:fillRect/>
          </a:stretch>
        </p:blipFill>
        <p:spPr bwMode="auto">
          <a:xfrm>
            <a:off x="2837543" y="1905000"/>
            <a:ext cx="3468914" cy="34689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 Your Understanding</a:t>
            </a:r>
            <a:endParaRPr lang="en-US" dirty="0"/>
          </a:p>
        </p:txBody>
      </p:sp>
      <p:sp>
        <p:nvSpPr>
          <p:cNvPr id="5" name="Footer Placeholder 4"/>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37</a:t>
            </a:fld>
            <a:endParaRPr lang="en-US" dirty="0"/>
          </a:p>
        </p:txBody>
      </p:sp>
      <p:sp>
        <p:nvSpPr>
          <p:cNvPr id="6" name="Content Placeholder 1"/>
          <p:cNvSpPr>
            <a:spLocks noGrp="1"/>
          </p:cNvSpPr>
          <p:nvPr>
            <p:ph idx="1"/>
          </p:nvPr>
        </p:nvSpPr>
        <p:spPr>
          <a:xfrm>
            <a:off x="457200" y="1143000"/>
            <a:ext cx="6781800" cy="4983163"/>
          </a:xfrm>
        </p:spPr>
        <p:txBody>
          <a:bodyPr/>
          <a:lstStyle/>
          <a:p>
            <a:r>
              <a:rPr lang="en-US" dirty="0" smtClean="0"/>
              <a:t>When and where do you use a Service?</a:t>
            </a:r>
          </a:p>
          <a:p>
            <a:r>
              <a:rPr lang="en-US" dirty="0" smtClean="0"/>
              <a:t>How do you chain multiple Observables?</a:t>
            </a:r>
          </a:p>
          <a:p>
            <a:r>
              <a:rPr lang="en-US" dirty="0" smtClean="0"/>
              <a:t>What are hot and cold Observables?</a:t>
            </a:r>
          </a:p>
          <a:p>
            <a:r>
              <a:rPr lang="en-US" dirty="0" smtClean="0"/>
              <a:t>Explain the steps to make an HTTP Post call.</a:t>
            </a:r>
          </a:p>
          <a:p>
            <a:r>
              <a:rPr lang="en-US" dirty="0" smtClean="0"/>
              <a:t>What are Change Detection strategies? Explain</a:t>
            </a:r>
          </a:p>
          <a:p>
            <a:endParaRPr 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Summary</a:t>
            </a:r>
            <a:endParaRPr lang="en-US" dirty="0"/>
          </a:p>
        </p:txBody>
      </p:sp>
      <p:sp>
        <p:nvSpPr>
          <p:cNvPr id="7" name="Content Placeholder 6"/>
          <p:cNvSpPr>
            <a:spLocks noGrp="1"/>
          </p:cNvSpPr>
          <p:nvPr>
            <p:ph idx="1"/>
          </p:nvPr>
        </p:nvSpPr>
        <p:spPr/>
        <p:txBody>
          <a:bodyPr/>
          <a:lstStyle/>
          <a:p>
            <a:pPr marL="0" indent="0">
              <a:buNone/>
            </a:pPr>
            <a:r>
              <a:rPr lang="en-US" dirty="0" smtClean="0">
                <a:solidFill>
                  <a:schemeClr val="tx1"/>
                </a:solidFill>
              </a:rPr>
              <a:t>Following are key points of this session:</a:t>
            </a:r>
            <a:br>
              <a:rPr lang="en-US" dirty="0" smtClean="0">
                <a:solidFill>
                  <a:schemeClr val="tx1"/>
                </a:solidFill>
              </a:rPr>
            </a:br>
            <a:endParaRPr lang="en-US" dirty="0" smtClean="0">
              <a:solidFill>
                <a:schemeClr val="tx1"/>
              </a:solidFill>
            </a:endParaRPr>
          </a:p>
          <a:p>
            <a:r>
              <a:rPr lang="en-US" sz="1800" dirty="0">
                <a:solidFill>
                  <a:schemeClr val="tx1"/>
                </a:solidFill>
              </a:rPr>
              <a:t>We need to decorate the service with @Injectable to inject dependencies into our service.</a:t>
            </a:r>
            <a:endParaRPr lang="en-US" altLang="en-US" sz="1800" dirty="0">
              <a:solidFill>
                <a:schemeClr val="tx1"/>
              </a:solidFill>
            </a:endParaRPr>
          </a:p>
          <a:p>
            <a:pPr marL="285750" indent="-285750" defTabSz="685800" eaLnBrk="0" fontAlgn="base" hangingPunct="0">
              <a:spcBef>
                <a:spcPct val="0"/>
              </a:spcBef>
              <a:spcAft>
                <a:spcPct val="0"/>
              </a:spcAft>
            </a:pPr>
            <a:r>
              <a:rPr lang="en-US" sz="1800" dirty="0">
                <a:solidFill>
                  <a:schemeClr val="tx1"/>
                </a:solidFill>
              </a:rPr>
              <a:t>Observables are not Angular specific features, rather a proposed standard for managing asynchronous data that will be included in the release of ES7.</a:t>
            </a:r>
          </a:p>
          <a:p>
            <a:pPr marL="285750" indent="-285750" defTabSz="685800" eaLnBrk="0" fontAlgn="base" hangingPunct="0">
              <a:spcBef>
                <a:spcPct val="0"/>
              </a:spcBef>
              <a:spcAft>
                <a:spcPct val="0"/>
              </a:spcAft>
            </a:pPr>
            <a:r>
              <a:rPr lang="en-US" altLang="en-US" sz="1800" dirty="0">
                <a:solidFill>
                  <a:schemeClr val="tx1"/>
                </a:solidFill>
              </a:rPr>
              <a:t>Observables belong to </a:t>
            </a:r>
            <a:r>
              <a:rPr lang="en-US" altLang="en-US" sz="1800" dirty="0" err="1">
                <a:solidFill>
                  <a:schemeClr val="tx1"/>
                </a:solidFill>
              </a:rPr>
              <a:t>RxJs</a:t>
            </a:r>
            <a:r>
              <a:rPr lang="en-US" altLang="en-US" sz="1800" dirty="0">
                <a:solidFill>
                  <a:schemeClr val="tx1"/>
                </a:solidFill>
              </a:rPr>
              <a:t> Module and need to be imported accordingly.</a:t>
            </a:r>
          </a:p>
          <a:p>
            <a:r>
              <a:rPr lang="en-US" altLang="en-US" sz="1800" dirty="0">
                <a:solidFill>
                  <a:schemeClr val="tx1"/>
                </a:solidFill>
              </a:rPr>
              <a:t>Promises require the caller to have access to the original function that returned the promise in order to have a retry capability</a:t>
            </a:r>
            <a:r>
              <a:rPr lang="en-US" altLang="en-US" sz="1800" dirty="0" smtClean="0">
                <a:solidFill>
                  <a:schemeClr val="tx1"/>
                </a:solidFill>
              </a:rPr>
              <a:t>.</a:t>
            </a:r>
          </a:p>
          <a:p>
            <a:r>
              <a:rPr lang="en-US" sz="1800" dirty="0">
                <a:solidFill>
                  <a:schemeClr val="tx1"/>
                </a:solidFill>
              </a:rPr>
              <a:t>A Cold Observable is like a durable messaging subscription. </a:t>
            </a:r>
          </a:p>
          <a:p>
            <a:r>
              <a:rPr lang="en-US" sz="1800" dirty="0">
                <a:solidFill>
                  <a:schemeClr val="tx1"/>
                </a:solidFill>
              </a:rPr>
              <a:t>A Hot Observable on the other hand takes time into strict consideration. </a:t>
            </a:r>
            <a:endParaRPr lang="en-US" sz="1800" dirty="0" smtClean="0">
              <a:solidFill>
                <a:schemeClr val="tx1"/>
              </a:solidFill>
            </a:endParaRPr>
          </a:p>
          <a:p>
            <a:r>
              <a:rPr lang="en-US" sz="1800" dirty="0" err="1">
                <a:solidFill>
                  <a:schemeClr val="tx1"/>
                </a:solidFill>
              </a:rPr>
              <a:t>flatMap</a:t>
            </a:r>
            <a:r>
              <a:rPr lang="en-US" sz="1800" dirty="0">
                <a:solidFill>
                  <a:schemeClr val="tx1"/>
                </a:solidFill>
              </a:rPr>
              <a:t> lets diamonds from different Observables to be interleaved while </a:t>
            </a:r>
            <a:r>
              <a:rPr lang="en-US" sz="1800" dirty="0" err="1">
                <a:solidFill>
                  <a:schemeClr val="tx1"/>
                </a:solidFill>
              </a:rPr>
              <a:t>switchMap</a:t>
            </a:r>
            <a:r>
              <a:rPr lang="en-US" sz="1800" dirty="0">
                <a:solidFill>
                  <a:schemeClr val="tx1"/>
                </a:solidFill>
              </a:rPr>
              <a:t> only lets the last one survive</a:t>
            </a:r>
            <a:r>
              <a:rPr lang="en-US" sz="1800" dirty="0" smtClean="0">
                <a:solidFill>
                  <a:schemeClr val="tx1"/>
                </a:solidFill>
              </a:rPr>
              <a:t>.</a:t>
            </a:r>
          </a:p>
          <a:p>
            <a:r>
              <a:rPr lang="en-US" sz="1800" dirty="0" smtClean="0">
                <a:solidFill>
                  <a:schemeClr val="tx1"/>
                </a:solidFill>
              </a:rPr>
              <a:t>A </a:t>
            </a:r>
            <a:r>
              <a:rPr lang="en-US" sz="1800" dirty="0">
                <a:solidFill>
                  <a:schemeClr val="tx1"/>
                </a:solidFill>
              </a:rPr>
              <a:t>parent component is always checked before its children components.</a:t>
            </a:r>
          </a:p>
          <a:p>
            <a:pPr marL="0" indent="0">
              <a:buNone/>
            </a:pPr>
            <a:endParaRPr lang="en-US" dirty="0" smtClean="0">
              <a:solidFill>
                <a:schemeClr val="tx1"/>
              </a:solidFill>
            </a:endParaRPr>
          </a:p>
          <a:p>
            <a:pPr marL="0" indent="0">
              <a:buNone/>
            </a:pPr>
            <a:endParaRPr lang="en-US" dirty="0">
              <a:solidFill>
                <a:schemeClr val="tx1"/>
              </a:solidFill>
            </a:endParaRPr>
          </a:p>
          <a:p>
            <a:pPr marL="0" indent="0">
              <a:buNone/>
            </a:pPr>
            <a:endParaRPr lang="en-US" altLang="en-US" dirty="0">
              <a:solidFill>
                <a:schemeClr val="tx1"/>
              </a:solidFill>
            </a:endParaRPr>
          </a:p>
          <a:p>
            <a:pPr marL="0" indent="0">
              <a:buNone/>
            </a:pPr>
            <a:endParaRPr lang="en-US" dirty="0" smtClean="0">
              <a:solidFill>
                <a:schemeClr val="tx1"/>
              </a:solidFill>
            </a:endParaRPr>
          </a:p>
          <a:p>
            <a:pPr marL="0" indent="0">
              <a:buNone/>
            </a:pPr>
            <a:endParaRPr lang="en-US" dirty="0">
              <a:solidFill>
                <a:schemeClr val="tx1"/>
              </a:solidFill>
            </a:endParaRPr>
          </a:p>
        </p:txBody>
      </p:sp>
      <p:sp>
        <p:nvSpPr>
          <p:cNvPr id="4" name="Footer Placeholder 3"/>
          <p:cNvSpPr>
            <a:spLocks noGrp="1"/>
          </p:cNvSpPr>
          <p:nvPr>
            <p:ph type="ftr" sz="quarter" idx="11"/>
          </p:nvPr>
        </p:nvSpPr>
        <p:spPr/>
        <p:txBody>
          <a:bodyPr/>
          <a:lstStyle/>
          <a:p>
            <a:r>
              <a:rPr lang="en-US" smtClean="0"/>
              <a:t>© Cognizant 2018</a:t>
            </a:r>
            <a:endParaRPr lang="en-US" dirty="0" smtClean="0"/>
          </a:p>
        </p:txBody>
      </p:sp>
      <p:sp>
        <p:nvSpPr>
          <p:cNvPr id="5" name="Slide Number Placeholder 4"/>
          <p:cNvSpPr>
            <a:spLocks noGrp="1"/>
          </p:cNvSpPr>
          <p:nvPr>
            <p:ph type="sldNum" sz="quarter" idx="12"/>
          </p:nvPr>
        </p:nvSpPr>
        <p:spPr/>
        <p:txBody>
          <a:bodyPr/>
          <a:lstStyle/>
          <a:p>
            <a:fld id="{E7AF38FF-B38D-4060-8B8D-2D16AAFBAAC1}" type="slidenum">
              <a:rPr lang="en-US" smtClean="0"/>
              <a:pPr/>
              <a:t>38</a:t>
            </a:fld>
            <a:endParaRPr lang="en-US" dirty="0"/>
          </a:p>
        </p:txBody>
      </p:sp>
    </p:spTree>
    <p:extLst>
      <p:ext uri="{BB962C8B-B14F-4D97-AF65-F5344CB8AC3E}">
        <p14:creationId xmlns:p14="http://schemas.microsoft.com/office/powerpoint/2010/main" val="11945696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2438400" y="76200"/>
            <a:ext cx="6857996" cy="478971"/>
          </a:xfrm>
          <a:prstGeom prst="rect">
            <a:avLst/>
          </a:prstGeom>
        </p:spPr>
        <p:txBody>
          <a:bodyPr vert="horz" lIns="91440" tIns="45720" rIns="91440" bIns="45720" rtlCol="0" anchor="b">
            <a:noAutofit/>
          </a:bodyPr>
          <a:lstStyle>
            <a:lvl1pPr algn="ctr" defTabSz="914400" rtl="0" eaLnBrk="1" latinLnBrk="0" hangingPunct="1">
              <a:spcBef>
                <a:spcPct val="0"/>
              </a:spcBef>
              <a:buNone/>
              <a:defRPr lang="en-US" sz="4500" b="0" kern="1200">
                <a:solidFill>
                  <a:schemeClr val="bg1"/>
                </a:solidFill>
                <a:latin typeface="Arial Rounded MT Bold" pitchFamily="34" charset="0"/>
                <a:ea typeface="+mn-ea"/>
                <a:cs typeface="+mn-cs"/>
              </a:defRPr>
            </a:lvl1pPr>
          </a:lstStyle>
          <a:p>
            <a:pPr algn="l"/>
            <a:r>
              <a:rPr lang="en-US" sz="3200" dirty="0" smtClean="0"/>
              <a:t>References</a:t>
            </a:r>
            <a:endParaRPr lang="en-US" sz="3200" dirty="0"/>
          </a:p>
        </p:txBody>
      </p:sp>
      <p:sp>
        <p:nvSpPr>
          <p:cNvPr id="6" name="Content Placeholder 1"/>
          <p:cNvSpPr txBox="1">
            <a:spLocks/>
          </p:cNvSpPr>
          <p:nvPr/>
        </p:nvSpPr>
        <p:spPr>
          <a:xfrm>
            <a:off x="217449" y="2111829"/>
            <a:ext cx="8229600" cy="232468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914400" rtl="0" eaLnBrk="1" latinLnBrk="0" hangingPunct="1">
              <a:spcBef>
                <a:spcPct val="20000"/>
              </a:spcBef>
              <a:buFont typeface="Arial" pitchFamily="34" charset="0"/>
              <a:buNone/>
              <a:defRPr lang="en-US" sz="1800" kern="1200">
                <a:solidFill>
                  <a:schemeClr val="tx1">
                    <a:lumMod val="75000"/>
                    <a:lumOff val="25000"/>
                  </a:schemeClr>
                </a:solidFill>
                <a:latin typeface="Arial" pitchFamily="34" charset="0"/>
                <a:ea typeface="Arial Unicode MS" pitchFamily="34" charset="-128"/>
                <a:cs typeface="Arial" pitchFamily="34" charset="0"/>
              </a:defRPr>
            </a:lvl1pPr>
            <a:lvl2pPr marL="342900" indent="0" algn="ctr" defTabSz="914400" rtl="0" eaLnBrk="1" latinLnBrk="0" hangingPunct="1">
              <a:spcBef>
                <a:spcPct val="20000"/>
              </a:spcBef>
              <a:buFont typeface="Arial" pitchFamily="34" charset="0"/>
              <a:buNone/>
              <a:defRPr lang="en-US" sz="1500" kern="1200">
                <a:solidFill>
                  <a:schemeClr val="tx1">
                    <a:lumMod val="75000"/>
                    <a:lumOff val="25000"/>
                  </a:schemeClr>
                </a:solidFill>
                <a:latin typeface="Arial" pitchFamily="34" charset="0"/>
                <a:ea typeface="Arial Unicode MS" pitchFamily="34" charset="-128"/>
                <a:cs typeface="Arial" pitchFamily="34" charset="0"/>
              </a:defRPr>
            </a:lvl2pPr>
            <a:lvl3pPr marL="685800" indent="0" algn="ctr" defTabSz="914400" rtl="0" eaLnBrk="1" latinLnBrk="0" hangingPunct="1">
              <a:spcBef>
                <a:spcPct val="20000"/>
              </a:spcBef>
              <a:buFont typeface="Arial" pitchFamily="34" charset="0"/>
              <a:buNone/>
              <a:defRPr lang="en-US" sz="1350" kern="1200">
                <a:solidFill>
                  <a:schemeClr val="tx1">
                    <a:lumMod val="75000"/>
                    <a:lumOff val="25000"/>
                  </a:schemeClr>
                </a:solidFill>
                <a:latin typeface="Arial" pitchFamily="34" charset="0"/>
                <a:ea typeface="Arial Unicode MS" pitchFamily="34" charset="-128"/>
                <a:cs typeface="Arial" pitchFamily="34" charset="0"/>
              </a:defRPr>
            </a:lvl3pPr>
            <a:lvl4pPr marL="1028700" indent="0" algn="ctr" defTabSz="914400" rtl="0" eaLnBrk="1" latinLnBrk="0" hangingPunct="1">
              <a:spcBef>
                <a:spcPct val="20000"/>
              </a:spcBef>
              <a:buFont typeface="Arial" pitchFamily="34" charset="0"/>
              <a:buNone/>
              <a:defRPr lang="en-US" sz="1200" kern="1200">
                <a:solidFill>
                  <a:schemeClr val="tx1">
                    <a:lumMod val="75000"/>
                    <a:lumOff val="25000"/>
                  </a:schemeClr>
                </a:solidFill>
                <a:latin typeface="Arial" pitchFamily="34" charset="0"/>
                <a:ea typeface="Arial Unicode MS" pitchFamily="34" charset="-128"/>
                <a:cs typeface="Arial" pitchFamily="34" charset="0"/>
              </a:defRPr>
            </a:lvl4pPr>
            <a:lvl5pPr marL="1371600" indent="0" algn="ctr" defTabSz="914400" rtl="0" eaLnBrk="1" latinLnBrk="0" hangingPunct="1">
              <a:spcBef>
                <a:spcPct val="20000"/>
              </a:spcBef>
              <a:buFont typeface="Arial" pitchFamily="34" charset="0"/>
              <a:buNone/>
              <a:defRPr lang="en-US" sz="1200" kern="1200">
                <a:solidFill>
                  <a:schemeClr val="tx1">
                    <a:lumMod val="75000"/>
                    <a:lumOff val="25000"/>
                  </a:schemeClr>
                </a:solidFill>
                <a:latin typeface="Arial" pitchFamily="34" charset="0"/>
                <a:ea typeface="Arial Unicode MS" pitchFamily="34" charset="-128"/>
                <a:cs typeface="Arial" pitchFamily="34" charset="0"/>
              </a:defRPr>
            </a:lvl5pPr>
            <a:lvl6pPr marL="171450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40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30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20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400" dirty="0" smtClean="0">
                <a:hlinkClick r:id="rId2"/>
              </a:rPr>
              <a:t>https</a:t>
            </a:r>
            <a:r>
              <a:rPr lang="en-US" sz="1400" dirty="0">
                <a:hlinkClick r:id="rId2"/>
              </a:rPr>
              <a:t>://angular.io/</a:t>
            </a:r>
            <a:endParaRPr lang="en-US" sz="1400" dirty="0"/>
          </a:p>
          <a:p>
            <a:pPr marL="285750" indent="-285750" algn="l">
              <a:buFont typeface="Arial" panose="020B0604020202020204" pitchFamily="34" charset="0"/>
              <a:buChar char="•"/>
            </a:pPr>
            <a:r>
              <a:rPr lang="en-US" sz="1400" dirty="0">
                <a:hlinkClick r:id="rId3"/>
              </a:rPr>
              <a:t>https://genuitec.com</a:t>
            </a:r>
            <a:endParaRPr lang="en-US" sz="1400" dirty="0"/>
          </a:p>
          <a:p>
            <a:pPr marL="285750" indent="-285750" algn="l">
              <a:buFont typeface="Arial" panose="020B0604020202020204" pitchFamily="34" charset="0"/>
              <a:buChar char="•"/>
            </a:pPr>
            <a:r>
              <a:rPr lang="en-US" sz="1400" dirty="0">
                <a:hlinkClick r:id="rId4"/>
              </a:rPr>
              <a:t>https://angularexamples.io</a:t>
            </a:r>
            <a:endParaRPr lang="en-US" sz="1400" dirty="0"/>
          </a:p>
          <a:p>
            <a:pPr marL="285750" indent="-285750" algn="l">
              <a:buFont typeface="Arial" panose="020B0604020202020204" pitchFamily="34" charset="0"/>
              <a:buChar char="•"/>
            </a:pPr>
            <a:r>
              <a:rPr lang="en-US" sz="1400" dirty="0">
                <a:hlinkClick r:id="rId5"/>
              </a:rPr>
              <a:t>https://lishman.io</a:t>
            </a:r>
            <a:endParaRPr lang="en-US" sz="1400" dirty="0"/>
          </a:p>
          <a:p>
            <a:pPr marL="285750" indent="-285750" algn="l">
              <a:buFont typeface="Arial" panose="020B0604020202020204" pitchFamily="34" charset="0"/>
              <a:buChar char="•"/>
            </a:pPr>
            <a:r>
              <a:rPr lang="en-US" sz="1400" dirty="0">
                <a:hlinkClick r:id="rId6"/>
              </a:rPr>
              <a:t>https://rangle.io</a:t>
            </a:r>
            <a:endParaRPr lang="en-US" sz="1400" dirty="0"/>
          </a:p>
          <a:p>
            <a:pPr marL="285750" indent="-285750" algn="l">
              <a:buFont typeface="Arial" panose="020B0604020202020204" pitchFamily="34" charset="0"/>
              <a:buChar char="•"/>
            </a:pPr>
            <a:r>
              <a:rPr lang="en-US" sz="1400" dirty="0">
                <a:hlinkClick r:id="rId7"/>
              </a:rPr>
              <a:t>https://dzone.com/articles/developing-pwa-using-angular-7</a:t>
            </a:r>
            <a:endParaRPr lang="en-US" sz="1400" dirty="0"/>
          </a:p>
          <a:p>
            <a:pPr marL="285750" indent="-285750" algn="l">
              <a:buFont typeface="Arial" panose="020B0604020202020204" pitchFamily="34" charset="0"/>
              <a:buChar char="•"/>
            </a:pPr>
            <a:r>
              <a:rPr lang="en-US" sz="1400" dirty="0">
                <a:hlinkClick r:id="rId8"/>
              </a:rPr>
              <a:t>https://sass-lang.com/</a:t>
            </a:r>
          </a:p>
          <a:p>
            <a:pPr marL="285750" indent="-285750" algn="l">
              <a:buFont typeface="Arial" panose="020B0604020202020204" pitchFamily="34" charset="0"/>
              <a:buChar char="•"/>
            </a:pPr>
            <a:r>
              <a:rPr lang="en-US" sz="1400" dirty="0">
                <a:hlinkClick r:id="rId8"/>
              </a:rPr>
              <a:t>https://material.angular.io/</a:t>
            </a:r>
          </a:p>
          <a:p>
            <a:pPr marL="285750" indent="-285750" algn="l">
              <a:buFont typeface="Arial" panose="020B0604020202020204" pitchFamily="34" charset="0"/>
              <a:buChar char="•"/>
            </a:pPr>
            <a:r>
              <a:rPr lang="en-US" sz="1400" dirty="0">
                <a:hlinkClick r:id="rId8"/>
              </a:rPr>
              <a:t>https://www.smashingmagazine.com/2018/09/pwa-angular-6</a:t>
            </a:r>
            <a:r>
              <a:rPr lang="en-US" sz="1400" dirty="0" smtClean="0">
                <a:hlinkClick r:id="rId8"/>
              </a:rPr>
              <a:t>/</a:t>
            </a:r>
          </a:p>
          <a:p>
            <a:pPr marL="285750" indent="-285750" algn="l">
              <a:buFont typeface="Arial" panose="020B0604020202020204" pitchFamily="34" charset="0"/>
              <a:buChar char="•"/>
            </a:pPr>
            <a:r>
              <a:rPr lang="en-US" sz="1400" dirty="0">
                <a:hlinkClick r:id="rId8"/>
              </a:rPr>
              <a:t>https://www.sitepoint.com/angular-material-design-components</a:t>
            </a:r>
            <a:r>
              <a:rPr lang="en-US" sz="1400" dirty="0" smtClean="0">
                <a:hlinkClick r:id="rId8"/>
              </a:rPr>
              <a:t>/</a:t>
            </a:r>
          </a:p>
          <a:p>
            <a:pPr marL="285750" indent="-285750" algn="l">
              <a:buFont typeface="Arial" panose="020B0604020202020204" pitchFamily="34" charset="0"/>
              <a:buChar char="•"/>
            </a:pPr>
            <a:r>
              <a:rPr lang="en-US" sz="1400" dirty="0">
                <a:hlinkClick r:id="rId8"/>
              </a:rPr>
              <a:t>https://www.freakyjolly.com/angular-7-implement-infinite-virtual-scroll-in-few-easy-steps-in-latest-angular-7-x/</a:t>
            </a:r>
          </a:p>
          <a:p>
            <a:pPr marL="285750" indent="-285750" algn="l">
              <a:buFont typeface="Arial" panose="020B0604020202020204" pitchFamily="34" charset="0"/>
              <a:buChar char="•"/>
            </a:pPr>
            <a:endParaRPr lang="en-US" sz="1400" dirty="0"/>
          </a:p>
          <a:p>
            <a:pPr marL="285750" indent="-285750" algn="l">
              <a:buFont typeface="Arial" panose="020B0604020202020204" pitchFamily="34" charset="0"/>
              <a:buChar char="•"/>
            </a:pPr>
            <a:endParaRPr lang="en-US" sz="1400" dirty="0" smtClean="0"/>
          </a:p>
        </p:txBody>
      </p:sp>
      <p:sp>
        <p:nvSpPr>
          <p:cNvPr id="7" name="Content Placeholder 1"/>
          <p:cNvSpPr txBox="1">
            <a:spLocks/>
          </p:cNvSpPr>
          <p:nvPr/>
        </p:nvSpPr>
        <p:spPr>
          <a:xfrm>
            <a:off x="228600" y="1066800"/>
            <a:ext cx="8872728"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914400" rtl="0" eaLnBrk="1" latinLnBrk="0" hangingPunct="1">
              <a:spcBef>
                <a:spcPct val="20000"/>
              </a:spcBef>
              <a:buFont typeface="Arial" pitchFamily="34" charset="0"/>
              <a:buNone/>
              <a:defRPr lang="en-US" sz="1800" kern="1200">
                <a:solidFill>
                  <a:schemeClr val="tx1">
                    <a:lumMod val="75000"/>
                    <a:lumOff val="25000"/>
                  </a:schemeClr>
                </a:solidFill>
                <a:latin typeface="Arial" pitchFamily="34" charset="0"/>
                <a:ea typeface="Arial Unicode MS" pitchFamily="34" charset="-128"/>
                <a:cs typeface="Arial" pitchFamily="34" charset="0"/>
              </a:defRPr>
            </a:lvl1pPr>
            <a:lvl2pPr marL="342900" indent="0" algn="ctr" defTabSz="914400" rtl="0" eaLnBrk="1" latinLnBrk="0" hangingPunct="1">
              <a:spcBef>
                <a:spcPct val="20000"/>
              </a:spcBef>
              <a:buFont typeface="Arial" pitchFamily="34" charset="0"/>
              <a:buNone/>
              <a:defRPr lang="en-US" sz="1500" kern="1200">
                <a:solidFill>
                  <a:schemeClr val="tx1">
                    <a:lumMod val="75000"/>
                    <a:lumOff val="25000"/>
                  </a:schemeClr>
                </a:solidFill>
                <a:latin typeface="Arial" pitchFamily="34" charset="0"/>
                <a:ea typeface="Arial Unicode MS" pitchFamily="34" charset="-128"/>
                <a:cs typeface="Arial" pitchFamily="34" charset="0"/>
              </a:defRPr>
            </a:lvl2pPr>
            <a:lvl3pPr marL="685800" indent="0" algn="ctr" defTabSz="914400" rtl="0" eaLnBrk="1" latinLnBrk="0" hangingPunct="1">
              <a:spcBef>
                <a:spcPct val="20000"/>
              </a:spcBef>
              <a:buFont typeface="Arial" pitchFamily="34" charset="0"/>
              <a:buNone/>
              <a:defRPr lang="en-US" sz="1350" kern="1200">
                <a:solidFill>
                  <a:schemeClr val="tx1">
                    <a:lumMod val="75000"/>
                    <a:lumOff val="25000"/>
                  </a:schemeClr>
                </a:solidFill>
                <a:latin typeface="Arial" pitchFamily="34" charset="0"/>
                <a:ea typeface="Arial Unicode MS" pitchFamily="34" charset="-128"/>
                <a:cs typeface="Arial" pitchFamily="34" charset="0"/>
              </a:defRPr>
            </a:lvl3pPr>
            <a:lvl4pPr marL="1028700" indent="0" algn="ctr" defTabSz="914400" rtl="0" eaLnBrk="1" latinLnBrk="0" hangingPunct="1">
              <a:spcBef>
                <a:spcPct val="20000"/>
              </a:spcBef>
              <a:buFont typeface="Arial" pitchFamily="34" charset="0"/>
              <a:buNone/>
              <a:defRPr lang="en-US" sz="1200" kern="1200">
                <a:solidFill>
                  <a:schemeClr val="tx1">
                    <a:lumMod val="75000"/>
                    <a:lumOff val="25000"/>
                  </a:schemeClr>
                </a:solidFill>
                <a:latin typeface="Arial" pitchFamily="34" charset="0"/>
                <a:ea typeface="Arial Unicode MS" pitchFamily="34" charset="-128"/>
                <a:cs typeface="Arial" pitchFamily="34" charset="0"/>
              </a:defRPr>
            </a:lvl4pPr>
            <a:lvl5pPr marL="1371600" indent="0" algn="ctr" defTabSz="914400" rtl="0" eaLnBrk="1" latinLnBrk="0" hangingPunct="1">
              <a:spcBef>
                <a:spcPct val="20000"/>
              </a:spcBef>
              <a:buFont typeface="Arial" pitchFamily="34" charset="0"/>
              <a:buNone/>
              <a:defRPr lang="en-US" sz="1200" kern="1200">
                <a:solidFill>
                  <a:schemeClr val="tx1">
                    <a:lumMod val="75000"/>
                    <a:lumOff val="25000"/>
                  </a:schemeClr>
                </a:solidFill>
                <a:latin typeface="Arial" pitchFamily="34" charset="0"/>
                <a:ea typeface="Arial Unicode MS" pitchFamily="34" charset="-128"/>
                <a:cs typeface="Arial" pitchFamily="34" charset="0"/>
              </a:defRPr>
            </a:lvl5pPr>
            <a:lvl6pPr marL="171450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40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30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20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algn="l"/>
            <a:r>
              <a:rPr lang="en-US" sz="1400" i="1" dirty="0" smtClean="0"/>
              <a:t>The author or the organization does not claim any intellectual rights on the content used in these materials. Some of the materials have been taken from the following(but not limited to the below) references. These materials belong to the respective authors. The content is used for learning purposes. Most of them with due permission</a:t>
            </a:r>
            <a:endParaRPr lang="en-US" sz="1400" i="1" dirty="0"/>
          </a:p>
        </p:txBody>
      </p:sp>
    </p:spTree>
    <p:extLst>
      <p:ext uri="{BB962C8B-B14F-4D97-AF65-F5344CB8AC3E}">
        <p14:creationId xmlns:p14="http://schemas.microsoft.com/office/powerpoint/2010/main" val="30271232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400" dirty="0" smtClean="0"/>
              <a:t>Session Rules</a:t>
            </a:r>
            <a:endParaRPr lang="en-US" sz="3400" dirty="0"/>
          </a:p>
        </p:txBody>
      </p:sp>
      <p:sp>
        <p:nvSpPr>
          <p:cNvPr id="2" name="Content Placeholder 1"/>
          <p:cNvSpPr>
            <a:spLocks noGrp="1"/>
          </p:cNvSpPr>
          <p:nvPr>
            <p:ph idx="1"/>
          </p:nvPr>
        </p:nvSpPr>
        <p:spPr>
          <a:xfrm>
            <a:off x="76200" y="1143000"/>
            <a:ext cx="8229600" cy="4983163"/>
          </a:xfrm>
        </p:spPr>
        <p:txBody>
          <a:bodyPr/>
          <a:lstStyle/>
          <a:p>
            <a:pPr lvl="2"/>
            <a:r>
              <a:rPr sz="1800" dirty="0" smtClean="0"/>
              <a:t>Please keep your phone on mute during the session.</a:t>
            </a:r>
          </a:p>
          <a:p>
            <a:pPr lvl="2"/>
            <a:r>
              <a:rPr lang="en-US" sz="1800" dirty="0" smtClean="0"/>
              <a:t>Use WebEx icons to indicate your statuses like – Stepping Out, Coffee, Applause etc.</a:t>
            </a:r>
          </a:p>
          <a:p>
            <a:pPr lvl="2"/>
            <a:r>
              <a:rPr lang="en-US" sz="1800" dirty="0" smtClean="0"/>
              <a:t>Stay on mute in WebEx unless you need to speak</a:t>
            </a:r>
          </a:p>
          <a:p>
            <a:pPr lvl="2"/>
            <a:r>
              <a:rPr lang="en-US" sz="1800" dirty="0" smtClean="0"/>
              <a:t>Raise your hand if you need to communicate </a:t>
            </a:r>
          </a:p>
          <a:p>
            <a:pPr lvl="2"/>
            <a:r>
              <a:rPr lang="en-US" sz="1800" dirty="0" smtClean="0"/>
              <a:t>There is no set time to ask questions, feel free to interrupt, should you have questions</a:t>
            </a:r>
          </a:p>
          <a:p>
            <a:pPr lvl="2"/>
            <a:r>
              <a:rPr lang="en-US" sz="1800" dirty="0" smtClean="0"/>
              <a:t>There will be a 10 minutes short break around the middle of the session</a:t>
            </a:r>
          </a:p>
          <a:p>
            <a:pPr lvl="2"/>
            <a:r>
              <a:rPr lang="en-US" sz="1800" dirty="0" smtClean="0"/>
              <a:t>Utilize the time provided by the trainer, in analyzing </a:t>
            </a:r>
          </a:p>
          <a:p>
            <a:pPr marL="914400" lvl="2" indent="0">
              <a:buNone/>
            </a:pPr>
            <a:r>
              <a:rPr lang="en-US" sz="1800" dirty="0"/>
              <a:t> </a:t>
            </a:r>
            <a:r>
              <a:rPr lang="en-US" sz="1800" dirty="0" smtClean="0"/>
              <a:t>   examples, trying out exercises and coming up </a:t>
            </a:r>
          </a:p>
          <a:p>
            <a:pPr marL="914400" lvl="2" indent="0">
              <a:buNone/>
            </a:pPr>
            <a:r>
              <a:rPr lang="en-US" sz="1800" dirty="0" smtClean="0"/>
              <a:t>    with questions</a:t>
            </a:r>
          </a:p>
        </p:txBody>
      </p:sp>
      <p:sp>
        <p:nvSpPr>
          <p:cNvPr id="7" name="Slide Number Placeholder 8"/>
          <p:cNvSpPr>
            <a:spLocks noGrp="1"/>
          </p:cNvSpPr>
          <p:nvPr>
            <p:ph type="sldNum" sz="quarter" idx="12"/>
          </p:nvPr>
        </p:nvSpPr>
        <p:spPr>
          <a:prstGeom prst="rect">
            <a:avLst/>
          </a:prstGeom>
        </p:spPr>
        <p:txBody>
          <a:bodyPr/>
          <a:lstStyle/>
          <a:p>
            <a:pPr>
              <a:defRPr/>
            </a:pPr>
            <a:fld id="{ACB22A88-73BA-4B00-905C-A309951F5147}" type="slidenum">
              <a:rPr lang="en-US" sz="1400" smtClean="0"/>
              <a:pPr>
                <a:defRPr/>
              </a:pPr>
              <a:t>4</a:t>
            </a:fld>
            <a:endParaRPr lang="en-US" sz="1400" dirty="0"/>
          </a:p>
        </p:txBody>
      </p:sp>
      <p:pic>
        <p:nvPicPr>
          <p:cNvPr id="8" name="Picture 7" descr="MC900433838.PNG"/>
          <p:cNvPicPr>
            <a:picLocks noChangeAspect="1"/>
          </p:cNvPicPr>
          <p:nvPr/>
        </p:nvPicPr>
        <p:blipFill>
          <a:blip r:embed="rId3"/>
          <a:stretch>
            <a:fillRect/>
          </a:stretch>
        </p:blipFill>
        <p:spPr>
          <a:xfrm rot="19709527">
            <a:off x="6582012" y="3915014"/>
            <a:ext cx="2590800" cy="2590800"/>
          </a:xfrm>
          <a:prstGeom prst="rect">
            <a:avLst/>
          </a:prstGeom>
        </p:spPr>
      </p:pic>
    </p:spTree>
    <p:extLst>
      <p:ext uri="{BB962C8B-B14F-4D97-AF65-F5344CB8AC3E}">
        <p14:creationId xmlns:p14="http://schemas.microsoft.com/office/powerpoint/2010/main" val="3127591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86199" y="5029773"/>
            <a:ext cx="5250543" cy="6852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65088" lvl="1"/>
            <a:r>
              <a:rPr lang="en-US" sz="2400" dirty="0">
                <a:solidFill>
                  <a:schemeClr val="tx1">
                    <a:lumMod val="75000"/>
                    <a:lumOff val="25000"/>
                  </a:schemeClr>
                </a:solidFill>
                <a:latin typeface="Arial Rounded MT Bold" pitchFamily="34" charset="0"/>
              </a:rPr>
              <a:t>You have successfully </a:t>
            </a:r>
            <a:r>
              <a:rPr lang="en-US" sz="2400" dirty="0" smtClean="0">
                <a:solidFill>
                  <a:schemeClr val="tx1">
                    <a:lumMod val="75000"/>
                    <a:lumOff val="25000"/>
                  </a:schemeClr>
                </a:solidFill>
                <a:latin typeface="Arial Rounded MT Bold" pitchFamily="34" charset="0"/>
              </a:rPr>
              <a:t>completed</a:t>
            </a:r>
          </a:p>
          <a:p>
            <a:pPr marL="65088" lvl="1"/>
            <a:r>
              <a:rPr lang="en-US" sz="2400" dirty="0" smtClean="0">
                <a:solidFill>
                  <a:schemeClr val="tx1">
                    <a:lumMod val="65000"/>
                    <a:lumOff val="35000"/>
                  </a:schemeClr>
                </a:solidFill>
                <a:latin typeface="Arial Rounded MT Bold" pitchFamily="34" charset="0"/>
                <a:cs typeface="Arial" pitchFamily="34" charset="0"/>
              </a:rPr>
              <a:t>Angular Services and Observables and Http</a:t>
            </a:r>
            <a:endParaRPr lang="en-US" sz="2400" dirty="0" smtClean="0">
              <a:solidFill>
                <a:schemeClr val="tx1">
                  <a:lumMod val="75000"/>
                  <a:lumOff val="25000"/>
                </a:schemeClr>
              </a:solidFill>
              <a:latin typeface="Arial Rounded MT Bold" pitchFamily="34" charset="0"/>
            </a:endParaRPr>
          </a:p>
          <a:p>
            <a:pPr marL="65088" lvl="1"/>
            <a:endParaRPr lang="en-US" sz="2400" dirty="0" smtClean="0">
              <a:solidFill>
                <a:schemeClr val="bg1"/>
              </a:solidFill>
              <a:latin typeface="Arial Rounded MT Bold" pitchFamily="34" charset="0"/>
            </a:endParaRPr>
          </a:p>
          <a:p>
            <a:pPr marL="65088" lvl="1"/>
            <a:endParaRPr lang="en-US" sz="2400" b="1" dirty="0">
              <a:solidFill>
                <a:schemeClr val="tx1">
                  <a:lumMod val="65000"/>
                  <a:lumOff val="35000"/>
                </a:schemeClr>
              </a:solidFill>
              <a:latin typeface="Arial Rounded MT Bold"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 Cognizant 2018</a:t>
            </a:r>
          </a:p>
        </p:txBody>
      </p:sp>
      <p:sp>
        <p:nvSpPr>
          <p:cNvPr id="5" name="Slide Number Placeholder 4"/>
          <p:cNvSpPr>
            <a:spLocks noGrp="1"/>
          </p:cNvSpPr>
          <p:nvPr>
            <p:ph type="sldNum" sz="quarter" idx="4294967295"/>
          </p:nvPr>
        </p:nvSpPr>
        <p:spPr>
          <a:xfrm>
            <a:off x="8610600" y="6629400"/>
            <a:ext cx="533400" cy="228600"/>
          </a:xfrm>
        </p:spPr>
        <p:txBody>
          <a:bodyPr/>
          <a:lstStyle/>
          <a:p>
            <a:fld id="{E7AF38FF-B38D-4060-8B8D-2D16AAFBAAC1}" type="slidenum">
              <a:rPr lang="en-US" smtClean="0"/>
              <a:pPr/>
              <a:t>5</a:t>
            </a:fld>
            <a:endParaRPr lang="en-US" dirty="0"/>
          </a:p>
        </p:txBody>
      </p:sp>
      <p:sp>
        <p:nvSpPr>
          <p:cNvPr id="6" name="Rectangle 5"/>
          <p:cNvSpPr/>
          <p:nvPr/>
        </p:nvSpPr>
        <p:spPr>
          <a:xfrm>
            <a:off x="-2" y="5341257"/>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smtClean="0">
                <a:solidFill>
                  <a:schemeClr val="tx1">
                    <a:lumMod val="65000"/>
                    <a:lumOff val="35000"/>
                  </a:schemeClr>
                </a:solidFill>
                <a:latin typeface="Arial Rounded MT Bold" pitchFamily="34" charset="0"/>
                <a:cs typeface="Arial" pitchFamily="34" charset="0"/>
              </a:rPr>
              <a:t>Services</a:t>
            </a:r>
          </a:p>
        </p:txBody>
      </p:sp>
    </p:spTree>
    <p:extLst>
      <p:ext uri="{BB962C8B-B14F-4D97-AF65-F5344CB8AC3E}">
        <p14:creationId xmlns:p14="http://schemas.microsoft.com/office/powerpoint/2010/main" val="33785966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4" name="Rectangle 1"/>
          <p:cNvSpPr>
            <a:spLocks noChangeArrowheads="1"/>
          </p:cNvSpPr>
          <p:nvPr/>
        </p:nvSpPr>
        <p:spPr bwMode="auto">
          <a:xfrm>
            <a:off x="304800" y="1065312"/>
            <a:ext cx="8534400" cy="3147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r>
              <a:rPr lang="en-US" sz="2000" dirty="0">
                <a:latin typeface="Arial" panose="020B0604020202020204" pitchFamily="34" charset="0"/>
                <a:cs typeface="Arial" panose="020B0604020202020204" pitchFamily="34" charset="0"/>
              </a:rPr>
              <a:t>A service is </a:t>
            </a:r>
            <a:r>
              <a:rPr lang="en-US" sz="2000" dirty="0" smtClean="0">
                <a:latin typeface="Arial" panose="020B0604020202020204" pitchFamily="34" charset="0"/>
                <a:cs typeface="Arial" panose="020B0604020202020204" pitchFamily="34" charset="0"/>
              </a:rPr>
              <a:t>technically </a:t>
            </a:r>
            <a:r>
              <a:rPr lang="en-US" sz="2000" dirty="0">
                <a:latin typeface="Arial" panose="020B0604020202020204" pitchFamily="34" charset="0"/>
                <a:cs typeface="Arial" panose="020B0604020202020204" pitchFamily="34" charset="0"/>
              </a:rPr>
              <a:t>a </a:t>
            </a:r>
            <a:r>
              <a:rPr lang="en-US" sz="2000" dirty="0" smtClean="0">
                <a:latin typeface="Arial" panose="020B0604020202020204" pitchFamily="34" charset="0"/>
                <a:cs typeface="Arial" panose="020B0604020202020204" pitchFamily="34" charset="0"/>
              </a:rPr>
              <a:t>Typescript class. This should do </a:t>
            </a:r>
            <a:r>
              <a:rPr lang="en-US" sz="2000" dirty="0">
                <a:latin typeface="Arial" panose="020B0604020202020204" pitchFamily="34" charset="0"/>
                <a:cs typeface="Arial" panose="020B0604020202020204" pitchFamily="34" charset="0"/>
              </a:rPr>
              <a:t>one specific </a:t>
            </a:r>
            <a:r>
              <a:rPr lang="en-US" sz="2000" dirty="0" smtClean="0">
                <a:latin typeface="Arial" panose="020B0604020202020204" pitchFamily="34" charset="0"/>
                <a:cs typeface="Arial" panose="020B0604020202020204" pitchFamily="34" charset="0"/>
              </a:rPr>
              <a:t>activity, in conformance with </a:t>
            </a:r>
            <a:r>
              <a:rPr lang="en-US" sz="2000" b="1" i="1" dirty="0" smtClean="0">
                <a:latin typeface="Arial" panose="020B0604020202020204" pitchFamily="34" charset="0"/>
                <a:cs typeface="Arial" panose="020B0604020202020204" pitchFamily="34" charset="0"/>
              </a:rPr>
              <a:t>SOLID</a:t>
            </a:r>
            <a:r>
              <a:rPr lang="en-US" sz="2000" dirty="0" smtClean="0">
                <a:latin typeface="Arial" panose="020B0604020202020204" pitchFamily="34" charset="0"/>
                <a:cs typeface="Arial" panose="020B0604020202020204" pitchFamily="34" charset="0"/>
              </a:rPr>
              <a:t> Design Principles. It also takes </a:t>
            </a:r>
            <a:r>
              <a:rPr lang="en-US" sz="2000" dirty="0">
                <a:latin typeface="Arial" panose="020B0604020202020204" pitchFamily="34" charset="0"/>
                <a:cs typeface="Arial" panose="020B0604020202020204" pitchFamily="34" charset="0"/>
              </a:rPr>
              <a:t>the burden of business logic out of </a:t>
            </a:r>
            <a:r>
              <a:rPr lang="en-US" sz="2000" dirty="0" smtClean="0">
                <a:latin typeface="Arial" panose="020B0604020202020204" pitchFamily="34" charset="0"/>
                <a:cs typeface="Arial" panose="020B0604020202020204" pitchFamily="34" charset="0"/>
              </a:rPr>
              <a:t>components.</a:t>
            </a:r>
            <a:br>
              <a:rPr lang="en-US" sz="2000" dirty="0" smtClean="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Services expose methods (apparently business logic) as API, along with optional public properties.</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Services are dependency injected by Angular, which maintains each service as a singleton.</a:t>
            </a:r>
            <a:br>
              <a:rPr lang="en-US" sz="2000" dirty="0" smtClean="0">
                <a:latin typeface="Arial" panose="020B0604020202020204" pitchFamily="34" charset="0"/>
                <a:cs typeface="Arial" panose="020B0604020202020204" pitchFamily="34" charset="0"/>
              </a:rPr>
            </a:br>
            <a:endParaRPr lang="en-US" sz="2000" dirty="0" smtClean="0">
              <a:latin typeface="Arial" panose="020B0604020202020204" pitchFamily="34" charset="0"/>
              <a:cs typeface="Arial" panose="020B0604020202020204" pitchFamily="34" charset="0"/>
            </a:endParaRPr>
          </a:p>
          <a:p>
            <a:r>
              <a:rPr lang="en-US" sz="2000" b="1" u="sng" dirty="0" smtClean="0">
                <a:latin typeface="Arial" panose="020B0604020202020204" pitchFamily="34" charset="0"/>
                <a:cs typeface="Arial" panose="020B0604020202020204" pitchFamily="34" charset="0"/>
              </a:rPr>
              <a:t>Note: </a:t>
            </a:r>
            <a:r>
              <a:rPr lang="en-US" i="1" dirty="0" smtClean="0">
                <a:latin typeface="Arial" panose="020B0604020202020204" pitchFamily="34" charset="0"/>
                <a:cs typeface="Arial" panose="020B0604020202020204" pitchFamily="34" charset="0"/>
              </a:rPr>
              <a:t>We need to decorate the service </a:t>
            </a:r>
            <a:r>
              <a:rPr lang="en-US" i="1" dirty="0">
                <a:latin typeface="Arial" panose="020B0604020202020204" pitchFamily="34" charset="0"/>
                <a:cs typeface="Arial" panose="020B0604020202020204" pitchFamily="34" charset="0"/>
              </a:rPr>
              <a:t>with @</a:t>
            </a:r>
            <a:r>
              <a:rPr lang="en-US" i="1" dirty="0" smtClean="0">
                <a:latin typeface="Arial" panose="020B0604020202020204" pitchFamily="34" charset="0"/>
                <a:cs typeface="Arial" panose="020B0604020202020204" pitchFamily="34" charset="0"/>
              </a:rPr>
              <a:t>Injectable </a:t>
            </a:r>
            <a:r>
              <a:rPr lang="en-US" i="1" dirty="0">
                <a:latin typeface="Arial" panose="020B0604020202020204" pitchFamily="34" charset="0"/>
                <a:cs typeface="Arial" panose="020B0604020202020204" pitchFamily="34" charset="0"/>
              </a:rPr>
              <a:t>to </a:t>
            </a:r>
            <a:r>
              <a:rPr lang="en-US" i="1" dirty="0" smtClean="0">
                <a:latin typeface="Arial" panose="020B0604020202020204" pitchFamily="34" charset="0"/>
                <a:cs typeface="Arial" panose="020B0604020202020204" pitchFamily="34" charset="0"/>
              </a:rPr>
              <a:t>inject dependencies </a:t>
            </a:r>
            <a:r>
              <a:rPr lang="en-US" i="1" dirty="0">
                <a:latin typeface="Arial" panose="020B0604020202020204" pitchFamily="34" charset="0"/>
                <a:cs typeface="Arial" panose="020B0604020202020204" pitchFamily="34" charset="0"/>
              </a:rPr>
              <a:t>into our </a:t>
            </a:r>
            <a:r>
              <a:rPr lang="en-US" i="1" dirty="0" smtClean="0">
                <a:latin typeface="Arial" panose="020B0604020202020204" pitchFamily="34" charset="0"/>
                <a:cs typeface="Arial" panose="020B0604020202020204" pitchFamily="34" charset="0"/>
              </a:rPr>
              <a:t>service.</a:t>
            </a:r>
            <a:endParaRPr lang="en-US" altLang="en-US"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0399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4" name="Rectangle 1"/>
          <p:cNvSpPr>
            <a:spLocks noChangeArrowheads="1"/>
          </p:cNvSpPr>
          <p:nvPr/>
        </p:nvSpPr>
        <p:spPr bwMode="auto">
          <a:xfrm>
            <a:off x="381000" y="766988"/>
            <a:ext cx="8534400" cy="3454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r>
              <a:rPr lang="en-US" sz="2000" dirty="0" smtClean="0">
                <a:latin typeface="Arial" panose="020B0604020202020204" pitchFamily="34" charset="0"/>
                <a:cs typeface="Arial" panose="020B0604020202020204" pitchFamily="34" charset="0"/>
              </a:rPr>
              <a:t>Following are the few facts about Dependency Injection (DI):</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Services are decorated with </a:t>
            </a:r>
            <a:r>
              <a:rPr lang="en-US" i="1" dirty="0" smtClean="0">
                <a:latin typeface="Arial" panose="020B0604020202020204" pitchFamily="34" charset="0"/>
                <a:cs typeface="Arial" panose="020B0604020202020204" pitchFamily="34" charset="0"/>
              </a:rPr>
              <a:t>@</a:t>
            </a:r>
            <a:r>
              <a:rPr lang="en-US" i="1" dirty="0">
                <a:latin typeface="Arial" panose="020B0604020202020204" pitchFamily="34" charset="0"/>
                <a:cs typeface="Arial" panose="020B0604020202020204" pitchFamily="34" charset="0"/>
              </a:rPr>
              <a:t>Injectable </a:t>
            </a:r>
            <a:r>
              <a:rPr lang="en-US" dirty="0" smtClean="0">
                <a:latin typeface="Arial" panose="020B0604020202020204" pitchFamily="34" charset="0"/>
                <a:cs typeface="Arial" panose="020B0604020202020204" pitchFamily="34" charset="0"/>
              </a:rPr>
              <a:t>to mark them as </a:t>
            </a:r>
            <a:r>
              <a:rPr lang="en-US" dirty="0">
                <a:latin typeface="Arial" panose="020B0604020202020204" pitchFamily="34" charset="0"/>
                <a:cs typeface="Arial" panose="020B0604020202020204" pitchFamily="34" charset="0"/>
              </a:rPr>
              <a:t>being available to the Injector </a:t>
            </a:r>
            <a:r>
              <a:rPr lang="en-US" dirty="0" smtClean="0">
                <a:latin typeface="Arial" panose="020B0604020202020204" pitchFamily="34" charset="0"/>
                <a:cs typeface="Arial" panose="020B0604020202020204" pitchFamily="34" charset="0"/>
              </a:rPr>
              <a:t>for creation</a:t>
            </a:r>
            <a:endParaRPr lang="en-US"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Angular Injector </a:t>
            </a:r>
            <a:r>
              <a:rPr lang="en-US" dirty="0">
                <a:latin typeface="Arial" panose="020B0604020202020204" pitchFamily="34" charset="0"/>
                <a:cs typeface="Arial" panose="020B0604020202020204" pitchFamily="34" charset="0"/>
              </a:rPr>
              <a:t>will throw </a:t>
            </a:r>
            <a:r>
              <a:rPr lang="en-US" dirty="0" err="1">
                <a:latin typeface="Arial" panose="020B0604020202020204" pitchFamily="34" charset="0"/>
                <a:cs typeface="Arial" panose="020B0604020202020204" pitchFamily="34" charset="0"/>
              </a:rPr>
              <a:t>NoAnnotationError</a:t>
            </a:r>
            <a:r>
              <a:rPr lang="en-US" dirty="0">
                <a:latin typeface="Arial" panose="020B0604020202020204" pitchFamily="34" charset="0"/>
                <a:cs typeface="Arial" panose="020B0604020202020204" pitchFamily="34" charset="0"/>
              </a:rPr>
              <a:t> when trying </a:t>
            </a:r>
            <a:r>
              <a:rPr lang="en-US" dirty="0" smtClean="0">
                <a:latin typeface="Arial" panose="020B0604020202020204" pitchFamily="34" charset="0"/>
                <a:cs typeface="Arial" panose="020B0604020202020204" pitchFamily="34" charset="0"/>
              </a:rPr>
              <a:t>to instantiate </a:t>
            </a:r>
            <a:r>
              <a:rPr lang="en-US" dirty="0">
                <a:latin typeface="Arial" panose="020B0604020202020204" pitchFamily="34" charset="0"/>
                <a:cs typeface="Arial" panose="020B0604020202020204" pitchFamily="34" charset="0"/>
              </a:rPr>
              <a:t>a class that does not have </a:t>
            </a:r>
            <a:r>
              <a:rPr lang="en-US" dirty="0" smtClean="0">
                <a:latin typeface="Arial" panose="020B0604020202020204" pitchFamily="34" charset="0"/>
                <a:cs typeface="Arial" panose="020B0604020202020204" pitchFamily="34" charset="0"/>
              </a:rPr>
              <a:t>an </a:t>
            </a:r>
            <a:r>
              <a:rPr lang="en-US" i="1" dirty="0" smtClean="0">
                <a:latin typeface="Arial" panose="020B0604020202020204" pitchFamily="34" charset="0"/>
                <a:cs typeface="Arial" panose="020B0604020202020204" pitchFamily="34" charset="0"/>
              </a:rPr>
              <a:t>@Injectable </a:t>
            </a:r>
            <a:r>
              <a:rPr lang="en-US" dirty="0" smtClean="0">
                <a:latin typeface="Arial" panose="020B0604020202020204" pitchFamily="34" charset="0"/>
                <a:cs typeface="Arial" panose="020B0604020202020204" pitchFamily="34" charset="0"/>
              </a:rPr>
              <a:t>marker</a:t>
            </a:r>
            <a:endParaRPr lang="en-US"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It supplies </a:t>
            </a:r>
            <a:r>
              <a:rPr lang="en-US" dirty="0">
                <a:latin typeface="Arial" panose="020B0604020202020204" pitchFamily="34" charset="0"/>
                <a:cs typeface="Arial" panose="020B0604020202020204" pitchFamily="34" charset="0"/>
              </a:rPr>
              <a:t>instance of a class with </a:t>
            </a:r>
            <a:r>
              <a:rPr lang="en-US" dirty="0" smtClean="0">
                <a:latin typeface="Arial" panose="020B0604020202020204" pitchFamily="34" charset="0"/>
                <a:cs typeface="Arial" panose="020B0604020202020204" pitchFamily="34" charset="0"/>
              </a:rPr>
              <a:t>fully-formed dependencies</a:t>
            </a:r>
            <a:endParaRPr lang="en-US"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This also maintains </a:t>
            </a:r>
            <a:r>
              <a:rPr lang="en-US" dirty="0">
                <a:latin typeface="Arial" panose="020B0604020202020204" pitchFamily="34" charset="0"/>
                <a:cs typeface="Arial" panose="020B0604020202020204" pitchFamily="34" charset="0"/>
              </a:rPr>
              <a:t>a container of previously created </a:t>
            </a:r>
            <a:r>
              <a:rPr lang="en-US" dirty="0" smtClean="0">
                <a:latin typeface="Arial" panose="020B0604020202020204" pitchFamily="34" charset="0"/>
                <a:cs typeface="Arial" panose="020B0604020202020204" pitchFamily="34" charset="0"/>
              </a:rPr>
              <a:t>service instances</a:t>
            </a:r>
            <a:endParaRPr lang="en-US"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To </a:t>
            </a:r>
            <a:r>
              <a:rPr lang="en-US" dirty="0">
                <a:latin typeface="Arial" panose="020B0604020202020204" pitchFamily="34" charset="0"/>
                <a:cs typeface="Arial" panose="020B0604020202020204" pitchFamily="34" charset="0"/>
              </a:rPr>
              <a:t>use DI for a service, we </a:t>
            </a:r>
            <a:r>
              <a:rPr lang="en-US" dirty="0" smtClean="0">
                <a:latin typeface="Arial" panose="020B0604020202020204" pitchFamily="34" charset="0"/>
                <a:cs typeface="Arial" panose="020B0604020202020204" pitchFamily="34" charset="0"/>
              </a:rPr>
              <a:t>need to register </a:t>
            </a:r>
            <a:r>
              <a:rPr lang="en-US" dirty="0">
                <a:latin typeface="Arial" panose="020B0604020202020204" pitchFamily="34" charset="0"/>
                <a:cs typeface="Arial" panose="020B0604020202020204" pitchFamily="34" charset="0"/>
              </a:rPr>
              <a:t>it as a provider </a:t>
            </a:r>
            <a:r>
              <a:rPr lang="en-US" dirty="0" smtClean="0">
                <a:latin typeface="Arial" panose="020B0604020202020204" pitchFamily="34" charset="0"/>
                <a:cs typeface="Arial" panose="020B0604020202020204" pitchFamily="34" charset="0"/>
              </a:rPr>
              <a:t>in one of the following ways</a:t>
            </a:r>
            <a:r>
              <a:rPr lang="en-US" dirty="0">
                <a:latin typeface="Arial" panose="020B0604020202020204" pitchFamily="34" charset="0"/>
                <a:cs typeface="Arial" panose="020B0604020202020204" pitchFamily="34" charset="0"/>
              </a:rPr>
              <a:t>: </a:t>
            </a:r>
            <a:endParaRPr lang="en-US" dirty="0" smtClean="0">
              <a:latin typeface="Arial" panose="020B0604020202020204" pitchFamily="34" charset="0"/>
              <a:cs typeface="Arial" panose="020B0604020202020204" pitchFamily="34" charset="0"/>
            </a:endParaRPr>
          </a:p>
          <a:p>
            <a:pPr marL="1257300" lvl="2" indent="-342900">
              <a:buFont typeface="Arial" panose="020B0604020202020204" pitchFamily="34" charset="0"/>
              <a:buChar char="•"/>
            </a:pPr>
            <a:r>
              <a:rPr lang="en-US" sz="1600" dirty="0" smtClean="0">
                <a:latin typeface="Arial" panose="020B0604020202020204" pitchFamily="34" charset="0"/>
                <a:cs typeface="Arial" panose="020B0604020202020204" pitchFamily="34" charset="0"/>
              </a:rPr>
              <a:t>when </a:t>
            </a:r>
            <a:r>
              <a:rPr lang="en-US" sz="1600" dirty="0">
                <a:latin typeface="Arial" panose="020B0604020202020204" pitchFamily="34" charset="0"/>
                <a:cs typeface="Arial" panose="020B0604020202020204" pitchFamily="34" charset="0"/>
              </a:rPr>
              <a:t>bootstrapping the </a:t>
            </a:r>
            <a:r>
              <a:rPr lang="en-US" sz="1600" dirty="0" smtClean="0">
                <a:latin typeface="Arial" panose="020B0604020202020204" pitchFamily="34" charset="0"/>
                <a:cs typeface="Arial" panose="020B0604020202020204" pitchFamily="34" charset="0"/>
              </a:rPr>
              <a:t>application </a:t>
            </a:r>
          </a:p>
          <a:p>
            <a:pPr marL="1257300" lvl="2" indent="-342900">
              <a:buFont typeface="Arial" panose="020B0604020202020204" pitchFamily="34" charset="0"/>
              <a:buChar char="•"/>
            </a:pPr>
            <a:r>
              <a:rPr lang="en-US" sz="1600" dirty="0" smtClean="0">
                <a:latin typeface="Arial" panose="020B0604020202020204" pitchFamily="34" charset="0"/>
                <a:cs typeface="Arial" panose="020B0604020202020204" pitchFamily="34" charset="0"/>
              </a:rPr>
              <a:t>in </a:t>
            </a:r>
            <a:r>
              <a:rPr lang="en-US" sz="1600" dirty="0">
                <a:latin typeface="Arial" panose="020B0604020202020204" pitchFamily="34" charset="0"/>
                <a:cs typeface="Arial" panose="020B0604020202020204" pitchFamily="34" charset="0"/>
              </a:rPr>
              <a:t>the component metadata</a:t>
            </a:r>
            <a:endParaRPr lang="en-US" altLang="en-US" sz="1600" dirty="0">
              <a:latin typeface="Arial" panose="020B0604020202020204" pitchFamily="34" charset="0"/>
              <a:cs typeface="Arial" panose="020B0604020202020204" pitchFamily="34" charset="0"/>
            </a:endParaRPr>
          </a:p>
        </p:txBody>
      </p:sp>
      <p:sp>
        <p:nvSpPr>
          <p:cNvPr id="3" name="TextBox 2"/>
          <p:cNvSpPr txBox="1"/>
          <p:nvPr/>
        </p:nvSpPr>
        <p:spPr>
          <a:xfrm>
            <a:off x="228600" y="4648200"/>
            <a:ext cx="8382000" cy="1600438"/>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Courier New" panose="02070309020205020404" pitchFamily="49" charset="0"/>
                <a:cs typeface="Courier New" panose="02070309020205020404" pitchFamily="49" charset="0"/>
              </a:rPr>
              <a:t>@Injectable()</a:t>
            </a:r>
          </a:p>
          <a:p>
            <a:r>
              <a:rPr lang="en-US" sz="1400" b="1" dirty="0">
                <a:latin typeface="Courier New" panose="02070309020205020404" pitchFamily="49" charset="0"/>
                <a:cs typeface="Courier New" panose="02070309020205020404" pitchFamily="49" charset="0"/>
              </a:rPr>
              <a:t>export class </a:t>
            </a:r>
            <a:r>
              <a:rPr lang="en-US" sz="1400" dirty="0" err="1">
                <a:latin typeface="Courier New" panose="02070309020205020404" pitchFamily="49" charset="0"/>
                <a:cs typeface="Courier New" panose="02070309020205020404" pitchFamily="49" charset="0"/>
              </a:rPr>
              <a:t>ExperimentsService</a:t>
            </a:r>
            <a:r>
              <a:rPr lang="en-US" sz="1400"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private </a:t>
            </a:r>
            <a:r>
              <a:rPr lang="en-US" sz="1400" dirty="0">
                <a:latin typeface="Courier New" panose="02070309020205020404" pitchFamily="49" charset="0"/>
                <a:cs typeface="Courier New" panose="02070309020205020404" pitchFamily="49" charset="0"/>
              </a:rPr>
              <a:t>experiments: Experiment[] = [];</a:t>
            </a:r>
          </a:p>
          <a:p>
            <a:r>
              <a:rPr lang="en-US" sz="1400" dirty="0" err="1">
                <a:latin typeface="Courier New" panose="02070309020205020404" pitchFamily="49" charset="0"/>
                <a:cs typeface="Courier New" panose="02070309020205020404" pitchFamily="49" charset="0"/>
              </a:rPr>
              <a:t>getExperiments</a:t>
            </a:r>
            <a:r>
              <a:rPr lang="en-US" sz="1400" dirty="0">
                <a:latin typeface="Courier New" panose="02070309020205020404" pitchFamily="49" charset="0"/>
                <a:cs typeface="Courier New" panose="02070309020205020404" pitchFamily="49" charset="0"/>
              </a:rPr>
              <a:t>(): Experiment[] {</a:t>
            </a:r>
          </a:p>
          <a:p>
            <a:r>
              <a:rPr lang="en-US" sz="1400" b="1" dirty="0">
                <a:latin typeface="Courier New" panose="02070309020205020404" pitchFamily="49" charset="0"/>
                <a:cs typeface="Courier New" panose="02070309020205020404" pitchFamily="49" charset="0"/>
              </a:rPr>
              <a:t>return </a:t>
            </a:r>
            <a:r>
              <a:rPr lang="en-US" sz="1400" b="1" dirty="0" err="1">
                <a:latin typeface="Courier New" panose="02070309020205020404" pitchFamily="49" charset="0"/>
                <a:cs typeface="Courier New" panose="02070309020205020404" pitchFamily="49" charset="0"/>
              </a:rPr>
              <a:t>this</a:t>
            </a:r>
            <a:r>
              <a:rPr lang="en-US" sz="1400" dirty="0" err="1">
                <a:latin typeface="Courier New" panose="02070309020205020404" pitchFamily="49" charset="0"/>
                <a:cs typeface="Courier New" panose="02070309020205020404" pitchFamily="49" charset="0"/>
              </a:rPr>
              <a:t>.experiments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184211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 (Contd.)</a:t>
            </a:r>
            <a:endParaRPr lang="en-US" dirty="0"/>
          </a:p>
        </p:txBody>
      </p:sp>
      <p:sp>
        <p:nvSpPr>
          <p:cNvPr id="4" name="Rectangle 1"/>
          <p:cNvSpPr>
            <a:spLocks noChangeArrowheads="1"/>
          </p:cNvSpPr>
          <p:nvPr/>
        </p:nvSpPr>
        <p:spPr bwMode="auto">
          <a:xfrm>
            <a:off x="381000" y="1228651"/>
            <a:ext cx="8458200" cy="253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r>
              <a:rPr lang="en-US" sz="2000" dirty="0" smtClean="0">
                <a:latin typeface="Arial" panose="020B0604020202020204" pitchFamily="34" charset="0"/>
                <a:cs typeface="Arial" panose="020B0604020202020204" pitchFamily="34" charset="0"/>
              </a:rPr>
              <a:t>Injecting </a:t>
            </a:r>
            <a:r>
              <a:rPr lang="en-US" sz="2000" dirty="0">
                <a:latin typeface="Arial" panose="020B0604020202020204" pitchFamily="34" charset="0"/>
                <a:cs typeface="Arial" panose="020B0604020202020204" pitchFamily="34" charset="0"/>
              </a:rPr>
              <a:t>a service is as simple as importing the </a:t>
            </a:r>
            <a:r>
              <a:rPr lang="en-US" sz="2000" dirty="0" smtClean="0">
                <a:latin typeface="Arial" panose="020B0604020202020204" pitchFamily="34" charset="0"/>
                <a:cs typeface="Arial" panose="020B0604020202020204" pitchFamily="34" charset="0"/>
              </a:rPr>
              <a:t>service class </a:t>
            </a:r>
            <a:r>
              <a:rPr lang="en-US" sz="2000" dirty="0">
                <a:latin typeface="Arial" panose="020B0604020202020204" pitchFamily="34" charset="0"/>
                <a:cs typeface="Arial" panose="020B0604020202020204" pitchFamily="34" charset="0"/>
              </a:rPr>
              <a:t>and then defining it within the </a:t>
            </a:r>
            <a:r>
              <a:rPr lang="en-US" sz="2000" dirty="0" smtClean="0">
                <a:latin typeface="Arial" panose="020B0604020202020204" pitchFamily="34" charset="0"/>
                <a:cs typeface="Arial" panose="020B0604020202020204" pitchFamily="34" charset="0"/>
              </a:rPr>
              <a:t>consumer’s constructor parameters.</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W</a:t>
            </a:r>
            <a:r>
              <a:rPr lang="en-US" sz="2000" dirty="0" smtClean="0">
                <a:latin typeface="Arial" panose="020B0604020202020204" pitchFamily="34" charset="0"/>
                <a:cs typeface="Arial" panose="020B0604020202020204" pitchFamily="34" charset="0"/>
              </a:rPr>
              <a:t>e </a:t>
            </a:r>
            <a:r>
              <a:rPr lang="en-US" sz="2000" dirty="0">
                <a:latin typeface="Arial" panose="020B0604020202020204" pitchFamily="34" charset="0"/>
                <a:cs typeface="Arial" panose="020B0604020202020204" pitchFamily="34" charset="0"/>
              </a:rPr>
              <a:t>can inject dependencies </a:t>
            </a:r>
            <a:r>
              <a:rPr lang="en-US" sz="2000" dirty="0" smtClean="0">
                <a:latin typeface="Arial" panose="020B0604020202020204" pitchFamily="34" charset="0"/>
                <a:cs typeface="Arial" panose="020B0604020202020204" pitchFamily="34" charset="0"/>
              </a:rPr>
              <a:t>into the </a:t>
            </a:r>
            <a:r>
              <a:rPr lang="en-US" sz="2000" dirty="0">
                <a:latin typeface="Arial" panose="020B0604020202020204" pitchFamily="34" charset="0"/>
                <a:cs typeface="Arial" panose="020B0604020202020204" pitchFamily="34" charset="0"/>
              </a:rPr>
              <a:t>constructor of a </a:t>
            </a:r>
            <a:r>
              <a:rPr lang="en-US" sz="2000" dirty="0" smtClean="0">
                <a:latin typeface="Arial" panose="020B0604020202020204" pitchFamily="34" charset="0"/>
                <a:cs typeface="Arial" panose="020B0604020202020204" pitchFamily="34" charset="0"/>
              </a:rPr>
              <a:t>service just like the components</a:t>
            </a:r>
            <a:r>
              <a:rPr lang="en-US" sz="2000" dirty="0">
                <a:latin typeface="Arial" panose="020B0604020202020204" pitchFamily="34" charset="0"/>
                <a:cs typeface="Arial" panose="020B0604020202020204" pitchFamily="34" charset="0"/>
              </a:rPr>
              <a:t>.</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There </a:t>
            </a:r>
            <a:r>
              <a:rPr lang="en-US" sz="2000" dirty="0">
                <a:latin typeface="Arial" panose="020B0604020202020204" pitchFamily="34" charset="0"/>
                <a:cs typeface="Arial" panose="020B0604020202020204" pitchFamily="34" charset="0"/>
              </a:rPr>
              <a:t>can be only one instance of a service type in </a:t>
            </a:r>
            <a:r>
              <a:rPr lang="en-US" sz="2000" dirty="0" smtClean="0">
                <a:latin typeface="Arial" panose="020B0604020202020204" pitchFamily="34" charset="0"/>
                <a:cs typeface="Arial" panose="020B0604020202020204" pitchFamily="34" charset="0"/>
              </a:rPr>
              <a:t>a particular injector, </a:t>
            </a:r>
            <a:r>
              <a:rPr lang="en-US" sz="2000" dirty="0">
                <a:latin typeface="Arial" panose="020B0604020202020204" pitchFamily="34" charset="0"/>
                <a:cs typeface="Arial" panose="020B0604020202020204" pitchFamily="34" charset="0"/>
              </a:rPr>
              <a:t>but there can be multiple </a:t>
            </a:r>
            <a:r>
              <a:rPr lang="en-US" sz="2000" dirty="0" smtClean="0">
                <a:latin typeface="Arial" panose="020B0604020202020204" pitchFamily="34" charset="0"/>
                <a:cs typeface="Arial" panose="020B0604020202020204" pitchFamily="34" charset="0"/>
              </a:rPr>
              <a:t>injectors operating </a:t>
            </a:r>
            <a:r>
              <a:rPr lang="en-US" sz="2000" dirty="0">
                <a:latin typeface="Arial" panose="020B0604020202020204" pitchFamily="34" charset="0"/>
                <a:cs typeface="Arial" panose="020B0604020202020204" pitchFamily="34" charset="0"/>
              </a:rPr>
              <a:t>at different levels of the </a:t>
            </a:r>
            <a:r>
              <a:rPr lang="en-US" sz="2000" dirty="0" smtClean="0">
                <a:latin typeface="Arial" panose="020B0604020202020204" pitchFamily="34" charset="0"/>
                <a:cs typeface="Arial" panose="020B0604020202020204" pitchFamily="34" charset="0"/>
              </a:rPr>
              <a:t>application's component </a:t>
            </a:r>
            <a:r>
              <a:rPr lang="en-US" sz="2000" dirty="0">
                <a:latin typeface="Arial" panose="020B0604020202020204" pitchFamily="34" charset="0"/>
                <a:cs typeface="Arial" panose="020B0604020202020204" pitchFamily="34" charset="0"/>
              </a:rPr>
              <a:t>tree. Any of those injectors could have </a:t>
            </a:r>
            <a:r>
              <a:rPr lang="en-US" sz="2000" dirty="0" smtClean="0">
                <a:latin typeface="Arial" panose="020B0604020202020204" pitchFamily="34" charset="0"/>
                <a:cs typeface="Arial" panose="020B0604020202020204" pitchFamily="34" charset="0"/>
              </a:rPr>
              <a:t>its own </a:t>
            </a:r>
            <a:r>
              <a:rPr lang="en-US" sz="2000" dirty="0">
                <a:latin typeface="Arial" panose="020B0604020202020204" pitchFamily="34" charset="0"/>
                <a:cs typeface="Arial" panose="020B0604020202020204" pitchFamily="34" charset="0"/>
              </a:rPr>
              <a:t>instance of the service.</a:t>
            </a:r>
            <a:endParaRPr lang="en-US"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23031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Learn How - Demonstration</a:t>
            </a:r>
            <a:endParaRPr lang="en-US" dirty="0"/>
          </a:p>
        </p:txBody>
      </p:sp>
      <p:sp>
        <p:nvSpPr>
          <p:cNvPr id="2" name="Footer Placeholder 1"/>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9</a:t>
            </a:fld>
            <a:endParaRPr lang="en-US" dirty="0"/>
          </a:p>
        </p:txBody>
      </p:sp>
      <p:pic>
        <p:nvPicPr>
          <p:cNvPr id="5" name="Picture 31"/>
          <p:cNvPicPr>
            <a:picLocks noChangeAspect="1" noChangeArrowheads="1"/>
          </p:cNvPicPr>
          <p:nvPr/>
        </p:nvPicPr>
        <p:blipFill>
          <a:blip r:embed="rId3" cstate="print"/>
          <a:srcRect/>
          <a:stretch>
            <a:fillRect/>
          </a:stretch>
        </p:blipFill>
        <p:spPr bwMode="auto">
          <a:xfrm>
            <a:off x="3657600" y="2847975"/>
            <a:ext cx="1752600" cy="1419225"/>
          </a:xfrm>
          <a:prstGeom prst="rect">
            <a:avLst/>
          </a:prstGeom>
          <a:noFill/>
          <a:ln w="9525" algn="ctr">
            <a:noFill/>
            <a:miter lim="800000"/>
            <a:headEnd/>
            <a:tailEnd/>
          </a:ln>
        </p:spPr>
      </p:pic>
      <p:sp>
        <p:nvSpPr>
          <p:cNvPr id="6" name="Rectangle 5"/>
          <p:cNvSpPr/>
          <p:nvPr/>
        </p:nvSpPr>
        <p:spPr>
          <a:xfrm>
            <a:off x="3424619" y="2221468"/>
            <a:ext cx="1680781" cy="369332"/>
          </a:xfrm>
          <a:prstGeom prst="rect">
            <a:avLst/>
          </a:prstGeom>
        </p:spPr>
        <p:txBody>
          <a:bodyPr wrap="none">
            <a:spAutoFit/>
          </a:bodyPr>
          <a:lstStyle/>
          <a:p>
            <a:r>
              <a:rPr lang="en-US" dirty="0"/>
              <a:t>Demo : </a:t>
            </a:r>
            <a:r>
              <a:rPr lang="en-US" dirty="0" smtClean="0"/>
              <a:t>Services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CED23CA7C76A245B6CFFC5D7A1394C6" ma:contentTypeVersion="0" ma:contentTypeDescription="Create a new document." ma:contentTypeScope="" ma:versionID="dc7880f833458f33b631c21d7f0a2db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8FCE96-C8A4-4E92-8467-18B7198B1C7C}">
  <ds:schemaRefs>
    <ds:schemaRef ds:uri="http://schemas.microsoft.com/office/infopath/2007/PartnerControls"/>
    <ds:schemaRef ds:uri="http://purl.org/dc/elements/1.1/"/>
    <ds:schemaRef ds:uri="http://purl.org/dc/dcmitype/"/>
    <ds:schemaRef ds:uri="http://www.w3.org/XML/1998/namespace"/>
    <ds:schemaRef ds:uri="http://schemas.openxmlformats.org/package/2006/metadata/core-properties"/>
    <ds:schemaRef ds:uri="http://purl.org/dc/terms/"/>
    <ds:schemaRef ds:uri="http://schemas.microsoft.com/office/2006/documentManagement/types"/>
    <ds:schemaRef ds:uri="http://schemas.microsoft.com/office/2006/metadata/properties"/>
  </ds:schemaRefs>
</ds:datastoreItem>
</file>

<file path=customXml/itemProps2.xml><?xml version="1.0" encoding="utf-8"?>
<ds:datastoreItem xmlns:ds="http://schemas.openxmlformats.org/officeDocument/2006/customXml" ds:itemID="{05ACF102-413F-401A-BC44-B2C8D4A0FE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AAEEA49-3EED-4488-A043-7D1DC7843D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Theme_3</Template>
  <TotalTime>6056</TotalTime>
  <Words>2437</Words>
  <Application>Microsoft Office PowerPoint</Application>
  <PresentationFormat>On-screen Show (4:3)</PresentationFormat>
  <Paragraphs>423</Paragraphs>
  <Slides>40</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Arial Narrow</vt:lpstr>
      <vt:lpstr>Arial Rounded MT Bold</vt:lpstr>
      <vt:lpstr>Arial Unicode MS</vt:lpstr>
      <vt:lpstr>Calibri</vt:lpstr>
      <vt:lpstr>Courier New</vt:lpstr>
      <vt:lpstr>Verdana</vt:lpstr>
      <vt:lpstr>Wingdings</vt:lpstr>
      <vt:lpstr>Custom Design</vt:lpstr>
      <vt:lpstr>PowerPoint Presentation</vt:lpstr>
      <vt:lpstr>PowerPoint Presentation</vt:lpstr>
      <vt:lpstr>Objectives</vt:lpstr>
      <vt:lpstr>Session Rules</vt:lpstr>
      <vt:lpstr>PowerPoint Presentation</vt:lpstr>
      <vt:lpstr>Services</vt:lpstr>
      <vt:lpstr>Dependency Injection</vt:lpstr>
      <vt:lpstr>Dependency Injection (Contd.)</vt:lpstr>
      <vt:lpstr>Learn How - Demonstration</vt:lpstr>
      <vt:lpstr>PowerPoint Presentation</vt:lpstr>
      <vt:lpstr>Observables</vt:lpstr>
      <vt:lpstr>Observables Definition </vt:lpstr>
      <vt:lpstr>Subscription</vt:lpstr>
      <vt:lpstr>Subscription (Contd.)</vt:lpstr>
      <vt:lpstr>Un-subscription</vt:lpstr>
      <vt:lpstr>Learn How - Demonstration</vt:lpstr>
      <vt:lpstr>Observables vs Promises</vt:lpstr>
      <vt:lpstr>Observables Creation</vt:lpstr>
      <vt:lpstr>Observables Array Operations</vt:lpstr>
      <vt:lpstr>Types of Observables</vt:lpstr>
      <vt:lpstr>Hot and Cold Observables </vt:lpstr>
      <vt:lpstr>Observables Hot ‘n Cold</vt:lpstr>
      <vt:lpstr>PowerPoint Presentation</vt:lpstr>
      <vt:lpstr>PowerPoint Presentation</vt:lpstr>
      <vt:lpstr>Http Service</vt:lpstr>
      <vt:lpstr>Http Features</vt:lpstr>
      <vt:lpstr>Learn How - Demonstration</vt:lpstr>
      <vt:lpstr>Http Features (Contd.)</vt:lpstr>
      <vt:lpstr>flatMap vs switchMap</vt:lpstr>
      <vt:lpstr>Learn How - Demonstration</vt:lpstr>
      <vt:lpstr>PowerPoint Presentation</vt:lpstr>
      <vt:lpstr>Change Detection</vt:lpstr>
      <vt:lpstr>Change Detection Process</vt:lpstr>
      <vt:lpstr>Learn How - Demonstration</vt:lpstr>
      <vt:lpstr>Practice How – Case Study</vt:lpstr>
      <vt:lpstr>Questions</vt:lpstr>
      <vt:lpstr>Test Your Understanding</vt:lpstr>
      <vt:lpstr>Summary</vt:lpstr>
      <vt:lpstr>PowerPoint Presentation</vt:lpstr>
      <vt:lpstr>PowerPoint Presentation</vt:lpstr>
    </vt:vector>
  </TitlesOfParts>
  <Company>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Content_Development_Template_Practitioner</dc:title>
  <dc:creator>Vignesh Murali Natarajan</dc:creator>
  <cp:lastModifiedBy>Dasgupta, Saipatri (Cognizant)</cp:lastModifiedBy>
  <cp:revision>341</cp:revision>
  <dcterms:created xsi:type="dcterms:W3CDTF">2011-06-15T11:24:59Z</dcterms:created>
  <dcterms:modified xsi:type="dcterms:W3CDTF">2019-05-15T11:28:20Z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0x0101008CED23CA7C76A245B6CFFC5D7A1394C6</vt:lpwstr>
  </property>
  <property fmtid="{D5CDD505-2E9C-101B-9397-08002B2CF9AE}" pid="3" name="_dlc_DocIdItemGuid">
    <vt:lpwstr>1c19f327-3998-48ba-bd4d-be7aee79e354</vt:lpwstr>
  </property>
</Properties>
</file>