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6.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ppt/notesSlides/notesSlide9.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59"/>
  </p:notesMasterIdLst>
  <p:sldIdLst>
    <p:sldId id="257" r:id="rId5"/>
    <p:sldId id="463" r:id="rId6"/>
    <p:sldId id="464" r:id="rId7"/>
    <p:sldId id="263" r:id="rId8"/>
    <p:sldId id="456" r:id="rId9"/>
    <p:sldId id="457" r:id="rId10"/>
    <p:sldId id="458" r:id="rId11"/>
    <p:sldId id="459" r:id="rId12"/>
    <p:sldId id="460" r:id="rId13"/>
    <p:sldId id="461" r:id="rId14"/>
    <p:sldId id="307" r:id="rId15"/>
    <p:sldId id="422" r:id="rId16"/>
    <p:sldId id="423" r:id="rId17"/>
    <p:sldId id="424" r:id="rId18"/>
    <p:sldId id="425" r:id="rId19"/>
    <p:sldId id="427" r:id="rId20"/>
    <p:sldId id="426" r:id="rId21"/>
    <p:sldId id="428" r:id="rId22"/>
    <p:sldId id="429" r:id="rId23"/>
    <p:sldId id="430" r:id="rId24"/>
    <p:sldId id="274" r:id="rId25"/>
    <p:sldId id="431" r:id="rId26"/>
    <p:sldId id="454" r:id="rId27"/>
    <p:sldId id="432" r:id="rId28"/>
    <p:sldId id="434" r:id="rId29"/>
    <p:sldId id="433" r:id="rId30"/>
    <p:sldId id="435" r:id="rId31"/>
    <p:sldId id="346" r:id="rId32"/>
    <p:sldId id="395" r:id="rId33"/>
    <p:sldId id="375" r:id="rId34"/>
    <p:sldId id="436" r:id="rId35"/>
    <p:sldId id="437" r:id="rId36"/>
    <p:sldId id="438" r:id="rId37"/>
    <p:sldId id="439" r:id="rId38"/>
    <p:sldId id="440" r:id="rId39"/>
    <p:sldId id="441" r:id="rId40"/>
    <p:sldId id="411" r:id="rId41"/>
    <p:sldId id="442" r:id="rId42"/>
    <p:sldId id="443" r:id="rId43"/>
    <p:sldId id="444" r:id="rId44"/>
    <p:sldId id="445" r:id="rId45"/>
    <p:sldId id="446" r:id="rId46"/>
    <p:sldId id="447" r:id="rId47"/>
    <p:sldId id="448" r:id="rId48"/>
    <p:sldId id="449" r:id="rId49"/>
    <p:sldId id="450" r:id="rId50"/>
    <p:sldId id="452" r:id="rId51"/>
    <p:sldId id="455" r:id="rId52"/>
    <p:sldId id="451" r:id="rId53"/>
    <p:sldId id="268" r:id="rId54"/>
    <p:sldId id="276" r:id="rId55"/>
    <p:sldId id="466" r:id="rId56"/>
    <p:sldId id="465" r:id="rId57"/>
    <p:sldId id="27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Saipatri (Cognizant)" initials="DS(" lastIdx="11" clrIdx="0">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EE9C"/>
    <a:srgbClr val="A44687"/>
    <a:srgbClr val="7EF030"/>
    <a:srgbClr val="276C1E"/>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1" autoAdjust="0"/>
    <p:restoredTop sz="93474" autoAdjust="0"/>
  </p:normalViewPr>
  <p:slideViewPr>
    <p:cSldViewPr>
      <p:cViewPr varScale="1">
        <p:scale>
          <a:sx n="68" d="100"/>
          <a:sy n="68" d="100"/>
        </p:scale>
        <p:origin x="147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9T15:48:05.765" idx="9">
    <p:pos x="5592" y="621"/>
    <p:text>Objective rewritten</p:text>
    <p:extLst>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5-09T15:36:45.740" idx="8">
    <p:pos x="4635" y="0"/>
    <p:text>Slide title changed</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9-05-09T15:55:31.571" idx="11">
    <p:pos x="5472" y="720"/>
    <p:text>Summary slide added</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09T15:50:33.036" idx="10">
    <p:pos x="3412" y="1063"/>
    <p:text>Lead in text added</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5-09T14:43:52.214" idx="1">
    <p:pos x="5520" y="576"/>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5-09T14:45:17.828" idx="2">
    <p:pos x="5568" y="672"/>
    <p:text>Grammatical correction made</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5-09T14:59:02.900" idx="3">
    <p:pos x="10" y="10"/>
    <p:text>Slide redesigned</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5-09T15:11:22.439" idx="4">
    <p:pos x="4229" y="0"/>
    <p:text>Slide title changed</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5-09T15:22:25.768" idx="5">
    <p:pos x="5568" y="1344"/>
    <p:text>Content redesigned</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5-09T15:24:28.138" idx="6">
    <p:pos x="3559" y="450"/>
    <p:text>Lead in text added</p:text>
    <p:extLst>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5-09T15:30:08.791" idx="7">
    <p:pos x="4351" y="479"/>
    <p:text>Lead in text added.</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69214E-1699-4BD5-8532-09B1E5FA901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0015616-3F26-4960-AC7C-3F7005CA9952}">
      <dgm:prSet custT="1"/>
      <dgm:spPr/>
      <dgm:t>
        <a:bodyPr/>
        <a:lstStyle/>
        <a:p>
          <a:pPr rtl="0"/>
          <a:r>
            <a:rPr lang="en-US" sz="1400" dirty="0" smtClean="0">
              <a:latin typeface="Arial" panose="020B0604020202020204" pitchFamily="34" charset="0"/>
              <a:cs typeface="Arial" panose="020B0604020202020204" pitchFamily="34" charset="0"/>
            </a:rPr>
            <a:t>Reactive forms lets definition of </a:t>
          </a:r>
          <a:r>
            <a:rPr lang="en-US" sz="1400" dirty="0" smtClean="0">
              <a:solidFill>
                <a:schemeClr val="tx1"/>
              </a:solidFill>
              <a:latin typeface="Arial" panose="020B0604020202020204" pitchFamily="34" charset="0"/>
              <a:cs typeface="Arial" panose="020B0604020202020204" pitchFamily="34" charset="0"/>
            </a:rPr>
            <a:t>forms</a:t>
          </a:r>
          <a:r>
            <a:rPr lang="en-US" sz="1400" dirty="0" smtClean="0">
              <a:latin typeface="Arial" panose="020B0604020202020204" pitchFamily="34" charset="0"/>
              <a:cs typeface="Arial" panose="020B0604020202020204" pitchFamily="34" charset="0"/>
            </a:rPr>
            <a:t> through code and gives much more flexibility and control over data validation.</a:t>
          </a:r>
          <a:endParaRPr lang="en-US" sz="1400" dirty="0">
            <a:latin typeface="Arial" panose="020B0604020202020204" pitchFamily="34" charset="0"/>
            <a:cs typeface="Arial" panose="020B0604020202020204" pitchFamily="34" charset="0"/>
          </a:endParaRPr>
        </a:p>
      </dgm:t>
    </dgm:pt>
    <dgm:pt modelId="{53AC834F-3A22-413D-AD0C-D1EE4F4B313E}" type="parTrans" cxnId="{889E0416-B4BD-474A-80C5-BC916F4BB9B2}">
      <dgm:prSet/>
      <dgm:spPr/>
      <dgm:t>
        <a:bodyPr/>
        <a:lstStyle/>
        <a:p>
          <a:endParaRPr lang="en-US" sz="1800">
            <a:latin typeface="Arial" panose="020B0604020202020204" pitchFamily="34" charset="0"/>
            <a:cs typeface="Arial" panose="020B0604020202020204" pitchFamily="34" charset="0"/>
          </a:endParaRPr>
        </a:p>
      </dgm:t>
    </dgm:pt>
    <dgm:pt modelId="{78788804-B4AB-4924-8CF8-E426235930AE}" type="sibTrans" cxnId="{889E0416-B4BD-474A-80C5-BC916F4BB9B2}">
      <dgm:prSet/>
      <dgm:spPr/>
      <dgm:t>
        <a:bodyPr/>
        <a:lstStyle/>
        <a:p>
          <a:endParaRPr lang="en-US" sz="1800">
            <a:latin typeface="Arial" panose="020B0604020202020204" pitchFamily="34" charset="0"/>
            <a:cs typeface="Arial" panose="020B0604020202020204" pitchFamily="34" charset="0"/>
          </a:endParaRPr>
        </a:p>
      </dgm:t>
    </dgm:pt>
    <dgm:pt modelId="{E90F60A6-3F39-4C63-AA87-6006A573E523}">
      <dgm:prSet custT="1"/>
      <dgm:spPr/>
      <dgm:t>
        <a:bodyPr/>
        <a:lstStyle/>
        <a:p>
          <a:pPr rtl="0"/>
          <a:r>
            <a:rPr lang="en-US" sz="1400" dirty="0" smtClean="0">
              <a:solidFill>
                <a:schemeClr val="tx1"/>
              </a:solidFill>
              <a:latin typeface="Arial" panose="020B0604020202020204" pitchFamily="34" charset="0"/>
              <a:cs typeface="Arial" panose="020B0604020202020204" pitchFamily="34" charset="0"/>
            </a:rPr>
            <a:t>Model-driven forms enables developers to test forms without end-to-end tests, like Template Driven Forms</a:t>
          </a:r>
          <a:endParaRPr lang="en-US" sz="1400" dirty="0">
            <a:solidFill>
              <a:schemeClr val="tx1"/>
            </a:solidFill>
            <a:latin typeface="Arial" panose="020B0604020202020204" pitchFamily="34" charset="0"/>
            <a:cs typeface="Arial" panose="020B0604020202020204" pitchFamily="34" charset="0"/>
          </a:endParaRPr>
        </a:p>
      </dgm:t>
    </dgm:pt>
    <dgm:pt modelId="{F647A73C-3630-42B8-9C9E-F556B382A25C}" type="parTrans" cxnId="{79A79B60-3C86-46FB-95E0-E8210CC0074F}">
      <dgm:prSet/>
      <dgm:spPr/>
      <dgm:t>
        <a:bodyPr/>
        <a:lstStyle/>
        <a:p>
          <a:endParaRPr lang="en-US" sz="1800">
            <a:latin typeface="Arial" panose="020B0604020202020204" pitchFamily="34" charset="0"/>
            <a:cs typeface="Arial" panose="020B0604020202020204" pitchFamily="34" charset="0"/>
          </a:endParaRPr>
        </a:p>
      </dgm:t>
    </dgm:pt>
    <dgm:pt modelId="{FD80A5AF-D072-4DE7-94FF-D0D257D302C3}" type="sibTrans" cxnId="{79A79B60-3C86-46FB-95E0-E8210CC0074F}">
      <dgm:prSet/>
      <dgm:spPr/>
      <dgm:t>
        <a:bodyPr/>
        <a:lstStyle/>
        <a:p>
          <a:endParaRPr lang="en-US" sz="1800">
            <a:latin typeface="Arial" panose="020B0604020202020204" pitchFamily="34" charset="0"/>
            <a:cs typeface="Arial" panose="020B0604020202020204" pitchFamily="34" charset="0"/>
          </a:endParaRPr>
        </a:p>
      </dgm:t>
    </dgm:pt>
    <dgm:pt modelId="{11B82574-66C7-4BA4-BBA8-A9FA2473ABD1}">
      <dgm:prSet custT="1"/>
      <dgm:spPr/>
      <dgm:t>
        <a:bodyPr/>
        <a:lstStyle/>
        <a:p>
          <a:pPr rtl="0"/>
          <a:r>
            <a:rPr lang="en-US" sz="1400" dirty="0" smtClean="0">
              <a:latin typeface="Arial" panose="020B0604020202020204" pitchFamily="34" charset="0"/>
              <a:cs typeface="Arial" panose="020B0604020202020204" pitchFamily="34" charset="0"/>
            </a:rPr>
            <a:t>Reactive forms are more like an addition to template-driven forms, although, depending on what we are doing, some things can be left out here and there (e.g. validators on DOM elements etc.).</a:t>
          </a:r>
          <a:endParaRPr lang="en-US" sz="1400" dirty="0">
            <a:latin typeface="Arial" panose="020B0604020202020204" pitchFamily="34" charset="0"/>
            <a:cs typeface="Arial" panose="020B0604020202020204" pitchFamily="34" charset="0"/>
          </a:endParaRPr>
        </a:p>
      </dgm:t>
    </dgm:pt>
    <dgm:pt modelId="{C554FF3B-A44F-446B-80C6-4B2E17F665C3}" type="parTrans" cxnId="{5A19A0C3-54E7-4FF6-843E-191BA4BC1960}">
      <dgm:prSet/>
      <dgm:spPr/>
      <dgm:t>
        <a:bodyPr/>
        <a:lstStyle/>
        <a:p>
          <a:endParaRPr lang="en-US" sz="1800">
            <a:latin typeface="Arial" panose="020B0604020202020204" pitchFamily="34" charset="0"/>
            <a:cs typeface="Arial" panose="020B0604020202020204" pitchFamily="34" charset="0"/>
          </a:endParaRPr>
        </a:p>
      </dgm:t>
    </dgm:pt>
    <dgm:pt modelId="{0B453257-DF92-452B-8863-5D1BA0123591}" type="sibTrans" cxnId="{5A19A0C3-54E7-4FF6-843E-191BA4BC1960}">
      <dgm:prSet/>
      <dgm:spPr/>
      <dgm:t>
        <a:bodyPr/>
        <a:lstStyle/>
        <a:p>
          <a:endParaRPr lang="en-US" sz="1800">
            <a:latin typeface="Arial" panose="020B0604020202020204" pitchFamily="34" charset="0"/>
            <a:cs typeface="Arial" panose="020B0604020202020204" pitchFamily="34" charset="0"/>
          </a:endParaRPr>
        </a:p>
      </dgm:t>
    </dgm:pt>
    <dgm:pt modelId="{FBA574BB-401B-45D8-A088-5E0E3ADBC567}">
      <dgm:prSet custT="1"/>
      <dgm:spPr/>
      <dgm:t>
        <a:bodyPr/>
        <a:lstStyle/>
        <a:p>
          <a:pPr rtl="0"/>
          <a:r>
            <a:rPr lang="en-US" sz="1400" dirty="0" smtClean="0">
              <a:latin typeface="Arial" panose="020B0604020202020204" pitchFamily="34" charset="0"/>
              <a:cs typeface="Arial" panose="020B0604020202020204" pitchFamily="34" charset="0"/>
            </a:rPr>
            <a:t>Reactive forms are driven by components, directives and providers like </a:t>
          </a:r>
          <a:r>
            <a:rPr lang="en-US" sz="1400" dirty="0" err="1" smtClean="0">
              <a:latin typeface="Arial" panose="020B0604020202020204" pitchFamily="34" charset="0"/>
              <a:cs typeface="Arial" panose="020B0604020202020204" pitchFamily="34" charset="0"/>
            </a:rPr>
            <a:t>FormBuilder</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FormGroup</a:t>
          </a:r>
          <a:r>
            <a:rPr lang="en-US" sz="1400" dirty="0" smtClean="0">
              <a:latin typeface="Arial" panose="020B0604020202020204" pitchFamily="34" charset="0"/>
              <a:cs typeface="Arial" panose="020B0604020202020204" pitchFamily="34" charset="0"/>
            </a:rPr>
            <a:t>, and </a:t>
          </a:r>
          <a:r>
            <a:rPr lang="en-US" sz="1400" dirty="0" err="1" smtClean="0">
              <a:latin typeface="Arial" panose="020B0604020202020204" pitchFamily="34" charset="0"/>
              <a:cs typeface="Arial" panose="020B0604020202020204" pitchFamily="34" charset="0"/>
            </a:rPr>
            <a:t>FormControl</a:t>
          </a:r>
          <a:endParaRPr lang="en-US" sz="1400" dirty="0">
            <a:latin typeface="Arial" panose="020B0604020202020204" pitchFamily="34" charset="0"/>
            <a:cs typeface="Arial" panose="020B0604020202020204" pitchFamily="34" charset="0"/>
          </a:endParaRPr>
        </a:p>
      </dgm:t>
    </dgm:pt>
    <dgm:pt modelId="{E1ACDD20-6ED0-4A52-AD94-2CF35F651C4D}" type="parTrans" cxnId="{36C9749D-948B-4BC6-B384-F5039847117A}">
      <dgm:prSet/>
      <dgm:spPr/>
      <dgm:t>
        <a:bodyPr/>
        <a:lstStyle/>
        <a:p>
          <a:endParaRPr lang="en-US" sz="1800">
            <a:latin typeface="Arial" panose="020B0604020202020204" pitchFamily="34" charset="0"/>
            <a:cs typeface="Arial" panose="020B0604020202020204" pitchFamily="34" charset="0"/>
          </a:endParaRPr>
        </a:p>
      </dgm:t>
    </dgm:pt>
    <dgm:pt modelId="{81A7D3EF-0454-4F25-9CC7-A45B408556B9}" type="sibTrans" cxnId="{36C9749D-948B-4BC6-B384-F5039847117A}">
      <dgm:prSet/>
      <dgm:spPr/>
      <dgm:t>
        <a:bodyPr/>
        <a:lstStyle/>
        <a:p>
          <a:endParaRPr lang="en-US" sz="1800">
            <a:latin typeface="Arial" panose="020B0604020202020204" pitchFamily="34" charset="0"/>
            <a:cs typeface="Arial" panose="020B0604020202020204" pitchFamily="34" charset="0"/>
          </a:endParaRPr>
        </a:p>
      </dgm:t>
    </dgm:pt>
    <dgm:pt modelId="{E293FCCD-D1A3-4A34-99BF-661B55D966C3}">
      <dgm:prSet custT="1"/>
      <dgm:spPr/>
      <dgm:t>
        <a:bodyPr/>
        <a:lstStyle/>
        <a:p>
          <a:pPr rtl="0"/>
          <a:r>
            <a:rPr lang="en-US" sz="1400" dirty="0" smtClean="0">
              <a:latin typeface="Arial" panose="020B0604020202020204" pitchFamily="34" charset="0"/>
              <a:cs typeface="Arial" panose="020B0604020202020204" pitchFamily="34" charset="0"/>
            </a:rPr>
            <a:t>To create model-driven forms, create a form model that represents that DOM structure in the component. This can be done by using the low level APIs for </a:t>
          </a:r>
          <a:r>
            <a:rPr lang="en-US" sz="1400" dirty="0" err="1" smtClean="0">
              <a:latin typeface="Arial" panose="020B0604020202020204" pitchFamily="34" charset="0"/>
              <a:cs typeface="Arial" panose="020B0604020202020204" pitchFamily="34" charset="0"/>
            </a:rPr>
            <a:t>FormGroup</a:t>
          </a:r>
          <a:r>
            <a:rPr lang="en-US" sz="1400" dirty="0" smtClean="0">
              <a:latin typeface="Arial" panose="020B0604020202020204" pitchFamily="34" charset="0"/>
              <a:cs typeface="Arial" panose="020B0604020202020204" pitchFamily="34" charset="0"/>
            </a:rPr>
            <a:t> and </a:t>
          </a:r>
          <a:r>
            <a:rPr lang="en-US" sz="1400" dirty="0" err="1" smtClean="0">
              <a:latin typeface="Arial" panose="020B0604020202020204" pitchFamily="34" charset="0"/>
              <a:cs typeface="Arial" panose="020B0604020202020204" pitchFamily="34" charset="0"/>
            </a:rPr>
            <a:t>FormControl</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dgm:t>
    </dgm:pt>
    <dgm:pt modelId="{D29B1359-DAF6-4D7D-A83F-2C2D4BDCABCA}" type="parTrans" cxnId="{B4A11526-89F3-4C15-9A78-750F3503F548}">
      <dgm:prSet/>
      <dgm:spPr/>
      <dgm:t>
        <a:bodyPr/>
        <a:lstStyle/>
        <a:p>
          <a:endParaRPr lang="en-US" sz="1800">
            <a:latin typeface="Arial" panose="020B0604020202020204" pitchFamily="34" charset="0"/>
            <a:cs typeface="Arial" panose="020B0604020202020204" pitchFamily="34" charset="0"/>
          </a:endParaRPr>
        </a:p>
      </dgm:t>
    </dgm:pt>
    <dgm:pt modelId="{C77BAE42-E6E5-4322-9C81-A3E684FADB5E}" type="sibTrans" cxnId="{B4A11526-89F3-4C15-9A78-750F3503F548}">
      <dgm:prSet/>
      <dgm:spPr/>
      <dgm:t>
        <a:bodyPr/>
        <a:lstStyle/>
        <a:p>
          <a:endParaRPr lang="en-US" sz="1800">
            <a:latin typeface="Arial" panose="020B0604020202020204" pitchFamily="34" charset="0"/>
            <a:cs typeface="Arial" panose="020B0604020202020204" pitchFamily="34" charset="0"/>
          </a:endParaRPr>
        </a:p>
      </dgm:t>
    </dgm:pt>
    <dgm:pt modelId="{66FA99E7-0F95-40B7-AEF9-786F04331E20}" type="pres">
      <dgm:prSet presAssocID="{F469214E-1699-4BD5-8532-09B1E5FA9010}" presName="vert0" presStyleCnt="0">
        <dgm:presLayoutVars>
          <dgm:dir/>
          <dgm:animOne val="branch"/>
          <dgm:animLvl val="lvl"/>
        </dgm:presLayoutVars>
      </dgm:prSet>
      <dgm:spPr/>
      <dgm:t>
        <a:bodyPr/>
        <a:lstStyle/>
        <a:p>
          <a:endParaRPr lang="en-US"/>
        </a:p>
      </dgm:t>
    </dgm:pt>
    <dgm:pt modelId="{672F2C91-5484-4516-8A57-16B0C3CB9BA1}" type="pres">
      <dgm:prSet presAssocID="{40015616-3F26-4960-AC7C-3F7005CA9952}" presName="thickLine" presStyleLbl="alignNode1" presStyleIdx="0" presStyleCnt="5"/>
      <dgm:spPr/>
    </dgm:pt>
    <dgm:pt modelId="{12F7E28D-0EF6-4291-BE26-B396FA875937}" type="pres">
      <dgm:prSet presAssocID="{40015616-3F26-4960-AC7C-3F7005CA9952}" presName="horz1" presStyleCnt="0"/>
      <dgm:spPr/>
    </dgm:pt>
    <dgm:pt modelId="{ACC6E3CE-C2D4-40DA-B739-350737ADEF0B}" type="pres">
      <dgm:prSet presAssocID="{40015616-3F26-4960-AC7C-3F7005CA9952}" presName="tx1" presStyleLbl="revTx" presStyleIdx="0" presStyleCnt="5"/>
      <dgm:spPr/>
      <dgm:t>
        <a:bodyPr/>
        <a:lstStyle/>
        <a:p>
          <a:endParaRPr lang="en-US"/>
        </a:p>
      </dgm:t>
    </dgm:pt>
    <dgm:pt modelId="{37028672-232B-407A-AD93-0EFEAB82C91D}" type="pres">
      <dgm:prSet presAssocID="{40015616-3F26-4960-AC7C-3F7005CA9952}" presName="vert1" presStyleCnt="0"/>
      <dgm:spPr/>
    </dgm:pt>
    <dgm:pt modelId="{A1C5A92D-ADE4-4850-8FE4-8F50D0BA20CA}" type="pres">
      <dgm:prSet presAssocID="{E90F60A6-3F39-4C63-AA87-6006A573E523}" presName="thickLine" presStyleLbl="alignNode1" presStyleIdx="1" presStyleCnt="5"/>
      <dgm:spPr/>
    </dgm:pt>
    <dgm:pt modelId="{A811C668-E3DF-424A-86A1-14A34D6E03B8}" type="pres">
      <dgm:prSet presAssocID="{E90F60A6-3F39-4C63-AA87-6006A573E523}" presName="horz1" presStyleCnt="0"/>
      <dgm:spPr/>
    </dgm:pt>
    <dgm:pt modelId="{47C31D27-DB82-4D2F-B24F-570AED437E2D}" type="pres">
      <dgm:prSet presAssocID="{E90F60A6-3F39-4C63-AA87-6006A573E523}" presName="tx1" presStyleLbl="revTx" presStyleIdx="1" presStyleCnt="5"/>
      <dgm:spPr/>
      <dgm:t>
        <a:bodyPr/>
        <a:lstStyle/>
        <a:p>
          <a:endParaRPr lang="en-US"/>
        </a:p>
      </dgm:t>
    </dgm:pt>
    <dgm:pt modelId="{0B377745-8C5B-423E-9651-C6E98B38F0FF}" type="pres">
      <dgm:prSet presAssocID="{E90F60A6-3F39-4C63-AA87-6006A573E523}" presName="vert1" presStyleCnt="0"/>
      <dgm:spPr/>
    </dgm:pt>
    <dgm:pt modelId="{EAB67878-6795-4206-94B3-CE6F58D86EDB}" type="pres">
      <dgm:prSet presAssocID="{11B82574-66C7-4BA4-BBA8-A9FA2473ABD1}" presName="thickLine" presStyleLbl="alignNode1" presStyleIdx="2" presStyleCnt="5"/>
      <dgm:spPr/>
    </dgm:pt>
    <dgm:pt modelId="{C03B6E28-177F-4197-8AD6-63D04FD1AB88}" type="pres">
      <dgm:prSet presAssocID="{11B82574-66C7-4BA4-BBA8-A9FA2473ABD1}" presName="horz1" presStyleCnt="0"/>
      <dgm:spPr/>
    </dgm:pt>
    <dgm:pt modelId="{406CE35D-6050-4D3B-82F2-F2E6458BE159}" type="pres">
      <dgm:prSet presAssocID="{11B82574-66C7-4BA4-BBA8-A9FA2473ABD1}" presName="tx1" presStyleLbl="revTx" presStyleIdx="2" presStyleCnt="5"/>
      <dgm:spPr/>
      <dgm:t>
        <a:bodyPr/>
        <a:lstStyle/>
        <a:p>
          <a:endParaRPr lang="en-US"/>
        </a:p>
      </dgm:t>
    </dgm:pt>
    <dgm:pt modelId="{89AAD87B-AE06-4BC0-8540-80DED7A85B93}" type="pres">
      <dgm:prSet presAssocID="{11B82574-66C7-4BA4-BBA8-A9FA2473ABD1}" presName="vert1" presStyleCnt="0"/>
      <dgm:spPr/>
    </dgm:pt>
    <dgm:pt modelId="{B67FDBDE-1F91-404A-AD3D-504BA0ACDED8}" type="pres">
      <dgm:prSet presAssocID="{FBA574BB-401B-45D8-A088-5E0E3ADBC567}" presName="thickLine" presStyleLbl="alignNode1" presStyleIdx="3" presStyleCnt="5"/>
      <dgm:spPr/>
    </dgm:pt>
    <dgm:pt modelId="{B2F3ABE8-599E-4115-8440-B47C18E2420E}" type="pres">
      <dgm:prSet presAssocID="{FBA574BB-401B-45D8-A088-5E0E3ADBC567}" presName="horz1" presStyleCnt="0"/>
      <dgm:spPr/>
    </dgm:pt>
    <dgm:pt modelId="{6BC9E94D-C152-46DA-B0EC-72EDB0B9BC4A}" type="pres">
      <dgm:prSet presAssocID="{FBA574BB-401B-45D8-A088-5E0E3ADBC567}" presName="tx1" presStyleLbl="revTx" presStyleIdx="3" presStyleCnt="5"/>
      <dgm:spPr/>
      <dgm:t>
        <a:bodyPr/>
        <a:lstStyle/>
        <a:p>
          <a:endParaRPr lang="en-US"/>
        </a:p>
      </dgm:t>
    </dgm:pt>
    <dgm:pt modelId="{2ACAA0DF-504C-42D7-97C7-6CBC680382DA}" type="pres">
      <dgm:prSet presAssocID="{FBA574BB-401B-45D8-A088-5E0E3ADBC567}" presName="vert1" presStyleCnt="0"/>
      <dgm:spPr/>
    </dgm:pt>
    <dgm:pt modelId="{AD01C823-48F2-4544-B45E-6E04E9EC8D5F}" type="pres">
      <dgm:prSet presAssocID="{E293FCCD-D1A3-4A34-99BF-661B55D966C3}" presName="thickLine" presStyleLbl="alignNode1" presStyleIdx="4" presStyleCnt="5"/>
      <dgm:spPr/>
    </dgm:pt>
    <dgm:pt modelId="{B65FBB3F-B4DA-4FAF-895D-FFE568CAB131}" type="pres">
      <dgm:prSet presAssocID="{E293FCCD-D1A3-4A34-99BF-661B55D966C3}" presName="horz1" presStyleCnt="0"/>
      <dgm:spPr/>
    </dgm:pt>
    <dgm:pt modelId="{F4C526F7-229A-429F-AF23-28B41532D468}" type="pres">
      <dgm:prSet presAssocID="{E293FCCD-D1A3-4A34-99BF-661B55D966C3}" presName="tx1" presStyleLbl="revTx" presStyleIdx="4" presStyleCnt="5"/>
      <dgm:spPr/>
      <dgm:t>
        <a:bodyPr/>
        <a:lstStyle/>
        <a:p>
          <a:endParaRPr lang="en-US"/>
        </a:p>
      </dgm:t>
    </dgm:pt>
    <dgm:pt modelId="{784D7A6F-D39A-448F-8B86-6F04577E82E8}" type="pres">
      <dgm:prSet presAssocID="{E293FCCD-D1A3-4A34-99BF-661B55D966C3}" presName="vert1" presStyleCnt="0"/>
      <dgm:spPr/>
    </dgm:pt>
  </dgm:ptLst>
  <dgm:cxnLst>
    <dgm:cxn modelId="{79A79B60-3C86-46FB-95E0-E8210CC0074F}" srcId="{F469214E-1699-4BD5-8532-09B1E5FA9010}" destId="{E90F60A6-3F39-4C63-AA87-6006A573E523}" srcOrd="1" destOrd="0" parTransId="{F647A73C-3630-42B8-9C9E-F556B382A25C}" sibTransId="{FD80A5AF-D072-4DE7-94FF-D0D257D302C3}"/>
    <dgm:cxn modelId="{6A5DDB6C-CC0D-486A-8CDC-303AB0FBE2C9}" type="presOf" srcId="{F469214E-1699-4BD5-8532-09B1E5FA9010}" destId="{66FA99E7-0F95-40B7-AEF9-786F04331E20}" srcOrd="0" destOrd="0" presId="urn:microsoft.com/office/officeart/2008/layout/LinedList"/>
    <dgm:cxn modelId="{60C3697F-9A77-4C13-9927-4A28CE574F31}" type="presOf" srcId="{E90F60A6-3F39-4C63-AA87-6006A573E523}" destId="{47C31D27-DB82-4D2F-B24F-570AED437E2D}" srcOrd="0" destOrd="0" presId="urn:microsoft.com/office/officeart/2008/layout/LinedList"/>
    <dgm:cxn modelId="{B4A11526-89F3-4C15-9A78-750F3503F548}" srcId="{F469214E-1699-4BD5-8532-09B1E5FA9010}" destId="{E293FCCD-D1A3-4A34-99BF-661B55D966C3}" srcOrd="4" destOrd="0" parTransId="{D29B1359-DAF6-4D7D-A83F-2C2D4BDCABCA}" sibTransId="{C77BAE42-E6E5-4322-9C81-A3E684FADB5E}"/>
    <dgm:cxn modelId="{BC19E651-34A4-4CA0-BD1C-2543A5188376}" type="presOf" srcId="{E293FCCD-D1A3-4A34-99BF-661B55D966C3}" destId="{F4C526F7-229A-429F-AF23-28B41532D468}" srcOrd="0" destOrd="0" presId="urn:microsoft.com/office/officeart/2008/layout/LinedList"/>
    <dgm:cxn modelId="{AE1CF0C1-E82A-49A9-9752-774EE4EDB56C}" type="presOf" srcId="{FBA574BB-401B-45D8-A088-5E0E3ADBC567}" destId="{6BC9E94D-C152-46DA-B0EC-72EDB0B9BC4A}" srcOrd="0" destOrd="0" presId="urn:microsoft.com/office/officeart/2008/layout/LinedList"/>
    <dgm:cxn modelId="{6E067278-F50B-4079-AB42-6AF1EF1AEEDC}" type="presOf" srcId="{11B82574-66C7-4BA4-BBA8-A9FA2473ABD1}" destId="{406CE35D-6050-4D3B-82F2-F2E6458BE159}" srcOrd="0" destOrd="0" presId="urn:microsoft.com/office/officeart/2008/layout/LinedList"/>
    <dgm:cxn modelId="{D29E654B-8B5A-400C-A596-68D523B08E15}" type="presOf" srcId="{40015616-3F26-4960-AC7C-3F7005CA9952}" destId="{ACC6E3CE-C2D4-40DA-B739-350737ADEF0B}" srcOrd="0" destOrd="0" presId="urn:microsoft.com/office/officeart/2008/layout/LinedList"/>
    <dgm:cxn modelId="{5A19A0C3-54E7-4FF6-843E-191BA4BC1960}" srcId="{F469214E-1699-4BD5-8532-09B1E5FA9010}" destId="{11B82574-66C7-4BA4-BBA8-A9FA2473ABD1}" srcOrd="2" destOrd="0" parTransId="{C554FF3B-A44F-446B-80C6-4B2E17F665C3}" sibTransId="{0B453257-DF92-452B-8863-5D1BA0123591}"/>
    <dgm:cxn modelId="{889E0416-B4BD-474A-80C5-BC916F4BB9B2}" srcId="{F469214E-1699-4BD5-8532-09B1E5FA9010}" destId="{40015616-3F26-4960-AC7C-3F7005CA9952}" srcOrd="0" destOrd="0" parTransId="{53AC834F-3A22-413D-AD0C-D1EE4F4B313E}" sibTransId="{78788804-B4AB-4924-8CF8-E426235930AE}"/>
    <dgm:cxn modelId="{36C9749D-948B-4BC6-B384-F5039847117A}" srcId="{F469214E-1699-4BD5-8532-09B1E5FA9010}" destId="{FBA574BB-401B-45D8-A088-5E0E3ADBC567}" srcOrd="3" destOrd="0" parTransId="{E1ACDD20-6ED0-4A52-AD94-2CF35F651C4D}" sibTransId="{81A7D3EF-0454-4F25-9CC7-A45B408556B9}"/>
    <dgm:cxn modelId="{2168D23B-355A-4591-AD6B-56F53356FF93}" type="presParOf" srcId="{66FA99E7-0F95-40B7-AEF9-786F04331E20}" destId="{672F2C91-5484-4516-8A57-16B0C3CB9BA1}" srcOrd="0" destOrd="0" presId="urn:microsoft.com/office/officeart/2008/layout/LinedList"/>
    <dgm:cxn modelId="{191969E8-AC02-4DC0-B0EF-6CA3F122976F}" type="presParOf" srcId="{66FA99E7-0F95-40B7-AEF9-786F04331E20}" destId="{12F7E28D-0EF6-4291-BE26-B396FA875937}" srcOrd="1" destOrd="0" presId="urn:microsoft.com/office/officeart/2008/layout/LinedList"/>
    <dgm:cxn modelId="{6010EE11-7E01-4771-A902-8650B78B54EE}" type="presParOf" srcId="{12F7E28D-0EF6-4291-BE26-B396FA875937}" destId="{ACC6E3CE-C2D4-40DA-B739-350737ADEF0B}" srcOrd="0" destOrd="0" presId="urn:microsoft.com/office/officeart/2008/layout/LinedList"/>
    <dgm:cxn modelId="{3EB20E62-35D0-408A-9E9D-A6D783156D59}" type="presParOf" srcId="{12F7E28D-0EF6-4291-BE26-B396FA875937}" destId="{37028672-232B-407A-AD93-0EFEAB82C91D}" srcOrd="1" destOrd="0" presId="urn:microsoft.com/office/officeart/2008/layout/LinedList"/>
    <dgm:cxn modelId="{33D0C278-B621-477E-919E-FD7428C24DD1}" type="presParOf" srcId="{66FA99E7-0F95-40B7-AEF9-786F04331E20}" destId="{A1C5A92D-ADE4-4850-8FE4-8F50D0BA20CA}" srcOrd="2" destOrd="0" presId="urn:microsoft.com/office/officeart/2008/layout/LinedList"/>
    <dgm:cxn modelId="{2E36A51F-EFEE-4165-ADD6-AFEFBE12141C}" type="presParOf" srcId="{66FA99E7-0F95-40B7-AEF9-786F04331E20}" destId="{A811C668-E3DF-424A-86A1-14A34D6E03B8}" srcOrd="3" destOrd="0" presId="urn:microsoft.com/office/officeart/2008/layout/LinedList"/>
    <dgm:cxn modelId="{26F5E657-4B15-48C2-8ABF-1B4D7E1772CC}" type="presParOf" srcId="{A811C668-E3DF-424A-86A1-14A34D6E03B8}" destId="{47C31D27-DB82-4D2F-B24F-570AED437E2D}" srcOrd="0" destOrd="0" presId="urn:microsoft.com/office/officeart/2008/layout/LinedList"/>
    <dgm:cxn modelId="{DCAD57F2-CCB6-4F33-A255-C882F5EAE52D}" type="presParOf" srcId="{A811C668-E3DF-424A-86A1-14A34D6E03B8}" destId="{0B377745-8C5B-423E-9651-C6E98B38F0FF}" srcOrd="1" destOrd="0" presId="urn:microsoft.com/office/officeart/2008/layout/LinedList"/>
    <dgm:cxn modelId="{D6987BAF-CBCC-44B2-99BC-8DFC6013FB13}" type="presParOf" srcId="{66FA99E7-0F95-40B7-AEF9-786F04331E20}" destId="{EAB67878-6795-4206-94B3-CE6F58D86EDB}" srcOrd="4" destOrd="0" presId="urn:microsoft.com/office/officeart/2008/layout/LinedList"/>
    <dgm:cxn modelId="{2651027F-31FD-4DDC-B3C9-25672FB703CA}" type="presParOf" srcId="{66FA99E7-0F95-40B7-AEF9-786F04331E20}" destId="{C03B6E28-177F-4197-8AD6-63D04FD1AB88}" srcOrd="5" destOrd="0" presId="urn:microsoft.com/office/officeart/2008/layout/LinedList"/>
    <dgm:cxn modelId="{D36CF681-420B-4DE9-B342-1CF6D25D7EFB}" type="presParOf" srcId="{C03B6E28-177F-4197-8AD6-63D04FD1AB88}" destId="{406CE35D-6050-4D3B-82F2-F2E6458BE159}" srcOrd="0" destOrd="0" presId="urn:microsoft.com/office/officeart/2008/layout/LinedList"/>
    <dgm:cxn modelId="{2C108EB0-F5F7-4F4F-BB6A-EAF6D13FA8D0}" type="presParOf" srcId="{C03B6E28-177F-4197-8AD6-63D04FD1AB88}" destId="{89AAD87B-AE06-4BC0-8540-80DED7A85B93}" srcOrd="1" destOrd="0" presId="urn:microsoft.com/office/officeart/2008/layout/LinedList"/>
    <dgm:cxn modelId="{215DB70A-21F2-43FE-AB64-9467B0E9B5F5}" type="presParOf" srcId="{66FA99E7-0F95-40B7-AEF9-786F04331E20}" destId="{B67FDBDE-1F91-404A-AD3D-504BA0ACDED8}" srcOrd="6" destOrd="0" presId="urn:microsoft.com/office/officeart/2008/layout/LinedList"/>
    <dgm:cxn modelId="{E7C645EF-2FF6-4EE6-B12E-462B6464F096}" type="presParOf" srcId="{66FA99E7-0F95-40B7-AEF9-786F04331E20}" destId="{B2F3ABE8-599E-4115-8440-B47C18E2420E}" srcOrd="7" destOrd="0" presId="urn:microsoft.com/office/officeart/2008/layout/LinedList"/>
    <dgm:cxn modelId="{ABF68981-BCE0-4C96-8E5B-2677AD521EDA}" type="presParOf" srcId="{B2F3ABE8-599E-4115-8440-B47C18E2420E}" destId="{6BC9E94D-C152-46DA-B0EC-72EDB0B9BC4A}" srcOrd="0" destOrd="0" presId="urn:microsoft.com/office/officeart/2008/layout/LinedList"/>
    <dgm:cxn modelId="{F6FBE12B-1CF0-43EB-8878-FD3AAC9E6DC9}" type="presParOf" srcId="{B2F3ABE8-599E-4115-8440-B47C18E2420E}" destId="{2ACAA0DF-504C-42D7-97C7-6CBC680382DA}" srcOrd="1" destOrd="0" presId="urn:microsoft.com/office/officeart/2008/layout/LinedList"/>
    <dgm:cxn modelId="{F35B2AF4-2F06-4CC1-94C7-1DBCFF0376CC}" type="presParOf" srcId="{66FA99E7-0F95-40B7-AEF9-786F04331E20}" destId="{AD01C823-48F2-4544-B45E-6E04E9EC8D5F}" srcOrd="8" destOrd="0" presId="urn:microsoft.com/office/officeart/2008/layout/LinedList"/>
    <dgm:cxn modelId="{7132099C-F6A8-48C7-938C-6A3B3EB8264B}" type="presParOf" srcId="{66FA99E7-0F95-40B7-AEF9-786F04331E20}" destId="{B65FBB3F-B4DA-4FAF-895D-FFE568CAB131}" srcOrd="9" destOrd="0" presId="urn:microsoft.com/office/officeart/2008/layout/LinedList"/>
    <dgm:cxn modelId="{0965FBD8-2F97-4B6C-BAAD-6FC998B077AB}" type="presParOf" srcId="{B65FBB3F-B4DA-4FAF-895D-FFE568CAB131}" destId="{F4C526F7-229A-429F-AF23-28B41532D468}" srcOrd="0" destOrd="0" presId="urn:microsoft.com/office/officeart/2008/layout/LinedList"/>
    <dgm:cxn modelId="{23818C25-4790-4ED1-9D65-3DBB5C2A16A7}" type="presParOf" srcId="{B65FBB3F-B4DA-4FAF-895D-FFE568CAB131}" destId="{784D7A6F-D39A-448F-8B86-6F04577E82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E4709C-EF2C-4F5A-856E-CD2C29386D39}"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AF9397CF-27E1-4737-B1C7-49371B6AA7E7}">
      <dgm:prSet custT="1"/>
      <dgm:spPr/>
      <dgm:t>
        <a:bodyPr/>
        <a:lstStyle/>
        <a:p>
          <a:pPr rtl="0"/>
          <a:r>
            <a:rPr lang="en-US" sz="2000" b="1" i="1" dirty="0" smtClean="0">
              <a:latin typeface="Arial" panose="020B0604020202020204" pitchFamily="34" charset="0"/>
              <a:cs typeface="Arial" panose="020B0604020202020204" pitchFamily="34" charset="0"/>
            </a:rPr>
            <a:t>path</a:t>
          </a:r>
          <a:endParaRPr lang="en-US" sz="2000" dirty="0">
            <a:latin typeface="Arial" panose="020B0604020202020204" pitchFamily="34" charset="0"/>
            <a:cs typeface="Arial" panose="020B0604020202020204" pitchFamily="34" charset="0"/>
          </a:endParaRPr>
        </a:p>
      </dgm:t>
    </dgm:pt>
    <dgm:pt modelId="{127F8918-242D-4758-8F2E-AEA27E99FFFE}" type="parTrans" cxnId="{479BE3EE-C5C2-4EDE-AE4F-407C348238D1}">
      <dgm:prSet/>
      <dgm:spPr/>
      <dgm:t>
        <a:bodyPr/>
        <a:lstStyle/>
        <a:p>
          <a:endParaRPr lang="en-US">
            <a:latin typeface="Arial" panose="020B0604020202020204" pitchFamily="34" charset="0"/>
            <a:cs typeface="Arial" panose="020B0604020202020204" pitchFamily="34" charset="0"/>
          </a:endParaRPr>
        </a:p>
      </dgm:t>
    </dgm:pt>
    <dgm:pt modelId="{E8423423-389E-4202-AFD3-431A583F8CB6}" type="sibTrans" cxnId="{479BE3EE-C5C2-4EDE-AE4F-407C348238D1}">
      <dgm:prSet/>
      <dgm:spPr/>
      <dgm:t>
        <a:bodyPr/>
        <a:lstStyle/>
        <a:p>
          <a:endParaRPr lang="en-US">
            <a:latin typeface="Arial" panose="020B0604020202020204" pitchFamily="34" charset="0"/>
            <a:cs typeface="Arial" panose="020B0604020202020204" pitchFamily="34" charset="0"/>
          </a:endParaRPr>
        </a:p>
      </dgm:t>
    </dgm:pt>
    <dgm:pt modelId="{8C0A0904-8307-42B0-B182-5549891025F0}">
      <dgm:prSet custT="1"/>
      <dgm:spPr/>
      <dgm:t>
        <a:bodyPr/>
        <a:lstStyle/>
        <a:p>
          <a:pPr rtl="0"/>
          <a:r>
            <a:rPr lang="en-US" sz="2000" b="1" i="1" dirty="0" smtClean="0">
              <a:latin typeface="Arial" panose="020B0604020202020204" pitchFamily="34" charset="0"/>
              <a:cs typeface="Arial" panose="020B0604020202020204" pitchFamily="34" charset="0"/>
            </a:rPr>
            <a:t>component</a:t>
          </a:r>
          <a:r>
            <a:rPr lang="en-US" sz="2000" b="1"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A722CA41-7165-4093-A598-27419CC459CF}" type="parTrans" cxnId="{F65C684B-71C6-42AB-9883-CEE581A8BBAC}">
      <dgm:prSet/>
      <dgm:spPr/>
      <dgm:t>
        <a:bodyPr/>
        <a:lstStyle/>
        <a:p>
          <a:endParaRPr lang="en-US">
            <a:latin typeface="Arial" panose="020B0604020202020204" pitchFamily="34" charset="0"/>
            <a:cs typeface="Arial" panose="020B0604020202020204" pitchFamily="34" charset="0"/>
          </a:endParaRPr>
        </a:p>
      </dgm:t>
    </dgm:pt>
    <dgm:pt modelId="{847103E2-B761-405D-8DA3-DC4420414ED6}" type="sibTrans" cxnId="{F65C684B-71C6-42AB-9883-CEE581A8BBAC}">
      <dgm:prSet/>
      <dgm:spPr/>
      <dgm:t>
        <a:bodyPr/>
        <a:lstStyle/>
        <a:p>
          <a:endParaRPr lang="en-US">
            <a:latin typeface="Arial" panose="020B0604020202020204" pitchFamily="34" charset="0"/>
            <a:cs typeface="Arial" panose="020B0604020202020204" pitchFamily="34" charset="0"/>
          </a:endParaRPr>
        </a:p>
      </dgm:t>
    </dgm:pt>
    <dgm:pt modelId="{6D4E2F19-78CD-4494-8B7A-5A7F0FB620AF}">
      <dgm:prSet custT="1"/>
      <dgm:spPr/>
      <dgm:t>
        <a:bodyPr/>
        <a:lstStyle/>
        <a:p>
          <a:pPr rtl="0"/>
          <a:r>
            <a:rPr lang="en-US" sz="2000" b="1" i="1" dirty="0" err="1" smtClean="0">
              <a:latin typeface="Arial" panose="020B0604020202020204" pitchFamily="34" charset="0"/>
              <a:cs typeface="Arial" panose="020B0604020202020204" pitchFamily="34" charset="0"/>
            </a:rPr>
            <a:t>redirectTo</a:t>
          </a:r>
          <a:r>
            <a:rPr lang="en-US" sz="2000" b="1"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5756C4D8-27E7-48B6-BF57-99AC38CE9D7A}" type="parTrans" cxnId="{7B24186D-BA75-4F68-8C82-6C726BD2A8A2}">
      <dgm:prSet/>
      <dgm:spPr/>
      <dgm:t>
        <a:bodyPr/>
        <a:lstStyle/>
        <a:p>
          <a:endParaRPr lang="en-US">
            <a:latin typeface="Arial" panose="020B0604020202020204" pitchFamily="34" charset="0"/>
            <a:cs typeface="Arial" panose="020B0604020202020204" pitchFamily="34" charset="0"/>
          </a:endParaRPr>
        </a:p>
      </dgm:t>
    </dgm:pt>
    <dgm:pt modelId="{E60633A3-9C68-449B-8B54-BABF7697A452}" type="sibTrans" cxnId="{7B24186D-BA75-4F68-8C82-6C726BD2A8A2}">
      <dgm:prSet/>
      <dgm:spPr/>
      <dgm:t>
        <a:bodyPr/>
        <a:lstStyle/>
        <a:p>
          <a:endParaRPr lang="en-US">
            <a:latin typeface="Arial" panose="020B0604020202020204" pitchFamily="34" charset="0"/>
            <a:cs typeface="Arial" panose="020B0604020202020204" pitchFamily="34" charset="0"/>
          </a:endParaRPr>
        </a:p>
      </dgm:t>
    </dgm:pt>
    <dgm:pt modelId="{F60ABDB3-35BA-440A-95CC-4C94E56DC8A9}">
      <dgm:prSet custT="1"/>
      <dgm:spPr/>
      <dgm:t>
        <a:bodyPr/>
        <a:lstStyle/>
        <a:p>
          <a:pPr rtl="0"/>
          <a:r>
            <a:rPr lang="en-US" sz="2000" b="1" i="1" dirty="0" err="1" smtClean="0">
              <a:latin typeface="Arial" panose="020B0604020202020204" pitchFamily="34" charset="0"/>
              <a:cs typeface="Arial" panose="020B0604020202020204" pitchFamily="34" charset="0"/>
            </a:rPr>
            <a:t>pathMatch</a:t>
          </a:r>
          <a:r>
            <a:rPr lang="en-US" sz="2000" b="1"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C40EC12C-15D2-43C2-BD5E-AB11666677CD}" type="parTrans" cxnId="{BF4D1B1C-5469-4D26-866E-01B4141E6C9F}">
      <dgm:prSet/>
      <dgm:spPr/>
      <dgm:t>
        <a:bodyPr/>
        <a:lstStyle/>
        <a:p>
          <a:endParaRPr lang="en-US">
            <a:latin typeface="Arial" panose="020B0604020202020204" pitchFamily="34" charset="0"/>
            <a:cs typeface="Arial" panose="020B0604020202020204" pitchFamily="34" charset="0"/>
          </a:endParaRPr>
        </a:p>
      </dgm:t>
    </dgm:pt>
    <dgm:pt modelId="{65833039-F529-40C0-871C-62338B231FB9}" type="sibTrans" cxnId="{BF4D1B1C-5469-4D26-866E-01B4141E6C9F}">
      <dgm:prSet/>
      <dgm:spPr/>
      <dgm:t>
        <a:bodyPr/>
        <a:lstStyle/>
        <a:p>
          <a:endParaRPr lang="en-US">
            <a:latin typeface="Arial" panose="020B0604020202020204" pitchFamily="34" charset="0"/>
            <a:cs typeface="Arial" panose="020B0604020202020204" pitchFamily="34" charset="0"/>
          </a:endParaRPr>
        </a:p>
      </dgm:t>
    </dgm:pt>
    <dgm:pt modelId="{BD12F149-95F9-4B15-B9CF-A7069E2F65CA}">
      <dgm:prSet custT="1"/>
      <dgm:spPr/>
      <dgm:t>
        <a:bodyPr/>
        <a:lstStyle/>
        <a:p>
          <a:pPr rtl="0"/>
          <a:r>
            <a:rPr lang="en-US" sz="1400" smtClean="0">
              <a:latin typeface="Arial" panose="020B0604020202020204" pitchFamily="34" charset="0"/>
              <a:cs typeface="Arial" panose="020B0604020202020204" pitchFamily="34" charset="0"/>
            </a:rPr>
            <a:t>URL </a:t>
          </a:r>
          <a:r>
            <a:rPr lang="en-US" sz="1400" dirty="0" smtClean="0">
              <a:latin typeface="Arial" panose="020B0604020202020204" pitchFamily="34" charset="0"/>
              <a:cs typeface="Arial" panose="020B0604020202020204" pitchFamily="34" charset="0"/>
            </a:rPr>
            <a:t>to be shown in the browser when application is on the specific route</a:t>
          </a:r>
          <a:endParaRPr lang="en-US" sz="1400" dirty="0">
            <a:latin typeface="Arial" panose="020B0604020202020204" pitchFamily="34" charset="0"/>
            <a:cs typeface="Arial" panose="020B0604020202020204" pitchFamily="34" charset="0"/>
          </a:endParaRPr>
        </a:p>
      </dgm:t>
    </dgm:pt>
    <dgm:pt modelId="{7BA8D5BF-D15E-42E9-B908-B5A9D9AE8938}" type="parTrans" cxnId="{D6206389-4795-4E94-8E6F-52A43DC7F9F2}">
      <dgm:prSet/>
      <dgm:spPr/>
      <dgm:t>
        <a:bodyPr/>
        <a:lstStyle/>
        <a:p>
          <a:endParaRPr lang="en-US">
            <a:latin typeface="Arial" panose="020B0604020202020204" pitchFamily="34" charset="0"/>
            <a:cs typeface="Arial" panose="020B0604020202020204" pitchFamily="34" charset="0"/>
          </a:endParaRPr>
        </a:p>
      </dgm:t>
    </dgm:pt>
    <dgm:pt modelId="{D1B0ECBF-A28C-4B02-A85A-8E59850458FC}" type="sibTrans" cxnId="{D6206389-4795-4E94-8E6F-52A43DC7F9F2}">
      <dgm:prSet/>
      <dgm:spPr/>
      <dgm:t>
        <a:bodyPr/>
        <a:lstStyle/>
        <a:p>
          <a:endParaRPr lang="en-US">
            <a:latin typeface="Arial" panose="020B0604020202020204" pitchFamily="34" charset="0"/>
            <a:cs typeface="Arial" panose="020B0604020202020204" pitchFamily="34" charset="0"/>
          </a:endParaRPr>
        </a:p>
      </dgm:t>
    </dgm:pt>
    <dgm:pt modelId="{151FAC86-BF4C-44AB-8D68-B7856E67DB49}">
      <dgm:prSet custT="1"/>
      <dgm:spPr/>
      <dgm:t>
        <a:bodyPr/>
        <a:lstStyle/>
        <a:p>
          <a:pPr rtl="0"/>
          <a:r>
            <a:rPr lang="en-US" sz="1400" dirty="0" smtClean="0">
              <a:latin typeface="Arial" panose="020B0604020202020204" pitchFamily="34" charset="0"/>
              <a:cs typeface="Arial" panose="020B0604020202020204" pitchFamily="34" charset="0"/>
            </a:rPr>
            <a:t>component to be rendered when the application is on the specific route. This is the </a:t>
          </a:r>
          <a:r>
            <a:rPr lang="en-US" sz="1400" b="1" dirty="0" smtClean="0">
              <a:latin typeface="Arial" panose="020B0604020202020204" pitchFamily="34" charset="0"/>
              <a:cs typeface="Arial" panose="020B0604020202020204" pitchFamily="34" charset="0"/>
            </a:rPr>
            <a:t>output </a:t>
          </a:r>
          <a:r>
            <a:rPr lang="en-US" sz="1400" dirty="0" smtClean="0">
              <a:latin typeface="Arial" panose="020B0604020202020204" pitchFamily="34" charset="0"/>
              <a:cs typeface="Arial" panose="020B0604020202020204" pitchFamily="34" charset="0"/>
            </a:rPr>
            <a:t>of the router link</a:t>
          </a:r>
          <a:endParaRPr lang="en-US" sz="1400" dirty="0">
            <a:latin typeface="Arial" panose="020B0604020202020204" pitchFamily="34" charset="0"/>
            <a:cs typeface="Arial" panose="020B0604020202020204" pitchFamily="34" charset="0"/>
          </a:endParaRPr>
        </a:p>
      </dgm:t>
    </dgm:pt>
    <dgm:pt modelId="{3CF4E3F1-2E07-4968-B5CD-B407B9C952CD}" type="parTrans" cxnId="{C0C13AB8-A7EC-4BFB-B4C7-27CDFE569BAE}">
      <dgm:prSet/>
      <dgm:spPr/>
      <dgm:t>
        <a:bodyPr/>
        <a:lstStyle/>
        <a:p>
          <a:endParaRPr lang="en-US">
            <a:latin typeface="Arial" panose="020B0604020202020204" pitchFamily="34" charset="0"/>
            <a:cs typeface="Arial" panose="020B0604020202020204" pitchFamily="34" charset="0"/>
          </a:endParaRPr>
        </a:p>
      </dgm:t>
    </dgm:pt>
    <dgm:pt modelId="{0BE06C93-9D48-44B3-99DE-D410E4FE05F9}" type="sibTrans" cxnId="{C0C13AB8-A7EC-4BFB-B4C7-27CDFE569BAE}">
      <dgm:prSet/>
      <dgm:spPr/>
      <dgm:t>
        <a:bodyPr/>
        <a:lstStyle/>
        <a:p>
          <a:endParaRPr lang="en-US">
            <a:latin typeface="Arial" panose="020B0604020202020204" pitchFamily="34" charset="0"/>
            <a:cs typeface="Arial" panose="020B0604020202020204" pitchFamily="34" charset="0"/>
          </a:endParaRPr>
        </a:p>
      </dgm:t>
    </dgm:pt>
    <dgm:pt modelId="{2877967C-6CC4-4ADE-85F7-4C2F3BCB5FFB}">
      <dgm:prSet custT="1"/>
      <dgm:spPr/>
      <dgm:t>
        <a:bodyPr/>
        <a:lstStyle/>
        <a:p>
          <a:pPr rtl="0"/>
          <a:r>
            <a:rPr lang="en-US" sz="1400" smtClean="0">
              <a:latin typeface="Arial" panose="020B0604020202020204" pitchFamily="34" charset="0"/>
              <a:cs typeface="Arial" panose="020B0604020202020204" pitchFamily="34" charset="0"/>
            </a:rPr>
            <a:t>redirect </a:t>
          </a:r>
          <a:r>
            <a:rPr lang="en-US" sz="1400" dirty="0" smtClean="0">
              <a:latin typeface="Arial" panose="020B0604020202020204" pitchFamily="34" charset="0"/>
              <a:cs typeface="Arial" panose="020B0604020202020204" pitchFamily="34" charset="0"/>
            </a:rPr>
            <a:t>route if needed; each route can have either component or a redirect attribute defined </a:t>
          </a:r>
          <a:endParaRPr lang="en-US" sz="1400" dirty="0">
            <a:latin typeface="Arial" panose="020B0604020202020204" pitchFamily="34" charset="0"/>
            <a:cs typeface="Arial" panose="020B0604020202020204" pitchFamily="34" charset="0"/>
          </a:endParaRPr>
        </a:p>
      </dgm:t>
    </dgm:pt>
    <dgm:pt modelId="{605A699B-F9BC-4F7B-9BF6-708376353077}" type="parTrans" cxnId="{E710F3D3-292F-4714-AADC-A5E20C3444BB}">
      <dgm:prSet/>
      <dgm:spPr/>
      <dgm:t>
        <a:bodyPr/>
        <a:lstStyle/>
        <a:p>
          <a:endParaRPr lang="en-US">
            <a:latin typeface="Arial" panose="020B0604020202020204" pitchFamily="34" charset="0"/>
            <a:cs typeface="Arial" panose="020B0604020202020204" pitchFamily="34" charset="0"/>
          </a:endParaRPr>
        </a:p>
      </dgm:t>
    </dgm:pt>
    <dgm:pt modelId="{6CFA0092-0A52-434F-808C-B3DEDF3879F9}" type="sibTrans" cxnId="{E710F3D3-292F-4714-AADC-A5E20C3444BB}">
      <dgm:prSet/>
      <dgm:spPr/>
      <dgm:t>
        <a:bodyPr/>
        <a:lstStyle/>
        <a:p>
          <a:endParaRPr lang="en-US">
            <a:latin typeface="Arial" panose="020B0604020202020204" pitchFamily="34" charset="0"/>
            <a:cs typeface="Arial" panose="020B0604020202020204" pitchFamily="34" charset="0"/>
          </a:endParaRPr>
        </a:p>
      </dgm:t>
    </dgm:pt>
    <dgm:pt modelId="{209D135B-5463-4BF8-B298-D13A98FA0821}">
      <dgm:prSet custT="1"/>
      <dgm:spPr/>
      <dgm:t>
        <a:bodyPr/>
        <a:lstStyle/>
        <a:p>
          <a:pPr rtl="0"/>
          <a:r>
            <a:rPr lang="en-US" sz="140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optional property that defaults to </a:t>
          </a:r>
          <a:r>
            <a:rPr lang="en-US" sz="1400" i="1" dirty="0" smtClean="0">
              <a:latin typeface="Arial" panose="020B0604020202020204" pitchFamily="34" charset="0"/>
              <a:cs typeface="Arial" panose="020B0604020202020204" pitchFamily="34" charset="0"/>
            </a:rPr>
            <a:t>'prefix</a:t>
          </a:r>
          <a:r>
            <a:rPr lang="en-US" sz="1400" dirty="0" smtClean="0">
              <a:latin typeface="Arial" panose="020B0604020202020204" pitchFamily="34" charset="0"/>
              <a:cs typeface="Arial" panose="020B0604020202020204" pitchFamily="34" charset="0"/>
            </a:rPr>
            <a:t>'; determines whether to match full URLs or just the beginning. When defining a route with empty path string set </a:t>
          </a:r>
          <a:r>
            <a:rPr lang="en-US" sz="1400" i="1" dirty="0" err="1" smtClean="0">
              <a:latin typeface="Arial" panose="020B0604020202020204" pitchFamily="34" charset="0"/>
              <a:cs typeface="Arial" panose="020B0604020202020204" pitchFamily="34" charset="0"/>
            </a:rPr>
            <a:t>pathMatch</a:t>
          </a:r>
          <a:r>
            <a:rPr lang="en-US" sz="1400" dirty="0" smtClean="0">
              <a:latin typeface="Arial" panose="020B0604020202020204" pitchFamily="34" charset="0"/>
              <a:cs typeface="Arial" panose="020B0604020202020204" pitchFamily="34" charset="0"/>
            </a:rPr>
            <a:t> to </a:t>
          </a:r>
          <a:r>
            <a:rPr lang="en-US" sz="1400" i="1" dirty="0" smtClean="0">
              <a:latin typeface="Arial" panose="020B0604020202020204" pitchFamily="34" charset="0"/>
              <a:cs typeface="Arial" panose="020B0604020202020204" pitchFamily="34" charset="0"/>
            </a:rPr>
            <a:t>'full</a:t>
          </a:r>
          <a:r>
            <a:rPr lang="en-US" sz="1400" dirty="0" smtClean="0">
              <a:latin typeface="Arial" panose="020B0604020202020204" pitchFamily="34" charset="0"/>
              <a:cs typeface="Arial" panose="020B0604020202020204" pitchFamily="34" charset="0"/>
            </a:rPr>
            <a:t>', otherwise it will match all URLs.</a:t>
          </a:r>
          <a:endParaRPr lang="en-US" sz="1400" dirty="0">
            <a:latin typeface="Arial" panose="020B0604020202020204" pitchFamily="34" charset="0"/>
            <a:cs typeface="Arial" panose="020B0604020202020204" pitchFamily="34" charset="0"/>
          </a:endParaRPr>
        </a:p>
      </dgm:t>
    </dgm:pt>
    <dgm:pt modelId="{D095AB1E-1A77-4D13-A84F-04EF8F5F57D3}" type="parTrans" cxnId="{5CB10441-58F3-4B54-B3C8-96847979E247}">
      <dgm:prSet/>
      <dgm:spPr/>
      <dgm:t>
        <a:bodyPr/>
        <a:lstStyle/>
        <a:p>
          <a:endParaRPr lang="en-US">
            <a:latin typeface="Arial" panose="020B0604020202020204" pitchFamily="34" charset="0"/>
            <a:cs typeface="Arial" panose="020B0604020202020204" pitchFamily="34" charset="0"/>
          </a:endParaRPr>
        </a:p>
      </dgm:t>
    </dgm:pt>
    <dgm:pt modelId="{D5E48DA0-253D-481D-BF5E-CAD380A0D7BA}" type="sibTrans" cxnId="{5CB10441-58F3-4B54-B3C8-96847979E247}">
      <dgm:prSet/>
      <dgm:spPr/>
      <dgm:t>
        <a:bodyPr/>
        <a:lstStyle/>
        <a:p>
          <a:endParaRPr lang="en-US">
            <a:latin typeface="Arial" panose="020B0604020202020204" pitchFamily="34" charset="0"/>
            <a:cs typeface="Arial" panose="020B0604020202020204" pitchFamily="34" charset="0"/>
          </a:endParaRPr>
        </a:p>
      </dgm:t>
    </dgm:pt>
    <dgm:pt modelId="{7F0BC2FB-8724-4FCD-8584-97AE398C4D3C}">
      <dgm:prSet custT="1"/>
      <dgm:spPr/>
      <dgm:t>
        <a:bodyPr/>
        <a:lstStyle/>
        <a:p>
          <a:pPr rtl="0"/>
          <a:r>
            <a:rPr lang="en-US" sz="140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array of route definitions objects representing the child routes of this route</a:t>
          </a:r>
          <a:endParaRPr lang="en-US" sz="1400" dirty="0">
            <a:latin typeface="Arial" panose="020B0604020202020204" pitchFamily="34" charset="0"/>
            <a:cs typeface="Arial" panose="020B0604020202020204" pitchFamily="34" charset="0"/>
          </a:endParaRPr>
        </a:p>
      </dgm:t>
    </dgm:pt>
    <dgm:pt modelId="{25CA2278-A911-4CB0-BF54-F4604F26A886}" type="parTrans" cxnId="{ECAE946E-3421-4B5F-92A5-B5502D7E5BB2}">
      <dgm:prSet/>
      <dgm:spPr/>
      <dgm:t>
        <a:bodyPr/>
        <a:lstStyle/>
        <a:p>
          <a:endParaRPr lang="en-US">
            <a:latin typeface="Arial" panose="020B0604020202020204" pitchFamily="34" charset="0"/>
            <a:cs typeface="Arial" panose="020B0604020202020204" pitchFamily="34" charset="0"/>
          </a:endParaRPr>
        </a:p>
      </dgm:t>
    </dgm:pt>
    <dgm:pt modelId="{62129574-EDE1-409A-9552-23CA6881412B}" type="sibTrans" cxnId="{ECAE946E-3421-4B5F-92A5-B5502D7E5BB2}">
      <dgm:prSet/>
      <dgm:spPr/>
      <dgm:t>
        <a:bodyPr/>
        <a:lstStyle/>
        <a:p>
          <a:endParaRPr lang="en-US">
            <a:latin typeface="Arial" panose="020B0604020202020204" pitchFamily="34" charset="0"/>
            <a:cs typeface="Arial" panose="020B0604020202020204" pitchFamily="34" charset="0"/>
          </a:endParaRPr>
        </a:p>
      </dgm:t>
    </dgm:pt>
    <dgm:pt modelId="{35FFF80C-997D-4FF4-A1A6-1BB86E459E6E}">
      <dgm:prSet custT="1"/>
      <dgm:spPr/>
      <dgm:t>
        <a:bodyPr/>
        <a:lstStyle/>
        <a:p>
          <a:pPr rtl="0"/>
          <a:r>
            <a:rPr lang="en-US" sz="2000" b="1" i="1" dirty="0" smtClean="0">
              <a:latin typeface="Arial" panose="020B0604020202020204" pitchFamily="34" charset="0"/>
              <a:cs typeface="Arial" panose="020B0604020202020204" pitchFamily="34" charset="0"/>
            </a:rPr>
            <a:t>children</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dgm:t>
    </dgm:pt>
    <dgm:pt modelId="{30CD3B33-8572-43CF-8309-77206EDC0453}" type="sibTrans" cxnId="{631EC4FC-222B-4ACD-AF9B-17685270FC97}">
      <dgm:prSet/>
      <dgm:spPr/>
      <dgm:t>
        <a:bodyPr/>
        <a:lstStyle/>
        <a:p>
          <a:endParaRPr lang="en-US">
            <a:latin typeface="Arial" panose="020B0604020202020204" pitchFamily="34" charset="0"/>
            <a:cs typeface="Arial" panose="020B0604020202020204" pitchFamily="34" charset="0"/>
          </a:endParaRPr>
        </a:p>
      </dgm:t>
    </dgm:pt>
    <dgm:pt modelId="{FB5AB3E6-1333-4D7F-B91C-17AC904215C0}" type="parTrans" cxnId="{631EC4FC-222B-4ACD-AF9B-17685270FC97}">
      <dgm:prSet/>
      <dgm:spPr/>
      <dgm:t>
        <a:bodyPr/>
        <a:lstStyle/>
        <a:p>
          <a:endParaRPr lang="en-US">
            <a:latin typeface="Arial" panose="020B0604020202020204" pitchFamily="34" charset="0"/>
            <a:cs typeface="Arial" panose="020B0604020202020204" pitchFamily="34" charset="0"/>
          </a:endParaRPr>
        </a:p>
      </dgm:t>
    </dgm:pt>
    <dgm:pt modelId="{B1D8F8ED-A551-43ED-B1D6-E742CE797367}" type="pres">
      <dgm:prSet presAssocID="{1EE4709C-EF2C-4F5A-856E-CD2C29386D39}" presName="Name0" presStyleCnt="0">
        <dgm:presLayoutVars>
          <dgm:dir/>
          <dgm:animLvl val="lvl"/>
          <dgm:resizeHandles val="exact"/>
        </dgm:presLayoutVars>
      </dgm:prSet>
      <dgm:spPr/>
      <dgm:t>
        <a:bodyPr/>
        <a:lstStyle/>
        <a:p>
          <a:endParaRPr lang="en-US"/>
        </a:p>
      </dgm:t>
    </dgm:pt>
    <dgm:pt modelId="{173667A4-FF6E-465D-9495-E96BBCCA8631}" type="pres">
      <dgm:prSet presAssocID="{AF9397CF-27E1-4737-B1C7-49371B6AA7E7}" presName="linNode" presStyleCnt="0"/>
      <dgm:spPr/>
    </dgm:pt>
    <dgm:pt modelId="{1E32D209-8C45-4DF8-9684-A5055446707D}" type="pres">
      <dgm:prSet presAssocID="{AF9397CF-27E1-4737-B1C7-49371B6AA7E7}" presName="parentText" presStyleLbl="node1" presStyleIdx="0" presStyleCnt="5">
        <dgm:presLayoutVars>
          <dgm:chMax val="1"/>
          <dgm:bulletEnabled val="1"/>
        </dgm:presLayoutVars>
      </dgm:prSet>
      <dgm:spPr/>
      <dgm:t>
        <a:bodyPr/>
        <a:lstStyle/>
        <a:p>
          <a:endParaRPr lang="en-US"/>
        </a:p>
      </dgm:t>
    </dgm:pt>
    <dgm:pt modelId="{F699885D-C91E-4064-9671-24BB0312561E}" type="pres">
      <dgm:prSet presAssocID="{AF9397CF-27E1-4737-B1C7-49371B6AA7E7}" presName="descendantText" presStyleLbl="alignAccFollowNode1" presStyleIdx="0" presStyleCnt="5" custScaleX="212653">
        <dgm:presLayoutVars>
          <dgm:bulletEnabled val="1"/>
        </dgm:presLayoutVars>
      </dgm:prSet>
      <dgm:spPr/>
      <dgm:t>
        <a:bodyPr/>
        <a:lstStyle/>
        <a:p>
          <a:endParaRPr lang="en-US"/>
        </a:p>
      </dgm:t>
    </dgm:pt>
    <dgm:pt modelId="{F8F63370-9521-43B0-A5EE-8EC5520B67E0}" type="pres">
      <dgm:prSet presAssocID="{E8423423-389E-4202-AFD3-431A583F8CB6}" presName="sp" presStyleCnt="0"/>
      <dgm:spPr/>
    </dgm:pt>
    <dgm:pt modelId="{F8763994-4A3E-4C4F-86B6-4DDF1A401220}" type="pres">
      <dgm:prSet presAssocID="{8C0A0904-8307-42B0-B182-5549891025F0}" presName="linNode" presStyleCnt="0"/>
      <dgm:spPr/>
    </dgm:pt>
    <dgm:pt modelId="{72E4BA98-BFA6-42E5-B539-291FB522E732}" type="pres">
      <dgm:prSet presAssocID="{8C0A0904-8307-42B0-B182-5549891025F0}" presName="parentText" presStyleLbl="node1" presStyleIdx="1" presStyleCnt="5">
        <dgm:presLayoutVars>
          <dgm:chMax val="1"/>
          <dgm:bulletEnabled val="1"/>
        </dgm:presLayoutVars>
      </dgm:prSet>
      <dgm:spPr/>
      <dgm:t>
        <a:bodyPr/>
        <a:lstStyle/>
        <a:p>
          <a:endParaRPr lang="en-US"/>
        </a:p>
      </dgm:t>
    </dgm:pt>
    <dgm:pt modelId="{1433887B-1E93-4F09-BD7F-B945CA2A6A25}" type="pres">
      <dgm:prSet presAssocID="{8C0A0904-8307-42B0-B182-5549891025F0}" presName="descendantText" presStyleLbl="alignAccFollowNode1" presStyleIdx="1" presStyleCnt="5" custScaleX="212653">
        <dgm:presLayoutVars>
          <dgm:bulletEnabled val="1"/>
        </dgm:presLayoutVars>
      </dgm:prSet>
      <dgm:spPr/>
      <dgm:t>
        <a:bodyPr/>
        <a:lstStyle/>
        <a:p>
          <a:endParaRPr lang="en-US"/>
        </a:p>
      </dgm:t>
    </dgm:pt>
    <dgm:pt modelId="{3C1E613B-E77F-4849-AAB1-8499F03987C5}" type="pres">
      <dgm:prSet presAssocID="{847103E2-B761-405D-8DA3-DC4420414ED6}" presName="sp" presStyleCnt="0"/>
      <dgm:spPr/>
    </dgm:pt>
    <dgm:pt modelId="{76E87D8A-7B5A-4B0D-B012-6692B105667B}" type="pres">
      <dgm:prSet presAssocID="{6D4E2F19-78CD-4494-8B7A-5A7F0FB620AF}" presName="linNode" presStyleCnt="0"/>
      <dgm:spPr/>
    </dgm:pt>
    <dgm:pt modelId="{FDD884BF-F018-4D00-A485-9AE1CC0F1F36}" type="pres">
      <dgm:prSet presAssocID="{6D4E2F19-78CD-4494-8B7A-5A7F0FB620AF}" presName="parentText" presStyleLbl="node1" presStyleIdx="2" presStyleCnt="5">
        <dgm:presLayoutVars>
          <dgm:chMax val="1"/>
          <dgm:bulletEnabled val="1"/>
        </dgm:presLayoutVars>
      </dgm:prSet>
      <dgm:spPr/>
      <dgm:t>
        <a:bodyPr/>
        <a:lstStyle/>
        <a:p>
          <a:endParaRPr lang="en-US"/>
        </a:p>
      </dgm:t>
    </dgm:pt>
    <dgm:pt modelId="{69633127-DFF2-47DD-BA07-E82DC7E427DA}" type="pres">
      <dgm:prSet presAssocID="{6D4E2F19-78CD-4494-8B7A-5A7F0FB620AF}" presName="descendantText" presStyleLbl="alignAccFollowNode1" presStyleIdx="2" presStyleCnt="5" custScaleX="212653">
        <dgm:presLayoutVars>
          <dgm:bulletEnabled val="1"/>
        </dgm:presLayoutVars>
      </dgm:prSet>
      <dgm:spPr/>
      <dgm:t>
        <a:bodyPr/>
        <a:lstStyle/>
        <a:p>
          <a:endParaRPr lang="en-US"/>
        </a:p>
      </dgm:t>
    </dgm:pt>
    <dgm:pt modelId="{18A69032-2E2F-4A09-A497-F2C7E65179EA}" type="pres">
      <dgm:prSet presAssocID="{E60633A3-9C68-449B-8B54-BABF7697A452}" presName="sp" presStyleCnt="0"/>
      <dgm:spPr/>
    </dgm:pt>
    <dgm:pt modelId="{D8BAD944-9707-41BE-8CCE-35952C3DB51C}" type="pres">
      <dgm:prSet presAssocID="{F60ABDB3-35BA-440A-95CC-4C94E56DC8A9}" presName="linNode" presStyleCnt="0"/>
      <dgm:spPr/>
    </dgm:pt>
    <dgm:pt modelId="{D905D15A-E56F-4C50-A889-ACFB94632454}" type="pres">
      <dgm:prSet presAssocID="{F60ABDB3-35BA-440A-95CC-4C94E56DC8A9}" presName="parentText" presStyleLbl="node1" presStyleIdx="3" presStyleCnt="5">
        <dgm:presLayoutVars>
          <dgm:chMax val="1"/>
          <dgm:bulletEnabled val="1"/>
        </dgm:presLayoutVars>
      </dgm:prSet>
      <dgm:spPr/>
      <dgm:t>
        <a:bodyPr/>
        <a:lstStyle/>
        <a:p>
          <a:endParaRPr lang="en-US"/>
        </a:p>
      </dgm:t>
    </dgm:pt>
    <dgm:pt modelId="{62047D54-B52C-481C-AF81-A64C5C5497C8}" type="pres">
      <dgm:prSet presAssocID="{F60ABDB3-35BA-440A-95CC-4C94E56DC8A9}" presName="descendantText" presStyleLbl="alignAccFollowNode1" presStyleIdx="3" presStyleCnt="5" custScaleX="212653">
        <dgm:presLayoutVars>
          <dgm:bulletEnabled val="1"/>
        </dgm:presLayoutVars>
      </dgm:prSet>
      <dgm:spPr/>
      <dgm:t>
        <a:bodyPr/>
        <a:lstStyle/>
        <a:p>
          <a:endParaRPr lang="en-US"/>
        </a:p>
      </dgm:t>
    </dgm:pt>
    <dgm:pt modelId="{8B9DA2D2-01AF-440C-8FF8-3F7859C4D62C}" type="pres">
      <dgm:prSet presAssocID="{65833039-F529-40C0-871C-62338B231FB9}" presName="sp" presStyleCnt="0"/>
      <dgm:spPr/>
    </dgm:pt>
    <dgm:pt modelId="{1129181E-D333-455F-8A9F-F90CB711F88A}" type="pres">
      <dgm:prSet presAssocID="{35FFF80C-997D-4FF4-A1A6-1BB86E459E6E}" presName="linNode" presStyleCnt="0"/>
      <dgm:spPr/>
    </dgm:pt>
    <dgm:pt modelId="{E058BCD6-3EA3-41C8-9911-994BFD6877AD}" type="pres">
      <dgm:prSet presAssocID="{35FFF80C-997D-4FF4-A1A6-1BB86E459E6E}" presName="parentText" presStyleLbl="node1" presStyleIdx="4" presStyleCnt="5">
        <dgm:presLayoutVars>
          <dgm:chMax val="1"/>
          <dgm:bulletEnabled val="1"/>
        </dgm:presLayoutVars>
      </dgm:prSet>
      <dgm:spPr/>
      <dgm:t>
        <a:bodyPr/>
        <a:lstStyle/>
        <a:p>
          <a:endParaRPr lang="en-US"/>
        </a:p>
      </dgm:t>
    </dgm:pt>
    <dgm:pt modelId="{5FDB5400-02C5-439F-8C5F-B2A0BA30C9BE}" type="pres">
      <dgm:prSet presAssocID="{35FFF80C-997D-4FF4-A1A6-1BB86E459E6E}" presName="descendantText" presStyleLbl="alignAccFollowNode1" presStyleIdx="4" presStyleCnt="5" custScaleX="212653">
        <dgm:presLayoutVars>
          <dgm:bulletEnabled val="1"/>
        </dgm:presLayoutVars>
      </dgm:prSet>
      <dgm:spPr/>
      <dgm:t>
        <a:bodyPr/>
        <a:lstStyle/>
        <a:p>
          <a:endParaRPr lang="en-US"/>
        </a:p>
      </dgm:t>
    </dgm:pt>
  </dgm:ptLst>
  <dgm:cxnLst>
    <dgm:cxn modelId="{BF4D1B1C-5469-4D26-866E-01B4141E6C9F}" srcId="{1EE4709C-EF2C-4F5A-856E-CD2C29386D39}" destId="{F60ABDB3-35BA-440A-95CC-4C94E56DC8A9}" srcOrd="3" destOrd="0" parTransId="{C40EC12C-15D2-43C2-BD5E-AB11666677CD}" sibTransId="{65833039-F529-40C0-871C-62338B231FB9}"/>
    <dgm:cxn modelId="{BA0DB09C-BE36-4407-9058-B8D55AB2E847}" type="presOf" srcId="{6D4E2F19-78CD-4494-8B7A-5A7F0FB620AF}" destId="{FDD884BF-F018-4D00-A485-9AE1CC0F1F36}" srcOrd="0" destOrd="0" presId="urn:microsoft.com/office/officeart/2005/8/layout/vList5"/>
    <dgm:cxn modelId="{631EC4FC-222B-4ACD-AF9B-17685270FC97}" srcId="{1EE4709C-EF2C-4F5A-856E-CD2C29386D39}" destId="{35FFF80C-997D-4FF4-A1A6-1BB86E459E6E}" srcOrd="4" destOrd="0" parTransId="{FB5AB3E6-1333-4D7F-B91C-17AC904215C0}" sibTransId="{30CD3B33-8572-43CF-8309-77206EDC0453}"/>
    <dgm:cxn modelId="{E710F3D3-292F-4714-AADC-A5E20C3444BB}" srcId="{6D4E2F19-78CD-4494-8B7A-5A7F0FB620AF}" destId="{2877967C-6CC4-4ADE-85F7-4C2F3BCB5FFB}" srcOrd="0" destOrd="0" parTransId="{605A699B-F9BC-4F7B-9BF6-708376353077}" sibTransId="{6CFA0092-0A52-434F-808C-B3DEDF3879F9}"/>
    <dgm:cxn modelId="{B3691343-FFFC-4B23-AB32-1AEACAF6A1A0}" type="presOf" srcId="{7F0BC2FB-8724-4FCD-8584-97AE398C4D3C}" destId="{5FDB5400-02C5-439F-8C5F-B2A0BA30C9BE}" srcOrd="0" destOrd="0" presId="urn:microsoft.com/office/officeart/2005/8/layout/vList5"/>
    <dgm:cxn modelId="{479BE3EE-C5C2-4EDE-AE4F-407C348238D1}" srcId="{1EE4709C-EF2C-4F5A-856E-CD2C29386D39}" destId="{AF9397CF-27E1-4737-B1C7-49371B6AA7E7}" srcOrd="0" destOrd="0" parTransId="{127F8918-242D-4758-8F2E-AEA27E99FFFE}" sibTransId="{E8423423-389E-4202-AFD3-431A583F8CB6}"/>
    <dgm:cxn modelId="{CB1CF77A-04AD-4240-AFF9-DC089A3B646D}" type="presOf" srcId="{2877967C-6CC4-4ADE-85F7-4C2F3BCB5FFB}" destId="{69633127-DFF2-47DD-BA07-E82DC7E427DA}" srcOrd="0" destOrd="0" presId="urn:microsoft.com/office/officeart/2005/8/layout/vList5"/>
    <dgm:cxn modelId="{601D6D15-E598-4A08-A04E-AFCA6DA8AE77}" type="presOf" srcId="{151FAC86-BF4C-44AB-8D68-B7856E67DB49}" destId="{1433887B-1E93-4F09-BD7F-B945CA2A6A25}" srcOrd="0" destOrd="0" presId="urn:microsoft.com/office/officeart/2005/8/layout/vList5"/>
    <dgm:cxn modelId="{FA9A4D2E-1CCB-482A-85D4-5FA8E51A8C0C}" type="presOf" srcId="{8C0A0904-8307-42B0-B182-5549891025F0}" destId="{72E4BA98-BFA6-42E5-B539-291FB522E732}" srcOrd="0" destOrd="0" presId="urn:microsoft.com/office/officeart/2005/8/layout/vList5"/>
    <dgm:cxn modelId="{101BC907-9F21-4DFA-A9DC-C8932390E448}" type="presOf" srcId="{F60ABDB3-35BA-440A-95CC-4C94E56DC8A9}" destId="{D905D15A-E56F-4C50-A889-ACFB94632454}" srcOrd="0" destOrd="0" presId="urn:microsoft.com/office/officeart/2005/8/layout/vList5"/>
    <dgm:cxn modelId="{0C7614C7-BEA3-44B3-99F5-24299365A79B}" type="presOf" srcId="{AF9397CF-27E1-4737-B1C7-49371B6AA7E7}" destId="{1E32D209-8C45-4DF8-9684-A5055446707D}" srcOrd="0" destOrd="0" presId="urn:microsoft.com/office/officeart/2005/8/layout/vList5"/>
    <dgm:cxn modelId="{E2FF7814-3209-43F3-B048-D8F3D7F11D9F}" type="presOf" srcId="{209D135B-5463-4BF8-B298-D13A98FA0821}" destId="{62047D54-B52C-481C-AF81-A64C5C5497C8}" srcOrd="0" destOrd="0" presId="urn:microsoft.com/office/officeart/2005/8/layout/vList5"/>
    <dgm:cxn modelId="{EEFB0D30-423F-426D-BD33-34E4911D7504}" type="presOf" srcId="{BD12F149-95F9-4B15-B9CF-A7069E2F65CA}" destId="{F699885D-C91E-4064-9671-24BB0312561E}" srcOrd="0" destOrd="0" presId="urn:microsoft.com/office/officeart/2005/8/layout/vList5"/>
    <dgm:cxn modelId="{EB265040-2819-4055-AA12-4E4740AA9149}" type="presOf" srcId="{35FFF80C-997D-4FF4-A1A6-1BB86E459E6E}" destId="{E058BCD6-3EA3-41C8-9911-994BFD6877AD}" srcOrd="0" destOrd="0" presId="urn:microsoft.com/office/officeart/2005/8/layout/vList5"/>
    <dgm:cxn modelId="{E2E4BB88-3379-4102-AE8C-208B72701515}" type="presOf" srcId="{1EE4709C-EF2C-4F5A-856E-CD2C29386D39}" destId="{B1D8F8ED-A551-43ED-B1D6-E742CE797367}" srcOrd="0" destOrd="0" presId="urn:microsoft.com/office/officeart/2005/8/layout/vList5"/>
    <dgm:cxn modelId="{5CB10441-58F3-4B54-B3C8-96847979E247}" srcId="{F60ABDB3-35BA-440A-95CC-4C94E56DC8A9}" destId="{209D135B-5463-4BF8-B298-D13A98FA0821}" srcOrd="0" destOrd="0" parTransId="{D095AB1E-1A77-4D13-A84F-04EF8F5F57D3}" sibTransId="{D5E48DA0-253D-481D-BF5E-CAD380A0D7BA}"/>
    <dgm:cxn modelId="{F65C684B-71C6-42AB-9883-CEE581A8BBAC}" srcId="{1EE4709C-EF2C-4F5A-856E-CD2C29386D39}" destId="{8C0A0904-8307-42B0-B182-5549891025F0}" srcOrd="1" destOrd="0" parTransId="{A722CA41-7165-4093-A598-27419CC459CF}" sibTransId="{847103E2-B761-405D-8DA3-DC4420414ED6}"/>
    <dgm:cxn modelId="{D6206389-4795-4E94-8E6F-52A43DC7F9F2}" srcId="{AF9397CF-27E1-4737-B1C7-49371B6AA7E7}" destId="{BD12F149-95F9-4B15-B9CF-A7069E2F65CA}" srcOrd="0" destOrd="0" parTransId="{7BA8D5BF-D15E-42E9-B908-B5A9D9AE8938}" sibTransId="{D1B0ECBF-A28C-4B02-A85A-8E59850458FC}"/>
    <dgm:cxn modelId="{C0C13AB8-A7EC-4BFB-B4C7-27CDFE569BAE}" srcId="{8C0A0904-8307-42B0-B182-5549891025F0}" destId="{151FAC86-BF4C-44AB-8D68-B7856E67DB49}" srcOrd="0" destOrd="0" parTransId="{3CF4E3F1-2E07-4968-B5CD-B407B9C952CD}" sibTransId="{0BE06C93-9D48-44B3-99DE-D410E4FE05F9}"/>
    <dgm:cxn modelId="{7B24186D-BA75-4F68-8C82-6C726BD2A8A2}" srcId="{1EE4709C-EF2C-4F5A-856E-CD2C29386D39}" destId="{6D4E2F19-78CD-4494-8B7A-5A7F0FB620AF}" srcOrd="2" destOrd="0" parTransId="{5756C4D8-27E7-48B6-BF57-99AC38CE9D7A}" sibTransId="{E60633A3-9C68-449B-8B54-BABF7697A452}"/>
    <dgm:cxn modelId="{ECAE946E-3421-4B5F-92A5-B5502D7E5BB2}" srcId="{35FFF80C-997D-4FF4-A1A6-1BB86E459E6E}" destId="{7F0BC2FB-8724-4FCD-8584-97AE398C4D3C}" srcOrd="0" destOrd="0" parTransId="{25CA2278-A911-4CB0-BF54-F4604F26A886}" sibTransId="{62129574-EDE1-409A-9552-23CA6881412B}"/>
    <dgm:cxn modelId="{C3402E44-5267-4BA8-8AA6-D9C3D2DD0CD9}" type="presParOf" srcId="{B1D8F8ED-A551-43ED-B1D6-E742CE797367}" destId="{173667A4-FF6E-465D-9495-E96BBCCA8631}" srcOrd="0" destOrd="0" presId="urn:microsoft.com/office/officeart/2005/8/layout/vList5"/>
    <dgm:cxn modelId="{3FE96F1C-ED54-4B4F-8322-CD073A5A3573}" type="presParOf" srcId="{173667A4-FF6E-465D-9495-E96BBCCA8631}" destId="{1E32D209-8C45-4DF8-9684-A5055446707D}" srcOrd="0" destOrd="0" presId="urn:microsoft.com/office/officeart/2005/8/layout/vList5"/>
    <dgm:cxn modelId="{51744C9B-BA6D-4D9B-ADD3-C62C5E2CD2FF}" type="presParOf" srcId="{173667A4-FF6E-465D-9495-E96BBCCA8631}" destId="{F699885D-C91E-4064-9671-24BB0312561E}" srcOrd="1" destOrd="0" presId="urn:microsoft.com/office/officeart/2005/8/layout/vList5"/>
    <dgm:cxn modelId="{D2DF75EB-143F-4466-9E74-730CD2E37542}" type="presParOf" srcId="{B1D8F8ED-A551-43ED-B1D6-E742CE797367}" destId="{F8F63370-9521-43B0-A5EE-8EC5520B67E0}" srcOrd="1" destOrd="0" presId="urn:microsoft.com/office/officeart/2005/8/layout/vList5"/>
    <dgm:cxn modelId="{1805125D-8A33-4F60-9620-BDED4CF0D469}" type="presParOf" srcId="{B1D8F8ED-A551-43ED-B1D6-E742CE797367}" destId="{F8763994-4A3E-4C4F-86B6-4DDF1A401220}" srcOrd="2" destOrd="0" presId="urn:microsoft.com/office/officeart/2005/8/layout/vList5"/>
    <dgm:cxn modelId="{F218185F-612D-4EF7-BDDD-1ACF58BECC6F}" type="presParOf" srcId="{F8763994-4A3E-4C4F-86B6-4DDF1A401220}" destId="{72E4BA98-BFA6-42E5-B539-291FB522E732}" srcOrd="0" destOrd="0" presId="urn:microsoft.com/office/officeart/2005/8/layout/vList5"/>
    <dgm:cxn modelId="{CCD1A13F-58D3-4623-BF31-6B162E72D832}" type="presParOf" srcId="{F8763994-4A3E-4C4F-86B6-4DDF1A401220}" destId="{1433887B-1E93-4F09-BD7F-B945CA2A6A25}" srcOrd="1" destOrd="0" presId="urn:microsoft.com/office/officeart/2005/8/layout/vList5"/>
    <dgm:cxn modelId="{577A18EE-09FA-40EB-B3A9-DEF7FC2DB061}" type="presParOf" srcId="{B1D8F8ED-A551-43ED-B1D6-E742CE797367}" destId="{3C1E613B-E77F-4849-AAB1-8499F03987C5}" srcOrd="3" destOrd="0" presId="urn:microsoft.com/office/officeart/2005/8/layout/vList5"/>
    <dgm:cxn modelId="{7B5244FE-73C2-4D4C-8B63-BB6DC7CBEBA8}" type="presParOf" srcId="{B1D8F8ED-A551-43ED-B1D6-E742CE797367}" destId="{76E87D8A-7B5A-4B0D-B012-6692B105667B}" srcOrd="4" destOrd="0" presId="urn:microsoft.com/office/officeart/2005/8/layout/vList5"/>
    <dgm:cxn modelId="{FEFF8486-E3AE-47CD-811E-29F7EE551CEE}" type="presParOf" srcId="{76E87D8A-7B5A-4B0D-B012-6692B105667B}" destId="{FDD884BF-F018-4D00-A485-9AE1CC0F1F36}" srcOrd="0" destOrd="0" presId="urn:microsoft.com/office/officeart/2005/8/layout/vList5"/>
    <dgm:cxn modelId="{AD99BE83-1E68-4FC1-8C1C-871FD097E96B}" type="presParOf" srcId="{76E87D8A-7B5A-4B0D-B012-6692B105667B}" destId="{69633127-DFF2-47DD-BA07-E82DC7E427DA}" srcOrd="1" destOrd="0" presId="urn:microsoft.com/office/officeart/2005/8/layout/vList5"/>
    <dgm:cxn modelId="{E7028A6D-684A-419A-B77F-7360483FC2F6}" type="presParOf" srcId="{B1D8F8ED-A551-43ED-B1D6-E742CE797367}" destId="{18A69032-2E2F-4A09-A497-F2C7E65179EA}" srcOrd="5" destOrd="0" presId="urn:microsoft.com/office/officeart/2005/8/layout/vList5"/>
    <dgm:cxn modelId="{6B64CAD1-FE16-4C7E-ACEB-70DEA5F0B6C3}" type="presParOf" srcId="{B1D8F8ED-A551-43ED-B1D6-E742CE797367}" destId="{D8BAD944-9707-41BE-8CCE-35952C3DB51C}" srcOrd="6" destOrd="0" presId="urn:microsoft.com/office/officeart/2005/8/layout/vList5"/>
    <dgm:cxn modelId="{7849A484-063C-4C5B-9658-0FA433064CEB}" type="presParOf" srcId="{D8BAD944-9707-41BE-8CCE-35952C3DB51C}" destId="{D905D15A-E56F-4C50-A889-ACFB94632454}" srcOrd="0" destOrd="0" presId="urn:microsoft.com/office/officeart/2005/8/layout/vList5"/>
    <dgm:cxn modelId="{783DAD9E-12CB-44FB-883F-814EFFC7DC15}" type="presParOf" srcId="{D8BAD944-9707-41BE-8CCE-35952C3DB51C}" destId="{62047D54-B52C-481C-AF81-A64C5C5497C8}" srcOrd="1" destOrd="0" presId="urn:microsoft.com/office/officeart/2005/8/layout/vList5"/>
    <dgm:cxn modelId="{019A2EA8-B578-40F2-859F-605AC03B452F}" type="presParOf" srcId="{B1D8F8ED-A551-43ED-B1D6-E742CE797367}" destId="{8B9DA2D2-01AF-440C-8FF8-3F7859C4D62C}" srcOrd="7" destOrd="0" presId="urn:microsoft.com/office/officeart/2005/8/layout/vList5"/>
    <dgm:cxn modelId="{1A55BEC4-D438-47B4-AA8D-F8875C9030C8}" type="presParOf" srcId="{B1D8F8ED-A551-43ED-B1D6-E742CE797367}" destId="{1129181E-D333-455F-8A9F-F90CB711F88A}" srcOrd="8" destOrd="0" presId="urn:microsoft.com/office/officeart/2005/8/layout/vList5"/>
    <dgm:cxn modelId="{B3F5CE95-30B1-4627-A94B-C1DFBDBFD67D}" type="presParOf" srcId="{1129181E-D333-455F-8A9F-F90CB711F88A}" destId="{E058BCD6-3EA3-41C8-9911-994BFD6877AD}" srcOrd="0" destOrd="0" presId="urn:microsoft.com/office/officeart/2005/8/layout/vList5"/>
    <dgm:cxn modelId="{EA409E9C-4E00-459C-A72D-F651B219D69B}" type="presParOf" srcId="{1129181E-D333-455F-8A9F-F90CB711F88A}" destId="{5FDB5400-02C5-439F-8C5F-B2A0BA30C9B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F2C91-5484-4516-8A57-16B0C3CB9BA1}">
      <dsp:nvSpPr>
        <dsp:cNvPr id="0" name=""/>
        <dsp:cNvSpPr/>
      </dsp:nvSpPr>
      <dsp:spPr>
        <a:xfrm>
          <a:off x="0" y="306"/>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C6E3CE-C2D4-40DA-B739-350737ADEF0B}">
      <dsp:nvSpPr>
        <dsp:cNvPr id="0" name=""/>
        <dsp:cNvSpPr/>
      </dsp:nvSpPr>
      <dsp:spPr>
        <a:xfrm>
          <a:off x="0" y="306"/>
          <a:ext cx="8686800" cy="50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Reactive forms lets definition of </a:t>
          </a:r>
          <a:r>
            <a:rPr lang="en-US" sz="1400" kern="1200" dirty="0" smtClean="0">
              <a:solidFill>
                <a:schemeClr val="tx1"/>
              </a:solidFill>
              <a:latin typeface="Arial" panose="020B0604020202020204" pitchFamily="34" charset="0"/>
              <a:cs typeface="Arial" panose="020B0604020202020204" pitchFamily="34" charset="0"/>
            </a:rPr>
            <a:t>forms</a:t>
          </a:r>
          <a:r>
            <a:rPr lang="en-US" sz="1400" kern="1200" dirty="0" smtClean="0">
              <a:latin typeface="Arial" panose="020B0604020202020204" pitchFamily="34" charset="0"/>
              <a:cs typeface="Arial" panose="020B0604020202020204" pitchFamily="34" charset="0"/>
            </a:rPr>
            <a:t> through code and gives much more flexibility and control over data validation.</a:t>
          </a:r>
          <a:endParaRPr lang="en-US" sz="1400" kern="1200" dirty="0">
            <a:latin typeface="Arial" panose="020B0604020202020204" pitchFamily="34" charset="0"/>
            <a:cs typeface="Arial" panose="020B0604020202020204" pitchFamily="34" charset="0"/>
          </a:endParaRPr>
        </a:p>
      </dsp:txBody>
      <dsp:txXfrm>
        <a:off x="0" y="306"/>
        <a:ext cx="8686800" cy="502797"/>
      </dsp:txXfrm>
    </dsp:sp>
    <dsp:sp modelId="{A1C5A92D-ADE4-4850-8FE4-8F50D0BA20CA}">
      <dsp:nvSpPr>
        <dsp:cNvPr id="0" name=""/>
        <dsp:cNvSpPr/>
      </dsp:nvSpPr>
      <dsp:spPr>
        <a:xfrm>
          <a:off x="0" y="503104"/>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C31D27-DB82-4D2F-B24F-570AED437E2D}">
      <dsp:nvSpPr>
        <dsp:cNvPr id="0" name=""/>
        <dsp:cNvSpPr/>
      </dsp:nvSpPr>
      <dsp:spPr>
        <a:xfrm>
          <a:off x="0" y="503104"/>
          <a:ext cx="8686800" cy="50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solidFill>
                <a:schemeClr val="tx1"/>
              </a:solidFill>
              <a:latin typeface="Arial" panose="020B0604020202020204" pitchFamily="34" charset="0"/>
              <a:cs typeface="Arial" panose="020B0604020202020204" pitchFamily="34" charset="0"/>
            </a:rPr>
            <a:t>Model-driven forms enables developers to test forms without end-to-end tests, like Template Driven Forms</a:t>
          </a:r>
          <a:endParaRPr lang="en-US" sz="1400" kern="1200" dirty="0">
            <a:solidFill>
              <a:schemeClr val="tx1"/>
            </a:solidFill>
            <a:latin typeface="Arial" panose="020B0604020202020204" pitchFamily="34" charset="0"/>
            <a:cs typeface="Arial" panose="020B0604020202020204" pitchFamily="34" charset="0"/>
          </a:endParaRPr>
        </a:p>
      </dsp:txBody>
      <dsp:txXfrm>
        <a:off x="0" y="503104"/>
        <a:ext cx="8686800" cy="502797"/>
      </dsp:txXfrm>
    </dsp:sp>
    <dsp:sp modelId="{EAB67878-6795-4206-94B3-CE6F58D86EDB}">
      <dsp:nvSpPr>
        <dsp:cNvPr id="0" name=""/>
        <dsp:cNvSpPr/>
      </dsp:nvSpPr>
      <dsp:spPr>
        <a:xfrm>
          <a:off x="0" y="1005901"/>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6CE35D-6050-4D3B-82F2-F2E6458BE159}">
      <dsp:nvSpPr>
        <dsp:cNvPr id="0" name=""/>
        <dsp:cNvSpPr/>
      </dsp:nvSpPr>
      <dsp:spPr>
        <a:xfrm>
          <a:off x="0" y="1005901"/>
          <a:ext cx="8686800" cy="50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Reactive forms are more like an addition to template-driven forms, although, depending on what we are doing, some things can be left out here and there (e.g. validators on DOM elements etc.).</a:t>
          </a:r>
          <a:endParaRPr lang="en-US" sz="1400" kern="1200" dirty="0">
            <a:latin typeface="Arial" panose="020B0604020202020204" pitchFamily="34" charset="0"/>
            <a:cs typeface="Arial" panose="020B0604020202020204" pitchFamily="34" charset="0"/>
          </a:endParaRPr>
        </a:p>
      </dsp:txBody>
      <dsp:txXfrm>
        <a:off x="0" y="1005901"/>
        <a:ext cx="8686800" cy="502797"/>
      </dsp:txXfrm>
    </dsp:sp>
    <dsp:sp modelId="{B67FDBDE-1F91-404A-AD3D-504BA0ACDED8}">
      <dsp:nvSpPr>
        <dsp:cNvPr id="0" name=""/>
        <dsp:cNvSpPr/>
      </dsp:nvSpPr>
      <dsp:spPr>
        <a:xfrm>
          <a:off x="0" y="1508698"/>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C9E94D-C152-46DA-B0EC-72EDB0B9BC4A}">
      <dsp:nvSpPr>
        <dsp:cNvPr id="0" name=""/>
        <dsp:cNvSpPr/>
      </dsp:nvSpPr>
      <dsp:spPr>
        <a:xfrm>
          <a:off x="0" y="1508698"/>
          <a:ext cx="8686800" cy="50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Reactive forms are driven by components, directives and providers like </a:t>
          </a:r>
          <a:r>
            <a:rPr lang="en-US" sz="1400" kern="1200" dirty="0" err="1" smtClean="0">
              <a:latin typeface="Arial" panose="020B0604020202020204" pitchFamily="34" charset="0"/>
              <a:cs typeface="Arial" panose="020B0604020202020204" pitchFamily="34" charset="0"/>
            </a:rPr>
            <a:t>FormBuilder</a:t>
          </a:r>
          <a:r>
            <a:rPr lang="en-US" sz="1400" kern="1200" dirty="0" smtClean="0">
              <a:latin typeface="Arial" panose="020B0604020202020204" pitchFamily="34" charset="0"/>
              <a:cs typeface="Arial" panose="020B0604020202020204" pitchFamily="34" charset="0"/>
            </a:rPr>
            <a:t>, </a:t>
          </a:r>
          <a:r>
            <a:rPr lang="en-US" sz="1400" kern="1200" dirty="0" err="1" smtClean="0">
              <a:latin typeface="Arial" panose="020B0604020202020204" pitchFamily="34" charset="0"/>
              <a:cs typeface="Arial" panose="020B0604020202020204" pitchFamily="34" charset="0"/>
            </a:rPr>
            <a:t>FormGroup</a:t>
          </a:r>
          <a:r>
            <a:rPr lang="en-US" sz="1400" kern="1200" dirty="0" smtClean="0">
              <a:latin typeface="Arial" panose="020B0604020202020204" pitchFamily="34" charset="0"/>
              <a:cs typeface="Arial" panose="020B0604020202020204" pitchFamily="34" charset="0"/>
            </a:rPr>
            <a:t>, and </a:t>
          </a:r>
          <a:r>
            <a:rPr lang="en-US" sz="1400" kern="1200" dirty="0" err="1" smtClean="0">
              <a:latin typeface="Arial" panose="020B0604020202020204" pitchFamily="34" charset="0"/>
              <a:cs typeface="Arial" panose="020B0604020202020204" pitchFamily="34" charset="0"/>
            </a:rPr>
            <a:t>FormControl</a:t>
          </a:r>
          <a:endParaRPr lang="en-US" sz="1400" kern="1200" dirty="0">
            <a:latin typeface="Arial" panose="020B0604020202020204" pitchFamily="34" charset="0"/>
            <a:cs typeface="Arial" panose="020B0604020202020204" pitchFamily="34" charset="0"/>
          </a:endParaRPr>
        </a:p>
      </dsp:txBody>
      <dsp:txXfrm>
        <a:off x="0" y="1508698"/>
        <a:ext cx="8686800" cy="502797"/>
      </dsp:txXfrm>
    </dsp:sp>
    <dsp:sp modelId="{AD01C823-48F2-4544-B45E-6E04E9EC8D5F}">
      <dsp:nvSpPr>
        <dsp:cNvPr id="0" name=""/>
        <dsp:cNvSpPr/>
      </dsp:nvSpPr>
      <dsp:spPr>
        <a:xfrm>
          <a:off x="0" y="2011495"/>
          <a:ext cx="8686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C526F7-229A-429F-AF23-28B41532D468}">
      <dsp:nvSpPr>
        <dsp:cNvPr id="0" name=""/>
        <dsp:cNvSpPr/>
      </dsp:nvSpPr>
      <dsp:spPr>
        <a:xfrm>
          <a:off x="0" y="2011495"/>
          <a:ext cx="8686800" cy="502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To create model-driven forms, create a form model that represents that DOM structure in the component. This can be done by using the low level APIs for </a:t>
          </a:r>
          <a:r>
            <a:rPr lang="en-US" sz="1400" kern="1200" dirty="0" err="1" smtClean="0">
              <a:latin typeface="Arial" panose="020B0604020202020204" pitchFamily="34" charset="0"/>
              <a:cs typeface="Arial" panose="020B0604020202020204" pitchFamily="34" charset="0"/>
            </a:rPr>
            <a:t>FormGroup</a:t>
          </a:r>
          <a:r>
            <a:rPr lang="en-US" sz="1400" kern="1200" dirty="0" smtClean="0">
              <a:latin typeface="Arial" panose="020B0604020202020204" pitchFamily="34" charset="0"/>
              <a:cs typeface="Arial" panose="020B0604020202020204" pitchFamily="34" charset="0"/>
            </a:rPr>
            <a:t> and </a:t>
          </a:r>
          <a:r>
            <a:rPr lang="en-US" sz="1400" kern="1200" dirty="0" err="1" smtClean="0">
              <a:latin typeface="Arial" panose="020B0604020202020204" pitchFamily="34" charset="0"/>
              <a:cs typeface="Arial" panose="020B0604020202020204" pitchFamily="34" charset="0"/>
            </a:rPr>
            <a:t>FormControl</a:t>
          </a:r>
          <a:r>
            <a:rPr lang="en-US" sz="1400" kern="1200" dirty="0" smtClean="0">
              <a:latin typeface="Arial" panose="020B0604020202020204" pitchFamily="34" charset="0"/>
              <a:cs typeface="Arial" panose="020B0604020202020204" pitchFamily="34" charset="0"/>
            </a:rPr>
            <a:t>.</a:t>
          </a:r>
          <a:endParaRPr lang="en-US" sz="1400" kern="1200" dirty="0">
            <a:latin typeface="Arial" panose="020B0604020202020204" pitchFamily="34" charset="0"/>
            <a:cs typeface="Arial" panose="020B0604020202020204" pitchFamily="34" charset="0"/>
          </a:endParaRPr>
        </a:p>
      </dsp:txBody>
      <dsp:txXfrm>
        <a:off x="0" y="2011495"/>
        <a:ext cx="8686800" cy="5027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9885D-C91E-4064-9671-24BB0312561E}">
      <dsp:nvSpPr>
        <dsp:cNvPr id="0" name=""/>
        <dsp:cNvSpPr/>
      </dsp:nvSpPr>
      <dsp:spPr>
        <a:xfrm rot="5400000">
          <a:off x="4918137" y="-3015598"/>
          <a:ext cx="667628" cy="68695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latin typeface="Arial" panose="020B0604020202020204" pitchFamily="34" charset="0"/>
              <a:cs typeface="Arial" panose="020B0604020202020204" pitchFamily="34" charset="0"/>
            </a:rPr>
            <a:t>URL </a:t>
          </a:r>
          <a:r>
            <a:rPr lang="en-US" sz="1400" kern="1200" dirty="0" smtClean="0">
              <a:latin typeface="Arial" panose="020B0604020202020204" pitchFamily="34" charset="0"/>
              <a:cs typeface="Arial" panose="020B0604020202020204" pitchFamily="34" charset="0"/>
            </a:rPr>
            <a:t>to be shown in the browser when application is on the specific route</a:t>
          </a:r>
          <a:endParaRPr lang="en-US" sz="1400" kern="1200" dirty="0">
            <a:latin typeface="Arial" panose="020B0604020202020204" pitchFamily="34" charset="0"/>
            <a:cs typeface="Arial" panose="020B0604020202020204" pitchFamily="34" charset="0"/>
          </a:endParaRPr>
        </a:p>
      </dsp:txBody>
      <dsp:txXfrm rot="-5400000">
        <a:off x="1817177" y="117953"/>
        <a:ext cx="6836959" cy="602446"/>
      </dsp:txXfrm>
    </dsp:sp>
    <dsp:sp modelId="{1E32D209-8C45-4DF8-9684-A5055446707D}">
      <dsp:nvSpPr>
        <dsp:cNvPr id="0" name=""/>
        <dsp:cNvSpPr/>
      </dsp:nvSpPr>
      <dsp:spPr>
        <a:xfrm>
          <a:off x="73" y="1908"/>
          <a:ext cx="1817102" cy="83453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i="1" kern="1200" dirty="0" smtClean="0">
              <a:latin typeface="Arial" panose="020B0604020202020204" pitchFamily="34" charset="0"/>
              <a:cs typeface="Arial" panose="020B0604020202020204" pitchFamily="34" charset="0"/>
            </a:rPr>
            <a:t>path</a:t>
          </a:r>
          <a:endParaRPr lang="en-US" sz="2000" kern="1200" dirty="0">
            <a:latin typeface="Arial" panose="020B0604020202020204" pitchFamily="34" charset="0"/>
            <a:cs typeface="Arial" panose="020B0604020202020204" pitchFamily="34" charset="0"/>
          </a:endParaRPr>
        </a:p>
      </dsp:txBody>
      <dsp:txXfrm>
        <a:off x="40812" y="42647"/>
        <a:ext cx="1735624" cy="753057"/>
      </dsp:txXfrm>
    </dsp:sp>
    <dsp:sp modelId="{1433887B-1E93-4F09-BD7F-B945CA2A6A25}">
      <dsp:nvSpPr>
        <dsp:cNvPr id="0" name=""/>
        <dsp:cNvSpPr/>
      </dsp:nvSpPr>
      <dsp:spPr>
        <a:xfrm rot="5400000">
          <a:off x="4918137" y="-2139337"/>
          <a:ext cx="667628" cy="68695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dirty="0" smtClean="0">
              <a:latin typeface="Arial" panose="020B0604020202020204" pitchFamily="34" charset="0"/>
              <a:cs typeface="Arial" panose="020B0604020202020204" pitchFamily="34" charset="0"/>
            </a:rPr>
            <a:t>component to be rendered when the application is on the specific route. This is the </a:t>
          </a:r>
          <a:r>
            <a:rPr lang="en-US" sz="1400" b="1" kern="1200" dirty="0" smtClean="0">
              <a:latin typeface="Arial" panose="020B0604020202020204" pitchFamily="34" charset="0"/>
              <a:cs typeface="Arial" panose="020B0604020202020204" pitchFamily="34" charset="0"/>
            </a:rPr>
            <a:t>output </a:t>
          </a:r>
          <a:r>
            <a:rPr lang="en-US" sz="1400" kern="1200" dirty="0" smtClean="0">
              <a:latin typeface="Arial" panose="020B0604020202020204" pitchFamily="34" charset="0"/>
              <a:cs typeface="Arial" panose="020B0604020202020204" pitchFamily="34" charset="0"/>
            </a:rPr>
            <a:t>of the router link</a:t>
          </a:r>
          <a:endParaRPr lang="en-US" sz="1400" kern="1200" dirty="0">
            <a:latin typeface="Arial" panose="020B0604020202020204" pitchFamily="34" charset="0"/>
            <a:cs typeface="Arial" panose="020B0604020202020204" pitchFamily="34" charset="0"/>
          </a:endParaRPr>
        </a:p>
      </dsp:txBody>
      <dsp:txXfrm rot="-5400000">
        <a:off x="1817177" y="994214"/>
        <a:ext cx="6836959" cy="602446"/>
      </dsp:txXfrm>
    </dsp:sp>
    <dsp:sp modelId="{72E4BA98-BFA6-42E5-B539-291FB522E732}">
      <dsp:nvSpPr>
        <dsp:cNvPr id="0" name=""/>
        <dsp:cNvSpPr/>
      </dsp:nvSpPr>
      <dsp:spPr>
        <a:xfrm>
          <a:off x="73" y="878170"/>
          <a:ext cx="1817102" cy="83453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i="1" kern="1200" dirty="0" smtClean="0">
              <a:latin typeface="Arial" panose="020B0604020202020204" pitchFamily="34" charset="0"/>
              <a:cs typeface="Arial" panose="020B0604020202020204" pitchFamily="34" charset="0"/>
            </a:rPr>
            <a:t>component</a:t>
          </a:r>
          <a:r>
            <a:rPr lang="en-US" sz="2000" b="1"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40812" y="918909"/>
        <a:ext cx="1735624" cy="753057"/>
      </dsp:txXfrm>
    </dsp:sp>
    <dsp:sp modelId="{69633127-DFF2-47DD-BA07-E82DC7E427DA}">
      <dsp:nvSpPr>
        <dsp:cNvPr id="0" name=""/>
        <dsp:cNvSpPr/>
      </dsp:nvSpPr>
      <dsp:spPr>
        <a:xfrm rot="5400000">
          <a:off x="4918137" y="-1263075"/>
          <a:ext cx="667628" cy="68695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latin typeface="Arial" panose="020B0604020202020204" pitchFamily="34" charset="0"/>
              <a:cs typeface="Arial" panose="020B0604020202020204" pitchFamily="34" charset="0"/>
            </a:rPr>
            <a:t>redirect </a:t>
          </a:r>
          <a:r>
            <a:rPr lang="en-US" sz="1400" kern="1200" dirty="0" smtClean="0">
              <a:latin typeface="Arial" panose="020B0604020202020204" pitchFamily="34" charset="0"/>
              <a:cs typeface="Arial" panose="020B0604020202020204" pitchFamily="34" charset="0"/>
            </a:rPr>
            <a:t>route if needed; each route can have either component or a redirect attribute defined </a:t>
          </a:r>
          <a:endParaRPr lang="en-US" sz="1400" kern="1200" dirty="0">
            <a:latin typeface="Arial" panose="020B0604020202020204" pitchFamily="34" charset="0"/>
            <a:cs typeface="Arial" panose="020B0604020202020204" pitchFamily="34" charset="0"/>
          </a:endParaRPr>
        </a:p>
      </dsp:txBody>
      <dsp:txXfrm rot="-5400000">
        <a:off x="1817177" y="1870476"/>
        <a:ext cx="6836959" cy="602446"/>
      </dsp:txXfrm>
    </dsp:sp>
    <dsp:sp modelId="{FDD884BF-F018-4D00-A485-9AE1CC0F1F36}">
      <dsp:nvSpPr>
        <dsp:cNvPr id="0" name=""/>
        <dsp:cNvSpPr/>
      </dsp:nvSpPr>
      <dsp:spPr>
        <a:xfrm>
          <a:off x="73" y="1754432"/>
          <a:ext cx="1817102" cy="83453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i="1" kern="1200" dirty="0" err="1" smtClean="0">
              <a:latin typeface="Arial" panose="020B0604020202020204" pitchFamily="34" charset="0"/>
              <a:cs typeface="Arial" panose="020B0604020202020204" pitchFamily="34" charset="0"/>
            </a:rPr>
            <a:t>redirectTo</a:t>
          </a:r>
          <a:r>
            <a:rPr lang="en-US" sz="2000" b="1"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40812" y="1795171"/>
        <a:ext cx="1735624" cy="753057"/>
      </dsp:txXfrm>
    </dsp:sp>
    <dsp:sp modelId="{62047D54-B52C-481C-AF81-A64C5C5497C8}">
      <dsp:nvSpPr>
        <dsp:cNvPr id="0" name=""/>
        <dsp:cNvSpPr/>
      </dsp:nvSpPr>
      <dsp:spPr>
        <a:xfrm rot="5400000">
          <a:off x="4918137" y="-386813"/>
          <a:ext cx="667628" cy="68695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latin typeface="Arial" panose="020B0604020202020204" pitchFamily="34" charset="0"/>
              <a:cs typeface="Arial" panose="020B0604020202020204" pitchFamily="34" charset="0"/>
            </a:rPr>
            <a:t> </a:t>
          </a:r>
          <a:r>
            <a:rPr lang="en-US" sz="1400" kern="1200" dirty="0" smtClean="0">
              <a:latin typeface="Arial" panose="020B0604020202020204" pitchFamily="34" charset="0"/>
              <a:cs typeface="Arial" panose="020B0604020202020204" pitchFamily="34" charset="0"/>
            </a:rPr>
            <a:t>optional property that defaults to </a:t>
          </a:r>
          <a:r>
            <a:rPr lang="en-US" sz="1400" i="1" kern="1200" dirty="0" smtClean="0">
              <a:latin typeface="Arial" panose="020B0604020202020204" pitchFamily="34" charset="0"/>
              <a:cs typeface="Arial" panose="020B0604020202020204" pitchFamily="34" charset="0"/>
            </a:rPr>
            <a:t>'prefix</a:t>
          </a:r>
          <a:r>
            <a:rPr lang="en-US" sz="1400" kern="1200" dirty="0" smtClean="0">
              <a:latin typeface="Arial" panose="020B0604020202020204" pitchFamily="34" charset="0"/>
              <a:cs typeface="Arial" panose="020B0604020202020204" pitchFamily="34" charset="0"/>
            </a:rPr>
            <a:t>'; determines whether to match full URLs or just the beginning. When defining a route with empty path string set </a:t>
          </a:r>
          <a:r>
            <a:rPr lang="en-US" sz="1400" i="1" kern="1200" dirty="0" err="1" smtClean="0">
              <a:latin typeface="Arial" panose="020B0604020202020204" pitchFamily="34" charset="0"/>
              <a:cs typeface="Arial" panose="020B0604020202020204" pitchFamily="34" charset="0"/>
            </a:rPr>
            <a:t>pathMatch</a:t>
          </a:r>
          <a:r>
            <a:rPr lang="en-US" sz="1400" kern="1200" dirty="0" smtClean="0">
              <a:latin typeface="Arial" panose="020B0604020202020204" pitchFamily="34" charset="0"/>
              <a:cs typeface="Arial" panose="020B0604020202020204" pitchFamily="34" charset="0"/>
            </a:rPr>
            <a:t> to </a:t>
          </a:r>
          <a:r>
            <a:rPr lang="en-US" sz="1400" i="1" kern="1200" dirty="0" smtClean="0">
              <a:latin typeface="Arial" panose="020B0604020202020204" pitchFamily="34" charset="0"/>
              <a:cs typeface="Arial" panose="020B0604020202020204" pitchFamily="34" charset="0"/>
            </a:rPr>
            <a:t>'full</a:t>
          </a:r>
          <a:r>
            <a:rPr lang="en-US" sz="1400" kern="1200" dirty="0" smtClean="0">
              <a:latin typeface="Arial" panose="020B0604020202020204" pitchFamily="34" charset="0"/>
              <a:cs typeface="Arial" panose="020B0604020202020204" pitchFamily="34" charset="0"/>
            </a:rPr>
            <a:t>', otherwise it will match all URLs.</a:t>
          </a:r>
          <a:endParaRPr lang="en-US" sz="1400" kern="1200" dirty="0">
            <a:latin typeface="Arial" panose="020B0604020202020204" pitchFamily="34" charset="0"/>
            <a:cs typeface="Arial" panose="020B0604020202020204" pitchFamily="34" charset="0"/>
          </a:endParaRPr>
        </a:p>
      </dsp:txBody>
      <dsp:txXfrm rot="-5400000">
        <a:off x="1817177" y="2746738"/>
        <a:ext cx="6836959" cy="602446"/>
      </dsp:txXfrm>
    </dsp:sp>
    <dsp:sp modelId="{D905D15A-E56F-4C50-A889-ACFB94632454}">
      <dsp:nvSpPr>
        <dsp:cNvPr id="0" name=""/>
        <dsp:cNvSpPr/>
      </dsp:nvSpPr>
      <dsp:spPr>
        <a:xfrm>
          <a:off x="73" y="2630694"/>
          <a:ext cx="1817102" cy="83453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i="1" kern="1200" dirty="0" err="1" smtClean="0">
              <a:latin typeface="Arial" panose="020B0604020202020204" pitchFamily="34" charset="0"/>
              <a:cs typeface="Arial" panose="020B0604020202020204" pitchFamily="34" charset="0"/>
            </a:rPr>
            <a:t>pathMatch</a:t>
          </a:r>
          <a:r>
            <a:rPr lang="en-US" sz="2000" b="1"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40812" y="2671433"/>
        <a:ext cx="1735624" cy="753057"/>
      </dsp:txXfrm>
    </dsp:sp>
    <dsp:sp modelId="{5FDB5400-02C5-439F-8C5F-B2A0BA30C9BE}">
      <dsp:nvSpPr>
        <dsp:cNvPr id="0" name=""/>
        <dsp:cNvSpPr/>
      </dsp:nvSpPr>
      <dsp:spPr>
        <a:xfrm rot="5400000">
          <a:off x="4918137" y="489448"/>
          <a:ext cx="667628" cy="6869550"/>
        </a:xfrm>
        <a:prstGeom prst="round2Same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en-US" sz="1400" kern="1200" smtClean="0">
              <a:latin typeface="Arial" panose="020B0604020202020204" pitchFamily="34" charset="0"/>
              <a:cs typeface="Arial" panose="020B0604020202020204" pitchFamily="34" charset="0"/>
            </a:rPr>
            <a:t> </a:t>
          </a:r>
          <a:r>
            <a:rPr lang="en-US" sz="1400" kern="1200" dirty="0" smtClean="0">
              <a:latin typeface="Arial" panose="020B0604020202020204" pitchFamily="34" charset="0"/>
              <a:cs typeface="Arial" panose="020B0604020202020204" pitchFamily="34" charset="0"/>
            </a:rPr>
            <a:t>array of route definitions objects representing the child routes of this route</a:t>
          </a:r>
          <a:endParaRPr lang="en-US" sz="1400" kern="1200" dirty="0">
            <a:latin typeface="Arial" panose="020B0604020202020204" pitchFamily="34" charset="0"/>
            <a:cs typeface="Arial" panose="020B0604020202020204" pitchFamily="34" charset="0"/>
          </a:endParaRPr>
        </a:p>
      </dsp:txBody>
      <dsp:txXfrm rot="-5400000">
        <a:off x="1817177" y="3623000"/>
        <a:ext cx="6836959" cy="602446"/>
      </dsp:txXfrm>
    </dsp:sp>
    <dsp:sp modelId="{E058BCD6-3EA3-41C8-9911-994BFD6877AD}">
      <dsp:nvSpPr>
        <dsp:cNvPr id="0" name=""/>
        <dsp:cNvSpPr/>
      </dsp:nvSpPr>
      <dsp:spPr>
        <a:xfrm>
          <a:off x="73" y="3506956"/>
          <a:ext cx="1817102" cy="83453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b="1" i="1" kern="1200" dirty="0" smtClean="0">
              <a:latin typeface="Arial" panose="020B0604020202020204" pitchFamily="34" charset="0"/>
              <a:cs typeface="Arial" panose="020B0604020202020204" pitchFamily="34" charset="0"/>
            </a:rPr>
            <a:t>children</a:t>
          </a:r>
          <a:r>
            <a:rPr lang="en-US" sz="2000" kern="1200" dirty="0" smtClean="0">
              <a:latin typeface="Arial" panose="020B0604020202020204" pitchFamily="34" charset="0"/>
              <a:cs typeface="Arial" panose="020B0604020202020204" pitchFamily="34" charset="0"/>
            </a:rPr>
            <a:t> </a:t>
          </a:r>
          <a:endParaRPr lang="en-US" sz="2000" kern="1200" dirty="0">
            <a:latin typeface="Arial" panose="020B0604020202020204" pitchFamily="34" charset="0"/>
            <a:cs typeface="Arial" panose="020B0604020202020204" pitchFamily="34" charset="0"/>
          </a:endParaRPr>
        </a:p>
      </dsp:txBody>
      <dsp:txXfrm>
        <a:off x="40812" y="3547695"/>
        <a:ext cx="1735624" cy="7530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dirty="0"/>
          </a:p>
        </p:txBody>
      </p:sp>
    </p:spTree>
    <p:extLst>
      <p:ext uri="{BB962C8B-B14F-4D97-AF65-F5344CB8AC3E}">
        <p14:creationId xmlns:p14="http://schemas.microsoft.com/office/powerpoint/2010/main" val="3726377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dirty="0"/>
          </a:p>
        </p:txBody>
      </p:sp>
    </p:spTree>
    <p:extLst>
      <p:ext uri="{BB962C8B-B14F-4D97-AF65-F5344CB8AC3E}">
        <p14:creationId xmlns:p14="http://schemas.microsoft.com/office/powerpoint/2010/main" val="264335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39</a:t>
            </a:fld>
            <a:endParaRPr lang="en-US" dirty="0"/>
          </a:p>
        </p:txBody>
      </p:sp>
    </p:spTree>
    <p:extLst>
      <p:ext uri="{BB962C8B-B14F-4D97-AF65-F5344CB8AC3E}">
        <p14:creationId xmlns:p14="http://schemas.microsoft.com/office/powerpoint/2010/main" val="38308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dirty="0"/>
          </a:p>
        </p:txBody>
      </p:sp>
    </p:spTree>
    <p:extLst>
      <p:ext uri="{BB962C8B-B14F-4D97-AF65-F5344CB8AC3E}">
        <p14:creationId xmlns:p14="http://schemas.microsoft.com/office/powerpoint/2010/main" val="95323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dirty="0"/>
          </a:p>
        </p:txBody>
      </p:sp>
    </p:spTree>
    <p:extLst>
      <p:ext uri="{BB962C8B-B14F-4D97-AF65-F5344CB8AC3E}">
        <p14:creationId xmlns:p14="http://schemas.microsoft.com/office/powerpoint/2010/main" val="2544065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49</a:t>
            </a:fld>
            <a:endParaRPr lang="en-US" dirty="0"/>
          </a:p>
        </p:txBody>
      </p:sp>
    </p:spTree>
    <p:extLst>
      <p:ext uri="{BB962C8B-B14F-4D97-AF65-F5344CB8AC3E}">
        <p14:creationId xmlns:p14="http://schemas.microsoft.com/office/powerpoint/2010/main" val="2901909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51</a:t>
            </a:fld>
            <a:endParaRPr lang="en-US" dirty="0"/>
          </a:p>
        </p:txBody>
      </p:sp>
    </p:spTree>
    <p:extLst>
      <p:ext uri="{BB962C8B-B14F-4D97-AF65-F5344CB8AC3E}">
        <p14:creationId xmlns:p14="http://schemas.microsoft.com/office/powerpoint/2010/main" val="264444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153131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31800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264980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3195153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000352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dirty="0"/>
          </a:p>
        </p:txBody>
      </p:sp>
    </p:spTree>
    <p:extLst>
      <p:ext uri="{BB962C8B-B14F-4D97-AF65-F5344CB8AC3E}">
        <p14:creationId xmlns:p14="http://schemas.microsoft.com/office/powerpoint/2010/main" val="1027273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3541318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Following are steps of Route </a:t>
            </a:r>
            <a:r>
              <a:rPr lang="en-US" dirty="0" err="1" smtClean="0"/>
              <a:t>configurated</a:t>
            </a:r>
            <a:r>
              <a:rPr lang="en-US" dirty="0" smtClean="0"/>
              <a:t>:</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2001319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8" name="Rectangle 7"/>
          <p:cNvSpPr/>
          <p:nvPr userDrawn="1"/>
        </p:nvSpPr>
        <p:spPr>
          <a:xfrm>
            <a:off x="0" y="5334000"/>
            <a:ext cx="71628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p:cNvSpPr/>
          <p:nvPr userDrawn="1"/>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p:cNvSpPr txBox="1"/>
          <p:nvPr userDrawn="1"/>
        </p:nvSpPr>
        <p:spPr>
          <a:xfrm>
            <a:off x="743638"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EXPERT</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4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9" name="Rectangle 8"/>
          <p:cNvSpPr/>
          <p:nvPr userDrawn="1"/>
        </p:nvSpPr>
        <p:spPr>
          <a:xfrm>
            <a:off x="3962400" y="4437966"/>
            <a:ext cx="5181596"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3965284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a:xfrm>
            <a:off x="2286000" y="0"/>
            <a:ext cx="6096000" cy="571500"/>
          </a:xfrm>
          <a:prstGeom prst="rect">
            <a:avLst/>
          </a:prstGeom>
        </p:spPr>
        <p:txBody>
          <a:bodyPr vert="horz" lIns="91440" tIns="45720" rIns="91440" bIns="45720" rtlCol="0" anchor="ctr">
            <a:noAutofit/>
          </a:bodyPr>
          <a:lstStyle/>
          <a:p>
            <a:pPr lvl="0">
              <a:spcBef>
                <a:spcPct val="0"/>
              </a:spcBef>
              <a:buNone/>
            </a:pPr>
            <a:r>
              <a:rPr lang="en-US" sz="3200" b="0" dirty="0" smtClean="0">
                <a:solidFill>
                  <a:schemeClr val="bg1"/>
                </a:solidFill>
                <a:latin typeface="Arial Rounded MT Bold" pitchFamily="34" charset="0"/>
              </a:rPr>
              <a:t>About the Author</a:t>
            </a:r>
            <a:endParaRPr lang="en-US" sz="3200" b="0" dirty="0">
              <a:solidFill>
                <a:schemeClr val="bg1"/>
              </a:solidFill>
              <a:latin typeface="Arial Rounded MT Bold" pitchFamily="34" charset="0"/>
            </a:endParaRPr>
          </a:p>
        </p:txBody>
      </p:sp>
      <p:graphicFrame>
        <p:nvGraphicFramePr>
          <p:cNvPr id="12" name="Group 81"/>
          <p:cNvGraphicFramePr>
            <a:graphicFrameLocks noGrp="1"/>
          </p:cNvGraphicFramePr>
          <p:nvPr userDrawn="1">
            <p:extLst/>
          </p:nvPr>
        </p:nvGraphicFramePr>
        <p:xfrm>
          <a:off x="533400" y="2286000"/>
          <a:ext cx="8153400" cy="18288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1377055" y="4648200"/>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8610600" y="6629400"/>
            <a:ext cx="533396"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mtClean="0"/>
              <a:pPr/>
              <a:t>‹#›</a:t>
            </a:fld>
            <a:endParaRPr lang="en-US" dirty="0"/>
          </a:p>
        </p:txBody>
      </p:sp>
      <p:sp>
        <p:nvSpPr>
          <p:cNvPr id="17"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extLst>
      <p:ext uri="{BB962C8B-B14F-4D97-AF65-F5344CB8AC3E}">
        <p14:creationId xmlns:p14="http://schemas.microsoft.com/office/powerpoint/2010/main" val="24975130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4DCA48C-7E48-42CE-BD60-4150580DA636}" type="datetimeFigureOut">
              <a:rPr lang="en-US" smtClean="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4D56F3-B650-4A83-8BDA-8B23524B67F4}" type="slidenum">
              <a:rPr lang="en-US" smtClean="0"/>
              <a:t>‹#›</a:t>
            </a:fld>
            <a:endParaRPr lang="en-US" dirty="0"/>
          </a:p>
        </p:txBody>
      </p:sp>
    </p:spTree>
    <p:extLst>
      <p:ext uri="{BB962C8B-B14F-4D97-AF65-F5344CB8AC3E}">
        <p14:creationId xmlns:p14="http://schemas.microsoft.com/office/powerpoint/2010/main" val="270885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bg1">
                <a:tint val="40000"/>
                <a:satMod val="350000"/>
              </a:schemeClr>
            </a:gs>
            <a:gs pos="40000">
              <a:schemeClr val="bg1">
                <a:tint val="45000"/>
                <a:shade val="99000"/>
                <a:satMod val="350000"/>
              </a:schemeClr>
            </a:gs>
            <a:gs pos="100000">
              <a:schemeClr val="bg1">
                <a:shade val="20000"/>
                <a:satMod val="25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28252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857996" cy="493486"/>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 Cognizant 2018</a:t>
            </a:r>
          </a:p>
        </p:txBody>
      </p:sp>
      <p:sp>
        <p:nvSpPr>
          <p:cNvPr id="7" name="Slide Number Placeholder 6"/>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87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 Cognizant 2018</a:t>
            </a:r>
          </a:p>
        </p:txBody>
      </p:sp>
      <p:sp>
        <p:nvSpPr>
          <p:cNvPr id="9" name="Slide Number Placeholder 8"/>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1495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414370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364137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 Cognizant 2018</a:t>
            </a:r>
          </a:p>
        </p:txBody>
      </p:sp>
      <p:sp>
        <p:nvSpPr>
          <p:cNvPr id="6" name="Slide Number Placeholder 5"/>
          <p:cNvSpPr>
            <a:spLocks noGrp="1"/>
          </p:cNvSpPr>
          <p:nvPr>
            <p:ph type="sldNum" sz="quarter" idx="12"/>
          </p:nvPr>
        </p:nvSpPr>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183590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10" name="Rectangle 9"/>
          <p:cNvSpPr/>
          <p:nvPr userDrawn="1"/>
        </p:nvSpPr>
        <p:spPr>
          <a:xfrm>
            <a:off x="0" y="5334000"/>
            <a:ext cx="701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6" name="Title 1"/>
          <p:cNvSpPr>
            <a:spLocks noGrp="1"/>
          </p:cNvSpPr>
          <p:nvPr>
            <p:ph type="title" hasCustomPrompt="1"/>
          </p:nvPr>
        </p:nvSpPr>
        <p:spPr>
          <a:xfrm>
            <a:off x="2286000" y="0"/>
            <a:ext cx="6857996" cy="533400"/>
          </a:xfrm>
        </p:spPr>
        <p:txBody>
          <a:bodyPr/>
          <a:lstStyle>
            <a:lvl1pPr>
              <a:defRPr sz="3200"/>
            </a:lvl1pPr>
          </a:lstStyle>
          <a:p>
            <a:r>
              <a:rPr lang="en-US" dirty="0" smtClean="0"/>
              <a:t>Test Your Understanding</a:t>
            </a:r>
            <a:endParaRPr lang="en-US" dirty="0"/>
          </a:p>
        </p:txBody>
      </p:sp>
      <p:sp>
        <p:nvSpPr>
          <p:cNvPr id="8" name="Content Placeholder 2"/>
          <p:cNvSpPr>
            <a:spLocks noGrp="1"/>
          </p:cNvSpPr>
          <p:nvPr>
            <p:ph idx="1"/>
          </p:nvPr>
        </p:nvSpPr>
        <p:spPr>
          <a:xfrm>
            <a:off x="457200" y="1143000"/>
            <a:ext cx="67818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1"/>
          </p:nvPr>
        </p:nvSpPr>
        <p:spPr>
          <a:xfrm>
            <a:off x="7257" y="6553200"/>
            <a:ext cx="1371600" cy="228600"/>
          </a:xfrm>
        </p:spPr>
        <p:txBody>
          <a:bodyPr/>
          <a:lstStyle/>
          <a:p>
            <a:r>
              <a:rPr lang="en-US" dirty="0" smtClean="0"/>
              <a:t>© Cognizant 2018</a:t>
            </a:r>
          </a:p>
        </p:txBody>
      </p:sp>
      <p:sp>
        <p:nvSpPr>
          <p:cNvPr id="10" name="Slide Number Placeholder 5"/>
          <p:cNvSpPr>
            <a:spLocks noGrp="1"/>
          </p:cNvSpPr>
          <p:nvPr>
            <p:ph type="sldNum" sz="quarter" idx="12"/>
          </p:nvPr>
        </p:nvSpPr>
        <p:spPr>
          <a:xfrm>
            <a:off x="8610600" y="6629400"/>
            <a:ext cx="533396" cy="228597"/>
          </a:xfrm>
        </p:spPr>
        <p:txBody>
          <a:bodyPr/>
          <a:lstStyle>
            <a:lvl1pPr algn="r">
              <a:defRPr/>
            </a:lvl1pPr>
          </a:lstStyle>
          <a:p>
            <a:fld id="{E7AF38FF-B38D-4060-8B8D-2D16AAFBAAC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9143996" cy="6858000"/>
          </a:xfrm>
          <a:prstGeom prst="rect">
            <a:avLst/>
          </a:prstGeom>
        </p:spPr>
      </p:pic>
      <p:sp>
        <p:nvSpPr>
          <p:cNvPr id="2" name="Title Placeholder 1"/>
          <p:cNvSpPr>
            <a:spLocks noGrp="1"/>
          </p:cNvSpPr>
          <p:nvPr>
            <p:ph type="title"/>
          </p:nvPr>
        </p:nvSpPr>
        <p:spPr>
          <a:xfrm>
            <a:off x="2286000" y="0"/>
            <a:ext cx="6857996" cy="478971"/>
          </a:xfrm>
          <a:prstGeom prst="rect">
            <a:avLst/>
          </a:prstGeom>
        </p:spPr>
        <p:txBody>
          <a:bodyPr vert="horz" lIns="91440" tIns="45720" rIns="91440" bIns="45720" rtlCol="0" anchor="ctr">
            <a:no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7257" y="6553200"/>
            <a:ext cx="1371600" cy="228600"/>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smtClean="0"/>
              <a:t>© Cognizant 2018</a:t>
            </a:r>
            <a:endParaRPr lang="en-US" dirty="0"/>
          </a:p>
        </p:txBody>
      </p:sp>
      <p:sp>
        <p:nvSpPr>
          <p:cNvPr id="6" name="Slide Number Placeholder 5"/>
          <p:cNvSpPr>
            <a:spLocks noGrp="1"/>
          </p:cNvSpPr>
          <p:nvPr>
            <p:ph type="sldNum" sz="quarter" idx="4"/>
          </p:nvPr>
        </p:nvSpPr>
        <p:spPr>
          <a:xfrm>
            <a:off x="8610600" y="6629400"/>
            <a:ext cx="533396" cy="228597"/>
          </a:xfrm>
          <a:prstGeom prst="rect">
            <a:avLst/>
          </a:prstGeom>
        </p:spPr>
        <p:txBody>
          <a:bodyPr vert="horz" lIns="91440" tIns="45720" rIns="91440" bIns="45720" rtlCol="0" anchor="ctr"/>
          <a:lstStyle>
            <a:lvl1pPr>
              <a:defRPr lang="en-US" sz="1200" smtClean="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4403586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 id="2147483679" r:id="rId4"/>
    <p:sldLayoutId id="2147483680" r:id="rId5"/>
    <p:sldLayoutId id="2147483681" r:id="rId6"/>
    <p:sldLayoutId id="2147483684" r:id="rId7"/>
    <p:sldLayoutId id="2147483689" r:id="rId8"/>
    <p:sldLayoutId id="2147483691" r:id="rId9"/>
    <p:sldLayoutId id="2147483692" r:id="rId10"/>
    <p:sldLayoutId id="2147483693" r:id="rId11"/>
    <p:sldLayoutId id="2147483694" r:id="rId12"/>
    <p:sldLayoutId id="2147483695" r:id="rId13"/>
  </p:sldLayoutIdLst>
  <p:hf hdr="0" dt="0"/>
  <p:txStyles>
    <p:titleStyle>
      <a:lvl1pPr algn="l" defTabSz="914400" rtl="0" eaLnBrk="1" latinLnBrk="0" hangingPunct="1">
        <a:spcBef>
          <a:spcPct val="0"/>
        </a:spcBef>
        <a:buNone/>
        <a:defRPr lang="en-US" sz="3000" b="0" kern="1200" dirty="0" smtClean="0">
          <a:solidFill>
            <a:schemeClr val="bg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5.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7.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www.google.com/url?sa=t&amp;rct=j&amp;q=&amp;esrc=s&amp;source=web&amp;cd=1&amp;cad=rja&amp;uact=8&amp;ved=2ahUKEwiE0MuZmPjgAhVJP48KHdmwChQQFjAAegQIChAB&amp;url=https%3A%2F%2Fsass-lang.com%2F&amp;usg=AOvVaw0p_IRgLEbIPRGWtlW7Wph8" TargetMode="External"/><Relationship Id="rId3" Type="http://schemas.openxmlformats.org/officeDocument/2006/relationships/hyperlink" Target="https://genuitec.com/" TargetMode="External"/><Relationship Id="rId7" Type="http://schemas.openxmlformats.org/officeDocument/2006/relationships/hyperlink" Target="https://dzone.com/articles/developing-pwa-using-angular-7" TargetMode="External"/><Relationship Id="rId2" Type="http://schemas.openxmlformats.org/officeDocument/2006/relationships/hyperlink" Target="https://angular.io/" TargetMode="External"/><Relationship Id="rId1" Type="http://schemas.openxmlformats.org/officeDocument/2006/relationships/slideLayout" Target="../slideLayouts/slideLayout13.xml"/><Relationship Id="rId6" Type="http://schemas.openxmlformats.org/officeDocument/2006/relationships/hyperlink" Target="https://rangle.io/" TargetMode="External"/><Relationship Id="rId5" Type="http://schemas.openxmlformats.org/officeDocument/2006/relationships/hyperlink" Target="https://lishman.io/" TargetMode="External"/><Relationship Id="rId4" Type="http://schemas.openxmlformats.org/officeDocument/2006/relationships/hyperlink" Target="https://angularexamples.io/"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Angular 7 - Day 5</a:t>
            </a:r>
          </a:p>
          <a:p>
            <a:pPr marL="238125" lvl="1"/>
            <a:r>
              <a:rPr lang="en-US" b="1" dirty="0" smtClean="0">
                <a:solidFill>
                  <a:schemeClr val="tx1">
                    <a:lumMod val="65000"/>
                    <a:lumOff val="35000"/>
                  </a:schemeClr>
                </a:solidFill>
                <a:latin typeface="Arial Rounded MT Bold" pitchFamily="34" charset="0"/>
                <a:cs typeface="Arial" pitchFamily="34" charset="0"/>
              </a:rPr>
              <a:t>Pipes, Forms and Routing</a:t>
            </a:r>
            <a:endParaRPr lang="en-US" b="1" dirty="0">
              <a:solidFill>
                <a:schemeClr val="tx1">
                  <a:lumMod val="65000"/>
                  <a:lumOff val="35000"/>
                </a:schemeClr>
              </a:solidFill>
              <a:latin typeface="Arial Rounded MT Bold"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429000" y="2286000"/>
            <a:ext cx="1958228" cy="369332"/>
          </a:xfrm>
          <a:prstGeom prst="rect">
            <a:avLst/>
          </a:prstGeom>
        </p:spPr>
        <p:txBody>
          <a:bodyPr wrap="none">
            <a:spAutoFit/>
          </a:bodyPr>
          <a:lstStyle/>
          <a:p>
            <a:r>
              <a:rPr lang="en-US" dirty="0"/>
              <a:t>Demo : </a:t>
            </a:r>
            <a:r>
              <a:rPr lang="en-US" dirty="0" err="1" smtClean="0"/>
              <a:t>AsyncPipes</a:t>
            </a:r>
            <a:endParaRPr lang="en-US" dirty="0"/>
          </a:p>
        </p:txBody>
      </p:sp>
    </p:spTree>
    <p:extLst>
      <p:ext uri="{BB962C8B-B14F-4D97-AF65-F5344CB8AC3E}">
        <p14:creationId xmlns:p14="http://schemas.microsoft.com/office/powerpoint/2010/main" val="3642210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11</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Forms</a:t>
            </a:r>
          </a:p>
        </p:txBody>
      </p:sp>
    </p:spTree>
    <p:extLst>
      <p:ext uri="{BB962C8B-B14F-4D97-AF65-F5344CB8AC3E}">
        <p14:creationId xmlns:p14="http://schemas.microsoft.com/office/powerpoint/2010/main" val="337859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Forms</a:t>
            </a:r>
            <a:endParaRPr lang="en-US" dirty="0"/>
          </a:p>
        </p:txBody>
      </p:sp>
      <p:sp>
        <p:nvSpPr>
          <p:cNvPr id="4" name="Rectangle 1"/>
          <p:cNvSpPr>
            <a:spLocks noChangeArrowheads="1"/>
          </p:cNvSpPr>
          <p:nvPr/>
        </p:nvSpPr>
        <p:spPr bwMode="auto">
          <a:xfrm>
            <a:off x="228600" y="914400"/>
            <a:ext cx="8534400" cy="370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Angular </a:t>
            </a:r>
            <a:r>
              <a:rPr lang="en-US" sz="2000" dirty="0" smtClean="0">
                <a:latin typeface="Arial" panose="020B0604020202020204" pitchFamily="34" charset="0"/>
                <a:cs typeface="Arial" panose="020B0604020202020204" pitchFamily="34" charset="0"/>
              </a:rPr>
              <a:t>gives </a:t>
            </a:r>
            <a:r>
              <a:rPr lang="en-US" sz="2000" dirty="0">
                <a:latin typeface="Arial" panose="020B0604020202020204" pitchFamily="34" charset="0"/>
                <a:cs typeface="Arial" panose="020B0604020202020204" pitchFamily="34" charset="0"/>
              </a:rPr>
              <a:t>degrees of simplicity and power, depending on the form's </a:t>
            </a:r>
            <a:r>
              <a:rPr lang="en-US" sz="2000" dirty="0" smtClean="0">
                <a:latin typeface="Arial" panose="020B0604020202020204" pitchFamily="34" charset="0"/>
                <a:cs typeface="Arial" panose="020B0604020202020204" pitchFamily="34" charset="0"/>
              </a:rPr>
              <a:t>purpose, when it comes to Form Support. </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following types of Form handling is supported:</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Template-Driven </a:t>
            </a:r>
            <a:r>
              <a:rPr lang="en-US" b="1" i="1" dirty="0">
                <a:latin typeface="Arial" panose="020B0604020202020204" pitchFamily="34" charset="0"/>
                <a:cs typeface="Arial" panose="020B0604020202020204" pitchFamily="34" charset="0"/>
              </a:rPr>
              <a:t>Forms</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place </a:t>
            </a:r>
            <a:r>
              <a:rPr lang="en-US" dirty="0">
                <a:latin typeface="Arial" panose="020B0604020202020204" pitchFamily="34" charset="0"/>
                <a:cs typeface="Arial" panose="020B0604020202020204" pitchFamily="34" charset="0"/>
              </a:rPr>
              <a:t>most of the form handling logic within that form's </a:t>
            </a:r>
            <a:r>
              <a:rPr lang="en-US" dirty="0" smtClean="0">
                <a:latin typeface="Arial" panose="020B0604020202020204" pitchFamily="34" charset="0"/>
                <a:cs typeface="Arial" panose="020B0604020202020204" pitchFamily="34" charset="0"/>
              </a:rPr>
              <a:t>template</a:t>
            </a:r>
          </a:p>
          <a:p>
            <a:pPr marL="1200150" lvl="2"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Support for these forms are extended by the </a:t>
            </a:r>
            <a:r>
              <a:rPr lang="en-US" sz="1600" i="1" dirty="0" err="1" smtClean="0">
                <a:latin typeface="Arial" panose="020B0604020202020204" pitchFamily="34" charset="0"/>
                <a:cs typeface="Arial" panose="020B0604020202020204" pitchFamily="34" charset="0"/>
              </a:rPr>
              <a:t>FormsModule</a:t>
            </a:r>
            <a:r>
              <a:rPr lang="en-US" sz="1600" i="1" dirty="0" smtClean="0">
                <a:latin typeface="Arial" panose="020B0604020202020204" pitchFamily="34" charset="0"/>
                <a:cs typeface="Arial" panose="020B0604020202020204" pitchFamily="34" charset="0"/>
              </a:rPr>
              <a:t/>
            </a:r>
            <a:br>
              <a:rPr lang="en-US" sz="1600" i="1" dirty="0" smtClean="0">
                <a:latin typeface="Arial" panose="020B0604020202020204" pitchFamily="34" charset="0"/>
                <a:cs typeface="Arial" panose="020B0604020202020204" pitchFamily="34" charset="0"/>
              </a:rPr>
            </a:br>
            <a:r>
              <a:rPr lang="en-US" sz="1600" i="1" dirty="0" smtClean="0">
                <a:latin typeface="Arial" panose="020B0604020202020204" pitchFamily="34" charset="0"/>
                <a:cs typeface="Arial" panose="020B0604020202020204" pitchFamily="34" charset="0"/>
              </a:rPr>
              <a:t/>
            </a:r>
            <a:br>
              <a:rPr lang="en-US" sz="1600" i="1" dirty="0" smtClean="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Model-Driven (aka Reactive) </a:t>
            </a:r>
            <a:r>
              <a:rPr lang="en-US" b="1" i="1" dirty="0">
                <a:latin typeface="Arial" panose="020B0604020202020204" pitchFamily="34" charset="0"/>
                <a:cs typeface="Arial" panose="020B0604020202020204" pitchFamily="34" charset="0"/>
              </a:rPr>
              <a:t>Forms </a:t>
            </a:r>
            <a:r>
              <a:rPr lang="en-US" dirty="0" smtClean="0">
                <a:latin typeface="Arial" panose="020B0604020202020204" pitchFamily="34" charset="0"/>
                <a:cs typeface="Arial" panose="020B0604020202020204" pitchFamily="34" charset="0"/>
              </a:rPr>
              <a:t>place </a:t>
            </a:r>
            <a:r>
              <a:rPr lang="en-US" dirty="0">
                <a:latin typeface="Arial" panose="020B0604020202020204" pitchFamily="34" charset="0"/>
                <a:cs typeface="Arial" panose="020B0604020202020204" pitchFamily="34" charset="0"/>
              </a:rPr>
              <a:t>form handling logic within a component's class properties and provides interaction through </a:t>
            </a:r>
            <a:r>
              <a:rPr lang="en-US" dirty="0" smtClean="0">
                <a:latin typeface="Arial" panose="020B0604020202020204" pitchFamily="34" charset="0"/>
                <a:cs typeface="Arial" panose="020B0604020202020204" pitchFamily="34" charset="0"/>
              </a:rPr>
              <a:t>observables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Support for these forms are extended by the </a:t>
            </a:r>
            <a:r>
              <a:rPr lang="en-US" sz="1600" dirty="0" err="1">
                <a:latin typeface="Arial" panose="020B0604020202020204" pitchFamily="34" charset="0"/>
                <a:cs typeface="Arial" panose="020B0604020202020204" pitchFamily="34" charset="0"/>
              </a:rPr>
              <a:t>ReactiveFormsModule</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306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Driven Forms</a:t>
            </a:r>
            <a:endParaRPr lang="en-US" dirty="0"/>
          </a:p>
        </p:txBody>
      </p:sp>
      <p:sp>
        <p:nvSpPr>
          <p:cNvPr id="4" name="Rectangle 1"/>
          <p:cNvSpPr>
            <a:spLocks noChangeArrowheads="1"/>
          </p:cNvSpPr>
          <p:nvPr/>
        </p:nvSpPr>
        <p:spPr bwMode="auto">
          <a:xfrm>
            <a:off x="304800" y="1066800"/>
            <a:ext cx="8534400" cy="283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Template Driven forms provide instantaneous </a:t>
            </a:r>
            <a:r>
              <a:rPr lang="en-US" sz="2000" dirty="0">
                <a:latin typeface="Arial" panose="020B0604020202020204" pitchFamily="34" charset="0"/>
                <a:cs typeface="Arial" panose="020B0604020202020204" pitchFamily="34" charset="0"/>
              </a:rPr>
              <a:t>two-way data binding </a:t>
            </a:r>
            <a:r>
              <a:rPr lang="en-US" sz="2000" dirty="0" smtClean="0">
                <a:latin typeface="Arial" panose="020B0604020202020204" pitchFamily="34" charset="0"/>
                <a:cs typeface="Arial" panose="020B0604020202020204" pitchFamily="34" charset="0"/>
              </a:rPr>
              <a:t>between the model(component attributes) and form elements.</a:t>
            </a:r>
          </a:p>
          <a:p>
            <a:r>
              <a:rPr lang="en-US" sz="2000" dirty="0" smtClean="0">
                <a:latin typeface="Arial" panose="020B0604020202020204" pitchFamily="34" charset="0"/>
                <a:cs typeface="Arial" panose="020B0604020202020204" pitchFamily="34" charset="0"/>
              </a:rPr>
              <a:t>This approach </a:t>
            </a:r>
            <a:r>
              <a:rPr lang="en-US" sz="2000" dirty="0">
                <a:latin typeface="Arial" panose="020B0604020202020204" pitchFamily="34" charset="0"/>
                <a:cs typeface="Arial" panose="020B0604020202020204" pitchFamily="34" charset="0"/>
              </a:rPr>
              <a:t>allows to transparently keep in sync a form with </a:t>
            </a:r>
            <a:r>
              <a:rPr lang="en-US" sz="2000" dirty="0" smtClean="0">
                <a:latin typeface="Arial" panose="020B0604020202020204" pitchFamily="34" charset="0"/>
                <a:cs typeface="Arial" panose="020B0604020202020204" pitchFamily="34" charset="0"/>
              </a:rPr>
              <a:t>its view model</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Forms </a:t>
            </a:r>
            <a:r>
              <a:rPr lang="en-US" sz="2000" dirty="0">
                <a:latin typeface="Arial" panose="020B0604020202020204" pitchFamily="34" charset="0"/>
                <a:cs typeface="Arial" panose="020B0604020202020204" pitchFamily="34" charset="0"/>
              </a:rPr>
              <a:t>built </a:t>
            </a:r>
            <a:r>
              <a:rPr lang="en-US" sz="2000" dirty="0" smtClean="0">
                <a:latin typeface="Arial" panose="020B0604020202020204" pitchFamily="34" charset="0"/>
                <a:cs typeface="Arial" panose="020B0604020202020204" pitchFamily="34" charset="0"/>
              </a:rPr>
              <a:t>this way can </a:t>
            </a:r>
            <a:r>
              <a:rPr lang="en-US" sz="2000" dirty="0">
                <a:latin typeface="Arial" panose="020B0604020202020204" pitchFamily="34" charset="0"/>
                <a:cs typeface="Arial" panose="020B0604020202020204" pitchFamily="34" charset="0"/>
              </a:rPr>
              <a:t>only be tested in an end to end test </a:t>
            </a:r>
            <a:r>
              <a:rPr lang="en-US" sz="2000" dirty="0" smtClean="0">
                <a:latin typeface="Arial" panose="020B0604020202020204" pitchFamily="34" charset="0"/>
                <a:cs typeface="Arial" panose="020B0604020202020204" pitchFamily="34" charset="0"/>
              </a:rPr>
              <a:t>as </a:t>
            </a:r>
            <a:r>
              <a:rPr lang="en-US" sz="2000" dirty="0">
                <a:latin typeface="Arial" panose="020B0604020202020204" pitchFamily="34" charset="0"/>
                <a:cs typeface="Arial" panose="020B0604020202020204" pitchFamily="34" charset="0"/>
              </a:rPr>
              <a:t>this requires the presence of a </a:t>
            </a:r>
            <a:r>
              <a:rPr lang="en-US" sz="2000" dirty="0" smtClean="0">
                <a:latin typeface="Arial" panose="020B0604020202020204" pitchFamily="34" charset="0"/>
                <a:cs typeface="Arial" panose="020B0604020202020204" pitchFamily="34" charset="0"/>
              </a:rPr>
              <a:t>DOM. Albeit this, the mechanism </a:t>
            </a:r>
            <a:r>
              <a:rPr lang="en-US" sz="2000" dirty="0">
                <a:latin typeface="Arial" panose="020B0604020202020204" pitchFamily="34" charset="0"/>
                <a:cs typeface="Arial" panose="020B0604020202020204" pitchFamily="34" charset="0"/>
              </a:rPr>
              <a:t>is </a:t>
            </a:r>
            <a:r>
              <a:rPr lang="en-US" sz="2000" dirty="0" smtClean="0">
                <a:latin typeface="Arial" panose="020B0604020202020204" pitchFamily="34" charset="0"/>
                <a:cs typeface="Arial" panose="020B0604020202020204" pitchFamily="34" charset="0"/>
              </a:rPr>
              <a:t>still very </a:t>
            </a:r>
            <a:r>
              <a:rPr lang="en-US" sz="2000" dirty="0">
                <a:latin typeface="Arial" panose="020B0604020202020204" pitchFamily="34" charset="0"/>
                <a:cs typeface="Arial" panose="020B0604020202020204" pitchFamily="34" charset="0"/>
              </a:rPr>
              <a:t>useful and simple to </a:t>
            </a:r>
            <a:r>
              <a:rPr lang="en-US" sz="2000" dirty="0" smtClean="0">
                <a:latin typeface="Arial" panose="020B0604020202020204" pitchFamily="34" charset="0"/>
                <a:cs typeface="Arial" panose="020B0604020202020204" pitchFamily="34" charset="0"/>
              </a:rPr>
              <a:t>understand.</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i="1" dirty="0" smtClean="0">
                <a:latin typeface="Arial" panose="020B0604020202020204" pitchFamily="34" charset="0"/>
                <a:cs typeface="Arial" panose="020B0604020202020204" pitchFamily="34" charset="0"/>
              </a:rPr>
              <a:t>directive </a:t>
            </a:r>
            <a:r>
              <a:rPr lang="en-US" sz="2000" dirty="0" smtClean="0">
                <a:latin typeface="Arial" panose="020B0604020202020204" pitchFamily="34" charset="0"/>
                <a:cs typeface="Arial" panose="020B0604020202020204" pitchFamily="34" charset="0"/>
              </a:rPr>
              <a:t>provided by Angular to support Template Driven forms is </a:t>
            </a:r>
            <a:r>
              <a:rPr lang="en-US" sz="2000" i="1" dirty="0" err="1" smtClean="0">
                <a:latin typeface="Arial" panose="020B0604020202020204" pitchFamily="34" charset="0"/>
                <a:cs typeface="Arial" panose="020B0604020202020204" pitchFamily="34" charset="0"/>
              </a:rPr>
              <a:t>ngModel</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71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Driven Forms (Contd.)</a:t>
            </a:r>
            <a:endParaRPr lang="en-US" dirty="0"/>
          </a:p>
        </p:txBody>
      </p:sp>
      <p:sp>
        <p:nvSpPr>
          <p:cNvPr id="4" name="Rectangle 1"/>
          <p:cNvSpPr>
            <a:spLocks noChangeArrowheads="1"/>
          </p:cNvSpPr>
          <p:nvPr/>
        </p:nvSpPr>
        <p:spPr bwMode="auto">
          <a:xfrm>
            <a:off x="152400" y="852101"/>
            <a:ext cx="8534400"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b="1" i="1" dirty="0" err="1" smtClean="0">
                <a:latin typeface="Arial" panose="020B0604020202020204" pitchFamily="34" charset="0"/>
                <a:cs typeface="Arial" panose="020B0604020202020204" pitchFamily="34" charset="0"/>
              </a:rPr>
              <a:t>ngForm</a:t>
            </a:r>
            <a:endParaRPr lang="en-US" sz="2000" b="1" i="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Angular </a:t>
            </a:r>
            <a:r>
              <a:rPr lang="en-US" dirty="0">
                <a:latin typeface="Arial" panose="020B0604020202020204" pitchFamily="34" charset="0"/>
                <a:cs typeface="Arial" panose="020B0604020202020204" pitchFamily="34" charset="0"/>
              </a:rPr>
              <a:t>comes with a directive </a:t>
            </a:r>
            <a:r>
              <a:rPr lang="en-US" i="1" dirty="0" err="1">
                <a:latin typeface="Arial" panose="020B0604020202020204" pitchFamily="34" charset="0"/>
                <a:cs typeface="Arial" panose="020B0604020202020204" pitchFamily="34" charset="0"/>
              </a:rPr>
              <a:t>ngForm</a:t>
            </a:r>
            <a:r>
              <a:rPr lang="en-US" dirty="0">
                <a:latin typeface="Arial" panose="020B0604020202020204" pitchFamily="34" charset="0"/>
                <a:cs typeface="Arial" panose="020B0604020202020204" pitchFamily="34" charset="0"/>
              </a:rPr>
              <a:t> that matches the &lt;form&gt; </a:t>
            </a:r>
            <a:r>
              <a:rPr lang="en-US" dirty="0" smtClean="0">
                <a:latin typeface="Arial" panose="020B0604020202020204" pitchFamily="34" charset="0"/>
                <a:cs typeface="Arial" panose="020B0604020202020204" pitchFamily="34" charset="0"/>
              </a:rPr>
              <a:t>selector. </a:t>
            </a:r>
          </a:p>
          <a:p>
            <a:pPr lvl="1"/>
            <a:r>
              <a:rPr lang="en-US" i="1" dirty="0" err="1" smtClean="0">
                <a:latin typeface="Arial" panose="020B0604020202020204" pitchFamily="34" charset="0"/>
                <a:cs typeface="Arial" panose="020B0604020202020204" pitchFamily="34" charset="0"/>
              </a:rPr>
              <a:t>ngForm</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provides information </a:t>
            </a:r>
            <a:r>
              <a:rPr lang="en-US" dirty="0">
                <a:latin typeface="Arial" panose="020B0604020202020204" pitchFamily="34" charset="0"/>
                <a:cs typeface="Arial" panose="020B0604020202020204" pitchFamily="34" charset="0"/>
              </a:rPr>
              <a:t>about the current state of the form </a:t>
            </a:r>
            <a:r>
              <a:rPr lang="en-US" dirty="0" smtClean="0">
                <a:latin typeface="Arial" panose="020B0604020202020204" pitchFamily="34" charset="0"/>
                <a:cs typeface="Arial" panose="020B0604020202020204" pitchFamily="34" charset="0"/>
              </a:rPr>
              <a:t>including:</a:t>
            </a:r>
            <a:endParaRPr lang="en-US" dirty="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JSON representation of the form value</a:t>
            </a:r>
          </a:p>
          <a:p>
            <a:pPr marL="1257300" lvl="2"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Validity </a:t>
            </a:r>
            <a:r>
              <a:rPr lang="en-US" dirty="0">
                <a:latin typeface="Arial" panose="020B0604020202020204" pitchFamily="34" charset="0"/>
                <a:cs typeface="Arial" panose="020B0604020202020204" pitchFamily="34" charset="0"/>
              </a:rPr>
              <a:t>state of the entire form</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i="1" dirty="0" err="1" smtClean="0">
                <a:latin typeface="Arial" panose="020B0604020202020204" pitchFamily="34" charset="0"/>
                <a:cs typeface="Arial" panose="020B0604020202020204" pitchFamily="34" charset="0"/>
              </a:rPr>
              <a:t>ngForm</a:t>
            </a:r>
            <a:r>
              <a:rPr lang="en-US" dirty="0" smtClean="0">
                <a:latin typeface="Arial" panose="020B0604020202020204" pitchFamily="34" charset="0"/>
                <a:cs typeface="Arial" panose="020B0604020202020204" pitchFamily="34" charset="0"/>
              </a:rPr>
              <a:t> directive exposes its internals for use in the html form.</a:t>
            </a:r>
          </a:p>
          <a:p>
            <a:pPr marL="800100" lvl="1"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 A hypothetical definition of form by Angular is given below. </a:t>
            </a:r>
            <a:r>
              <a:rPr lang="en-US" sz="1600" b="1" i="1" dirty="0" smtClean="0">
                <a:latin typeface="Arial" panose="020B0604020202020204" pitchFamily="34" charset="0"/>
                <a:cs typeface="Arial" panose="020B0604020202020204" pitchFamily="34" charset="0"/>
              </a:rPr>
              <a:t>Please note the </a:t>
            </a:r>
            <a:r>
              <a:rPr lang="en-US" sz="1600" b="1" i="1" dirty="0" err="1" smtClean="0">
                <a:latin typeface="Arial" panose="020B0604020202020204" pitchFamily="34" charset="0"/>
                <a:cs typeface="Arial" panose="020B0604020202020204" pitchFamily="34" charset="0"/>
              </a:rPr>
              <a:t>exportAs</a:t>
            </a:r>
            <a:r>
              <a:rPr lang="en-US" sz="1600" b="1" i="1" dirty="0" smtClean="0">
                <a:latin typeface="Arial" panose="020B0604020202020204" pitchFamily="34" charset="0"/>
                <a:cs typeface="Arial" panose="020B0604020202020204" pitchFamily="34" charset="0"/>
              </a:rPr>
              <a:t> attribute usage.</a:t>
            </a:r>
          </a:p>
        </p:txBody>
      </p:sp>
      <p:sp>
        <p:nvSpPr>
          <p:cNvPr id="5" name="TextBox 4"/>
          <p:cNvSpPr txBox="1"/>
          <p:nvPr/>
        </p:nvSpPr>
        <p:spPr>
          <a:xfrm>
            <a:off x="304800" y="3787470"/>
            <a:ext cx="8382000" cy="16004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@Directive({</a:t>
            </a:r>
          </a:p>
          <a:p>
            <a:r>
              <a:rPr lang="en-US" sz="1400" dirty="0">
                <a:latin typeface="Courier New" panose="02070309020205020404" pitchFamily="49" charset="0"/>
                <a:cs typeface="Courier New" panose="02070309020205020404" pitchFamily="49" charset="0"/>
              </a:rPr>
              <a:t>  selector: </a:t>
            </a:r>
            <a:r>
              <a:rPr lang="en-US" sz="1400" dirty="0" smtClean="0">
                <a:latin typeface="Courier New" panose="02070309020205020404" pitchFamily="49" charset="0"/>
                <a:cs typeface="Courier New" panose="02070309020205020404" pitchFamily="49" charset="0"/>
              </a:rPr>
              <a:t>‘form',</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exportAs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ngForm</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t>
            </a:r>
            <a:r>
              <a:rPr lang="en-US" sz="1400" dirty="0" smtClean="0">
                <a:latin typeface="Courier New" panose="02070309020205020404" pitchFamily="49" charset="0"/>
                <a:cs typeface="Courier New" panose="02070309020205020404" pitchFamily="49" charset="0"/>
              </a:rPr>
              <a:t>Form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8187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Driven Forms (Contd.)</a:t>
            </a:r>
            <a:endParaRPr lang="en-US" dirty="0"/>
          </a:p>
        </p:txBody>
      </p:sp>
      <p:sp>
        <p:nvSpPr>
          <p:cNvPr id="4" name="Rectangle 1"/>
          <p:cNvSpPr>
            <a:spLocks noChangeArrowheads="1"/>
          </p:cNvSpPr>
          <p:nvPr/>
        </p:nvSpPr>
        <p:spPr bwMode="auto">
          <a:xfrm>
            <a:off x="533400" y="1082189"/>
            <a:ext cx="8534400" cy="31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1"/>
            <a:r>
              <a:rPr lang="en-US" dirty="0" smtClean="0">
                <a:latin typeface="Arial" panose="020B0604020202020204" pitchFamily="34" charset="0"/>
                <a:cs typeface="Arial" panose="020B0604020202020204" pitchFamily="34" charset="0"/>
              </a:rPr>
              <a:t>The exposed </a:t>
            </a:r>
            <a:r>
              <a:rPr lang="en-US" i="1" dirty="0" err="1" smtClean="0">
                <a:latin typeface="Arial" panose="020B0604020202020204" pitchFamily="34" charset="0"/>
                <a:cs typeface="Arial" panose="020B0604020202020204" pitchFamily="34" charset="0"/>
              </a:rPr>
              <a:t>ngForm</a:t>
            </a:r>
            <a:r>
              <a:rPr lang="en-US" dirty="0" smtClean="0">
                <a:latin typeface="Arial" panose="020B0604020202020204" pitchFamily="34" charset="0"/>
                <a:cs typeface="Arial" panose="020B0604020202020204" pitchFamily="34" charset="0"/>
              </a:rPr>
              <a:t> can be used using Angular local variables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b="1"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b="1" i="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ngModel</a:t>
            </a:r>
            <a:endParaRPr lang="en-US" b="1" i="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register form controls on an </a:t>
            </a:r>
            <a:r>
              <a:rPr lang="en-US" i="1" dirty="0" err="1">
                <a:latin typeface="Arial" panose="020B0604020202020204" pitchFamily="34" charset="0"/>
                <a:cs typeface="Arial" panose="020B0604020202020204" pitchFamily="34" charset="0"/>
              </a:rPr>
              <a:t>ngForm</a:t>
            </a:r>
            <a:r>
              <a:rPr lang="en-US" dirty="0">
                <a:latin typeface="Arial" panose="020B0604020202020204" pitchFamily="34" charset="0"/>
                <a:cs typeface="Arial" panose="020B0604020202020204" pitchFamily="34" charset="0"/>
              </a:rPr>
              <a:t> instance, </a:t>
            </a:r>
            <a:r>
              <a:rPr lang="en-US" dirty="0" smtClean="0">
                <a:latin typeface="Arial" panose="020B0604020202020204" pitchFamily="34" charset="0"/>
                <a:cs typeface="Arial" panose="020B0604020202020204" pitchFamily="34" charset="0"/>
              </a:rPr>
              <a:t>we need to </a:t>
            </a:r>
            <a:r>
              <a:rPr lang="en-US" dirty="0">
                <a:latin typeface="Arial" panose="020B0604020202020204" pitchFamily="34" charset="0"/>
                <a:cs typeface="Arial" panose="020B0604020202020204" pitchFamily="34" charset="0"/>
              </a:rPr>
              <a:t>use the </a:t>
            </a:r>
            <a:r>
              <a:rPr lang="en-US" i="1" dirty="0" err="1">
                <a:latin typeface="Arial" panose="020B0604020202020204" pitchFamily="34" charset="0"/>
                <a:cs typeface="Arial" panose="020B0604020202020204" pitchFamily="34" charset="0"/>
              </a:rPr>
              <a:t>ngModel</a:t>
            </a:r>
            <a:r>
              <a:rPr lang="en-US" dirty="0">
                <a:latin typeface="Arial" panose="020B0604020202020204" pitchFamily="34" charset="0"/>
                <a:cs typeface="Arial" panose="020B0604020202020204" pitchFamily="34" charset="0"/>
              </a:rPr>
              <a:t> directive. In combination with a </a:t>
            </a:r>
            <a:r>
              <a:rPr lang="en-US" b="1" dirty="0">
                <a:latin typeface="Arial" panose="020B0604020202020204" pitchFamily="34" charset="0"/>
                <a:cs typeface="Arial" panose="020B0604020202020204" pitchFamily="34" charset="0"/>
              </a:rPr>
              <a:t>name</a:t>
            </a:r>
            <a:r>
              <a:rPr lang="en-US" dirty="0">
                <a:latin typeface="Arial" panose="020B0604020202020204" pitchFamily="34" charset="0"/>
                <a:cs typeface="Arial" panose="020B0604020202020204" pitchFamily="34" charset="0"/>
              </a:rPr>
              <a:t> attribute, </a:t>
            </a:r>
            <a:r>
              <a:rPr lang="en-US" i="1" dirty="0" err="1">
                <a:latin typeface="Arial" panose="020B0604020202020204" pitchFamily="34" charset="0"/>
                <a:cs typeface="Arial" panose="020B0604020202020204" pitchFamily="34" charset="0"/>
              </a:rPr>
              <a:t>ngModel</a:t>
            </a:r>
            <a:r>
              <a:rPr lang="en-US" dirty="0">
                <a:latin typeface="Arial" panose="020B0604020202020204" pitchFamily="34" charset="0"/>
                <a:cs typeface="Arial" panose="020B0604020202020204" pitchFamily="34" charset="0"/>
              </a:rPr>
              <a:t> creates a form control abstraction </a:t>
            </a:r>
            <a:r>
              <a:rPr lang="en-US" dirty="0" smtClean="0">
                <a:latin typeface="Arial" panose="020B0604020202020204" pitchFamily="34" charset="0"/>
                <a:cs typeface="Arial" panose="020B0604020202020204" pitchFamily="34" charset="0"/>
              </a:rPr>
              <a:t>behind </a:t>
            </a:r>
            <a:r>
              <a:rPr lang="en-US" dirty="0">
                <a:latin typeface="Arial" panose="020B0604020202020204" pitchFamily="34" charset="0"/>
                <a:cs typeface="Arial" panose="020B0604020202020204" pitchFamily="34" charset="0"/>
              </a:rPr>
              <a:t>the scenes. </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Every </a:t>
            </a:r>
            <a:r>
              <a:rPr lang="en-US" dirty="0">
                <a:latin typeface="Arial" panose="020B0604020202020204" pitchFamily="34" charset="0"/>
                <a:cs typeface="Arial" panose="020B0604020202020204" pitchFamily="34" charset="0"/>
              </a:rPr>
              <a:t>form control that is registered with </a:t>
            </a:r>
            <a:r>
              <a:rPr lang="en-US" b="1" i="1" dirty="0" err="1">
                <a:latin typeface="Arial" panose="020B0604020202020204" pitchFamily="34" charset="0"/>
                <a:cs typeface="Arial" panose="020B0604020202020204" pitchFamily="34" charset="0"/>
              </a:rPr>
              <a:t>ngModel</a:t>
            </a:r>
            <a:r>
              <a:rPr lang="en-US" dirty="0">
                <a:latin typeface="Arial" panose="020B0604020202020204" pitchFamily="34" charset="0"/>
                <a:cs typeface="Arial" panose="020B0604020202020204" pitchFamily="34" charset="0"/>
              </a:rPr>
              <a:t> will automatically show up in </a:t>
            </a:r>
            <a:r>
              <a:rPr lang="en-US" b="1" dirty="0" err="1">
                <a:latin typeface="Arial" panose="020B0604020202020204" pitchFamily="34" charset="0"/>
                <a:cs typeface="Arial" panose="020B0604020202020204" pitchFamily="34" charset="0"/>
              </a:rPr>
              <a:t>form.value</a:t>
            </a:r>
            <a:r>
              <a:rPr lang="en-US" dirty="0">
                <a:latin typeface="Arial" panose="020B0604020202020204" pitchFamily="34" charset="0"/>
                <a:cs typeface="Arial" panose="020B0604020202020204" pitchFamily="34" charset="0"/>
              </a:rPr>
              <a:t> and can then easily be used for further post processing.</a:t>
            </a:r>
            <a:endParaRPr lang="en-US" dirty="0" smtClean="0">
              <a:latin typeface="Arial" panose="020B0604020202020204" pitchFamily="34" charset="0"/>
              <a:cs typeface="Arial" panose="020B0604020202020204" pitchFamily="34" charset="0"/>
            </a:endParaRPr>
          </a:p>
        </p:txBody>
      </p:sp>
      <p:sp>
        <p:nvSpPr>
          <p:cNvPr id="6" name="TextBox 5"/>
          <p:cNvSpPr txBox="1"/>
          <p:nvPr/>
        </p:nvSpPr>
        <p:spPr>
          <a:xfrm>
            <a:off x="762000" y="1524000"/>
            <a:ext cx="8382000" cy="7386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&lt;form #form="</a:t>
            </a:r>
            <a:r>
              <a:rPr lang="en-US" sz="1400" dirty="0" err="1">
                <a:latin typeface="Courier New" panose="02070309020205020404" pitchFamily="49" charset="0"/>
                <a:cs typeface="Courier New" panose="02070309020205020404" pitchFamily="49" charset="0"/>
              </a:rPr>
              <a:t>ngForm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&lt;/form&gt;</a:t>
            </a:r>
          </a:p>
        </p:txBody>
      </p:sp>
      <p:sp>
        <p:nvSpPr>
          <p:cNvPr id="10" name="TextBox 9"/>
          <p:cNvSpPr txBox="1"/>
          <p:nvPr/>
        </p:nvSpPr>
        <p:spPr>
          <a:xfrm>
            <a:off x="681446" y="4657114"/>
            <a:ext cx="83820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&lt;form #form="</a:t>
            </a:r>
            <a:r>
              <a:rPr lang="en-US" sz="1400" dirty="0" err="1">
                <a:latin typeface="Courier New" panose="02070309020205020404" pitchFamily="49" charset="0"/>
                <a:cs typeface="Courier New" panose="02070309020205020404" pitchFamily="49" charset="0"/>
              </a:rPr>
              <a:t>ngForm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ngSubmit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logForm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form.value</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&lt;label&gt;</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:&lt;/label&gt;</a:t>
            </a:r>
          </a:p>
          <a:p>
            <a:r>
              <a:rPr lang="en-US" sz="1400" dirty="0">
                <a:latin typeface="Courier New" panose="02070309020205020404" pitchFamily="49" charset="0"/>
                <a:cs typeface="Courier New" panose="02070309020205020404" pitchFamily="49" charset="0"/>
              </a:rPr>
              <a:t>  &lt;input type="text" name="</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ngModel</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&lt;/form&gt;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585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Driven Forms (Contd.)</a:t>
            </a:r>
            <a:endParaRPr lang="en-US" dirty="0"/>
          </a:p>
        </p:txBody>
      </p:sp>
      <p:sp>
        <p:nvSpPr>
          <p:cNvPr id="4" name="Rectangle 1"/>
          <p:cNvSpPr>
            <a:spLocks noChangeArrowheads="1"/>
          </p:cNvSpPr>
          <p:nvPr/>
        </p:nvSpPr>
        <p:spPr bwMode="auto">
          <a:xfrm>
            <a:off x="352425" y="1069032"/>
            <a:ext cx="8534400"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b="1" dirty="0" err="1" smtClean="0">
                <a:latin typeface="Arial" panose="020B0604020202020204" pitchFamily="34" charset="0"/>
                <a:cs typeface="Arial" panose="020B0604020202020204" pitchFamily="34" charset="0"/>
              </a:rPr>
              <a:t>ngModel</a:t>
            </a:r>
            <a:r>
              <a:rPr lang="en-US" b="1" dirty="0" smtClean="0">
                <a:latin typeface="Arial" panose="020B0604020202020204" pitchFamily="34" charset="0"/>
                <a:cs typeface="Arial" panose="020B0604020202020204" pitchFamily="34" charset="0"/>
              </a:rPr>
              <a:t> - continued</a:t>
            </a:r>
          </a:p>
          <a:p>
            <a:pPr lvl="1"/>
            <a:r>
              <a:rPr lang="en-US" dirty="0" smtClean="0">
                <a:latin typeface="Arial" panose="020B0604020202020204" pitchFamily="34" charset="0"/>
                <a:cs typeface="Arial" panose="020B0604020202020204" pitchFamily="34" charset="0"/>
              </a:rPr>
              <a:t>When used without a value, </a:t>
            </a:r>
            <a:r>
              <a:rPr lang="en-US" b="1" i="1" dirty="0" err="1" smtClean="0">
                <a:latin typeface="Arial" panose="020B0604020202020204" pitchFamily="34" charset="0"/>
                <a:cs typeface="Arial" panose="020B0604020202020204" pitchFamily="34" charset="0"/>
              </a:rPr>
              <a:t>ngModel</a:t>
            </a:r>
            <a:r>
              <a:rPr lang="en-US" dirty="0" smtClean="0">
                <a:latin typeface="Arial" panose="020B0604020202020204" pitchFamily="34" charset="0"/>
                <a:cs typeface="Arial" panose="020B0604020202020204" pitchFamily="34" charset="0"/>
              </a:rPr>
              <a:t> indicates that its hosting form element should be part of the Angular form .</a:t>
            </a:r>
          </a:p>
          <a:p>
            <a:pPr lvl="1"/>
            <a:r>
              <a:rPr lang="en-US" dirty="0" smtClean="0">
                <a:latin typeface="Arial" panose="020B0604020202020204" pitchFamily="34" charset="0"/>
                <a:cs typeface="Arial" panose="020B0604020202020204" pitchFamily="34" charset="0"/>
              </a:rPr>
              <a:t>When used with an expression, </a:t>
            </a:r>
            <a:r>
              <a:rPr lang="en-US" b="1" i="1" dirty="0" err="1" smtClean="0">
                <a:latin typeface="Arial" panose="020B0604020202020204" pitchFamily="34" charset="0"/>
                <a:cs typeface="Arial" panose="020B0604020202020204" pitchFamily="34" charset="0"/>
              </a:rPr>
              <a:t>ngModel</a:t>
            </a:r>
            <a:r>
              <a:rPr lang="en-US" dirty="0" smtClean="0">
                <a:latin typeface="Arial" panose="020B0604020202020204" pitchFamily="34" charset="0"/>
                <a:cs typeface="Arial" panose="020B0604020202020204" pitchFamily="34" charset="0"/>
              </a:rPr>
              <a:t> lets the form element to be bound to an existing domain model.</a:t>
            </a:r>
          </a:p>
        </p:txBody>
      </p:sp>
      <p:sp>
        <p:nvSpPr>
          <p:cNvPr id="10" name="TextBox 9"/>
          <p:cNvSpPr txBox="1"/>
          <p:nvPr/>
        </p:nvSpPr>
        <p:spPr>
          <a:xfrm>
            <a:off x="528637" y="2787446"/>
            <a:ext cx="8382000" cy="181588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fieldset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ngModelGroup</a:t>
            </a:r>
            <a:r>
              <a:rPr lang="en-US" sz="1400" dirty="0">
                <a:latin typeface="Courier New" panose="02070309020205020404" pitchFamily="49" charset="0"/>
                <a:cs typeface="Courier New" panose="02070309020205020404" pitchFamily="49" charset="0"/>
              </a:rPr>
              <a:t>="name"&gt;</a:t>
            </a:r>
          </a:p>
          <a:p>
            <a:r>
              <a:rPr lang="en-US" sz="1400" dirty="0">
                <a:latin typeface="Courier New" panose="02070309020205020404" pitchFamily="49" charset="0"/>
                <a:cs typeface="Courier New" panose="02070309020205020404" pitchFamily="49" charset="0"/>
              </a:rPr>
              <a:t>  &lt;label&gt;</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:&lt;/label&gt;</a:t>
            </a:r>
          </a:p>
          <a:p>
            <a:r>
              <a:rPr lang="en-US" sz="1400" dirty="0">
                <a:latin typeface="Courier New" panose="02070309020205020404" pitchFamily="49" charset="0"/>
                <a:cs typeface="Courier New" panose="02070309020205020404" pitchFamily="49" charset="0"/>
              </a:rPr>
              <a:t>  &lt;input type="text" name="</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ngModel</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firstname</a:t>
            </a:r>
            <a:r>
              <a:rPr lang="en-US" sz="1400" dirty="0" smtClean="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&lt;p&gt;You entered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}}&lt;/p&gt;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&lt;label&gt;</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:&lt;/label&gt;</a:t>
            </a:r>
          </a:p>
          <a:p>
            <a:r>
              <a:rPr lang="en-US" sz="1400" dirty="0">
                <a:latin typeface="Courier New" panose="02070309020205020404" pitchFamily="49" charset="0"/>
                <a:cs typeface="Courier New" panose="02070309020205020404" pitchFamily="49" charset="0"/>
              </a:rPr>
              <a:t>  &lt;input type="text" name="</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ngModel</a:t>
            </a:r>
            <a:r>
              <a:rPr lang="en-US" sz="1400" dirty="0"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&lt;p&gt;You entered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}}&lt;/p&gt;</a:t>
            </a: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fieldset</a:t>
            </a:r>
            <a:r>
              <a:rPr lang="en-US" sz="1400" dirty="0">
                <a:latin typeface="Courier New" panose="02070309020205020404" pitchFamily="49" charset="0"/>
                <a:cs typeface="Courier New" panose="02070309020205020404" pitchFamily="49" charset="0"/>
              </a:rPr>
              <a:t>&gt;</a:t>
            </a:r>
          </a:p>
        </p:txBody>
      </p:sp>
      <p:sp>
        <p:nvSpPr>
          <p:cNvPr id="7" name="TextBox 6"/>
          <p:cNvSpPr txBox="1"/>
          <p:nvPr/>
        </p:nvSpPr>
        <p:spPr>
          <a:xfrm>
            <a:off x="528637" y="4889718"/>
            <a:ext cx="8382000" cy="181588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'app',</a:t>
            </a:r>
          </a:p>
          <a:p>
            <a:r>
              <a:rPr lang="en-US" sz="1400" dirty="0">
                <a:latin typeface="Courier New" panose="02070309020205020404" pitchFamily="49" charset="0"/>
                <a:cs typeface="Courier New" panose="02070309020205020404" pitchFamily="49" charset="0"/>
              </a:rPr>
              <a:t>  template: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class App {</a:t>
            </a: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 'Pascal';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Precht</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3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Driven Forms (Contd.)</a:t>
            </a:r>
            <a:endParaRPr lang="en-US" dirty="0"/>
          </a:p>
        </p:txBody>
      </p:sp>
      <p:sp>
        <p:nvSpPr>
          <p:cNvPr id="4" name="Rectangle 1"/>
          <p:cNvSpPr>
            <a:spLocks noChangeArrowheads="1"/>
          </p:cNvSpPr>
          <p:nvPr/>
        </p:nvSpPr>
        <p:spPr bwMode="auto">
          <a:xfrm>
            <a:off x="381000" y="981179"/>
            <a:ext cx="8534400" cy="1608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b="1" i="1" dirty="0" err="1">
                <a:latin typeface="Arial" panose="020B0604020202020204" pitchFamily="34" charset="0"/>
                <a:cs typeface="Arial" panose="020B0604020202020204" pitchFamily="34" charset="0"/>
              </a:rPr>
              <a:t>ngModelGroup</a:t>
            </a:r>
            <a:r>
              <a:rPr lang="en-US" sz="2000" b="1" i="1" dirty="0">
                <a:latin typeface="Arial" panose="020B0604020202020204" pitchFamily="34" charset="0"/>
                <a:cs typeface="Arial" panose="020B0604020202020204" pitchFamily="34" charset="0"/>
              </a:rPr>
              <a:t> </a:t>
            </a:r>
            <a:endParaRPr lang="en-US" sz="2000" b="1" i="1" dirty="0" smtClean="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ngModelGroup</a:t>
            </a:r>
            <a:r>
              <a:rPr lang="en-US" sz="2000" dirty="0">
                <a:latin typeface="Arial" panose="020B0604020202020204" pitchFamily="34" charset="0"/>
                <a:cs typeface="Arial" panose="020B0604020202020204" pitchFamily="34" charset="0"/>
              </a:rPr>
              <a:t> enables </a:t>
            </a:r>
            <a:r>
              <a:rPr lang="en-US" sz="2000" dirty="0" smtClean="0">
                <a:latin typeface="Arial" panose="020B0604020202020204" pitchFamily="34" charset="0"/>
                <a:cs typeface="Arial" panose="020B0604020202020204" pitchFamily="34" charset="0"/>
              </a:rPr>
              <a:t>semantic grouping of form </a:t>
            </a:r>
            <a:r>
              <a:rPr lang="en-US" sz="2000" dirty="0">
                <a:latin typeface="Arial" panose="020B0604020202020204" pitchFamily="34" charset="0"/>
                <a:cs typeface="Arial" panose="020B0604020202020204" pitchFamily="34" charset="0"/>
              </a:rPr>
              <a:t>controls. </a:t>
            </a:r>
            <a:endParaRPr lang="en-US" sz="2000" dirty="0" smtClean="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also tracks validity state of the inner form controls. This comes in very handy if </a:t>
            </a: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validity state of just a sub set of the </a:t>
            </a:r>
            <a:r>
              <a:rPr lang="en-US" sz="2000" dirty="0" smtClean="0">
                <a:latin typeface="Arial" panose="020B0604020202020204" pitchFamily="34" charset="0"/>
                <a:cs typeface="Arial" panose="020B0604020202020204" pitchFamily="34" charset="0"/>
              </a:rPr>
              <a:t>form needs to be checked</a:t>
            </a:r>
            <a:endParaRPr lang="en-US" sz="2000" dirty="0">
              <a:latin typeface="Arial" panose="020B0604020202020204" pitchFamily="34" charset="0"/>
              <a:cs typeface="Arial" panose="020B0604020202020204" pitchFamily="34" charset="0"/>
            </a:endParaRPr>
          </a:p>
        </p:txBody>
      </p:sp>
      <p:sp>
        <p:nvSpPr>
          <p:cNvPr id="10" name="TextBox 9"/>
          <p:cNvSpPr txBox="1"/>
          <p:nvPr/>
        </p:nvSpPr>
        <p:spPr>
          <a:xfrm>
            <a:off x="457200" y="2819400"/>
            <a:ext cx="8382000" cy="289310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fieldset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ngModelGroup</a:t>
            </a:r>
            <a:r>
              <a:rPr lang="en-US" sz="1400" dirty="0">
                <a:latin typeface="Courier New" panose="02070309020205020404" pitchFamily="49" charset="0"/>
                <a:cs typeface="Courier New" panose="02070309020205020404" pitchFamily="49" charset="0"/>
              </a:rPr>
              <a:t>="name"&gt;</a:t>
            </a:r>
          </a:p>
          <a:p>
            <a:r>
              <a:rPr lang="en-US" sz="1400" dirty="0">
                <a:latin typeface="Courier New" panose="02070309020205020404" pitchFamily="49" charset="0"/>
                <a:cs typeface="Courier New" panose="02070309020205020404" pitchFamily="49" charset="0"/>
              </a:rPr>
              <a:t>  &lt;label&gt;</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:&lt;/label&gt;</a:t>
            </a:r>
          </a:p>
          <a:p>
            <a:r>
              <a:rPr lang="en-US" sz="1400" dirty="0">
                <a:latin typeface="Courier New" panose="02070309020205020404" pitchFamily="49" charset="0"/>
                <a:cs typeface="Courier New" panose="02070309020205020404" pitchFamily="49" charset="0"/>
              </a:rPr>
              <a:t>  &lt;input type="text" name="</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ngModel</a:t>
            </a:r>
            <a:r>
              <a:rPr lang="en-US" sz="1400" dirty="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&lt;label&gt;</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:&lt;/label&gt;</a:t>
            </a:r>
          </a:p>
          <a:p>
            <a:r>
              <a:rPr lang="en-US" sz="1400" dirty="0">
                <a:latin typeface="Courier New" panose="02070309020205020404" pitchFamily="49" charset="0"/>
                <a:cs typeface="Courier New" panose="02070309020205020404" pitchFamily="49" charset="0"/>
              </a:rPr>
              <a:t>  &lt;input type="text" name="</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ngModel</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fieldset</a:t>
            </a:r>
            <a:r>
              <a:rPr lang="en-US" sz="1400" dirty="0">
                <a:latin typeface="Courier New" panose="02070309020205020404" pitchFamily="49" charset="0"/>
                <a:cs typeface="Courier New" panose="02070309020205020404" pitchFamily="49" charset="0"/>
              </a:rPr>
              <a:t>&gt;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fieldset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ngModelGroup</a:t>
            </a:r>
            <a:r>
              <a:rPr lang="en-US" sz="1400" dirty="0">
                <a:latin typeface="Courier New" panose="02070309020205020404" pitchFamily="49" charset="0"/>
                <a:cs typeface="Courier New" panose="02070309020205020404" pitchFamily="49" charset="0"/>
              </a:rPr>
              <a:t>="address"&gt;</a:t>
            </a:r>
          </a:p>
          <a:p>
            <a:r>
              <a:rPr lang="en-US" sz="1400" dirty="0">
                <a:latin typeface="Courier New" panose="02070309020205020404" pitchFamily="49" charset="0"/>
                <a:cs typeface="Courier New" panose="02070309020205020404" pitchFamily="49" charset="0"/>
              </a:rPr>
              <a:t>  &lt;label&gt;Street:&lt;/label&gt;</a:t>
            </a:r>
          </a:p>
          <a:p>
            <a:r>
              <a:rPr lang="en-US" sz="1400" dirty="0">
                <a:latin typeface="Courier New" panose="02070309020205020404" pitchFamily="49" charset="0"/>
                <a:cs typeface="Courier New" panose="02070309020205020404" pitchFamily="49" charset="0"/>
              </a:rPr>
              <a:t>  &lt;input type="text" name="street" </a:t>
            </a:r>
            <a:r>
              <a:rPr lang="en-US" sz="1400" dirty="0" err="1">
                <a:latin typeface="Courier New" panose="02070309020205020404" pitchFamily="49" charset="0"/>
                <a:cs typeface="Courier New" panose="02070309020205020404" pitchFamily="49" charset="0"/>
              </a:rPr>
              <a:t>ngModel</a:t>
            </a:r>
            <a:r>
              <a:rPr lang="en-US" sz="1400" dirty="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  &lt;</a:t>
            </a:r>
            <a:r>
              <a:rPr lang="en-US" sz="1400" dirty="0">
                <a:latin typeface="Courier New" panose="02070309020205020404" pitchFamily="49" charset="0"/>
                <a:cs typeface="Courier New" panose="02070309020205020404" pitchFamily="49" charset="0"/>
              </a:rPr>
              <a:t>label&gt;Zip:&lt;/label&gt;</a:t>
            </a:r>
          </a:p>
          <a:p>
            <a:r>
              <a:rPr lang="en-US" sz="1400" dirty="0">
                <a:latin typeface="Courier New" panose="02070309020205020404" pitchFamily="49" charset="0"/>
                <a:cs typeface="Courier New" panose="02070309020205020404" pitchFamily="49" charset="0"/>
              </a:rPr>
              <a:t>  &lt;input type="text" name="zip" </a:t>
            </a:r>
            <a:r>
              <a:rPr lang="en-US" sz="1400" dirty="0" err="1">
                <a:latin typeface="Courier New" panose="02070309020205020404" pitchFamily="49" charset="0"/>
                <a:cs typeface="Courier New" panose="02070309020205020404" pitchFamily="49" charset="0"/>
              </a:rPr>
              <a:t>ngModel</a:t>
            </a:r>
            <a:r>
              <a:rPr lang="en-US" sz="1400" dirty="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fieldset</a:t>
            </a:r>
            <a:r>
              <a:rPr lang="en-US" sz="1400"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45096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Forms</a:t>
            </a:r>
            <a:endParaRPr lang="en-US" dirty="0"/>
          </a:p>
        </p:txBody>
      </p:sp>
      <p:graphicFrame>
        <p:nvGraphicFramePr>
          <p:cNvPr id="3" name="Diagram 2"/>
          <p:cNvGraphicFramePr/>
          <p:nvPr>
            <p:extLst>
              <p:ext uri="{D42A27DB-BD31-4B8C-83A1-F6EECF244321}">
                <p14:modId xmlns:p14="http://schemas.microsoft.com/office/powerpoint/2010/main" val="546824877"/>
              </p:ext>
            </p:extLst>
          </p:nvPr>
        </p:nvGraphicFramePr>
        <p:xfrm>
          <a:off x="304800" y="838200"/>
          <a:ext cx="86868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04800" y="3444657"/>
            <a:ext cx="8382000" cy="310854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'my-app',</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a:t>
            </a:r>
            <a:r>
              <a:rPr lang="en-US" sz="1400" dirty="0" err="1">
                <a:latin typeface="Courier New" panose="02070309020205020404" pitchFamily="49" charset="0"/>
                <a:cs typeface="Courier New" panose="02070309020205020404" pitchFamily="49" charset="0"/>
              </a:rPr>
              <a:t>AppComponent</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registerForm</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FormGroup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FormControl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new </a:t>
            </a:r>
            <a:r>
              <a:rPr lang="en-US" sz="1400" dirty="0" err="1">
                <a:latin typeface="Courier New" panose="02070309020205020404" pitchFamily="49" charset="0"/>
                <a:cs typeface="Courier New" panose="02070309020205020404" pitchFamily="49" charset="0"/>
              </a:rPr>
              <a:t>FormControl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address: new </a:t>
            </a:r>
            <a:r>
              <a:rPr lang="en-US" sz="1400" dirty="0" err="1">
                <a:latin typeface="Courier New" panose="02070309020205020404" pitchFamily="49" charset="0"/>
                <a:cs typeface="Courier New" panose="02070309020205020404" pitchFamily="49" charset="0"/>
              </a:rPr>
              <a:t>FormGroup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street: new </a:t>
            </a:r>
            <a:r>
              <a:rPr lang="en-US" sz="1400" dirty="0" err="1">
                <a:latin typeface="Courier New" panose="02070309020205020404" pitchFamily="49" charset="0"/>
                <a:cs typeface="Courier New" panose="02070309020205020404" pitchFamily="49" charset="0"/>
              </a:rPr>
              <a:t>FormControl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zip: new </a:t>
            </a:r>
            <a:r>
              <a:rPr lang="en-US" sz="1400" dirty="0" err="1">
                <a:latin typeface="Courier New" panose="02070309020205020404" pitchFamily="49" charset="0"/>
                <a:cs typeface="Courier New" panose="02070309020205020404" pitchFamily="49" charset="0"/>
              </a:rPr>
              <a:t>FormControl</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5950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Forms (Contd.)</a:t>
            </a:r>
            <a:endParaRPr lang="en-US" dirty="0"/>
          </a:p>
        </p:txBody>
      </p:sp>
      <p:sp>
        <p:nvSpPr>
          <p:cNvPr id="4" name="Rectangle 1"/>
          <p:cNvSpPr>
            <a:spLocks noChangeArrowheads="1"/>
          </p:cNvSpPr>
          <p:nvPr/>
        </p:nvSpPr>
        <p:spPr bwMode="auto">
          <a:xfrm>
            <a:off x="457200" y="1112966"/>
            <a:ext cx="853440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b="1" dirty="0" err="1" smtClean="0">
                <a:latin typeface="Arial" panose="020B0604020202020204" pitchFamily="34" charset="0"/>
                <a:cs typeface="Arial" panose="020B0604020202020204" pitchFamily="34" charset="0"/>
              </a:rPr>
              <a:t>formGroup</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To tell Angular </a:t>
            </a:r>
            <a:r>
              <a:rPr lang="en-US" dirty="0">
                <a:latin typeface="Arial" panose="020B0604020202020204" pitchFamily="34" charset="0"/>
                <a:cs typeface="Arial" panose="020B0604020202020204" pitchFamily="34" charset="0"/>
              </a:rPr>
              <a:t>that </a:t>
            </a:r>
            <a:r>
              <a:rPr lang="en-US" dirty="0" smtClean="0">
                <a:latin typeface="Arial" panose="020B0604020202020204" pitchFamily="34" charset="0"/>
                <a:cs typeface="Arial" panose="020B0604020202020204" pitchFamily="34" charset="0"/>
              </a:rPr>
              <a:t>a form </a:t>
            </a:r>
            <a:r>
              <a:rPr lang="en-US" dirty="0">
                <a:latin typeface="Arial" panose="020B0604020202020204" pitchFamily="34" charset="0"/>
                <a:cs typeface="Arial" panose="020B0604020202020204" pitchFamily="34" charset="0"/>
              </a:rPr>
              <a:t>model is responsible for the </a:t>
            </a:r>
            <a:r>
              <a:rPr lang="en-US" dirty="0" smtClean="0">
                <a:latin typeface="Arial" panose="020B0604020202020204" pitchFamily="34" charset="0"/>
                <a:cs typeface="Arial" panose="020B0604020202020204" pitchFamily="34" charset="0"/>
              </a:rPr>
              <a:t>corresponding form template, the </a:t>
            </a:r>
            <a:r>
              <a:rPr lang="en-US" dirty="0" err="1">
                <a:latin typeface="Arial" panose="020B0604020202020204" pitchFamily="34" charset="0"/>
                <a:cs typeface="Arial" panose="020B0604020202020204" pitchFamily="34" charset="0"/>
              </a:rPr>
              <a:t>formGroup</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directive can be used. The </a:t>
            </a:r>
            <a:r>
              <a:rPr lang="en-US" dirty="0" err="1" smtClean="0">
                <a:latin typeface="Arial" panose="020B0604020202020204" pitchFamily="34" charset="0"/>
                <a:cs typeface="Arial" panose="020B0604020202020204" pitchFamily="34" charset="0"/>
              </a:rPr>
              <a:t>formGroup</a:t>
            </a:r>
            <a:r>
              <a:rPr lang="en-US" dirty="0" smtClean="0">
                <a:latin typeface="Arial" panose="020B0604020202020204" pitchFamily="34" charset="0"/>
                <a:cs typeface="Arial" panose="020B0604020202020204" pitchFamily="34" charset="0"/>
              </a:rPr>
              <a:t> takes </a:t>
            </a:r>
            <a:r>
              <a:rPr lang="en-US" dirty="0">
                <a:latin typeface="Arial" panose="020B0604020202020204" pitchFamily="34" charset="0"/>
                <a:cs typeface="Arial" panose="020B0604020202020204" pitchFamily="34" charset="0"/>
              </a:rPr>
              <a:t>an expression that evaluates to a </a:t>
            </a:r>
            <a:r>
              <a:rPr lang="en-US" dirty="0" err="1">
                <a:latin typeface="Arial" panose="020B0604020202020204" pitchFamily="34" charset="0"/>
                <a:cs typeface="Arial" panose="020B0604020202020204" pitchFamily="34" charset="0"/>
              </a:rPr>
              <a:t>FormGroup</a:t>
            </a:r>
            <a:r>
              <a:rPr lang="en-US" dirty="0">
                <a:latin typeface="Arial" panose="020B0604020202020204" pitchFamily="34" charset="0"/>
                <a:cs typeface="Arial" panose="020B0604020202020204" pitchFamily="34" charset="0"/>
              </a:rPr>
              <a:t> instance.</a:t>
            </a:r>
          </a:p>
        </p:txBody>
      </p:sp>
      <p:sp>
        <p:nvSpPr>
          <p:cNvPr id="6" name="TextBox 5"/>
          <p:cNvSpPr txBox="1"/>
          <p:nvPr/>
        </p:nvSpPr>
        <p:spPr>
          <a:xfrm>
            <a:off x="609600" y="2681089"/>
            <a:ext cx="8382000" cy="7386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&lt;form [</a:t>
            </a:r>
            <a:r>
              <a:rPr lang="en-US" sz="1400" dirty="0" err="1">
                <a:latin typeface="Courier New" panose="02070309020205020404" pitchFamily="49" charset="0"/>
                <a:cs typeface="Courier New" panose="02070309020205020404" pitchFamily="49" charset="0"/>
              </a:rPr>
              <a:t>formGroup</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registerForm</a:t>
            </a:r>
            <a:r>
              <a:rPr lang="en-US" sz="1400" dirty="0">
                <a:latin typeface="Courier New" panose="02070309020205020404" pitchFamily="49" charset="0"/>
                <a:cs typeface="Courier New" panose="02070309020205020404" pitchFamily="49" charset="0"/>
              </a:rPr>
              <a:t>"&gt;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&lt;/form&gt;</a:t>
            </a:r>
          </a:p>
        </p:txBody>
      </p:sp>
    </p:spTree>
    <p:extLst>
      <p:ext uri="{BB962C8B-B14F-4D97-AF65-F5344CB8AC3E}">
        <p14:creationId xmlns:p14="http://schemas.microsoft.com/office/powerpoint/2010/main" val="387787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8"/>
          <p:cNvSpPr>
            <a:spLocks noGrp="1"/>
          </p:cNvSpPr>
          <p:nvPr>
            <p:ph type="sldNum" sz="quarter" idx="4294967295"/>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Rectangle 3"/>
          <p:cNvSpPr/>
          <p:nvPr/>
        </p:nvSpPr>
        <p:spPr>
          <a:xfrm>
            <a:off x="2514600" y="2438400"/>
            <a:ext cx="3762568" cy="369332"/>
          </a:xfrm>
          <a:prstGeom prst="rect">
            <a:avLst/>
          </a:prstGeom>
        </p:spPr>
        <p:txBody>
          <a:bodyPr wrap="none">
            <a:spAutoFit/>
          </a:bodyPr>
          <a:lstStyle/>
          <a:p>
            <a:pPr lvl="0" fontAlgn="base">
              <a:spcBef>
                <a:spcPct val="20000"/>
              </a:spcBef>
              <a:spcAft>
                <a:spcPct val="0"/>
              </a:spcAft>
              <a:buSzPct val="95000"/>
            </a:pPr>
            <a:r>
              <a:rPr lang="en-US" dirty="0">
                <a:latin typeface="Arial Unicode MS" pitchFamily="34" charset="-128"/>
                <a:ea typeface="Arial Unicode MS" pitchFamily="34" charset="-128"/>
                <a:cs typeface="Arial Unicode MS" pitchFamily="34" charset="-128"/>
              </a:rPr>
              <a:t>Vignesh Murali Natarajan (119780)</a:t>
            </a:r>
          </a:p>
        </p:txBody>
      </p:sp>
      <p:sp>
        <p:nvSpPr>
          <p:cNvPr id="5" name="Rectangle 4"/>
          <p:cNvSpPr/>
          <p:nvPr/>
        </p:nvSpPr>
        <p:spPr>
          <a:xfrm>
            <a:off x="2514600" y="2888232"/>
            <a:ext cx="6324600" cy="646331"/>
          </a:xfrm>
          <a:prstGeom prst="rect">
            <a:avLst/>
          </a:prstGeom>
        </p:spPr>
        <p:txBody>
          <a:bodyPr wrap="square">
            <a:spAutoFit/>
          </a:bodyPr>
          <a:lstStyle/>
          <a:p>
            <a:pPr lvl="0" fontAlgn="base">
              <a:spcBef>
                <a:spcPct val="20000"/>
              </a:spcBef>
              <a:spcAft>
                <a:spcPct val="0"/>
              </a:spcAft>
              <a:buSzPct val="95000"/>
            </a:pPr>
            <a:r>
              <a:rPr lang="en-US" sz="1200" dirty="0"/>
              <a:t>Veteran Trainer, </a:t>
            </a:r>
            <a:r>
              <a:rPr lang="en-US" sz="1200" dirty="0" smtClean="0"/>
              <a:t>Delivery Manager </a:t>
            </a:r>
            <a:r>
              <a:rPr lang="en-US" sz="1200" dirty="0"/>
              <a:t>and </a:t>
            </a:r>
            <a:r>
              <a:rPr lang="en-US" sz="1200" dirty="0" smtClean="0"/>
              <a:t>Sr. Architect </a:t>
            </a:r>
            <a:r>
              <a:rPr lang="en-US" sz="1200" dirty="0"/>
              <a:t>with </a:t>
            </a:r>
            <a:r>
              <a:rPr lang="en-US" sz="1200" dirty="0" smtClean="0"/>
              <a:t>more than a decade of </a:t>
            </a:r>
            <a:r>
              <a:rPr lang="en-US" sz="1200" dirty="0"/>
              <a:t>technical training </a:t>
            </a:r>
            <a:r>
              <a:rPr lang="en-US" sz="1200" dirty="0" smtClean="0"/>
              <a:t>experience. He has 13 </a:t>
            </a:r>
            <a:r>
              <a:rPr lang="en-US" sz="1200" dirty="0"/>
              <a:t>technical certifications on Java, Mobile, Web, Architecture, Design and </a:t>
            </a:r>
            <a:r>
              <a:rPr lang="en-US" sz="1200" dirty="0" smtClean="0"/>
              <a:t>Development under his belt</a:t>
            </a:r>
            <a:endParaRPr lang="en-US" sz="1200" dirty="0">
              <a:latin typeface="Arial Unicode MS" pitchFamily="34" charset="-128"/>
              <a:ea typeface="Arial Unicode MS" pitchFamily="34" charset="-128"/>
              <a:cs typeface="Arial Unicode MS" pitchFamily="34" charset="-128"/>
            </a:endParaRPr>
          </a:p>
        </p:txBody>
      </p:sp>
      <p:sp>
        <p:nvSpPr>
          <p:cNvPr id="6" name="Rectangle 5"/>
          <p:cNvSpPr/>
          <p:nvPr/>
        </p:nvSpPr>
        <p:spPr>
          <a:xfrm>
            <a:off x="2514600" y="3693906"/>
            <a:ext cx="1712135" cy="369332"/>
          </a:xfrm>
          <a:prstGeom prst="rect">
            <a:avLst/>
          </a:prstGeom>
        </p:spPr>
        <p:txBody>
          <a:bodyPr wrap="none">
            <a:spAutoFit/>
          </a:bodyPr>
          <a:lstStyle/>
          <a:p>
            <a:pPr lvl="0" fontAlgn="base">
              <a:spcBef>
                <a:spcPct val="20000"/>
              </a:spcBef>
              <a:spcAft>
                <a:spcPct val="0"/>
              </a:spcAft>
              <a:buSzPct val="95000"/>
            </a:pPr>
            <a:r>
              <a:rPr lang="en-US" dirty="0"/>
              <a:t>1.0, </a:t>
            </a:r>
            <a:r>
              <a:rPr lang="en-US" dirty="0" smtClean="0"/>
              <a:t>March 2019</a:t>
            </a:r>
            <a:endParaRPr lang="en-US" sz="1600"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678445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Driven Forms</a:t>
            </a:r>
            <a:endParaRPr lang="en-US" dirty="0"/>
          </a:p>
        </p:txBody>
      </p:sp>
      <p:sp>
        <p:nvSpPr>
          <p:cNvPr id="4" name="Rectangle 1"/>
          <p:cNvSpPr>
            <a:spLocks noChangeArrowheads="1"/>
          </p:cNvSpPr>
          <p:nvPr/>
        </p:nvSpPr>
        <p:spPr bwMode="auto">
          <a:xfrm>
            <a:off x="304800" y="956860"/>
            <a:ext cx="8534400"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b="1" dirty="0" err="1" smtClean="0">
                <a:latin typeface="Arial" panose="020B0604020202020204" pitchFamily="34" charset="0"/>
                <a:cs typeface="Arial" panose="020B0604020202020204" pitchFamily="34" charset="0"/>
              </a:rPr>
              <a:t>formGroupName</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is </a:t>
            </a:r>
            <a:r>
              <a:rPr lang="en-US" dirty="0" smtClean="0">
                <a:latin typeface="Arial" panose="020B0604020202020204" pitchFamily="34" charset="0"/>
                <a:cs typeface="Arial" panose="020B0604020202020204" pitchFamily="34" charset="0"/>
              </a:rPr>
              <a:t>used to associate </a:t>
            </a:r>
            <a:r>
              <a:rPr lang="en-US" dirty="0">
                <a:latin typeface="Arial" panose="020B0604020202020204" pitchFamily="34" charset="0"/>
                <a:cs typeface="Arial" panose="020B0604020202020204" pitchFamily="34" charset="0"/>
              </a:rPr>
              <a:t>a group of form controls to </a:t>
            </a:r>
            <a:r>
              <a:rPr lang="en-US" dirty="0" smtClean="0">
                <a:latin typeface="Arial" panose="020B0604020202020204" pitchFamily="34" charset="0"/>
                <a:cs typeface="Arial" panose="020B0604020202020204" pitchFamily="34" charset="0"/>
              </a:rPr>
              <a:t>its model. A </a:t>
            </a:r>
            <a:r>
              <a:rPr lang="en-US" dirty="0">
                <a:latin typeface="Arial" panose="020B0604020202020204" pitchFamily="34" charset="0"/>
                <a:cs typeface="Arial" panose="020B0604020202020204" pitchFamily="34" charset="0"/>
              </a:rPr>
              <a:t>surrounding element </a:t>
            </a:r>
            <a:r>
              <a:rPr lang="en-US" dirty="0" smtClean="0">
                <a:latin typeface="Arial" panose="020B0604020202020204" pitchFamily="34" charset="0"/>
                <a:cs typeface="Arial" panose="020B0604020202020204" pitchFamily="34" charset="0"/>
              </a:rPr>
              <a:t>is needed for hosting the </a:t>
            </a:r>
            <a:r>
              <a:rPr lang="en-US" dirty="0" err="1" smtClean="0">
                <a:latin typeface="Arial" panose="020B0604020202020204" pitchFamily="34" charset="0"/>
                <a:cs typeface="Arial" panose="020B0604020202020204" pitchFamily="34" charset="0"/>
              </a:rPr>
              <a:t>formGroupName</a:t>
            </a:r>
            <a:r>
              <a:rPr lang="en-US" dirty="0" smtClean="0">
                <a:latin typeface="Arial" panose="020B0604020202020204" pitchFamily="34" charset="0"/>
                <a:cs typeface="Arial" panose="020B0604020202020204" pitchFamily="34" charset="0"/>
              </a:rPr>
              <a:t> element and grouping the form groups.</a:t>
            </a: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b="1" dirty="0" err="1" smtClean="0">
                <a:latin typeface="Arial" panose="020B0604020202020204" pitchFamily="34" charset="0"/>
                <a:cs typeface="Arial" panose="020B0604020202020204" pitchFamily="34" charset="0"/>
              </a:rPr>
              <a:t>FormBuilder</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is a </a:t>
            </a:r>
            <a:r>
              <a:rPr lang="en-US" dirty="0">
                <a:latin typeface="Arial" panose="020B0604020202020204" pitchFamily="34" charset="0"/>
                <a:cs typeface="Arial" panose="020B0604020202020204" pitchFamily="34" charset="0"/>
              </a:rPr>
              <a:t>factory that creates </a:t>
            </a:r>
            <a:r>
              <a:rPr lang="en-US" dirty="0" err="1">
                <a:latin typeface="Arial" panose="020B0604020202020204" pitchFamily="34" charset="0"/>
                <a:cs typeface="Arial" panose="020B0604020202020204" pitchFamily="34" charset="0"/>
              </a:rPr>
              <a:t>FormGroup’s</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FormControl’s</a:t>
            </a:r>
            <a:r>
              <a:rPr lang="en-US" dirty="0">
                <a:latin typeface="Arial" panose="020B0604020202020204" pitchFamily="34" charset="0"/>
                <a:cs typeface="Arial" panose="020B0604020202020204" pitchFamily="34" charset="0"/>
              </a:rPr>
              <a:t> for us. All we need to do is to import it and </a:t>
            </a:r>
            <a:r>
              <a:rPr lang="en-US" dirty="0" smtClean="0">
                <a:latin typeface="Arial" panose="020B0604020202020204" pitchFamily="34" charset="0"/>
                <a:cs typeface="Arial" panose="020B0604020202020204" pitchFamily="34" charset="0"/>
              </a:rPr>
              <a:t>use </a:t>
            </a:r>
            <a:r>
              <a:rPr lang="en-US" dirty="0">
                <a:latin typeface="Arial" panose="020B0604020202020204" pitchFamily="34" charset="0"/>
                <a:cs typeface="Arial" panose="020B0604020202020204" pitchFamily="34" charset="0"/>
              </a:rPr>
              <a:t>its .group() method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457200" y="1905000"/>
            <a:ext cx="83820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fieldset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formGroupName</a:t>
            </a:r>
            <a:r>
              <a:rPr lang="en-US" sz="1400" dirty="0">
                <a:latin typeface="Courier New" panose="02070309020205020404" pitchFamily="49" charset="0"/>
                <a:cs typeface="Courier New" panose="02070309020205020404" pitchFamily="49" charset="0"/>
              </a:rPr>
              <a:t>="address"&gt;</a:t>
            </a:r>
          </a:p>
          <a:p>
            <a:r>
              <a:rPr lang="en-US" sz="1400" dirty="0">
                <a:latin typeface="Courier New" panose="02070309020205020404" pitchFamily="49" charset="0"/>
                <a:cs typeface="Courier New" panose="02070309020205020404" pitchFamily="49" charset="0"/>
              </a:rPr>
              <a:t>  &lt;label&gt;Street:&lt;/label</a:t>
            </a:r>
            <a:r>
              <a:rPr lang="en-US" sz="1400" dirty="0" smtClean="0">
                <a:latin typeface="Courier New" panose="02070309020205020404" pitchFamily="49" charset="0"/>
                <a:cs typeface="Courier New" panose="02070309020205020404" pitchFamily="49" charset="0"/>
              </a:rPr>
              <a:t>&gt;  </a:t>
            </a:r>
            <a:r>
              <a:rPr lang="en-US" sz="1400" dirty="0">
                <a:latin typeface="Courier New" panose="02070309020205020404" pitchFamily="49" charset="0"/>
                <a:cs typeface="Courier New" panose="02070309020205020404" pitchFamily="49" charset="0"/>
              </a:rPr>
              <a:t>&lt;input type="text" </a:t>
            </a:r>
            <a:r>
              <a:rPr lang="en-US" sz="1400" dirty="0" err="1">
                <a:latin typeface="Courier New" panose="02070309020205020404" pitchFamily="49" charset="0"/>
                <a:cs typeface="Courier New" panose="02070309020205020404" pitchFamily="49" charset="0"/>
              </a:rPr>
              <a:t>formControlName</a:t>
            </a:r>
            <a:r>
              <a:rPr lang="en-US" sz="1400" dirty="0">
                <a:latin typeface="Courier New" panose="02070309020205020404" pitchFamily="49" charset="0"/>
                <a:cs typeface="Courier New" panose="02070309020205020404" pitchFamily="49" charset="0"/>
              </a:rPr>
              <a:t>="street"&gt;</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&lt;label&gt;Zip:&lt;/label</a:t>
            </a:r>
            <a:r>
              <a:rPr lang="en-US" sz="1400" dirty="0" smtClean="0">
                <a:latin typeface="Courier New" panose="02070309020205020404" pitchFamily="49" charset="0"/>
                <a:cs typeface="Courier New" panose="02070309020205020404" pitchFamily="49" charset="0"/>
              </a:rPr>
              <a:t>&gt;  </a:t>
            </a:r>
            <a:r>
              <a:rPr lang="en-US" sz="1400" dirty="0">
                <a:latin typeface="Courier New" panose="02070309020205020404" pitchFamily="49" charset="0"/>
                <a:cs typeface="Courier New" panose="02070309020205020404" pitchFamily="49" charset="0"/>
              </a:rPr>
              <a:t>&lt;input type="text" </a:t>
            </a:r>
            <a:r>
              <a:rPr lang="en-US" sz="1400" dirty="0" err="1">
                <a:latin typeface="Courier New" panose="02070309020205020404" pitchFamily="49" charset="0"/>
                <a:cs typeface="Courier New" panose="02070309020205020404" pitchFamily="49" charset="0"/>
              </a:rPr>
              <a:t>formControlName</a:t>
            </a:r>
            <a:r>
              <a:rPr lang="en-US" sz="1400" dirty="0">
                <a:latin typeface="Courier New" panose="02070309020205020404" pitchFamily="49" charset="0"/>
                <a:cs typeface="Courier New" panose="02070309020205020404" pitchFamily="49" charset="0"/>
              </a:rPr>
              <a:t>="zip</a:t>
            </a:r>
            <a:r>
              <a:rPr lang="en-US" sz="1400" dirty="0" smtClean="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&lt;/</a:t>
            </a:r>
            <a:r>
              <a:rPr lang="en-US" sz="1400" dirty="0" err="1" smtClean="0">
                <a:latin typeface="Courier New" panose="02070309020205020404" pitchFamily="49" charset="0"/>
                <a:cs typeface="Courier New" panose="02070309020205020404" pitchFamily="49" charset="0"/>
              </a:rPr>
              <a:t>fieldset</a:t>
            </a:r>
            <a:r>
              <a:rPr lang="en-US" sz="1400" dirty="0" smtClean="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p:txBody>
      </p:sp>
      <p:sp>
        <p:nvSpPr>
          <p:cNvPr id="9" name="TextBox 8"/>
          <p:cNvSpPr txBox="1"/>
          <p:nvPr/>
        </p:nvSpPr>
        <p:spPr>
          <a:xfrm>
            <a:off x="457200" y="3657600"/>
            <a:ext cx="8382000" cy="289310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export class </a:t>
            </a:r>
            <a:r>
              <a:rPr lang="en-US" sz="1400" dirty="0" err="1">
                <a:latin typeface="Courier New" panose="02070309020205020404" pitchFamily="49" charset="0"/>
                <a:cs typeface="Courier New" panose="02070309020205020404" pitchFamily="49" charset="0"/>
              </a:rPr>
              <a:t>AppComponent</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OnInit</a:t>
            </a:r>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registerForm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FormGroup</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ngOnInit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this.registerForm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this.formBuilder.group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firstname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lastname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address: </a:t>
            </a:r>
            <a:r>
              <a:rPr lang="en-US" sz="1400" dirty="0" err="1">
                <a:latin typeface="Courier New" panose="02070309020205020404" pitchFamily="49" charset="0"/>
                <a:cs typeface="Courier New" panose="02070309020205020404" pitchFamily="49" charset="0"/>
              </a:rPr>
              <a:t>this.formBuilder.group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street: '',</a:t>
            </a:r>
          </a:p>
          <a:p>
            <a:r>
              <a:rPr lang="en-US" sz="1400" dirty="0">
                <a:latin typeface="Courier New" panose="02070309020205020404" pitchFamily="49" charset="0"/>
                <a:cs typeface="Courier New" panose="02070309020205020404" pitchFamily="49" charset="0"/>
              </a:rPr>
              <a:t>        zip: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461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609413" y="2221468"/>
            <a:ext cx="1495987" cy="369332"/>
          </a:xfrm>
          <a:prstGeom prst="rect">
            <a:avLst/>
          </a:prstGeom>
        </p:spPr>
        <p:txBody>
          <a:bodyPr wrap="none">
            <a:spAutoFit/>
          </a:bodyPr>
          <a:lstStyle/>
          <a:p>
            <a:r>
              <a:rPr lang="en-US" dirty="0"/>
              <a:t>Demo : </a:t>
            </a:r>
            <a:r>
              <a:rPr lang="en-US" dirty="0" smtClean="0"/>
              <a:t>Forms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updateOn</a:t>
            </a:r>
            <a:endParaRPr lang="en-US" dirty="0"/>
          </a:p>
        </p:txBody>
      </p:sp>
      <p:sp>
        <p:nvSpPr>
          <p:cNvPr id="4" name="Rectangle 1"/>
          <p:cNvSpPr>
            <a:spLocks noChangeArrowheads="1"/>
          </p:cNvSpPr>
          <p:nvPr/>
        </p:nvSpPr>
        <p:spPr bwMode="auto">
          <a:xfrm>
            <a:off x="304800" y="899822"/>
            <a:ext cx="853440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dirty="0">
                <a:latin typeface="Arial" panose="020B0604020202020204" pitchFamily="34" charset="0"/>
                <a:cs typeface="Arial" panose="020B0604020202020204" pitchFamily="34" charset="0"/>
              </a:rPr>
              <a:t>A new option for form fields or entire forms, </a:t>
            </a:r>
            <a:r>
              <a:rPr lang="en-US" i="1" dirty="0" err="1">
                <a:latin typeface="Arial" panose="020B0604020202020204" pitchFamily="34" charset="0"/>
                <a:cs typeface="Arial" panose="020B0604020202020204" pitchFamily="34" charset="0"/>
              </a:rPr>
              <a:t>updateOn</a:t>
            </a:r>
            <a:r>
              <a:rPr lang="en-US" dirty="0">
                <a:latin typeface="Arial" panose="020B0604020202020204" pitchFamily="34" charset="0"/>
                <a:cs typeface="Arial" panose="020B0604020202020204" pitchFamily="34" charset="0"/>
              </a:rPr>
              <a:t>, can help with performance by telling Angular to check for validity only on </a:t>
            </a:r>
            <a:r>
              <a:rPr lang="en-US" i="1" dirty="0">
                <a:latin typeface="Arial" panose="020B0604020202020204" pitchFamily="34" charset="0"/>
                <a:cs typeface="Arial" panose="020B0604020202020204" pitchFamily="34" charset="0"/>
              </a:rPr>
              <a:t>blur</a:t>
            </a:r>
            <a:r>
              <a:rPr lang="en-US" dirty="0">
                <a:latin typeface="Arial" panose="020B0604020202020204" pitchFamily="34" charset="0"/>
                <a:cs typeface="Arial" panose="020B0604020202020204" pitchFamily="34" charset="0"/>
              </a:rPr>
              <a:t> or </a:t>
            </a:r>
            <a:r>
              <a:rPr lang="en-US" i="1" dirty="0">
                <a:latin typeface="Arial" panose="020B0604020202020204" pitchFamily="34" charset="0"/>
                <a:cs typeface="Arial" panose="020B0604020202020204" pitchFamily="34" charset="0"/>
              </a:rPr>
              <a:t>submit</a:t>
            </a:r>
            <a:r>
              <a:rPr lang="en-US" dirty="0">
                <a:latin typeface="Arial" panose="020B0604020202020204" pitchFamily="34" charset="0"/>
                <a:cs typeface="Arial" panose="020B0604020202020204" pitchFamily="34" charset="0"/>
              </a:rPr>
              <a:t> events, instead of the default </a:t>
            </a:r>
            <a:r>
              <a:rPr lang="en-US" i="1" dirty="0">
                <a:latin typeface="Arial" panose="020B0604020202020204" pitchFamily="34" charset="0"/>
                <a:cs typeface="Arial" panose="020B0604020202020204" pitchFamily="34" charset="0"/>
              </a:rPr>
              <a:t>change</a:t>
            </a:r>
            <a:r>
              <a:rPr lang="en-US" dirty="0">
                <a:latin typeface="Arial" panose="020B0604020202020204" pitchFamily="34" charset="0"/>
                <a:cs typeface="Arial" panose="020B0604020202020204" pitchFamily="34" charset="0"/>
              </a:rPr>
              <a:t> event.</a:t>
            </a:r>
          </a:p>
        </p:txBody>
      </p:sp>
      <p:sp>
        <p:nvSpPr>
          <p:cNvPr id="7" name="Rectangle 1"/>
          <p:cNvSpPr>
            <a:spLocks noChangeArrowheads="1"/>
          </p:cNvSpPr>
          <p:nvPr/>
        </p:nvSpPr>
        <p:spPr bwMode="auto">
          <a:xfrm>
            <a:off x="304800" y="1806784"/>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dirty="0">
                <a:latin typeface="Arial" panose="020B0604020202020204" pitchFamily="34" charset="0"/>
                <a:cs typeface="Arial" panose="020B0604020202020204" pitchFamily="34" charset="0"/>
              </a:rPr>
              <a:t>You can now add the following to the input to have Angular check for its </a:t>
            </a:r>
            <a:r>
              <a:rPr lang="en-US" dirty="0" smtClean="0">
                <a:latin typeface="Arial" panose="020B0604020202020204" pitchFamily="34" charset="0"/>
                <a:cs typeface="Arial" panose="020B0604020202020204" pitchFamily="34" charset="0"/>
              </a:rPr>
              <a:t>validity, </a:t>
            </a:r>
            <a:r>
              <a:rPr lang="en-US" dirty="0">
                <a:latin typeface="Arial" panose="020B0604020202020204" pitchFamily="34" charset="0"/>
                <a:cs typeface="Arial" panose="020B0604020202020204" pitchFamily="34" charset="0"/>
              </a:rPr>
              <a:t>only when the input is blurred-out:</a:t>
            </a:r>
          </a:p>
        </p:txBody>
      </p:sp>
      <p:sp>
        <p:nvSpPr>
          <p:cNvPr id="8" name="TextBox 7"/>
          <p:cNvSpPr txBox="1"/>
          <p:nvPr/>
        </p:nvSpPr>
        <p:spPr>
          <a:xfrm>
            <a:off x="457200" y="2462349"/>
            <a:ext cx="83820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&lt;input type="text" placeholder="User name"</a:t>
            </a:r>
          </a:p>
          <a:p>
            <a:r>
              <a:rPr lang="en-US" sz="1400" dirty="0">
                <a:latin typeface="Courier New" panose="02070309020205020404" pitchFamily="49" charset="0"/>
                <a:cs typeface="Courier New" panose="02070309020205020404" pitchFamily="49" charset="0"/>
              </a:rPr>
              <a:t>      required </a:t>
            </a:r>
            <a:r>
              <a:rPr lang="en-US" sz="1400" dirty="0" err="1">
                <a:latin typeface="Courier New" panose="02070309020205020404" pitchFamily="49" charset="0"/>
                <a:cs typeface="Courier New" panose="02070309020205020404" pitchFamily="49" charset="0"/>
              </a:rPr>
              <a:t>maxlength</a:t>
            </a:r>
            <a:r>
              <a:rPr lang="en-US" sz="1400" dirty="0">
                <a:latin typeface="Courier New" panose="02070309020205020404" pitchFamily="49" charset="0"/>
                <a:cs typeface="Courier New" panose="02070309020205020404" pitchFamily="49" charset="0"/>
              </a:rPr>
              <a:t>="25" id="user-name"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ngModel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userName</a:t>
            </a:r>
            <a:r>
              <a:rPr lang="en-US" sz="1400" dirty="0">
                <a:latin typeface="Courier New" panose="02070309020205020404" pitchFamily="49" charset="0"/>
                <a:cs typeface="Courier New" panose="02070309020205020404" pitchFamily="49" charset="0"/>
              </a:rPr>
              <a:t>" name="</a:t>
            </a:r>
            <a:r>
              <a:rPr lang="en-US" sz="1400" dirty="0" err="1">
                <a:latin typeface="Courier New" panose="02070309020205020404" pitchFamily="49" charset="0"/>
                <a:cs typeface="Courier New" panose="02070309020205020404" pitchFamily="49" charset="0"/>
              </a:rPr>
              <a:t>userName</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ngModelOptions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updateOn</a:t>
            </a:r>
            <a:r>
              <a:rPr lang="en-US" sz="1400" b="1" dirty="0">
                <a:latin typeface="Courier New" panose="02070309020205020404" pitchFamily="49" charset="0"/>
                <a:cs typeface="Courier New" panose="02070309020205020404" pitchFamily="49" charset="0"/>
              </a:rPr>
              <a:t>: 'blur'}"</a:t>
            </a:r>
            <a:r>
              <a:rPr lang="en-US" sz="1400" dirty="0">
                <a:latin typeface="Courier New" panose="02070309020205020404" pitchFamily="49" charset="0"/>
                <a:cs typeface="Courier New" panose="02070309020205020404" pitchFamily="49" charset="0"/>
              </a:rPr>
              <a:t>&gt;</a:t>
            </a:r>
            <a:endParaRPr lang="en-US" sz="1400" dirty="0" smtClean="0">
              <a:latin typeface="Courier New" panose="02070309020205020404" pitchFamily="49" charset="0"/>
              <a:cs typeface="Courier New" panose="02070309020205020404" pitchFamily="49" charset="0"/>
            </a:endParaRPr>
          </a:p>
        </p:txBody>
      </p:sp>
      <p:sp>
        <p:nvSpPr>
          <p:cNvPr id="9" name="Rectangle 1"/>
          <p:cNvSpPr>
            <a:spLocks noChangeArrowheads="1"/>
          </p:cNvSpPr>
          <p:nvPr/>
        </p:nvSpPr>
        <p:spPr bwMode="auto">
          <a:xfrm>
            <a:off x="304800" y="3444544"/>
            <a:ext cx="853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You can also apply the rule for the whole form at once:</a:t>
            </a:r>
          </a:p>
        </p:txBody>
      </p:sp>
      <p:sp>
        <p:nvSpPr>
          <p:cNvPr id="10" name="TextBox 9"/>
          <p:cNvSpPr txBox="1"/>
          <p:nvPr/>
        </p:nvSpPr>
        <p:spPr>
          <a:xfrm>
            <a:off x="457200" y="3789877"/>
            <a:ext cx="83820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&lt;form #</a:t>
            </a:r>
            <a:r>
              <a:rPr lang="en-US" sz="1400" dirty="0" err="1">
                <a:latin typeface="Courier New" panose="02070309020205020404" pitchFamily="49" charset="0"/>
                <a:cs typeface="Courier New" panose="02070309020205020404" pitchFamily="49" charset="0"/>
              </a:rPr>
              <a:t>newUserForm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ngForm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ngSubmit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onSubmit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newUserForm</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ngFormOptions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updateOn</a:t>
            </a:r>
            <a:r>
              <a:rPr lang="en-US" sz="1400" b="1" dirty="0">
                <a:latin typeface="Courier New" panose="02070309020205020404" pitchFamily="49" charset="0"/>
                <a:cs typeface="Courier New" panose="02070309020205020404" pitchFamily="49" charset="0"/>
              </a:rPr>
              <a:t>: 'blur'}"</a:t>
            </a:r>
            <a:r>
              <a:rPr lang="en-US" sz="1400" dirty="0">
                <a:latin typeface="Courier New" panose="02070309020205020404" pitchFamily="49" charset="0"/>
                <a:cs typeface="Courier New" panose="02070309020205020404" pitchFamily="49" charset="0"/>
              </a:rPr>
              <a:t>&gt;</a:t>
            </a:r>
          </a:p>
          <a:p>
            <a:r>
              <a:rPr lang="en-US" sz="1400" dirty="0" smtClean="0">
                <a:latin typeface="Courier New" panose="02070309020205020404" pitchFamily="49" charset="0"/>
                <a:cs typeface="Courier New" panose="02070309020205020404" pitchFamily="49" charset="0"/>
              </a:rPr>
              <a:t>&lt;/</a:t>
            </a:r>
            <a:r>
              <a:rPr lang="en-US" sz="1400" dirty="0">
                <a:latin typeface="Courier New" panose="02070309020205020404" pitchFamily="49" charset="0"/>
                <a:cs typeface="Courier New" panose="02070309020205020404" pitchFamily="49" charset="0"/>
              </a:rPr>
              <a:t>form&gt;</a:t>
            </a:r>
            <a:endParaRPr lang="en-US" sz="1400" dirty="0" smtClean="0">
              <a:latin typeface="Courier New" panose="02070309020205020404" pitchFamily="49" charset="0"/>
              <a:cs typeface="Courier New" panose="02070309020205020404" pitchFamily="49" charset="0"/>
            </a:endParaRPr>
          </a:p>
        </p:txBody>
      </p:sp>
      <p:sp>
        <p:nvSpPr>
          <p:cNvPr id="12" name="Rectangle 1"/>
          <p:cNvSpPr>
            <a:spLocks noChangeArrowheads="1"/>
          </p:cNvSpPr>
          <p:nvPr/>
        </p:nvSpPr>
        <p:spPr bwMode="auto">
          <a:xfrm>
            <a:off x="304800" y="4759372"/>
            <a:ext cx="853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In the case of reactive forms, you’d add the option like this:</a:t>
            </a:r>
          </a:p>
        </p:txBody>
      </p:sp>
      <p:sp>
        <p:nvSpPr>
          <p:cNvPr id="13" name="TextBox 12"/>
          <p:cNvSpPr txBox="1"/>
          <p:nvPr/>
        </p:nvSpPr>
        <p:spPr>
          <a:xfrm>
            <a:off x="457200" y="5104705"/>
            <a:ext cx="83820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err="1">
                <a:latin typeface="Courier New" panose="02070309020205020404" pitchFamily="49" charset="0"/>
                <a:cs typeface="Courier New" panose="02070309020205020404" pitchFamily="49" charset="0"/>
              </a:rPr>
              <a:t>ngOnInit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this.newUserForm</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this.fb.group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userName</a:t>
            </a:r>
            <a:r>
              <a:rPr lang="en-US" sz="1400" dirty="0">
                <a:latin typeface="Courier New" panose="02070309020205020404" pitchFamily="49" charset="0"/>
                <a:cs typeface="Courier New" panose="02070309020205020404" pitchFamily="49" charset="0"/>
              </a:rPr>
              <a:t>: ['Bob', { </a:t>
            </a:r>
            <a:r>
              <a:rPr lang="en-US" sz="1400" dirty="0" err="1">
                <a:latin typeface="Courier New" panose="02070309020205020404" pitchFamily="49" charset="0"/>
                <a:cs typeface="Courier New" panose="02070309020205020404" pitchFamily="49" charset="0"/>
              </a:rPr>
              <a:t>updateOn</a:t>
            </a:r>
            <a:r>
              <a:rPr lang="en-US" sz="1400" dirty="0">
                <a:latin typeface="Courier New" panose="02070309020205020404" pitchFamily="49" charset="0"/>
                <a:cs typeface="Courier New" panose="02070309020205020404" pitchFamily="49" charset="0"/>
              </a:rPr>
              <a:t>: 'blur', validators: [</a:t>
            </a:r>
            <a:r>
              <a:rPr lang="en-US" sz="1400" dirty="0" err="1">
                <a:latin typeface="Courier New" panose="02070309020205020404" pitchFamily="49" charset="0"/>
                <a:cs typeface="Courier New" panose="02070309020205020404" pitchFamily="49" charset="0"/>
              </a:rPr>
              <a:t>Validators.required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3347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 – Built-in</a:t>
            </a:r>
            <a:endParaRPr lang="en-US" dirty="0"/>
          </a:p>
        </p:txBody>
      </p:sp>
      <p:sp>
        <p:nvSpPr>
          <p:cNvPr id="4" name="Rectangle 1"/>
          <p:cNvSpPr>
            <a:spLocks noChangeArrowheads="1"/>
          </p:cNvSpPr>
          <p:nvPr/>
        </p:nvSpPr>
        <p:spPr bwMode="auto">
          <a:xfrm>
            <a:off x="304800" y="855345"/>
            <a:ext cx="8534400"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dirty="0" smtClean="0"/>
              <a:t>Template-driven </a:t>
            </a:r>
            <a:r>
              <a:rPr lang="en-US" sz="2000" dirty="0" smtClean="0">
                <a:latin typeface="Arial" panose="020B0604020202020204" pitchFamily="34" charset="0"/>
                <a:cs typeface="Arial" panose="020B0604020202020204" pitchFamily="34" charset="0"/>
              </a:rPr>
              <a:t>forms</a:t>
            </a:r>
            <a:r>
              <a:rPr lang="en-US" sz="2000" dirty="0" smtClean="0"/>
              <a:t> are validated using HTML5 validators.</a:t>
            </a:r>
            <a:endParaRPr lang="en-US" sz="2000" dirty="0"/>
          </a:p>
        </p:txBody>
      </p:sp>
      <p:sp>
        <p:nvSpPr>
          <p:cNvPr id="6" name="TextBox 5"/>
          <p:cNvSpPr txBox="1"/>
          <p:nvPr/>
        </p:nvSpPr>
        <p:spPr>
          <a:xfrm>
            <a:off x="457200" y="1234857"/>
            <a:ext cx="8382000" cy="3108543"/>
          </a:xfrm>
          <a:prstGeom prst="rect">
            <a:avLst/>
          </a:prstGeom>
          <a:solidFill>
            <a:schemeClr val="bg1">
              <a:lumMod val="75000"/>
            </a:schemeClr>
          </a:solidFill>
          <a:ln>
            <a:noFill/>
          </a:ln>
        </p:spPr>
        <p:txBody>
          <a:bodyPr wrap="square" rtlCol="0">
            <a:spAutoFit/>
          </a:bodyPr>
          <a:lstStyle/>
          <a:p>
            <a:r>
              <a:rPr lang="en-US" sz="1400" dirty="0">
                <a:latin typeface="Courier New" panose="02070309020205020404" pitchFamily="49" charset="0"/>
                <a:cs typeface="Courier New" panose="02070309020205020404" pitchFamily="49" charset="0"/>
              </a:rPr>
              <a:t>&lt;!-- a required field --&gt;</a:t>
            </a:r>
          </a:p>
          <a:p>
            <a:r>
              <a:rPr lang="en-US" sz="1400" dirty="0">
                <a:latin typeface="Courier New" panose="02070309020205020404" pitchFamily="49" charset="0"/>
                <a:cs typeface="Courier New" panose="02070309020205020404" pitchFamily="49" charset="0"/>
              </a:rPr>
              <a:t>&lt;input type="text" required&gt;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 an optional field of a specific length --&gt;</a:t>
            </a:r>
          </a:p>
          <a:p>
            <a:r>
              <a:rPr lang="en-US" sz="1400" dirty="0">
                <a:latin typeface="Courier New" panose="02070309020205020404" pitchFamily="49" charset="0"/>
                <a:cs typeface="Courier New" panose="02070309020205020404" pitchFamily="49" charset="0"/>
              </a:rPr>
              <a:t>&lt;input type="text" pattern=".{3,8}"&gt;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 a non-optional field of specific length --&gt;</a:t>
            </a:r>
          </a:p>
          <a:p>
            <a:r>
              <a:rPr lang="en-US" sz="1400" dirty="0">
                <a:latin typeface="Courier New" panose="02070309020205020404" pitchFamily="49" charset="0"/>
                <a:cs typeface="Courier New" panose="02070309020205020404" pitchFamily="49" charset="0"/>
              </a:rPr>
              <a:t>&lt;input type="text" pattern=".{3,8}" required&gt;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 alphanumeric field of specific length --&gt;</a:t>
            </a:r>
          </a:p>
          <a:p>
            <a:r>
              <a:rPr lang="en-US" sz="1400" dirty="0">
                <a:latin typeface="Courier New" panose="02070309020205020404" pitchFamily="49" charset="0"/>
                <a:cs typeface="Courier New" panose="02070309020205020404" pitchFamily="49" charset="0"/>
              </a:rPr>
              <a:t>&lt;input type="text" pattern="[A-Za-z0-9]{0,5</a:t>
            </a:r>
            <a:r>
              <a:rPr lang="en-US" sz="1400" dirty="0" smtClean="0">
                <a:latin typeface="Courier New" panose="02070309020205020404" pitchFamily="49" charset="0"/>
                <a:cs typeface="Courier New" panose="02070309020205020404" pitchFamily="49" charset="0"/>
              </a:rPr>
              <a:t>}"&gt;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&lt;!-- a field which will accept no more than 5 characters --&gt;</a:t>
            </a:r>
          </a:p>
          <a:p>
            <a:r>
              <a:rPr lang="en-US" sz="1400" dirty="0">
                <a:latin typeface="Courier New" panose="02070309020205020404" pitchFamily="49" charset="0"/>
                <a:cs typeface="Courier New" panose="02070309020205020404" pitchFamily="49" charset="0"/>
              </a:rPr>
              <a:t>&lt;input type="text" </a:t>
            </a:r>
            <a:r>
              <a:rPr lang="en-US" sz="1400" dirty="0" err="1">
                <a:latin typeface="Courier New" panose="02070309020205020404" pitchFamily="49" charset="0"/>
                <a:cs typeface="Courier New" panose="02070309020205020404" pitchFamily="49" charset="0"/>
              </a:rPr>
              <a:t>maxlength</a:t>
            </a:r>
            <a:r>
              <a:rPr lang="en-US" sz="1400" dirty="0">
                <a:latin typeface="Courier New" panose="02070309020205020404" pitchFamily="49" charset="0"/>
                <a:cs typeface="Courier New" panose="02070309020205020404" pitchFamily="49" charset="0"/>
              </a:rPr>
              <a:t>="5"&gt;</a:t>
            </a:r>
          </a:p>
        </p:txBody>
      </p:sp>
      <p:sp>
        <p:nvSpPr>
          <p:cNvPr id="7" name="Rectangle 1"/>
          <p:cNvSpPr>
            <a:spLocks noChangeArrowheads="1"/>
          </p:cNvSpPr>
          <p:nvPr/>
        </p:nvSpPr>
        <p:spPr bwMode="auto">
          <a:xfrm>
            <a:off x="304800" y="4375174"/>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Model-driven forms can be validated by </a:t>
            </a:r>
            <a:r>
              <a:rPr lang="en-US" dirty="0" err="1" smtClean="0">
                <a:latin typeface="Arial" panose="020B0604020202020204" pitchFamily="34" charset="0"/>
                <a:cs typeface="Arial" panose="020B0604020202020204" pitchFamily="34" charset="0"/>
              </a:rPr>
              <a:t>Angular’s</a:t>
            </a:r>
            <a:r>
              <a:rPr lang="en-US" dirty="0" smtClean="0">
                <a:latin typeface="Arial" panose="020B0604020202020204" pitchFamily="34" charset="0"/>
                <a:cs typeface="Arial" panose="020B0604020202020204" pitchFamily="34" charset="0"/>
              </a:rPr>
              <a:t> in-built validators and take a different route from that of Template-driven forms.</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457200" y="5030739"/>
            <a:ext cx="8382000"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export class </a:t>
            </a:r>
            <a:r>
              <a:rPr lang="en-US" sz="1400" dirty="0" err="1">
                <a:latin typeface="Courier New" panose="02070309020205020404" pitchFamily="49" charset="0"/>
                <a:cs typeface="Courier New" panose="02070309020205020404" pitchFamily="49" charset="0"/>
              </a:rPr>
              <a:t>AppComponent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username = new </a:t>
            </a:r>
            <a:r>
              <a:rPr lang="en-US" sz="1400" dirty="0" err="1">
                <a:latin typeface="Courier New" panose="02070309020205020404" pitchFamily="49" charset="0"/>
                <a:cs typeface="Courier New" panose="02070309020205020404" pitchFamily="49" charset="0"/>
              </a:rPr>
              <a:t>FormControl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Validators.required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Validators.minLength</a:t>
            </a:r>
            <a:r>
              <a:rPr lang="en-US" sz="1400" dirty="0">
                <a:latin typeface="Courier New" panose="02070309020205020404" pitchFamily="49" charset="0"/>
                <a:cs typeface="Courier New" panose="02070309020205020404" pitchFamily="49" charset="0"/>
              </a:rPr>
              <a:t>(5)</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2369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 - Custom</a:t>
            </a:r>
            <a:endParaRPr lang="en-US" dirty="0"/>
          </a:p>
        </p:txBody>
      </p:sp>
      <p:sp>
        <p:nvSpPr>
          <p:cNvPr id="4" name="Rectangle 1"/>
          <p:cNvSpPr>
            <a:spLocks noChangeArrowheads="1"/>
          </p:cNvSpPr>
          <p:nvPr/>
        </p:nvSpPr>
        <p:spPr bwMode="auto">
          <a:xfrm>
            <a:off x="381000" y="889551"/>
            <a:ext cx="8534400" cy="117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dirty="0">
                <a:latin typeface="Arial" panose="020B0604020202020204" pitchFamily="34" charset="0"/>
                <a:cs typeface="Arial" panose="020B0604020202020204" pitchFamily="34" charset="0"/>
              </a:rPr>
              <a:t>As useful as the built-in validators are, it is very useful to be able to include </a:t>
            </a:r>
            <a:r>
              <a:rPr lang="en-US" dirty="0" smtClean="0">
                <a:latin typeface="Arial" panose="020B0604020202020204" pitchFamily="34" charset="0"/>
                <a:cs typeface="Arial" panose="020B0604020202020204" pitchFamily="34" charset="0"/>
              </a:rPr>
              <a:t>custom validators that suit ad hoc functional needs. </a:t>
            </a:r>
            <a:r>
              <a:rPr lang="en-US" dirty="0">
                <a:latin typeface="Arial" panose="020B0604020202020204" pitchFamily="34" charset="0"/>
                <a:cs typeface="Arial" panose="020B0604020202020204" pitchFamily="34" charset="0"/>
              </a:rPr>
              <a:t>Angular allows </a:t>
            </a:r>
            <a:r>
              <a:rPr lang="en-US" dirty="0" smtClean="0">
                <a:latin typeface="Arial" panose="020B0604020202020204" pitchFamily="34" charset="0"/>
                <a:cs typeface="Arial" panose="020B0604020202020204" pitchFamily="34" charset="0"/>
              </a:rPr>
              <a:t>just </a:t>
            </a:r>
            <a:r>
              <a:rPr lang="en-US" dirty="0">
                <a:latin typeface="Arial" panose="020B0604020202020204" pitchFamily="34" charset="0"/>
                <a:cs typeface="Arial" panose="020B0604020202020204" pitchFamily="34" charset="0"/>
              </a:rPr>
              <a:t>that, with minimal effort</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To use custom validators, define the validation function in the component</a:t>
            </a:r>
            <a:endParaRPr lang="en-US" dirty="0">
              <a:latin typeface="Arial" panose="020B0604020202020204" pitchFamily="34" charset="0"/>
              <a:cs typeface="Arial" panose="020B0604020202020204" pitchFamily="34" charset="0"/>
            </a:endParaRPr>
          </a:p>
        </p:txBody>
      </p:sp>
      <p:sp>
        <p:nvSpPr>
          <p:cNvPr id="7" name="Rectangle 1"/>
          <p:cNvSpPr>
            <a:spLocks noChangeArrowheads="1"/>
          </p:cNvSpPr>
          <p:nvPr/>
        </p:nvSpPr>
        <p:spPr bwMode="auto">
          <a:xfrm>
            <a:off x="381000" y="4097208"/>
            <a:ext cx="853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dirty="0" smtClean="0">
                <a:latin typeface="Arial" panose="020B0604020202020204" pitchFamily="34" charset="0"/>
                <a:cs typeface="Arial" panose="020B0604020202020204" pitchFamily="34" charset="0"/>
              </a:rPr>
              <a:t>Registering the validator for a field</a:t>
            </a: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457200" y="4532293"/>
            <a:ext cx="83820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password = new </a:t>
            </a:r>
            <a:r>
              <a:rPr lang="en-US" sz="1400" dirty="0" err="1">
                <a:latin typeface="Courier New" panose="02070309020205020404" pitchFamily="49" charset="0"/>
                <a:cs typeface="Courier New" panose="02070309020205020404" pitchFamily="49" charset="0"/>
              </a:rPr>
              <a:t>FormControl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Validators.required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hasPunctuation</a:t>
            </a:r>
            <a:r>
              <a:rPr lang="en-US" sz="1400" dirty="0" smtClean="0">
                <a:latin typeface="Courier New" panose="02070309020205020404" pitchFamily="49" charset="0"/>
                <a:cs typeface="Courier New" panose="02070309020205020404" pitchFamily="49" charset="0"/>
              </a:rPr>
              <a:t>('&amp;', '</a:t>
            </a:r>
            <a:r>
              <a:rPr lang="en-US" sz="1400" dirty="0" err="1" smtClean="0">
                <a:latin typeface="Courier New" panose="02070309020205020404" pitchFamily="49" charset="0"/>
                <a:cs typeface="Courier New" panose="02070309020205020404" pitchFamily="49" charset="0"/>
              </a:rPr>
              <a:t>ampersandRequired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p:txBody>
      </p:sp>
      <p:sp>
        <p:nvSpPr>
          <p:cNvPr id="9" name="TextBox 8"/>
          <p:cNvSpPr txBox="1"/>
          <p:nvPr/>
        </p:nvSpPr>
        <p:spPr>
          <a:xfrm>
            <a:off x="457200" y="2308825"/>
            <a:ext cx="8382000" cy="16004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function </a:t>
            </a:r>
            <a:r>
              <a:rPr lang="en-US" sz="1400" dirty="0" err="1">
                <a:latin typeface="Courier New" panose="02070309020205020404" pitchFamily="49" charset="0"/>
                <a:cs typeface="Courier New" panose="02070309020205020404" pitchFamily="49" charset="0"/>
              </a:rPr>
              <a:t>hasPunctuation</a:t>
            </a:r>
            <a:r>
              <a:rPr lang="en-US" sz="1400" dirty="0">
                <a:latin typeface="Courier New" panose="02070309020205020404" pitchFamily="49" charset="0"/>
                <a:cs typeface="Courier New" panose="02070309020205020404" pitchFamily="49" charset="0"/>
              </a:rPr>
              <a:t>(punctuation: string, </a:t>
            </a:r>
            <a:r>
              <a:rPr lang="en-US" sz="1400" dirty="0" err="1">
                <a:latin typeface="Courier New" panose="02070309020205020404" pitchFamily="49" charset="0"/>
                <a:cs typeface="Courier New" panose="02070309020205020404" pitchFamily="49" charset="0"/>
              </a:rPr>
              <a:t>errorType</a:t>
            </a:r>
            <a:r>
              <a:rPr lang="en-US" sz="1400" dirty="0">
                <a:latin typeface="Courier New" panose="02070309020205020404" pitchFamily="49" charset="0"/>
                <a:cs typeface="Courier New" panose="02070309020205020404" pitchFamily="49" charset="0"/>
              </a:rPr>
              <a:t>: string) {</a:t>
            </a:r>
          </a:p>
          <a:p>
            <a:r>
              <a:rPr lang="en-US" sz="1400" dirty="0">
                <a:latin typeface="Courier New" panose="02070309020205020404" pitchFamily="49" charset="0"/>
                <a:cs typeface="Courier New" panose="02070309020205020404" pitchFamily="49" charset="0"/>
              </a:rPr>
              <a:t>  return function(input: </a:t>
            </a:r>
            <a:r>
              <a:rPr lang="en-US" sz="1400" dirty="0" err="1">
                <a:latin typeface="Courier New" panose="02070309020205020404" pitchFamily="49" charset="0"/>
                <a:cs typeface="Courier New" panose="02070309020205020404" pitchFamily="49" charset="0"/>
              </a:rPr>
              <a:t>FormControl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input.value.indexOf</a:t>
            </a:r>
            <a:r>
              <a:rPr lang="en-US" sz="1400" dirty="0">
                <a:latin typeface="Courier New" panose="02070309020205020404" pitchFamily="49" charset="0"/>
                <a:cs typeface="Courier New" panose="02070309020205020404" pitchFamily="49" charset="0"/>
              </a:rPr>
              <a:t>(punctuation) &gt;= 0 ?</a:t>
            </a:r>
          </a:p>
          <a:p>
            <a:r>
              <a:rPr lang="en-US" sz="1400" dirty="0">
                <a:latin typeface="Courier New" panose="02070309020205020404" pitchFamily="49" charset="0"/>
                <a:cs typeface="Courier New" panose="02070309020205020404" pitchFamily="49" charset="0"/>
              </a:rPr>
              <a:t>        null :</a:t>
            </a:r>
          </a:p>
          <a:p>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errorType</a:t>
            </a:r>
            <a:r>
              <a:rPr lang="en-US" sz="1400" dirty="0">
                <a:latin typeface="Courier New" panose="02070309020205020404" pitchFamily="49" charset="0"/>
                <a:cs typeface="Courier New" panose="02070309020205020404" pitchFamily="49" charset="0"/>
              </a:rPr>
              <a:t>]: true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29536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Validation Errors</a:t>
            </a:r>
            <a:endParaRPr lang="en-US" dirty="0"/>
          </a:p>
        </p:txBody>
      </p:sp>
      <p:sp>
        <p:nvSpPr>
          <p:cNvPr id="4" name="Rectangle 1"/>
          <p:cNvSpPr>
            <a:spLocks noChangeArrowheads="1"/>
          </p:cNvSpPr>
          <p:nvPr/>
        </p:nvSpPr>
        <p:spPr bwMode="auto">
          <a:xfrm>
            <a:off x="276225" y="805205"/>
            <a:ext cx="8534400" cy="271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To inspect validation status, </a:t>
            </a:r>
            <a:r>
              <a:rPr lang="en-US" sz="2000" dirty="0" smtClean="0">
                <a:latin typeface="Arial" panose="020B0604020202020204" pitchFamily="34" charset="0"/>
                <a:cs typeface="Arial" panose="020B0604020202020204" pitchFamily="34" charset="0"/>
              </a:rPr>
              <a:t>Angular provides three pairs of statuses viz.</a:t>
            </a:r>
          </a:p>
          <a:p>
            <a:pPr marL="800100" lvl="1" indent="-342900">
              <a:buFont typeface="Arial" panose="020B0604020202020204" pitchFamily="34" charset="0"/>
              <a:buChar char="•"/>
            </a:pPr>
            <a:r>
              <a:rPr lang="en-US" i="1" dirty="0">
                <a:latin typeface="Arial" panose="020B0604020202020204" pitchFamily="34" charset="0"/>
                <a:cs typeface="Arial" panose="020B0604020202020204" pitchFamily="34" charset="0"/>
              </a:rPr>
              <a:t>valid / </a:t>
            </a:r>
            <a:r>
              <a:rPr lang="en-US" i="1" dirty="0" smtClean="0">
                <a:latin typeface="Arial" panose="020B0604020202020204" pitchFamily="34" charset="0"/>
                <a:cs typeface="Arial" panose="020B0604020202020204" pitchFamily="34" charset="0"/>
              </a:rPr>
              <a:t>invalid </a:t>
            </a:r>
            <a:r>
              <a:rPr lang="en-US" dirty="0" smtClean="0">
                <a:latin typeface="Arial" panose="020B0604020202020204" pitchFamily="34" charset="0"/>
                <a:cs typeface="Arial" panose="020B0604020202020204" pitchFamily="34" charset="0"/>
              </a:rPr>
              <a:t>– set based on validation requirements</a:t>
            </a: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i="1" dirty="0">
                <a:latin typeface="Arial" panose="020B0604020202020204" pitchFamily="34" charset="0"/>
                <a:cs typeface="Arial" panose="020B0604020202020204" pitchFamily="34" charset="0"/>
              </a:rPr>
              <a:t>untouched / </a:t>
            </a:r>
            <a:r>
              <a:rPr lang="en-US" i="1" dirty="0" smtClean="0">
                <a:latin typeface="Arial" panose="020B0604020202020204" pitchFamily="34" charset="0"/>
                <a:cs typeface="Arial" panose="020B0604020202020204" pitchFamily="34" charset="0"/>
              </a:rPr>
              <a:t>touched </a:t>
            </a:r>
            <a:r>
              <a:rPr lang="en-US" dirty="0" smtClean="0">
                <a:latin typeface="Arial" panose="020B0604020202020204" pitchFamily="34" charset="0"/>
                <a:cs typeface="Arial" panose="020B0604020202020204" pitchFamily="34" charset="0"/>
              </a:rPr>
              <a:t>– set based on input focus / access</a:t>
            </a:r>
            <a:endParaRPr lang="en-US"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i="1" dirty="0">
                <a:latin typeface="Arial" panose="020B0604020202020204" pitchFamily="34" charset="0"/>
                <a:cs typeface="Arial" panose="020B0604020202020204" pitchFamily="34" charset="0"/>
              </a:rPr>
              <a:t>pristine / </a:t>
            </a:r>
            <a:r>
              <a:rPr lang="en-US" i="1" dirty="0" smtClean="0">
                <a:latin typeface="Arial" panose="020B0604020202020204" pitchFamily="34" charset="0"/>
                <a:cs typeface="Arial" panose="020B0604020202020204" pitchFamily="34" charset="0"/>
              </a:rPr>
              <a:t>dirty</a:t>
            </a:r>
            <a:r>
              <a:rPr lang="en-US" dirty="0" smtClean="0">
                <a:latin typeface="Arial" panose="020B0604020202020204" pitchFamily="34" charset="0"/>
                <a:cs typeface="Arial" panose="020B0604020202020204" pitchFamily="34" charset="0"/>
              </a:rPr>
              <a:t> – set based on value change and from default value respectively</a:t>
            </a:r>
          </a:p>
          <a:p>
            <a:pPr lvl="1"/>
            <a:r>
              <a:rPr lang="en-US" dirty="0" smtClean="0">
                <a:latin typeface="Arial" panose="020B0604020202020204" pitchFamily="34" charset="0"/>
                <a:cs typeface="Arial" panose="020B0604020202020204" pitchFamily="34" charset="0"/>
              </a:rPr>
              <a:t>These statuses can then be used in html expressions and error messages may be reported appropriately.</a:t>
            </a: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9" name="TextBox 8"/>
          <p:cNvSpPr txBox="1"/>
          <p:nvPr/>
        </p:nvSpPr>
        <p:spPr>
          <a:xfrm>
            <a:off x="287111" y="3352800"/>
            <a:ext cx="8382000"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latin typeface="Courier New" panose="02070309020205020404" pitchFamily="49" charset="0"/>
                <a:cs typeface="Courier New" panose="02070309020205020404" pitchFamily="49" charset="0"/>
              </a:rPr>
              <a:t>&lt;form [</a:t>
            </a:r>
            <a:r>
              <a:rPr lang="en-US" sz="1200" dirty="0" err="1">
                <a:latin typeface="Courier New" panose="02070309020205020404" pitchFamily="49" charset="0"/>
                <a:cs typeface="Courier New" panose="02070309020205020404" pitchFamily="49" charset="0"/>
              </a:rPr>
              <a:t>formGroup</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loginForm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ngSubmit</a:t>
            </a:r>
            <a:r>
              <a:rPr lang="en-US" sz="1200" dirty="0">
                <a:latin typeface="Courier New" panose="02070309020205020404" pitchFamily="49" charset="0"/>
                <a:cs typeface="Courier New" panose="02070309020205020404" pitchFamily="49" charset="0"/>
              </a:rPr>
              <a:t>)="login()"&gt;</a:t>
            </a:r>
          </a:p>
          <a:p>
            <a:r>
              <a:rPr lang="en-US" sz="1200" dirty="0" smtClean="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label for="username"&gt;username&lt;/label&gt;</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a:t>
            </a:r>
            <a:r>
              <a:rPr lang="en-US" sz="1200" dirty="0" smtClean="0">
                <a:latin typeface="Courier New" panose="02070309020205020404" pitchFamily="49" charset="0"/>
                <a:cs typeface="Courier New" panose="02070309020205020404" pitchFamily="49" charset="0"/>
              </a:rPr>
              <a:t>input type</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text“ name</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username“ id</a:t>
            </a:r>
            <a:r>
              <a:rPr lang="en-US" sz="1200" dirty="0">
                <a:latin typeface="Courier New" panose="02070309020205020404" pitchFamily="49" charset="0"/>
                <a:cs typeface="Courier New" panose="02070309020205020404" pitchFamily="49" charset="0"/>
              </a:rPr>
              <a:t>="username</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formControl</a:t>
            </a:r>
            <a:r>
              <a:rPr lang="en-US" sz="1200" dirty="0">
                <a:latin typeface="Courier New" panose="02070309020205020404" pitchFamily="49" charset="0"/>
                <a:cs typeface="Courier New" panose="02070309020205020404" pitchFamily="49" charset="0"/>
              </a:rPr>
              <a:t>]="username"&gt;</a:t>
            </a:r>
          </a:p>
          <a:p>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&lt;div [hidden]="</a:t>
            </a:r>
            <a:r>
              <a:rPr lang="en-US" sz="1200" dirty="0" err="1">
                <a:latin typeface="Courier New" panose="02070309020205020404" pitchFamily="49" charset="0"/>
                <a:cs typeface="Courier New" panose="02070309020205020404" pitchFamily="49" charset="0"/>
              </a:rPr>
              <a:t>username.valid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username.untouched</a:t>
            </a:r>
            <a:r>
              <a:rPr lang="en-US" sz="1200" dirty="0">
                <a:latin typeface="Courier New" panose="02070309020205020404" pitchFamily="49" charset="0"/>
                <a:cs typeface="Courier New" panose="02070309020205020404" pitchFamily="49" charset="0"/>
              </a:rPr>
              <a:t>"&gt;</a:t>
            </a:r>
          </a:p>
          <a:p>
            <a:r>
              <a:rPr lang="en-US" sz="1200" dirty="0" smtClean="0">
                <a:latin typeface="Courier New" panose="02070309020205020404" pitchFamily="49" charset="0"/>
                <a:cs typeface="Courier New" panose="02070309020205020404" pitchFamily="49" charset="0"/>
              </a:rPr>
              <a:t>	The </a:t>
            </a:r>
            <a:r>
              <a:rPr lang="en-US" sz="1200" dirty="0">
                <a:latin typeface="Courier New" panose="02070309020205020404" pitchFamily="49" charset="0"/>
                <a:cs typeface="Courier New" panose="02070309020205020404" pitchFamily="49" charset="0"/>
              </a:rPr>
              <a:t>following problems have been found with the username:</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&lt;</a:t>
            </a:r>
            <a:r>
              <a:rPr lang="en-US" sz="1200" dirty="0">
                <a:latin typeface="Courier New" panose="02070309020205020404" pitchFamily="49" charset="0"/>
                <a:cs typeface="Courier New" panose="02070309020205020404" pitchFamily="49" charset="0"/>
              </a:rPr>
              <a:t>div [hidden]="!</a:t>
            </a:r>
            <a:r>
              <a:rPr lang="en-US" sz="1200" dirty="0" err="1">
                <a:latin typeface="Courier New" panose="02070309020205020404" pitchFamily="49" charset="0"/>
                <a:cs typeface="Courier New" panose="02070309020205020404" pitchFamily="49" charset="0"/>
              </a:rPr>
              <a:t>username.hasError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minlength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        Username can not be shorter than 5 characters.</a:t>
            </a:r>
          </a:p>
          <a:p>
            <a:r>
              <a:rPr lang="en-US" sz="1200" dirty="0">
                <a:latin typeface="Courier New" panose="02070309020205020404" pitchFamily="49" charset="0"/>
                <a:cs typeface="Courier New" panose="02070309020205020404" pitchFamily="49" charset="0"/>
              </a:rPr>
              <a:t>      &lt;/div&gt;</a:t>
            </a:r>
          </a:p>
          <a:p>
            <a:r>
              <a:rPr lang="en-US" sz="1200" dirty="0">
                <a:latin typeface="Courier New" panose="02070309020205020404" pitchFamily="49" charset="0"/>
                <a:cs typeface="Courier New" panose="02070309020205020404" pitchFamily="49" charset="0"/>
              </a:rPr>
              <a:t>      &lt;div [hidden]="!</a:t>
            </a:r>
            <a:r>
              <a:rPr lang="en-US" sz="1200" dirty="0" err="1">
                <a:latin typeface="Courier New" panose="02070309020205020404" pitchFamily="49" charset="0"/>
                <a:cs typeface="Courier New" panose="02070309020205020404" pitchFamily="49" charset="0"/>
              </a:rPr>
              <a:t>username.hasError</a:t>
            </a:r>
            <a:r>
              <a:rPr lang="en-US" sz="1200" dirty="0">
                <a:latin typeface="Courier New" panose="02070309020205020404" pitchFamily="49" charset="0"/>
                <a:cs typeface="Courier New" panose="02070309020205020404" pitchFamily="49" charset="0"/>
              </a:rPr>
              <a:t>('required')"&gt;</a:t>
            </a:r>
          </a:p>
          <a:p>
            <a:r>
              <a:rPr lang="en-US" sz="1200" dirty="0">
                <a:latin typeface="Courier New" panose="02070309020205020404" pitchFamily="49" charset="0"/>
                <a:cs typeface="Courier New" panose="02070309020205020404" pitchFamily="49" charset="0"/>
              </a:rPr>
              <a:t>        Username is required.</a:t>
            </a:r>
          </a:p>
          <a:p>
            <a:r>
              <a:rPr lang="en-US" sz="1200" dirty="0">
                <a:latin typeface="Courier New" panose="02070309020205020404" pitchFamily="49" charset="0"/>
                <a:cs typeface="Courier New" panose="02070309020205020404" pitchFamily="49" charset="0"/>
              </a:rPr>
              <a:t>      &lt;/div&gt;</a:t>
            </a:r>
          </a:p>
          <a:p>
            <a:r>
              <a:rPr lang="en-US" sz="1200" dirty="0">
                <a:latin typeface="Courier New" panose="02070309020205020404" pitchFamily="49" charset="0"/>
                <a:cs typeface="Courier New" panose="02070309020205020404" pitchFamily="49" charset="0"/>
              </a:rPr>
              <a:t>    &lt;/div&gt;</a:t>
            </a:r>
          </a:p>
          <a:p>
            <a:r>
              <a:rPr lang="en-US" sz="1200" dirty="0" smtClean="0">
                <a:latin typeface="Courier New" panose="02070309020205020404" pitchFamily="49" charset="0"/>
                <a:cs typeface="Courier New" panose="02070309020205020404" pitchFamily="49" charset="0"/>
              </a:rPr>
              <a:t>&lt;</a:t>
            </a:r>
            <a:r>
              <a:rPr lang="en-US" sz="1200" dirty="0">
                <a:latin typeface="Courier New" panose="02070309020205020404" pitchFamily="49" charset="0"/>
                <a:cs typeface="Courier New" panose="02070309020205020404" pitchFamily="49" charset="0"/>
              </a:rPr>
              <a:t>button type="submit" [disabled]="!</a:t>
            </a:r>
            <a:r>
              <a:rPr lang="en-US" sz="1200" dirty="0" err="1">
                <a:latin typeface="Courier New" panose="02070309020205020404" pitchFamily="49" charset="0"/>
                <a:cs typeface="Courier New" panose="02070309020205020404" pitchFamily="49" charset="0"/>
              </a:rPr>
              <a:t>loginForm.valid</a:t>
            </a:r>
            <a:r>
              <a:rPr lang="en-US" sz="1200" dirty="0">
                <a:latin typeface="Courier New" panose="02070309020205020404" pitchFamily="49" charset="0"/>
                <a:cs typeface="Courier New" panose="02070309020205020404" pitchFamily="49" charset="0"/>
              </a:rPr>
              <a:t>"&gt;Log In&lt;/button&gt;</a:t>
            </a:r>
          </a:p>
          <a:p>
            <a:r>
              <a:rPr lang="en-US" sz="1200" dirty="0">
                <a:latin typeface="Courier New" panose="02070309020205020404" pitchFamily="49" charset="0"/>
                <a:cs typeface="Courier New" panose="02070309020205020404" pitchFamily="49" charset="0"/>
              </a:rPr>
              <a:t>&lt;/form&gt;</a:t>
            </a:r>
          </a:p>
        </p:txBody>
      </p:sp>
    </p:spTree>
    <p:extLst>
      <p:ext uri="{BB962C8B-B14F-4D97-AF65-F5344CB8AC3E}">
        <p14:creationId xmlns:p14="http://schemas.microsoft.com/office/powerpoint/2010/main" val="889832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Validation Errors (Contd.)</a:t>
            </a:r>
            <a:endParaRPr lang="en-US" dirty="0"/>
          </a:p>
        </p:txBody>
      </p:sp>
      <p:sp>
        <p:nvSpPr>
          <p:cNvPr id="4" name="Rectangle 1"/>
          <p:cNvSpPr>
            <a:spLocks noChangeArrowheads="1"/>
          </p:cNvSpPr>
          <p:nvPr/>
        </p:nvSpPr>
        <p:spPr bwMode="auto">
          <a:xfrm>
            <a:off x="304800" y="1021377"/>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Angular </a:t>
            </a:r>
            <a:r>
              <a:rPr lang="en-US" dirty="0" smtClean="0">
                <a:latin typeface="Arial" panose="020B0604020202020204" pitchFamily="34" charset="0"/>
                <a:cs typeface="Arial" panose="020B0604020202020204" pitchFamily="34" charset="0"/>
              </a:rPr>
              <a:t>has pre-named CSS classes that are automatically applied to input elements upon validation statuses, viz</a:t>
            </a:r>
            <a:r>
              <a:rPr lang="en-US" dirty="0">
                <a:latin typeface="Arial" panose="020B0604020202020204" pitchFamily="34" charset="0"/>
                <a:cs typeface="Arial" panose="020B0604020202020204" pitchFamily="34" charset="0"/>
              </a:rPr>
              <a:t>.</a:t>
            </a:r>
          </a:p>
        </p:txBody>
      </p:sp>
      <p:sp>
        <p:nvSpPr>
          <p:cNvPr id="9" name="TextBox 8"/>
          <p:cNvSpPr txBox="1"/>
          <p:nvPr/>
        </p:nvSpPr>
        <p:spPr>
          <a:xfrm>
            <a:off x="457200" y="1752600"/>
            <a:ext cx="8382000" cy="375487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 field value is valid */</a:t>
            </a:r>
          </a:p>
          <a:p>
            <a:r>
              <a:rPr lang="en-US" sz="1400" dirty="0">
                <a:latin typeface="Courier New" panose="02070309020205020404" pitchFamily="49" charset="0"/>
                <a:cs typeface="Courier New" panose="02070309020205020404" pitchFamily="49" charset="0"/>
              </a:rPr>
              <a:t>.ng-valid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field value is invalid */</a:t>
            </a:r>
          </a:p>
          <a:p>
            <a:r>
              <a:rPr lang="en-US" sz="1400" dirty="0">
                <a:latin typeface="Courier New" panose="02070309020205020404" pitchFamily="49" charset="0"/>
                <a:cs typeface="Courier New" panose="02070309020205020404" pitchFamily="49" charset="0"/>
              </a:rPr>
              <a:t>.ng-invalid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field has not been clicked in, tapped on, or tabbed over */</a:t>
            </a:r>
          </a:p>
          <a:p>
            <a:r>
              <a:rPr lang="en-US" sz="1400" dirty="0">
                <a:latin typeface="Courier New" panose="02070309020205020404" pitchFamily="49" charset="0"/>
                <a:cs typeface="Courier New" panose="02070309020205020404" pitchFamily="49" charset="0"/>
              </a:rPr>
              <a:t>.ng-untouched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field has been previously entered */</a:t>
            </a:r>
          </a:p>
          <a:p>
            <a:r>
              <a:rPr lang="en-US" sz="1400" dirty="0">
                <a:latin typeface="Courier New" panose="02070309020205020404" pitchFamily="49" charset="0"/>
                <a:cs typeface="Courier New" panose="02070309020205020404" pitchFamily="49" charset="0"/>
              </a:rPr>
              <a:t>.ng-touched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field value is unchanged from the default value */</a:t>
            </a:r>
          </a:p>
          <a:p>
            <a:r>
              <a:rPr lang="en-US" sz="1400" dirty="0">
                <a:latin typeface="Courier New" panose="02070309020205020404" pitchFamily="49" charset="0"/>
                <a:cs typeface="Courier New" panose="02070309020205020404" pitchFamily="49" charset="0"/>
              </a:rPr>
              <a:t>.ng-pristine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field value has been modified from the default */</a:t>
            </a:r>
          </a:p>
          <a:p>
            <a:r>
              <a:rPr lang="en-US" sz="1400" dirty="0">
                <a:latin typeface="Courier New" panose="02070309020205020404" pitchFamily="49" charset="0"/>
                <a:cs typeface="Courier New" panose="02070309020205020404" pitchFamily="49" charset="0"/>
              </a:rPr>
              <a:t>.ng-dirty {}</a:t>
            </a:r>
          </a:p>
        </p:txBody>
      </p:sp>
    </p:spTree>
    <p:extLst>
      <p:ext uri="{BB962C8B-B14F-4D97-AF65-F5344CB8AC3E}">
        <p14:creationId xmlns:p14="http://schemas.microsoft.com/office/powerpoint/2010/main" val="492580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27</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352800" y="2221468"/>
            <a:ext cx="2397964" cy="369332"/>
          </a:xfrm>
          <a:prstGeom prst="rect">
            <a:avLst/>
          </a:prstGeom>
        </p:spPr>
        <p:txBody>
          <a:bodyPr wrap="none">
            <a:spAutoFit/>
          </a:bodyPr>
          <a:lstStyle/>
          <a:p>
            <a:r>
              <a:rPr lang="en-US" dirty="0"/>
              <a:t>Demo : </a:t>
            </a:r>
            <a:r>
              <a:rPr lang="en-US" dirty="0" smtClean="0"/>
              <a:t>Form Validation</a:t>
            </a:r>
            <a:endParaRPr lang="en-US" dirty="0"/>
          </a:p>
        </p:txBody>
      </p:sp>
    </p:spTree>
    <p:extLst>
      <p:ext uri="{BB962C8B-B14F-4D97-AF65-F5344CB8AC3E}">
        <p14:creationId xmlns:p14="http://schemas.microsoft.com/office/powerpoint/2010/main" val="1618519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28</a:t>
            </a:fld>
            <a:endParaRPr lang="en-US" dirty="0"/>
          </a:p>
        </p:txBody>
      </p:sp>
      <p:pic>
        <p:nvPicPr>
          <p:cNvPr id="9" name="Picture 3" descr="D:\Images\Images\Objective\Tea-Break.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775" l="375" r="100000">
                        <a14:foregroundMark x1="61423" y1="40885" x2="62322" y2="45761"/>
                        <a14:foregroundMark x1="65094" y1="46062" x2="65393" y2="41485"/>
                        <a14:foregroundMark x1="66891" y1="45761" x2="68090" y2="42086"/>
                        <a14:foregroundMark x1="76929" y1="44261" x2="79700" y2="43661"/>
                        <a14:foregroundMark x1="84869" y1="41485" x2="84869" y2="45761"/>
                        <a14:foregroundMark x1="90637" y1="45761" x2="90936" y2="43661"/>
                        <a14:foregroundMark x1="93109" y1="43661" x2="93109" y2="45761"/>
                        <a14:foregroundMark x1="64794" y1="53113" x2="64794" y2="54314"/>
                        <a14:foregroundMark x1="70562" y1="50338" x2="69663" y2="53713"/>
                        <a14:foregroundMark x1="74831" y1="51913" x2="74831" y2="54014"/>
                        <a14:foregroundMark x1="78801" y1="50938" x2="81199" y2="51313"/>
                        <a14:foregroundMark x1="87341" y1="50938" x2="87640" y2="53713"/>
                        <a14:foregroundMark x1="90337" y1="49137" x2="90337" y2="54614"/>
                      </a14:backgroundRemoval>
                    </a14:imgEffect>
                  </a14:imgLayer>
                </a14:imgProps>
              </a:ext>
              <a:ext uri="{28A0092B-C50C-407E-A947-70E740481C1C}">
                <a14:useLocalDpi xmlns:a14="http://schemas.microsoft.com/office/drawing/2010/main" val="0"/>
              </a:ext>
            </a:extLst>
          </a:blip>
          <a:srcRect/>
          <a:stretch>
            <a:fillRect/>
          </a:stretch>
        </p:blipFill>
        <p:spPr bwMode="auto">
          <a:xfrm>
            <a:off x="1905000" y="914400"/>
            <a:ext cx="5450114" cy="5441949"/>
          </a:xfrm>
          <a:prstGeom prst="rect">
            <a:avLst/>
          </a:prstGeom>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69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29</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Routing</a:t>
            </a:r>
          </a:p>
        </p:txBody>
      </p:sp>
    </p:spTree>
    <p:extLst>
      <p:ext uri="{BB962C8B-B14F-4D97-AF65-F5344CB8AC3E}">
        <p14:creationId xmlns:p14="http://schemas.microsoft.com/office/powerpoint/2010/main" val="375304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400" dirty="0" smtClean="0"/>
              <a:t>Session Rules</a:t>
            </a:r>
            <a:endParaRPr lang="en-US" sz="3400" dirty="0"/>
          </a:p>
        </p:txBody>
      </p:sp>
      <p:sp>
        <p:nvSpPr>
          <p:cNvPr id="2" name="Content Placeholder 1"/>
          <p:cNvSpPr>
            <a:spLocks noGrp="1"/>
          </p:cNvSpPr>
          <p:nvPr>
            <p:ph idx="1"/>
          </p:nvPr>
        </p:nvSpPr>
        <p:spPr>
          <a:xfrm>
            <a:off x="76200" y="1143000"/>
            <a:ext cx="8229600" cy="4983163"/>
          </a:xfrm>
        </p:spPr>
        <p:txBody>
          <a:bodyPr/>
          <a:lstStyle/>
          <a:p>
            <a:pPr lvl="2"/>
            <a:r>
              <a:rPr sz="1800" dirty="0" smtClean="0"/>
              <a:t>Please keep your phone on mute during the session.</a:t>
            </a:r>
          </a:p>
          <a:p>
            <a:pPr lvl="2"/>
            <a:r>
              <a:rPr lang="en-US" sz="1800" dirty="0" smtClean="0"/>
              <a:t>Use WebEx icons to indicate your statuses like – Stepping Out, Coffee, Applause etc.</a:t>
            </a:r>
          </a:p>
          <a:p>
            <a:pPr lvl="2"/>
            <a:r>
              <a:rPr lang="en-US" sz="1800" dirty="0" smtClean="0"/>
              <a:t>Stay on mute in WebEx unless you need to speak</a:t>
            </a:r>
          </a:p>
          <a:p>
            <a:pPr lvl="2"/>
            <a:r>
              <a:rPr lang="en-US" sz="1800" dirty="0" smtClean="0"/>
              <a:t>Raise your hand if you need to communicate </a:t>
            </a:r>
          </a:p>
          <a:p>
            <a:pPr lvl="2"/>
            <a:r>
              <a:rPr lang="en-US" sz="1800" dirty="0" smtClean="0"/>
              <a:t>There is no set time to ask questions, feel free to interrupt, should you have questions</a:t>
            </a:r>
          </a:p>
          <a:p>
            <a:pPr lvl="2"/>
            <a:r>
              <a:rPr lang="en-US" sz="1800" dirty="0" smtClean="0"/>
              <a:t>There will be a 10 minutes short break around the middle of the session</a:t>
            </a:r>
          </a:p>
          <a:p>
            <a:pPr lvl="2"/>
            <a:r>
              <a:rPr lang="en-US" sz="1800" dirty="0" smtClean="0"/>
              <a:t>Utilize the time provided by the trainer, in analyzing </a:t>
            </a:r>
          </a:p>
          <a:p>
            <a:pPr marL="914400" lvl="2" indent="0">
              <a:buNone/>
            </a:pPr>
            <a:r>
              <a:rPr lang="en-US" sz="1800" dirty="0"/>
              <a:t> </a:t>
            </a:r>
            <a:r>
              <a:rPr lang="en-US" sz="1800" dirty="0" smtClean="0"/>
              <a:t>   examples, trying out exercises and coming up </a:t>
            </a:r>
          </a:p>
          <a:p>
            <a:pPr marL="914400" lvl="2" indent="0">
              <a:buNone/>
            </a:pPr>
            <a:r>
              <a:rPr lang="en-US" sz="1800" dirty="0" smtClean="0"/>
              <a:t>    with questions</a:t>
            </a:r>
          </a:p>
        </p:txBody>
      </p:sp>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3</a:t>
            </a:fld>
            <a:endParaRPr lang="en-US" sz="1400" dirty="0"/>
          </a:p>
        </p:txBody>
      </p:sp>
      <p:pic>
        <p:nvPicPr>
          <p:cNvPr id="8" name="Picture 7" descr="MC900433838.PNG"/>
          <p:cNvPicPr>
            <a:picLocks noChangeAspect="1"/>
          </p:cNvPicPr>
          <p:nvPr/>
        </p:nvPicPr>
        <p:blipFill>
          <a:blip r:embed="rId3"/>
          <a:stretch>
            <a:fillRect/>
          </a:stretch>
        </p:blipFill>
        <p:spPr>
          <a:xfrm rot="19709527">
            <a:off x="6582012" y="3915014"/>
            <a:ext cx="2590800" cy="2590800"/>
          </a:xfrm>
          <a:prstGeom prst="rect">
            <a:avLst/>
          </a:prstGeom>
        </p:spPr>
      </p:pic>
    </p:spTree>
    <p:extLst>
      <p:ext uri="{BB962C8B-B14F-4D97-AF65-F5344CB8AC3E}">
        <p14:creationId xmlns:p14="http://schemas.microsoft.com/office/powerpoint/2010/main" val="213127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4" name="Rectangle 1"/>
          <p:cNvSpPr>
            <a:spLocks noChangeArrowheads="1"/>
          </p:cNvSpPr>
          <p:nvPr/>
        </p:nvSpPr>
        <p:spPr bwMode="auto">
          <a:xfrm>
            <a:off x="304800" y="974467"/>
            <a:ext cx="8534400" cy="333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Routing </a:t>
            </a:r>
            <a:r>
              <a:rPr lang="en-US" sz="2000" dirty="0" smtClean="0">
                <a:latin typeface="Arial" panose="020B0604020202020204" pitchFamily="34" charset="0"/>
                <a:cs typeface="Arial" panose="020B0604020202020204" pitchFamily="34" charset="0"/>
              </a:rPr>
              <a:t>provides the ability to encode some </a:t>
            </a:r>
            <a:r>
              <a:rPr lang="en-US" sz="2000" dirty="0">
                <a:latin typeface="Arial" panose="020B0604020202020204" pitchFamily="34" charset="0"/>
                <a:cs typeface="Arial" panose="020B0604020202020204" pitchFamily="34" charset="0"/>
              </a:rPr>
              <a:t>aspects of the application's state in the URL.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Adding </a:t>
            </a:r>
            <a:r>
              <a:rPr lang="en-US" sz="2000" dirty="0">
                <a:latin typeface="Arial" panose="020B0604020202020204" pitchFamily="34" charset="0"/>
                <a:cs typeface="Arial" panose="020B0604020202020204" pitchFamily="34" charset="0"/>
              </a:rPr>
              <a:t>routing, </a:t>
            </a:r>
            <a:r>
              <a:rPr lang="en-US" sz="2000" dirty="0" smtClean="0">
                <a:latin typeface="Arial" panose="020B0604020202020204" pitchFamily="34" charset="0"/>
                <a:cs typeface="Arial" panose="020B0604020202020204" pitchFamily="34" charset="0"/>
              </a:rPr>
              <a:t>allows </a:t>
            </a:r>
            <a:r>
              <a:rPr lang="en-US" sz="2000" dirty="0">
                <a:latin typeface="Arial" panose="020B0604020202020204" pitchFamily="34" charset="0"/>
                <a:cs typeface="Arial" panose="020B0604020202020204" pitchFamily="34" charset="0"/>
              </a:rPr>
              <a:t>the user to go straight into certain aspects of the application. This is very convenient as it can keep </a:t>
            </a:r>
            <a:r>
              <a:rPr lang="en-US" sz="2000" dirty="0" smtClean="0">
                <a:latin typeface="Arial" panose="020B0604020202020204" pitchFamily="34" charset="0"/>
                <a:cs typeface="Arial" panose="020B0604020202020204" pitchFamily="34" charset="0"/>
              </a:rPr>
              <a:t>the application </a:t>
            </a:r>
            <a:r>
              <a:rPr lang="en-US" sz="2000" b="1" dirty="0">
                <a:latin typeface="Arial" panose="020B0604020202020204" pitchFamily="34" charset="0"/>
                <a:cs typeface="Arial" panose="020B0604020202020204" pitchFamily="34" charset="0"/>
              </a:rPr>
              <a:t>linkable </a:t>
            </a:r>
            <a:r>
              <a:rPr lang="en-US" sz="2000" dirty="0">
                <a:latin typeface="Arial" panose="020B0604020202020204" pitchFamily="34" charset="0"/>
                <a:cs typeface="Arial" panose="020B0604020202020204" pitchFamily="34" charset="0"/>
              </a:rPr>
              <a:t>and </a:t>
            </a:r>
            <a:r>
              <a:rPr lang="en-US" sz="2000" b="1" dirty="0" err="1">
                <a:latin typeface="Arial" panose="020B0604020202020204" pitchFamily="34" charset="0"/>
                <a:cs typeface="Arial" panose="020B0604020202020204" pitchFamily="34" charset="0"/>
              </a:rPr>
              <a:t>bookmarkable</a:t>
            </a:r>
            <a:r>
              <a:rPr lang="en-US" sz="2000" dirty="0">
                <a:latin typeface="Arial" panose="020B0604020202020204" pitchFamily="34" charset="0"/>
                <a:cs typeface="Arial" panose="020B0604020202020204" pitchFamily="34" charset="0"/>
              </a:rPr>
              <a:t> and allow users to share links with others</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Routing allows </a:t>
            </a:r>
            <a:r>
              <a:rPr lang="en-US" sz="2000" dirty="0" smtClean="0">
                <a:latin typeface="Arial" panose="020B0604020202020204" pitchFamily="34" charset="0"/>
                <a:cs typeface="Arial" panose="020B0604020202020204" pitchFamily="34" charset="0"/>
              </a:rPr>
              <a:t>to:</a:t>
            </a: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Maintain the state of the application</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Implement modular applications</a:t>
            </a:r>
          </a:p>
          <a:p>
            <a:pPr marL="800100" lvl="1" indent="-342900">
              <a:buFont typeface="Arial" panose="020B0604020202020204" pitchFamily="34" charset="0"/>
              <a:buChar char="•"/>
            </a:pPr>
            <a:r>
              <a:rPr lang="en-US" dirty="0">
                <a:latin typeface="Arial" panose="020B0604020202020204" pitchFamily="34" charset="0"/>
                <a:cs typeface="Arial" panose="020B0604020202020204" pitchFamily="34" charset="0"/>
              </a:rPr>
              <a:t>Implement the application based on the roles (certain roles have access to certain URLs)</a:t>
            </a:r>
          </a:p>
        </p:txBody>
      </p:sp>
    </p:spTree>
    <p:extLst>
      <p:ext uri="{BB962C8B-B14F-4D97-AF65-F5344CB8AC3E}">
        <p14:creationId xmlns:p14="http://schemas.microsoft.com/office/powerpoint/2010/main" val="4082606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Configuration</a:t>
            </a:r>
            <a:endParaRPr lang="en-US" dirty="0"/>
          </a:p>
        </p:txBody>
      </p:sp>
      <p:sp>
        <p:nvSpPr>
          <p:cNvPr id="4" name="Rectangle 1"/>
          <p:cNvSpPr>
            <a:spLocks noChangeArrowheads="1"/>
          </p:cNvSpPr>
          <p:nvPr/>
        </p:nvSpPr>
        <p:spPr bwMode="auto">
          <a:xfrm>
            <a:off x="152400" y="836712"/>
            <a:ext cx="8534400"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Base URL tag </a:t>
            </a:r>
            <a:r>
              <a:rPr lang="en-US" sz="2000" dirty="0">
                <a:latin typeface="Arial" panose="020B0604020202020204" pitchFamily="34" charset="0"/>
                <a:cs typeface="Arial" panose="020B0604020202020204" pitchFamily="34" charset="0"/>
              </a:rPr>
              <a:t>must be set within the </a:t>
            </a:r>
            <a:r>
              <a:rPr lang="en-US" sz="2000" b="1" dirty="0">
                <a:latin typeface="Arial" panose="020B0604020202020204" pitchFamily="34" charset="0"/>
                <a:cs typeface="Arial" panose="020B0604020202020204" pitchFamily="34" charset="0"/>
              </a:rPr>
              <a:t>&lt;head&gt; </a:t>
            </a:r>
            <a:r>
              <a:rPr lang="en-US" sz="2000" dirty="0">
                <a:latin typeface="Arial" panose="020B0604020202020204" pitchFamily="34" charset="0"/>
                <a:cs typeface="Arial" panose="020B0604020202020204" pitchFamily="34" charset="0"/>
              </a:rPr>
              <a:t>tag of </a:t>
            </a:r>
            <a:r>
              <a:rPr lang="en-US" sz="2000" dirty="0" smtClean="0">
                <a:latin typeface="Arial" panose="020B0604020202020204" pitchFamily="34" charset="0"/>
                <a:cs typeface="Arial" panose="020B0604020202020204" pitchFamily="34" charset="0"/>
              </a:rPr>
              <a:t>index.html</a:t>
            </a:r>
          </a:p>
          <a:p>
            <a:r>
              <a:rPr lang="en-US" sz="2000" dirty="0" smtClean="0">
                <a:latin typeface="Arial" panose="020B0604020202020204" pitchFamily="34" charset="0"/>
                <a:cs typeface="Arial" panose="020B0604020202020204" pitchFamily="34" charset="0"/>
              </a:rPr>
              <a:t>Routes are configured using the Routes type, which is an array of the route objects.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The route object is composed of the following attributes:</a:t>
            </a:r>
          </a:p>
        </p:txBody>
      </p:sp>
      <p:graphicFrame>
        <p:nvGraphicFramePr>
          <p:cNvPr id="5" name="Diagram 4"/>
          <p:cNvGraphicFramePr/>
          <p:nvPr>
            <p:extLst>
              <p:ext uri="{D42A27DB-BD31-4B8C-83A1-F6EECF244321}">
                <p14:modId xmlns:p14="http://schemas.microsoft.com/office/powerpoint/2010/main" val="1273977004"/>
              </p:ext>
            </p:extLst>
          </p:nvPr>
        </p:nvGraphicFramePr>
        <p:xfrm>
          <a:off x="152400" y="2133601"/>
          <a:ext cx="8686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963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Configuration</a:t>
            </a:r>
            <a:endParaRPr lang="en-US" dirty="0"/>
          </a:p>
        </p:txBody>
      </p:sp>
      <p:sp>
        <p:nvSpPr>
          <p:cNvPr id="4" name="Rectangle 1"/>
          <p:cNvSpPr>
            <a:spLocks noChangeArrowheads="1"/>
          </p:cNvSpPr>
          <p:nvPr/>
        </p:nvSpPr>
        <p:spPr bwMode="auto">
          <a:xfrm>
            <a:off x="381000" y="1082932"/>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457200" indent="-457200">
              <a:buFont typeface="+mj-lt"/>
              <a:buAutoNum type="arabicPeriod"/>
            </a:pPr>
            <a:r>
              <a:rPr lang="en-US" dirty="0" smtClean="0">
                <a:latin typeface="Arial" panose="020B0604020202020204" pitchFamily="34" charset="0"/>
                <a:cs typeface="Arial" panose="020B0604020202020204" pitchFamily="34" charset="0"/>
              </a:rPr>
              <a:t>Define the routes array and send it as an </a:t>
            </a:r>
            <a:r>
              <a:rPr lang="en-US" dirty="0" err="1" smtClean="0">
                <a:latin typeface="Arial" panose="020B0604020202020204" pitchFamily="34" charset="0"/>
                <a:cs typeface="Arial" panose="020B0604020202020204" pitchFamily="34" charset="0"/>
              </a:rPr>
              <a:t>arg</a:t>
            </a:r>
            <a:r>
              <a:rPr lang="en-US" dirty="0" smtClean="0">
                <a:latin typeface="Arial" panose="020B0604020202020204" pitchFamily="34" charset="0"/>
                <a:cs typeface="Arial" panose="020B0604020202020204" pitchFamily="34" charset="0"/>
              </a:rPr>
              <a:t> to the </a:t>
            </a:r>
            <a:r>
              <a:rPr lang="en-US" dirty="0" err="1" smtClean="0">
                <a:latin typeface="Arial" panose="020B0604020202020204" pitchFamily="34" charset="0"/>
                <a:cs typeface="Arial" panose="020B0604020202020204" pitchFamily="34" charset="0"/>
              </a:rPr>
              <a:t>RouterModule</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to build the configuration</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533400" y="1828800"/>
            <a:ext cx="8229600" cy="1295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const routes: Routes = [</a:t>
            </a:r>
          </a:p>
          <a:p>
            <a:r>
              <a:rPr lang="en-US" sz="1400" dirty="0">
                <a:solidFill>
                  <a:schemeClr val="tx1"/>
                </a:solidFill>
                <a:latin typeface="Courier New" panose="02070309020205020404" pitchFamily="49" charset="0"/>
                <a:cs typeface="Courier New" panose="02070309020205020404" pitchFamily="49" charset="0"/>
              </a:rPr>
              <a:t>  { path: 'component-one', component: </a:t>
            </a:r>
            <a:r>
              <a:rPr lang="en-US" sz="1400" dirty="0" err="1">
                <a:solidFill>
                  <a:schemeClr val="tx1"/>
                </a:solidFill>
                <a:latin typeface="Courier New" panose="02070309020205020404" pitchFamily="49" charset="0"/>
                <a:cs typeface="Courier New" panose="02070309020205020404" pitchFamily="49" charset="0"/>
              </a:rPr>
              <a:t>ComponentOne</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 path: 'component-two', component: </a:t>
            </a:r>
            <a:r>
              <a:rPr lang="en-US" sz="1400" dirty="0" err="1">
                <a:solidFill>
                  <a:schemeClr val="tx1"/>
                </a:solidFill>
                <a:latin typeface="Courier New" panose="02070309020205020404" pitchFamily="49" charset="0"/>
                <a:cs typeface="Courier New" panose="02070309020205020404" pitchFamily="49" charset="0"/>
              </a:rPr>
              <a:t>ComponentTwo</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a:t>
            </a:r>
          </a:p>
          <a:p>
            <a:endParaRPr lang="en-US" sz="1400" dirty="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export const routing = </a:t>
            </a:r>
            <a:r>
              <a:rPr lang="en-US" sz="1400" dirty="0" err="1">
                <a:solidFill>
                  <a:schemeClr val="tx1"/>
                </a:solidFill>
                <a:latin typeface="Courier New" panose="02070309020205020404" pitchFamily="49" charset="0"/>
                <a:cs typeface="Courier New" panose="02070309020205020404" pitchFamily="49" charset="0"/>
              </a:rPr>
              <a:t>RouterModule.forRoot</a:t>
            </a:r>
            <a:r>
              <a:rPr lang="en-US" sz="1400" dirty="0">
                <a:solidFill>
                  <a:schemeClr val="tx1"/>
                </a:solidFill>
                <a:latin typeface="Courier New" panose="02070309020205020404" pitchFamily="49" charset="0"/>
                <a:cs typeface="Courier New" panose="02070309020205020404" pitchFamily="49" charset="0"/>
              </a:rPr>
              <a:t>(routes);</a:t>
            </a:r>
          </a:p>
        </p:txBody>
      </p:sp>
      <p:sp>
        <p:nvSpPr>
          <p:cNvPr id="6" name="Rectangle 1"/>
          <p:cNvSpPr>
            <a:spLocks noChangeArrowheads="1"/>
          </p:cNvSpPr>
          <p:nvPr/>
        </p:nvSpPr>
        <p:spPr bwMode="auto">
          <a:xfrm>
            <a:off x="381000" y="3445132"/>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dirty="0" smtClean="0">
                <a:latin typeface="Arial" panose="020B0604020202020204" pitchFamily="34" charset="0"/>
                <a:cs typeface="Arial" panose="020B0604020202020204" pitchFamily="34" charset="0"/>
              </a:rPr>
              <a:t>2.   Angular picks the empty path as the default landing route</a:t>
            </a:r>
          </a:p>
          <a:p>
            <a:r>
              <a:rPr lang="en-US" dirty="0" smtClean="0">
                <a:latin typeface="Arial" panose="020B0604020202020204" pitchFamily="34" charset="0"/>
                <a:cs typeface="Arial" panose="020B0604020202020204" pitchFamily="34" charset="0"/>
              </a:rPr>
              <a:t>3.   Routes may redirect to other routes using the </a:t>
            </a:r>
            <a:r>
              <a:rPr lang="en-US" dirty="0" err="1" smtClean="0">
                <a:latin typeface="Arial" panose="020B0604020202020204" pitchFamily="34" charset="0"/>
                <a:cs typeface="Arial" panose="020B0604020202020204" pitchFamily="34" charset="0"/>
              </a:rPr>
              <a:t>redirectTo</a:t>
            </a:r>
            <a:r>
              <a:rPr lang="en-US" dirty="0" smtClean="0">
                <a:latin typeface="Arial" panose="020B0604020202020204" pitchFamily="34" charset="0"/>
                <a:cs typeface="Arial" panose="020B0604020202020204" pitchFamily="34" charset="0"/>
              </a:rPr>
              <a:t> attribute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533400" y="4343400"/>
            <a:ext cx="8229600" cy="12954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export const routes: Routes = [</a:t>
            </a:r>
          </a:p>
          <a:p>
            <a:r>
              <a:rPr lang="en-US" sz="1400" dirty="0">
                <a:solidFill>
                  <a:schemeClr val="tx1"/>
                </a:solidFill>
                <a:latin typeface="Courier New" panose="02070309020205020404" pitchFamily="49" charset="0"/>
                <a:cs typeface="Courier New" panose="02070309020205020404" pitchFamily="49" charset="0"/>
              </a:rPr>
              <a:t>  { path: '', </a:t>
            </a:r>
            <a:r>
              <a:rPr lang="en-US" sz="1400" dirty="0" err="1">
                <a:solidFill>
                  <a:schemeClr val="tx1"/>
                </a:solidFill>
                <a:latin typeface="Courier New" panose="02070309020205020404" pitchFamily="49" charset="0"/>
                <a:cs typeface="Courier New" panose="02070309020205020404" pitchFamily="49" charset="0"/>
              </a:rPr>
              <a:t>redirectTo</a:t>
            </a:r>
            <a:r>
              <a:rPr lang="en-US" sz="1400" dirty="0">
                <a:solidFill>
                  <a:schemeClr val="tx1"/>
                </a:solidFill>
                <a:latin typeface="Courier New" panose="02070309020205020404" pitchFamily="49" charset="0"/>
                <a:cs typeface="Courier New" panose="02070309020205020404" pitchFamily="49" charset="0"/>
              </a:rPr>
              <a:t>: 'component-one', </a:t>
            </a:r>
            <a:r>
              <a:rPr lang="en-US" sz="1400" dirty="0" err="1">
                <a:solidFill>
                  <a:schemeClr val="tx1"/>
                </a:solidFill>
                <a:latin typeface="Courier New" panose="02070309020205020404" pitchFamily="49" charset="0"/>
                <a:cs typeface="Courier New" panose="02070309020205020404" pitchFamily="49" charset="0"/>
              </a:rPr>
              <a:t>pathMatch</a:t>
            </a:r>
            <a:r>
              <a:rPr lang="en-US" sz="1400" dirty="0">
                <a:solidFill>
                  <a:schemeClr val="tx1"/>
                </a:solidFill>
                <a:latin typeface="Courier New" panose="02070309020205020404" pitchFamily="49" charset="0"/>
                <a:cs typeface="Courier New" panose="02070309020205020404" pitchFamily="49" charset="0"/>
              </a:rPr>
              <a:t>: 'full' },</a:t>
            </a:r>
          </a:p>
          <a:p>
            <a:r>
              <a:rPr lang="en-US" sz="1400" dirty="0">
                <a:solidFill>
                  <a:schemeClr val="tx1"/>
                </a:solidFill>
                <a:latin typeface="Courier New" panose="02070309020205020404" pitchFamily="49" charset="0"/>
                <a:cs typeface="Courier New" panose="02070309020205020404" pitchFamily="49" charset="0"/>
              </a:rPr>
              <a:t>  { path: 'component-one', component: </a:t>
            </a:r>
            <a:r>
              <a:rPr lang="en-US" sz="1400" dirty="0" err="1">
                <a:solidFill>
                  <a:schemeClr val="tx1"/>
                </a:solidFill>
                <a:latin typeface="Courier New" panose="02070309020205020404" pitchFamily="49" charset="0"/>
                <a:cs typeface="Courier New" panose="02070309020205020404" pitchFamily="49" charset="0"/>
              </a:rPr>
              <a:t>ComponentOne</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 path: 'component-two', component: </a:t>
            </a:r>
            <a:r>
              <a:rPr lang="en-US" sz="1400" dirty="0" err="1">
                <a:solidFill>
                  <a:schemeClr val="tx1"/>
                </a:solidFill>
                <a:latin typeface="Courier New" panose="02070309020205020404" pitchFamily="49" charset="0"/>
                <a:cs typeface="Courier New" panose="02070309020205020404" pitchFamily="49" charset="0"/>
              </a:rPr>
              <a:t>ComponentTwo</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a:t>
            </a:r>
          </a:p>
        </p:txBody>
      </p:sp>
      <p:sp>
        <p:nvSpPr>
          <p:cNvPr id="5" name="Rectangle 4"/>
          <p:cNvSpPr/>
          <p:nvPr/>
        </p:nvSpPr>
        <p:spPr>
          <a:xfrm>
            <a:off x="762000" y="713600"/>
            <a:ext cx="4887362"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Following are steps of Route </a:t>
            </a:r>
            <a:r>
              <a:rPr lang="en-US" dirty="0" smtClean="0">
                <a:latin typeface="Arial" panose="020B0604020202020204" pitchFamily="34" charset="0"/>
                <a:cs typeface="Arial" panose="020B0604020202020204" pitchFamily="34" charset="0"/>
              </a:rPr>
              <a:t>configured: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763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Navigation</a:t>
            </a:r>
            <a:endParaRPr lang="en-US" dirty="0"/>
          </a:p>
        </p:txBody>
      </p:sp>
      <p:sp>
        <p:nvSpPr>
          <p:cNvPr id="4" name="Rectangle 1"/>
          <p:cNvSpPr>
            <a:spLocks noChangeArrowheads="1"/>
          </p:cNvSpPr>
          <p:nvPr/>
        </p:nvSpPr>
        <p:spPr bwMode="auto">
          <a:xfrm>
            <a:off x="371622" y="1049243"/>
            <a:ext cx="8534400" cy="68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 the view template, </a:t>
            </a:r>
            <a:r>
              <a:rPr lang="en-US" sz="2000" dirty="0" err="1" smtClean="0">
                <a:latin typeface="Arial" panose="020B0604020202020204" pitchFamily="34" charset="0"/>
                <a:cs typeface="Arial" panose="020B0604020202020204" pitchFamily="34" charset="0"/>
              </a:rPr>
              <a:t>routerLink</a:t>
            </a:r>
            <a:r>
              <a:rPr lang="en-US" sz="2000" dirty="0" smtClean="0">
                <a:latin typeface="Arial" panose="020B0604020202020204" pitchFamily="34" charset="0"/>
                <a:cs typeface="Arial" panose="020B0604020202020204" pitchFamily="34" charset="0"/>
              </a:rPr>
              <a:t> directive may be used to add links that point to the defined routes</a:t>
            </a:r>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524022" y="1891563"/>
            <a:ext cx="8229600" cy="41275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="/component-one"&gt;Component One&lt;/a&gt;</a:t>
            </a:r>
          </a:p>
        </p:txBody>
      </p:sp>
      <p:sp>
        <p:nvSpPr>
          <p:cNvPr id="6" name="Rectangle 1"/>
          <p:cNvSpPr>
            <a:spLocks noChangeArrowheads="1"/>
          </p:cNvSpPr>
          <p:nvPr/>
        </p:nvSpPr>
        <p:spPr bwMode="auto">
          <a:xfrm>
            <a:off x="381000" y="2441570"/>
            <a:ext cx="8534400"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400" dirty="0" smtClean="0"/>
              <a:t>To navigate programmatically, the router’s navigate method may be used</a:t>
            </a:r>
            <a:endParaRPr lang="en-US" sz="2400" dirty="0"/>
          </a:p>
        </p:txBody>
      </p:sp>
      <p:sp>
        <p:nvSpPr>
          <p:cNvPr id="7" name="Rectangle 6"/>
          <p:cNvSpPr/>
          <p:nvPr/>
        </p:nvSpPr>
        <p:spPr>
          <a:xfrm>
            <a:off x="524022" y="3386540"/>
            <a:ext cx="8229600" cy="45403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smtClean="0">
                <a:solidFill>
                  <a:schemeClr val="tx1"/>
                </a:solidFill>
                <a:latin typeface="Courier New" panose="02070309020205020404" pitchFamily="49" charset="0"/>
                <a:cs typeface="Courier New" panose="02070309020205020404" pitchFamily="49" charset="0"/>
              </a:rPr>
              <a:t>router.navigate</a:t>
            </a:r>
            <a:r>
              <a:rPr lang="en-US" sz="1400" dirty="0">
                <a:solidFill>
                  <a:schemeClr val="tx1"/>
                </a:solidFill>
                <a:latin typeface="Courier New" panose="02070309020205020404" pitchFamily="49" charset="0"/>
                <a:cs typeface="Courier New" panose="02070309020205020404" pitchFamily="49" charset="0"/>
              </a:rPr>
              <a:t>(['/component-one']);</a:t>
            </a:r>
          </a:p>
        </p:txBody>
      </p:sp>
    </p:spTree>
    <p:extLst>
      <p:ext uri="{BB962C8B-B14F-4D97-AF65-F5344CB8AC3E}">
        <p14:creationId xmlns:p14="http://schemas.microsoft.com/office/powerpoint/2010/main" val="3694002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Navigation</a:t>
            </a:r>
            <a:endParaRPr lang="en-US" dirty="0"/>
          </a:p>
        </p:txBody>
      </p:sp>
      <p:sp>
        <p:nvSpPr>
          <p:cNvPr id="4" name="Rectangle 1"/>
          <p:cNvSpPr>
            <a:spLocks noChangeArrowheads="1"/>
          </p:cNvSpPr>
          <p:nvPr/>
        </p:nvSpPr>
        <p:spPr bwMode="auto">
          <a:xfrm>
            <a:off x="381000" y="1068288"/>
            <a:ext cx="8534400" cy="1608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Instead of defining each route's component separately to define the router’s output, </a:t>
            </a:r>
            <a:r>
              <a:rPr lang="en-US" sz="2000" i="1" dirty="0" smtClean="0">
                <a:latin typeface="Arial" panose="020B0604020202020204" pitchFamily="34" charset="0"/>
                <a:cs typeface="Arial" panose="020B0604020202020204" pitchFamily="34" charset="0"/>
              </a:rPr>
              <a:t>router-outlet </a:t>
            </a:r>
            <a:r>
              <a:rPr lang="en-US" sz="2000" dirty="0" smtClean="0">
                <a:latin typeface="Arial" panose="020B0604020202020204" pitchFamily="34" charset="0"/>
                <a:cs typeface="Arial" panose="020B0604020202020204" pitchFamily="34" charset="0"/>
              </a:rPr>
              <a:t>which </a:t>
            </a:r>
            <a:r>
              <a:rPr lang="en-US" sz="2000" dirty="0">
                <a:latin typeface="Arial" panose="020B0604020202020204" pitchFamily="34" charset="0"/>
                <a:cs typeface="Arial" panose="020B0604020202020204" pitchFamily="34" charset="0"/>
              </a:rPr>
              <a:t>serves as a component placeholder may be </a:t>
            </a:r>
            <a:r>
              <a:rPr lang="en-US" sz="2000" dirty="0" smtClean="0">
                <a:latin typeface="Arial" panose="020B0604020202020204" pitchFamily="34" charset="0"/>
                <a:cs typeface="Arial" panose="020B0604020202020204" pitchFamily="34" charset="0"/>
              </a:rPr>
              <a:t>employed.</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Angular </a:t>
            </a:r>
            <a:r>
              <a:rPr lang="en-US" sz="2000" dirty="0">
                <a:latin typeface="Arial" panose="020B0604020202020204" pitchFamily="34" charset="0"/>
                <a:cs typeface="Arial" panose="020B0604020202020204" pitchFamily="34" charset="0"/>
              </a:rPr>
              <a:t>dynamically adds the component for the route being activated into the </a:t>
            </a:r>
            <a:r>
              <a:rPr lang="en-US" sz="2000" i="1" dirty="0">
                <a:latin typeface="Arial" panose="020B0604020202020204" pitchFamily="34" charset="0"/>
                <a:cs typeface="Arial" panose="020B0604020202020204" pitchFamily="34" charset="0"/>
              </a:rPr>
              <a:t>&lt;router-outlet&gt;&lt;/router-outlet&gt;</a:t>
            </a:r>
            <a:r>
              <a:rPr lang="en-US" sz="2000" dirty="0">
                <a:latin typeface="Arial" panose="020B0604020202020204" pitchFamily="34" charset="0"/>
                <a:cs typeface="Arial" panose="020B0604020202020204" pitchFamily="34" charset="0"/>
              </a:rPr>
              <a:t> element.</a:t>
            </a:r>
          </a:p>
        </p:txBody>
      </p:sp>
      <p:sp>
        <p:nvSpPr>
          <p:cNvPr id="3" name="Rectangle 2"/>
          <p:cNvSpPr/>
          <p:nvPr/>
        </p:nvSpPr>
        <p:spPr>
          <a:xfrm>
            <a:off x="533400" y="2895600"/>
            <a:ext cx="8229600" cy="277681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@Component({</a:t>
            </a:r>
          </a:p>
          <a:p>
            <a:r>
              <a:rPr lang="en-US" sz="1400" dirty="0">
                <a:solidFill>
                  <a:schemeClr val="tx1"/>
                </a:solidFill>
                <a:latin typeface="Courier New" panose="02070309020205020404" pitchFamily="49" charset="0"/>
                <a:cs typeface="Courier New" panose="02070309020205020404" pitchFamily="49" charset="0"/>
              </a:rPr>
              <a:t>  selector: 'app',</a:t>
            </a:r>
          </a:p>
          <a:p>
            <a:r>
              <a:rPr lang="en-US" sz="1400" dirty="0">
                <a:solidFill>
                  <a:schemeClr val="tx1"/>
                </a:solidFill>
                <a:latin typeface="Courier New" panose="02070309020205020404" pitchFamily="49" charset="0"/>
                <a:cs typeface="Courier New" panose="02070309020205020404" pitchFamily="49" charset="0"/>
              </a:rPr>
              <a:t>  template: `</a:t>
            </a:r>
          </a:p>
          <a:p>
            <a:r>
              <a:rPr lang="en-US" sz="1400" dirty="0">
                <a:solidFill>
                  <a:schemeClr val="tx1"/>
                </a:solidFill>
                <a:latin typeface="Courier New" panose="02070309020205020404" pitchFamily="49" charset="0"/>
                <a:cs typeface="Courier New" panose="02070309020205020404" pitchFamily="49" charset="0"/>
              </a:rPr>
              <a:t>    &lt;</a:t>
            </a:r>
            <a:r>
              <a:rPr lang="en-US" sz="1400" dirty="0" err="1">
                <a:solidFill>
                  <a:schemeClr val="tx1"/>
                </a:solidFill>
                <a:latin typeface="Courier New" panose="02070309020205020404" pitchFamily="49" charset="0"/>
                <a:cs typeface="Courier New" panose="02070309020205020404" pitchFamily="49" charset="0"/>
              </a:rPr>
              <a:t>nav</a:t>
            </a:r>
            <a:r>
              <a:rPr lang="en-US" sz="1400" dirty="0">
                <a:solidFill>
                  <a:schemeClr val="tx1"/>
                </a:solidFill>
                <a:latin typeface="Courier New" panose="02070309020205020404" pitchFamily="49" charset="0"/>
                <a:cs typeface="Courier New" panose="02070309020205020404" pitchFamily="49" charset="0"/>
              </a:rPr>
              <a:t>&gt;</a:t>
            </a:r>
          </a:p>
          <a:p>
            <a:r>
              <a:rPr lang="en-US" sz="1400" dirty="0">
                <a:solidFill>
                  <a:schemeClr val="tx1"/>
                </a:solidFill>
                <a:latin typeface="Courier New" panose="02070309020205020404" pitchFamily="49" charset="0"/>
                <a:cs typeface="Courier New" panose="02070309020205020404" pitchFamily="49" charset="0"/>
              </a:rPr>
              <a:t>      &lt;a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="/component-one"&gt;Component One&lt;/a&gt;</a:t>
            </a:r>
          </a:p>
          <a:p>
            <a:r>
              <a:rPr lang="en-US" sz="1400" dirty="0">
                <a:solidFill>
                  <a:schemeClr val="tx1"/>
                </a:solidFill>
                <a:latin typeface="Courier New" panose="02070309020205020404" pitchFamily="49" charset="0"/>
                <a:cs typeface="Courier New" panose="02070309020205020404" pitchFamily="49" charset="0"/>
              </a:rPr>
              <a:t>      &lt;a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="/component-two"&gt;Component Two&lt;/a&gt;</a:t>
            </a:r>
          </a:p>
          <a:p>
            <a:r>
              <a:rPr lang="en-US" sz="1400" dirty="0">
                <a:solidFill>
                  <a:schemeClr val="tx1"/>
                </a:solidFill>
                <a:latin typeface="Courier New" panose="02070309020205020404" pitchFamily="49" charset="0"/>
                <a:cs typeface="Courier New" panose="02070309020205020404" pitchFamily="49" charset="0"/>
              </a:rPr>
              <a:t>    &lt;/</a:t>
            </a:r>
            <a:r>
              <a:rPr lang="en-US" sz="1400" dirty="0" err="1">
                <a:solidFill>
                  <a:schemeClr val="tx1"/>
                </a:solidFill>
                <a:latin typeface="Courier New" panose="02070309020205020404" pitchFamily="49" charset="0"/>
                <a:cs typeface="Courier New" panose="02070309020205020404" pitchFamily="49" charset="0"/>
              </a:rPr>
              <a:t>nav</a:t>
            </a:r>
            <a:r>
              <a:rPr lang="en-US" sz="1400" dirty="0">
                <a:solidFill>
                  <a:schemeClr val="tx1"/>
                </a:solidFill>
                <a:latin typeface="Courier New" panose="02070309020205020404" pitchFamily="49" charset="0"/>
                <a:cs typeface="Courier New" panose="02070309020205020404" pitchFamily="49" charset="0"/>
              </a:rPr>
              <a:t>&gt;</a:t>
            </a:r>
          </a:p>
          <a:p>
            <a:endParaRPr lang="en-US" sz="1400" dirty="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    &lt;router-outlet&gt;&lt;/router-outlet&gt;</a:t>
            </a:r>
          </a:p>
          <a:p>
            <a:r>
              <a:rPr lang="en-US" sz="1400" dirty="0">
                <a:solidFill>
                  <a:schemeClr val="tx1"/>
                </a:solidFill>
                <a:latin typeface="Courier New" panose="02070309020205020404" pitchFamily="49" charset="0"/>
                <a:cs typeface="Courier New" panose="02070309020205020404" pitchFamily="49" charset="0"/>
              </a:rPr>
              <a:t>    &lt;!-- Route components are added by router here --&gt;</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export class </a:t>
            </a:r>
            <a:r>
              <a:rPr lang="en-US" sz="1400" dirty="0" err="1">
                <a:solidFill>
                  <a:schemeClr val="tx1"/>
                </a:solidFill>
                <a:latin typeface="Courier New" panose="02070309020205020404" pitchFamily="49" charset="0"/>
                <a:cs typeface="Courier New" panose="02070309020205020404" pitchFamily="49" charset="0"/>
              </a:rPr>
              <a:t>AppComponent</a:t>
            </a:r>
            <a:r>
              <a:rPr lang="en-US" sz="14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98723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Parameters</a:t>
            </a:r>
            <a:endParaRPr lang="en-US" dirty="0"/>
          </a:p>
        </p:txBody>
      </p:sp>
      <p:sp>
        <p:nvSpPr>
          <p:cNvPr id="4" name="Rectangle 1"/>
          <p:cNvSpPr>
            <a:spLocks noChangeArrowheads="1"/>
          </p:cNvSpPr>
          <p:nvPr/>
        </p:nvSpPr>
        <p:spPr bwMode="auto">
          <a:xfrm>
            <a:off x="381000" y="724726"/>
            <a:ext cx="8534400" cy="123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Following are the steps of sending Parameters to Routes:</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Parameters are sent using :</a:t>
            </a:r>
            <a:r>
              <a:rPr lang="en-US" i="1" dirty="0" err="1" smtClean="0">
                <a:latin typeface="Arial" panose="020B0604020202020204" pitchFamily="34" charset="0"/>
                <a:cs typeface="Arial" panose="020B0604020202020204" pitchFamily="34" charset="0"/>
              </a:rPr>
              <a:t>paramName</a:t>
            </a:r>
            <a:r>
              <a:rPr lang="en-US" dirty="0" smtClean="0">
                <a:latin typeface="Arial" panose="020B0604020202020204" pitchFamily="34" charset="0"/>
                <a:cs typeface="Arial" panose="020B0604020202020204" pitchFamily="34" charset="0"/>
              </a:rPr>
              <a:t> embedded on to the router paths as below</a:t>
            </a:r>
          </a:p>
        </p:txBody>
      </p:sp>
      <p:sp>
        <p:nvSpPr>
          <p:cNvPr id="3" name="Rectangle 2"/>
          <p:cNvSpPr/>
          <p:nvPr/>
        </p:nvSpPr>
        <p:spPr>
          <a:xfrm>
            <a:off x="533400" y="2069068"/>
            <a:ext cx="8229600" cy="88477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export const routes: Routes = [</a:t>
            </a:r>
          </a:p>
          <a:p>
            <a:r>
              <a:rPr lang="en-US" sz="1400" dirty="0">
                <a:solidFill>
                  <a:schemeClr val="tx1"/>
                </a:solidFill>
                <a:latin typeface="Courier New" panose="02070309020205020404" pitchFamily="49" charset="0"/>
                <a:cs typeface="Courier New" panose="02070309020205020404" pitchFamily="49" charset="0"/>
              </a:rPr>
              <a:t>  { path: '', </a:t>
            </a:r>
            <a:r>
              <a:rPr lang="en-US" sz="1400" dirty="0" err="1">
                <a:solidFill>
                  <a:schemeClr val="tx1"/>
                </a:solidFill>
                <a:latin typeface="Courier New" panose="02070309020205020404" pitchFamily="49" charset="0"/>
                <a:cs typeface="Courier New" panose="02070309020205020404" pitchFamily="49" charset="0"/>
              </a:rPr>
              <a:t>redirectTo</a:t>
            </a:r>
            <a:r>
              <a:rPr lang="en-US" sz="1400" dirty="0">
                <a:solidFill>
                  <a:schemeClr val="tx1"/>
                </a:solidFill>
                <a:latin typeface="Courier New" panose="02070309020205020404" pitchFamily="49" charset="0"/>
                <a:cs typeface="Courier New" panose="02070309020205020404" pitchFamily="49" charset="0"/>
              </a:rPr>
              <a:t>: 'product-list', </a:t>
            </a:r>
            <a:r>
              <a:rPr lang="en-US" sz="1400" dirty="0" err="1">
                <a:solidFill>
                  <a:schemeClr val="tx1"/>
                </a:solidFill>
                <a:latin typeface="Courier New" panose="02070309020205020404" pitchFamily="49" charset="0"/>
                <a:cs typeface="Courier New" panose="02070309020205020404" pitchFamily="49" charset="0"/>
              </a:rPr>
              <a:t>pathMatch</a:t>
            </a:r>
            <a:r>
              <a:rPr lang="en-US" sz="1400" dirty="0">
                <a:solidFill>
                  <a:schemeClr val="tx1"/>
                </a:solidFill>
                <a:latin typeface="Courier New" panose="02070309020205020404" pitchFamily="49" charset="0"/>
                <a:cs typeface="Courier New" panose="02070309020205020404" pitchFamily="49" charset="0"/>
              </a:rPr>
              <a:t>: 'full' },</a:t>
            </a: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 path: 'product-details/:id', component: </a:t>
            </a:r>
            <a:r>
              <a:rPr lang="en-US" sz="1400" dirty="0" err="1">
                <a:solidFill>
                  <a:schemeClr val="tx1"/>
                </a:solidFill>
                <a:latin typeface="Courier New" panose="02070309020205020404" pitchFamily="49" charset="0"/>
                <a:cs typeface="Courier New" panose="02070309020205020404" pitchFamily="49" charset="0"/>
              </a:rPr>
              <a:t>ProductDetails</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a:t>
            </a:r>
          </a:p>
        </p:txBody>
      </p:sp>
      <p:sp>
        <p:nvSpPr>
          <p:cNvPr id="5" name="Rectangle 1"/>
          <p:cNvSpPr>
            <a:spLocks noChangeArrowheads="1"/>
          </p:cNvSpPr>
          <p:nvPr/>
        </p:nvSpPr>
        <p:spPr bwMode="auto">
          <a:xfrm>
            <a:off x="381000" y="2980390"/>
            <a:ext cx="853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parameter can then be sent as below</a:t>
            </a:r>
          </a:p>
        </p:txBody>
      </p:sp>
      <p:sp>
        <p:nvSpPr>
          <p:cNvPr id="6" name="Rectangle 5"/>
          <p:cNvSpPr/>
          <p:nvPr/>
        </p:nvSpPr>
        <p:spPr>
          <a:xfrm>
            <a:off x="533400" y="3359159"/>
            <a:ext cx="8229600" cy="3101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localhost:3000/product-details/5</a:t>
            </a:r>
          </a:p>
        </p:txBody>
      </p:sp>
      <p:sp>
        <p:nvSpPr>
          <p:cNvPr id="7" name="Rectangle 1"/>
          <p:cNvSpPr>
            <a:spLocks noChangeArrowheads="1"/>
          </p:cNvSpPr>
          <p:nvPr/>
        </p:nvSpPr>
        <p:spPr bwMode="auto">
          <a:xfrm>
            <a:off x="381000" y="3780219"/>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a:t>
            </a:r>
            <a:r>
              <a:rPr lang="en-US" i="1" dirty="0" err="1" smtClean="0">
                <a:latin typeface="Arial" panose="020B0604020202020204" pitchFamily="34" charset="0"/>
                <a:cs typeface="Arial" panose="020B0604020202020204" pitchFamily="34" charset="0"/>
              </a:rPr>
              <a:t>routerLink</a:t>
            </a:r>
            <a:r>
              <a:rPr lang="en-US" dirty="0" smtClean="0">
                <a:latin typeface="Arial" panose="020B0604020202020204" pitchFamily="34" charset="0"/>
                <a:cs typeface="Arial" panose="020B0604020202020204" pitchFamily="34" charset="0"/>
              </a:rPr>
              <a:t> directive may be supplied with parameters to be automatically sent while invoking a router link</a:t>
            </a:r>
          </a:p>
        </p:txBody>
      </p:sp>
      <p:sp>
        <p:nvSpPr>
          <p:cNvPr id="8" name="Rectangle 7"/>
          <p:cNvSpPr/>
          <p:nvPr/>
        </p:nvSpPr>
        <p:spPr>
          <a:xfrm>
            <a:off x="533400" y="4495800"/>
            <a:ext cx="8229600" cy="88477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&lt;a *</a:t>
            </a:r>
            <a:r>
              <a:rPr lang="en-US" sz="1400" dirty="0" err="1">
                <a:solidFill>
                  <a:schemeClr val="tx1"/>
                </a:solidFill>
                <a:latin typeface="Courier New" panose="02070309020205020404" pitchFamily="49" charset="0"/>
                <a:cs typeface="Courier New" panose="02070309020205020404" pitchFamily="49" charset="0"/>
              </a:rPr>
              <a:t>ngFor</a:t>
            </a:r>
            <a:r>
              <a:rPr lang="en-US" sz="1400" dirty="0">
                <a:solidFill>
                  <a:schemeClr val="tx1"/>
                </a:solidFill>
                <a:latin typeface="Courier New" panose="02070309020205020404" pitchFamily="49" charset="0"/>
                <a:cs typeface="Courier New" panose="02070309020205020404" pitchFamily="49" charset="0"/>
              </a:rPr>
              <a:t>="let product of products"</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]="['/product-details', product.id]"&gt;</a:t>
            </a:r>
          </a:p>
          <a:p>
            <a:r>
              <a:rPr lang="en-US" sz="1400" dirty="0">
                <a:solidFill>
                  <a:schemeClr val="tx1"/>
                </a:solidFill>
                <a:latin typeface="Courier New" panose="02070309020205020404" pitchFamily="49" charset="0"/>
                <a:cs typeface="Courier New" panose="02070309020205020404" pitchFamily="49" charset="0"/>
              </a:rPr>
              <a:t>  {{ product.name }}</a:t>
            </a:r>
          </a:p>
          <a:p>
            <a:r>
              <a:rPr lang="en-US" sz="1400" dirty="0">
                <a:solidFill>
                  <a:schemeClr val="tx1"/>
                </a:solidFill>
                <a:latin typeface="Courier New" panose="02070309020205020404" pitchFamily="49" charset="0"/>
                <a:cs typeface="Courier New" panose="02070309020205020404" pitchFamily="49" charset="0"/>
              </a:rPr>
              <a:t>&lt;/a&gt;</a:t>
            </a:r>
          </a:p>
        </p:txBody>
      </p:sp>
      <p:sp>
        <p:nvSpPr>
          <p:cNvPr id="9" name="Rectangle 8"/>
          <p:cNvSpPr/>
          <p:nvPr/>
        </p:nvSpPr>
        <p:spPr>
          <a:xfrm>
            <a:off x="533400" y="5516022"/>
            <a:ext cx="8229600" cy="88477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err="1">
                <a:solidFill>
                  <a:schemeClr val="tx1"/>
                </a:solidFill>
                <a:latin typeface="Courier New" panose="02070309020205020404" pitchFamily="49" charset="0"/>
                <a:cs typeface="Courier New" panose="02070309020205020404" pitchFamily="49" charset="0"/>
              </a:rPr>
              <a:t>goToProductDetails</a:t>
            </a:r>
            <a:r>
              <a:rPr lang="en-US" sz="1400" dirty="0">
                <a:solidFill>
                  <a:schemeClr val="tx1"/>
                </a:solidFill>
                <a:latin typeface="Courier New" panose="02070309020205020404" pitchFamily="49" charset="0"/>
                <a:cs typeface="Courier New" panose="02070309020205020404" pitchFamily="49" charset="0"/>
              </a:rPr>
              <a:t>(id)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this.router.navigate</a:t>
            </a:r>
            <a:r>
              <a:rPr lang="en-US" sz="1400" dirty="0">
                <a:solidFill>
                  <a:schemeClr val="tx1"/>
                </a:solidFill>
                <a:latin typeface="Courier New" panose="02070309020205020404" pitchFamily="49" charset="0"/>
                <a:cs typeface="Courier New" panose="02070309020205020404" pitchFamily="49" charset="0"/>
              </a:rPr>
              <a:t>(['/product-details', id]);</a:t>
            </a:r>
          </a:p>
          <a:p>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049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Parameters</a:t>
            </a:r>
            <a:endParaRPr lang="en-US" dirty="0"/>
          </a:p>
        </p:txBody>
      </p:sp>
      <p:sp>
        <p:nvSpPr>
          <p:cNvPr id="4" name="Rectangle 1"/>
          <p:cNvSpPr>
            <a:spLocks noChangeArrowheads="1"/>
          </p:cNvSpPr>
          <p:nvPr/>
        </p:nvSpPr>
        <p:spPr bwMode="auto">
          <a:xfrm>
            <a:off x="381000" y="1197882"/>
            <a:ext cx="8534400" cy="93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a:latin typeface="Arial" panose="020B0604020202020204" pitchFamily="34" charset="0"/>
                <a:cs typeface="Arial" panose="020B0604020202020204" pitchFamily="34" charset="0"/>
              </a:rPr>
              <a:t>Following are the steps of r</a:t>
            </a:r>
            <a:r>
              <a:rPr lang="en-US" sz="2000" dirty="0" smtClean="0">
                <a:latin typeface="Arial" panose="020B0604020202020204" pitchFamily="34" charset="0"/>
                <a:cs typeface="Arial" panose="020B0604020202020204" pitchFamily="34" charset="0"/>
              </a:rPr>
              <a:t>eading Route Parameters :</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Angular provides </a:t>
            </a:r>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he </a:t>
            </a:r>
            <a:r>
              <a:rPr lang="en-US" i="1" dirty="0" err="1">
                <a:latin typeface="Arial" panose="020B0604020202020204" pitchFamily="34" charset="0"/>
                <a:cs typeface="Arial" panose="020B0604020202020204" pitchFamily="34" charset="0"/>
              </a:rPr>
              <a:t>ActivatedRoute</a:t>
            </a:r>
            <a:r>
              <a:rPr lang="en-US" dirty="0">
                <a:latin typeface="Arial" panose="020B0604020202020204" pitchFamily="34" charset="0"/>
                <a:cs typeface="Arial" panose="020B0604020202020204" pitchFamily="34" charset="0"/>
              </a:rPr>
              <a:t> service </a:t>
            </a:r>
            <a:r>
              <a:rPr lang="en-US" dirty="0" smtClean="0">
                <a:latin typeface="Arial" panose="020B0604020202020204" pitchFamily="34" charset="0"/>
                <a:cs typeface="Arial" panose="020B0604020202020204" pitchFamily="34" charset="0"/>
              </a:rPr>
              <a:t>which in turn supplies a </a:t>
            </a:r>
            <a:r>
              <a:rPr lang="en-US" i="1" dirty="0" err="1">
                <a:latin typeface="Arial" panose="020B0604020202020204" pitchFamily="34" charset="0"/>
                <a:cs typeface="Arial" panose="020B0604020202020204" pitchFamily="34" charset="0"/>
              </a:rPr>
              <a:t>params</a:t>
            </a:r>
            <a:r>
              <a:rPr lang="en-US" dirty="0">
                <a:latin typeface="Arial" panose="020B0604020202020204" pitchFamily="34" charset="0"/>
                <a:cs typeface="Arial" panose="020B0604020202020204" pitchFamily="34" charset="0"/>
              </a:rPr>
              <a:t> Observable </a:t>
            </a:r>
            <a:r>
              <a:rPr lang="en-US" dirty="0" smtClean="0">
                <a:latin typeface="Arial" panose="020B0604020202020204" pitchFamily="34" charset="0"/>
                <a:cs typeface="Arial" panose="020B0604020202020204" pitchFamily="34" charset="0"/>
              </a:rPr>
              <a:t>that can be subscribed to </a:t>
            </a:r>
            <a:r>
              <a:rPr lang="en-US" dirty="0">
                <a:latin typeface="Arial" panose="020B0604020202020204" pitchFamily="34" charset="0"/>
                <a:cs typeface="Arial" panose="020B0604020202020204" pitchFamily="34" charset="0"/>
              </a:rPr>
              <a:t>get the route parameters</a:t>
            </a:r>
            <a:endParaRPr lang="en-US" dirty="0" smtClean="0">
              <a:latin typeface="Arial" panose="020B0604020202020204" pitchFamily="34" charset="0"/>
              <a:cs typeface="Arial" panose="020B0604020202020204" pitchFamily="34" charset="0"/>
            </a:endParaRPr>
          </a:p>
        </p:txBody>
      </p:sp>
      <p:sp>
        <p:nvSpPr>
          <p:cNvPr id="6" name="Rectangle 5"/>
          <p:cNvSpPr/>
          <p:nvPr/>
        </p:nvSpPr>
        <p:spPr>
          <a:xfrm>
            <a:off x="533400" y="2847818"/>
            <a:ext cx="8229600" cy="17241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export class </a:t>
            </a:r>
            <a:r>
              <a:rPr lang="en-US" sz="1400" dirty="0" err="1" smtClean="0">
                <a:solidFill>
                  <a:schemeClr val="tx1"/>
                </a:solidFill>
                <a:latin typeface="Courier New" panose="02070309020205020404" pitchFamily="49" charset="0"/>
                <a:cs typeface="Courier New" panose="02070309020205020404" pitchFamily="49" charset="0"/>
              </a:rPr>
              <a:t>TestComponent</a:t>
            </a:r>
            <a:r>
              <a:rPr lang="en-US" sz="1400" dirty="0" smtClean="0">
                <a:solidFill>
                  <a:schemeClr val="tx1"/>
                </a:solidFill>
                <a:latin typeface="Courier New" panose="02070309020205020404" pitchFamily="49" charset="0"/>
                <a:cs typeface="Courier New" panose="02070309020205020404" pitchFamily="49" charset="0"/>
              </a:rPr>
              <a:t> implements </a:t>
            </a:r>
            <a:r>
              <a:rPr lang="en-US" sz="1400" dirty="0" err="1" smtClean="0">
                <a:solidFill>
                  <a:schemeClr val="tx1"/>
                </a:solidFill>
                <a:latin typeface="Courier New" panose="02070309020205020404" pitchFamily="49" charset="0"/>
                <a:cs typeface="Courier New" panose="02070309020205020404" pitchFamily="49" charset="0"/>
              </a:rPr>
              <a:t>OnInit</a:t>
            </a:r>
            <a:r>
              <a:rPr lang="en-US" sz="1400" dirty="0" smtClean="0">
                <a:solidFill>
                  <a:schemeClr val="tx1"/>
                </a:solidFill>
                <a:latin typeface="Courier New" panose="02070309020205020404" pitchFamily="49" charset="0"/>
                <a:cs typeface="Courier New" panose="02070309020205020404" pitchFamily="49" charset="0"/>
              </a:rPr>
              <a:t> {</a:t>
            </a:r>
            <a:endParaRPr lang="en-US" sz="1400" dirty="0">
              <a:solidFill>
                <a:schemeClr val="tx1"/>
              </a:solidFill>
              <a:latin typeface="Courier New" panose="02070309020205020404" pitchFamily="49" charset="0"/>
              <a:cs typeface="Courier New" panose="02070309020205020404" pitchFamily="49" charset="0"/>
            </a:endParaRP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constructor(private route: </a:t>
            </a:r>
            <a:r>
              <a:rPr lang="en-US" sz="1400" dirty="0" err="1">
                <a:solidFill>
                  <a:schemeClr val="tx1"/>
                </a:solidFill>
                <a:latin typeface="Courier New" panose="02070309020205020404" pitchFamily="49" charset="0"/>
                <a:cs typeface="Courier New" panose="02070309020205020404" pitchFamily="49" charset="0"/>
              </a:rPr>
              <a:t>ActivatedRoute</a:t>
            </a:r>
            <a:r>
              <a:rPr lang="en-US" sz="1400" dirty="0">
                <a:solidFill>
                  <a:schemeClr val="tx1"/>
                </a:solidFill>
                <a:latin typeface="Courier New" panose="02070309020205020404" pitchFamily="49" charset="0"/>
                <a:cs typeface="Courier New" panose="02070309020205020404" pitchFamily="49" charset="0"/>
              </a:rPr>
              <a:t>) {}</a:t>
            </a: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ngOnInit</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this.sub</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this.route.params.subscribe</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params</a:t>
            </a:r>
            <a:r>
              <a:rPr lang="en-US" sz="1400" dirty="0">
                <a:solidFill>
                  <a:schemeClr val="tx1"/>
                </a:solidFill>
                <a:latin typeface="Courier New" panose="02070309020205020404" pitchFamily="49" charset="0"/>
                <a:cs typeface="Courier New" panose="02070309020205020404" pitchFamily="49" charset="0"/>
              </a:rPr>
              <a:t> =&gt; {</a:t>
            </a:r>
          </a:p>
          <a:p>
            <a:r>
              <a:rPr lang="en-US" sz="1400" dirty="0">
                <a:solidFill>
                  <a:schemeClr val="tx1"/>
                </a:solidFill>
                <a:latin typeface="Courier New" panose="02070309020205020404" pitchFamily="49" charset="0"/>
                <a:cs typeface="Courier New" panose="02070309020205020404" pitchFamily="49" charset="0"/>
              </a:rPr>
              <a:t>       this.id = +</a:t>
            </a:r>
            <a:r>
              <a:rPr lang="en-US" sz="1400" dirty="0" err="1">
                <a:solidFill>
                  <a:schemeClr val="tx1"/>
                </a:solidFill>
                <a:latin typeface="Courier New" panose="02070309020205020404" pitchFamily="49" charset="0"/>
                <a:cs typeface="Courier New" panose="02070309020205020404" pitchFamily="49" charset="0"/>
              </a:rPr>
              <a:t>params</a:t>
            </a:r>
            <a:r>
              <a:rPr lang="en-US" sz="1400" dirty="0">
                <a:solidFill>
                  <a:schemeClr val="tx1"/>
                </a:solidFill>
                <a:latin typeface="Courier New" panose="02070309020205020404" pitchFamily="49" charset="0"/>
                <a:cs typeface="Courier New" panose="02070309020205020404" pitchFamily="49" charset="0"/>
              </a:rPr>
              <a:t>['id']; // (+) converts string 'id' to a number</a:t>
            </a: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 In a real app: dispatch action to load the details here.</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6692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37</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695245" y="2221468"/>
            <a:ext cx="1641860" cy="369332"/>
          </a:xfrm>
          <a:prstGeom prst="rect">
            <a:avLst/>
          </a:prstGeom>
        </p:spPr>
        <p:txBody>
          <a:bodyPr wrap="none">
            <a:spAutoFit/>
          </a:bodyPr>
          <a:lstStyle/>
          <a:p>
            <a:r>
              <a:rPr lang="en-US" dirty="0"/>
              <a:t>Demo : </a:t>
            </a:r>
            <a:r>
              <a:rPr lang="en-US" dirty="0" smtClean="0"/>
              <a:t>Routing</a:t>
            </a:r>
            <a:endParaRPr lang="en-US" dirty="0"/>
          </a:p>
        </p:txBody>
      </p:sp>
    </p:spTree>
    <p:extLst>
      <p:ext uri="{BB962C8B-B14F-4D97-AF65-F5344CB8AC3E}">
        <p14:creationId xmlns:p14="http://schemas.microsoft.com/office/powerpoint/2010/main" val="1603282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Children</a:t>
            </a:r>
            <a:endParaRPr lang="en-US" dirty="0"/>
          </a:p>
        </p:txBody>
      </p:sp>
      <p:sp>
        <p:nvSpPr>
          <p:cNvPr id="4" name="Rectangle 1"/>
          <p:cNvSpPr>
            <a:spLocks noChangeArrowheads="1"/>
          </p:cNvSpPr>
          <p:nvPr/>
        </p:nvSpPr>
        <p:spPr bwMode="auto">
          <a:xfrm>
            <a:off x="381000" y="946174"/>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When some routes may only be accessible and viewed within other routes it may be appropriate to create them as child routes</a:t>
            </a:r>
            <a:r>
              <a:rPr lang="en-US" dirty="0" smtClean="0">
                <a:latin typeface="Arial" panose="020B0604020202020204" pitchFamily="34" charset="0"/>
                <a:cs typeface="Arial" panose="020B0604020202020204" pitchFamily="34" charset="0"/>
              </a:rPr>
              <a:t>. For instance,</a:t>
            </a:r>
          </a:p>
        </p:txBody>
      </p:sp>
      <p:sp>
        <p:nvSpPr>
          <p:cNvPr id="6" name="Rectangle 5"/>
          <p:cNvSpPr/>
          <p:nvPr/>
        </p:nvSpPr>
        <p:spPr>
          <a:xfrm>
            <a:off x="533400" y="1600200"/>
            <a:ext cx="8229600" cy="20862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export const routes: Routes = [</a:t>
            </a:r>
          </a:p>
          <a:p>
            <a:r>
              <a:rPr lang="en-US" sz="1400" dirty="0">
                <a:solidFill>
                  <a:schemeClr val="tx1"/>
                </a:solidFill>
                <a:latin typeface="Courier New" panose="02070309020205020404" pitchFamily="49" charset="0"/>
                <a:cs typeface="Courier New" panose="02070309020205020404" pitchFamily="49" charset="0"/>
              </a:rPr>
              <a:t>  { path: '', </a:t>
            </a:r>
            <a:r>
              <a:rPr lang="en-US" sz="1400" dirty="0" err="1">
                <a:solidFill>
                  <a:schemeClr val="tx1"/>
                </a:solidFill>
                <a:latin typeface="Courier New" panose="02070309020205020404" pitchFamily="49" charset="0"/>
                <a:cs typeface="Courier New" panose="02070309020205020404" pitchFamily="49" charset="0"/>
              </a:rPr>
              <a:t>redirectTo</a:t>
            </a:r>
            <a:r>
              <a:rPr lang="en-US" sz="1400" dirty="0">
                <a:solidFill>
                  <a:schemeClr val="tx1"/>
                </a:solidFill>
                <a:latin typeface="Courier New" panose="02070309020205020404" pitchFamily="49" charset="0"/>
                <a:cs typeface="Courier New" panose="02070309020205020404" pitchFamily="49" charset="0"/>
              </a:rPr>
              <a:t>: 'product-list', </a:t>
            </a:r>
            <a:r>
              <a:rPr lang="en-US" sz="1400" dirty="0" err="1">
                <a:solidFill>
                  <a:schemeClr val="tx1"/>
                </a:solidFill>
                <a:latin typeface="Courier New" panose="02070309020205020404" pitchFamily="49" charset="0"/>
                <a:cs typeface="Courier New" panose="02070309020205020404" pitchFamily="49" charset="0"/>
              </a:rPr>
              <a:t>pathMatch</a:t>
            </a:r>
            <a:r>
              <a:rPr lang="en-US" sz="1400" dirty="0">
                <a:solidFill>
                  <a:schemeClr val="tx1"/>
                </a:solidFill>
                <a:latin typeface="Courier New" panose="02070309020205020404" pitchFamily="49" charset="0"/>
                <a:cs typeface="Courier New" panose="02070309020205020404" pitchFamily="49" charset="0"/>
              </a:rPr>
              <a:t>: 'full' },</a:t>
            </a: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 path: 'product-details/:id', component: </a:t>
            </a:r>
            <a:r>
              <a:rPr lang="en-US" sz="1400" dirty="0" err="1">
                <a:solidFill>
                  <a:schemeClr val="tx1"/>
                </a:solidFill>
                <a:latin typeface="Courier New" panose="02070309020205020404" pitchFamily="49" charset="0"/>
                <a:cs typeface="Courier New" panose="02070309020205020404" pitchFamily="49" charset="0"/>
              </a:rPr>
              <a:t>ProductDetails</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children: [</a:t>
            </a:r>
          </a:p>
          <a:p>
            <a:r>
              <a:rPr lang="en-US" sz="1400" dirty="0">
                <a:solidFill>
                  <a:schemeClr val="tx1"/>
                </a:solidFill>
                <a:latin typeface="Courier New" panose="02070309020205020404" pitchFamily="49" charset="0"/>
                <a:cs typeface="Courier New" panose="02070309020205020404" pitchFamily="49" charset="0"/>
              </a:rPr>
              <a:t>      { path: '', </a:t>
            </a:r>
            <a:r>
              <a:rPr lang="en-US" sz="1400" dirty="0" err="1">
                <a:solidFill>
                  <a:schemeClr val="tx1"/>
                </a:solidFill>
                <a:latin typeface="Courier New" panose="02070309020205020404" pitchFamily="49" charset="0"/>
                <a:cs typeface="Courier New" panose="02070309020205020404" pitchFamily="49" charset="0"/>
              </a:rPr>
              <a:t>redirectTo</a:t>
            </a:r>
            <a:r>
              <a:rPr lang="en-US" sz="1400" dirty="0">
                <a:solidFill>
                  <a:schemeClr val="tx1"/>
                </a:solidFill>
                <a:latin typeface="Courier New" panose="02070309020205020404" pitchFamily="49" charset="0"/>
                <a:cs typeface="Courier New" panose="02070309020205020404" pitchFamily="49" charset="0"/>
              </a:rPr>
              <a:t>: 'overview', </a:t>
            </a:r>
            <a:r>
              <a:rPr lang="en-US" sz="1400" dirty="0" err="1">
                <a:solidFill>
                  <a:schemeClr val="tx1"/>
                </a:solidFill>
                <a:latin typeface="Courier New" panose="02070309020205020404" pitchFamily="49" charset="0"/>
                <a:cs typeface="Courier New" panose="02070309020205020404" pitchFamily="49" charset="0"/>
              </a:rPr>
              <a:t>pathMatch</a:t>
            </a:r>
            <a:r>
              <a:rPr lang="en-US" sz="1400" dirty="0">
                <a:solidFill>
                  <a:schemeClr val="tx1"/>
                </a:solidFill>
                <a:latin typeface="Courier New" panose="02070309020205020404" pitchFamily="49" charset="0"/>
                <a:cs typeface="Courier New" panose="02070309020205020404" pitchFamily="49" charset="0"/>
              </a:rPr>
              <a:t>: 'full' },</a:t>
            </a:r>
          </a:p>
          <a:p>
            <a:r>
              <a:rPr lang="en-US" sz="1400" dirty="0">
                <a:solidFill>
                  <a:schemeClr val="tx1"/>
                </a:solidFill>
                <a:latin typeface="Courier New" panose="02070309020205020404" pitchFamily="49" charset="0"/>
                <a:cs typeface="Courier New" panose="02070309020205020404" pitchFamily="49" charset="0"/>
              </a:rPr>
              <a:t>      { path: 'overview', component: Overview },</a:t>
            </a:r>
          </a:p>
          <a:p>
            <a:r>
              <a:rPr lang="en-US" sz="1400" dirty="0">
                <a:solidFill>
                  <a:schemeClr val="tx1"/>
                </a:solidFill>
                <a:latin typeface="Courier New" panose="02070309020205020404" pitchFamily="49" charset="0"/>
                <a:cs typeface="Courier New" panose="02070309020205020404" pitchFamily="49" charset="0"/>
              </a:rPr>
              <a:t>      { path: 'specs', component: Specs }</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a:t>
            </a:r>
          </a:p>
        </p:txBody>
      </p:sp>
      <p:sp>
        <p:nvSpPr>
          <p:cNvPr id="5" name="Rectangle 1"/>
          <p:cNvSpPr>
            <a:spLocks noChangeArrowheads="1"/>
          </p:cNvSpPr>
          <p:nvPr/>
        </p:nvSpPr>
        <p:spPr bwMode="auto">
          <a:xfrm>
            <a:off x="381000" y="3764577"/>
            <a:ext cx="85344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component with the children routes must have a router-outlet to hold the output of the children</a:t>
            </a:r>
          </a:p>
        </p:txBody>
      </p:sp>
      <p:sp>
        <p:nvSpPr>
          <p:cNvPr id="7" name="Rectangle 6"/>
          <p:cNvSpPr/>
          <p:nvPr/>
        </p:nvSpPr>
        <p:spPr>
          <a:xfrm>
            <a:off x="533400" y="4405312"/>
            <a:ext cx="8229600" cy="22948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@Component({</a:t>
            </a:r>
          </a:p>
          <a:p>
            <a:r>
              <a:rPr lang="en-US" sz="1400" dirty="0">
                <a:solidFill>
                  <a:schemeClr val="tx1"/>
                </a:solidFill>
                <a:latin typeface="Courier New" panose="02070309020205020404" pitchFamily="49" charset="0"/>
                <a:cs typeface="Courier New" panose="02070309020205020404" pitchFamily="49" charset="0"/>
              </a:rPr>
              <a:t>  selector: 'product-details',</a:t>
            </a:r>
          </a:p>
          <a:p>
            <a:r>
              <a:rPr lang="en-US" sz="1400" dirty="0">
                <a:solidFill>
                  <a:schemeClr val="tx1"/>
                </a:solidFill>
                <a:latin typeface="Courier New" panose="02070309020205020404" pitchFamily="49" charset="0"/>
                <a:cs typeface="Courier New" panose="02070309020205020404" pitchFamily="49" charset="0"/>
              </a:rPr>
              <a:t>  template: `</a:t>
            </a:r>
          </a:p>
          <a:p>
            <a:r>
              <a:rPr lang="en-US" sz="1400" dirty="0">
                <a:solidFill>
                  <a:schemeClr val="tx1"/>
                </a:solidFill>
                <a:latin typeface="Courier New" panose="02070309020205020404" pitchFamily="49" charset="0"/>
                <a:cs typeface="Courier New" panose="02070309020205020404" pitchFamily="49" charset="0"/>
              </a:rPr>
              <a:t>    &lt;p&gt;Product Details: {{id}}&lt;/p&gt;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&lt;</a:t>
            </a:r>
            <a:r>
              <a:rPr lang="en-US" sz="1400" dirty="0" err="1">
                <a:solidFill>
                  <a:schemeClr val="tx1"/>
                </a:solidFill>
                <a:latin typeface="Courier New" panose="02070309020205020404" pitchFamily="49" charset="0"/>
                <a:cs typeface="Courier New" panose="02070309020205020404" pitchFamily="49" charset="0"/>
              </a:rPr>
              <a:t>nav</a:t>
            </a:r>
            <a:r>
              <a:rPr lang="en-US" sz="1400" dirty="0">
                <a:solidFill>
                  <a:schemeClr val="tx1"/>
                </a:solidFill>
                <a:latin typeface="Courier New" panose="02070309020205020404" pitchFamily="49" charset="0"/>
                <a:cs typeface="Courier New" panose="02070309020205020404" pitchFamily="49" charset="0"/>
              </a:rPr>
              <a:t>&gt;</a:t>
            </a:r>
          </a:p>
          <a:p>
            <a:r>
              <a:rPr lang="en-US" sz="1400" dirty="0">
                <a:solidFill>
                  <a:schemeClr val="tx1"/>
                </a:solidFill>
                <a:latin typeface="Courier New" panose="02070309020205020404" pitchFamily="49" charset="0"/>
                <a:cs typeface="Courier New" panose="02070309020205020404" pitchFamily="49" charset="0"/>
              </a:rPr>
              <a:t>      &lt;a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]="['overview']"&gt;Overview&lt;/a&gt;</a:t>
            </a:r>
          </a:p>
          <a:p>
            <a:r>
              <a:rPr lang="en-US" sz="1400" dirty="0">
                <a:solidFill>
                  <a:schemeClr val="tx1"/>
                </a:solidFill>
                <a:latin typeface="Courier New" panose="02070309020205020404" pitchFamily="49" charset="0"/>
                <a:cs typeface="Courier New" panose="02070309020205020404" pitchFamily="49" charset="0"/>
              </a:rPr>
              <a:t>      &lt;a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]="['specs']"&gt;Technical Specs&lt;/a&gt;</a:t>
            </a:r>
          </a:p>
          <a:p>
            <a:r>
              <a:rPr lang="en-US" sz="1400" dirty="0">
                <a:solidFill>
                  <a:schemeClr val="tx1"/>
                </a:solidFill>
                <a:latin typeface="Courier New" panose="02070309020205020404" pitchFamily="49" charset="0"/>
                <a:cs typeface="Courier New" panose="02070309020205020404" pitchFamily="49" charset="0"/>
              </a:rPr>
              <a:t>    &lt;/</a:t>
            </a:r>
            <a:r>
              <a:rPr lang="en-US" sz="1400" dirty="0" err="1">
                <a:solidFill>
                  <a:schemeClr val="tx1"/>
                </a:solidFill>
                <a:latin typeface="Courier New" panose="02070309020205020404" pitchFamily="49" charset="0"/>
                <a:cs typeface="Courier New" panose="02070309020205020404" pitchFamily="49" charset="0"/>
              </a:rPr>
              <a:t>nav</a:t>
            </a:r>
            <a:r>
              <a:rPr lang="en-US" sz="1400" dirty="0">
                <a:solidFill>
                  <a:schemeClr val="tx1"/>
                </a:solidFill>
                <a:latin typeface="Courier New" panose="02070309020205020404" pitchFamily="49" charset="0"/>
                <a:cs typeface="Courier New" panose="02070309020205020404" pitchFamily="49" charset="0"/>
              </a:rPr>
              <a:t>&gt;</a:t>
            </a:r>
          </a:p>
          <a:p>
            <a:r>
              <a:rPr lang="en-US" sz="1400" dirty="0">
                <a:solidFill>
                  <a:schemeClr val="tx1"/>
                </a:solidFill>
                <a:latin typeface="Courier New" panose="02070309020205020404" pitchFamily="49" charset="0"/>
                <a:cs typeface="Courier New" panose="02070309020205020404" pitchFamily="49" charset="0"/>
              </a:rPr>
              <a:t>    &lt;router-outlet&gt;&lt;/router-outlet&gt;</a:t>
            </a:r>
          </a:p>
          <a:p>
            <a:r>
              <a:rPr lang="en-US" sz="1400" dirty="0" smtClean="0">
                <a:solidFill>
                  <a:schemeClr val="tx1"/>
                </a:solidFill>
                <a:latin typeface="Courier New" panose="02070309020205020404" pitchFamily="49" charset="0"/>
                <a:cs typeface="Courier New" panose="02070309020205020404" pitchFamily="49" charset="0"/>
              </a:rPr>
              <a:t>   `</a:t>
            </a:r>
            <a:endParaRPr lang="en-US" sz="1400" dirty="0">
              <a:solidFill>
                <a:schemeClr val="tx1"/>
              </a:solidFill>
              <a:latin typeface="Courier New" panose="02070309020205020404" pitchFamily="49" charset="0"/>
              <a:cs typeface="Courier New" panose="02070309020205020404" pitchFamily="49" charset="0"/>
            </a:endParaRPr>
          </a:p>
          <a:p>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4312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39</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429000" y="2221468"/>
            <a:ext cx="2391360" cy="369332"/>
          </a:xfrm>
          <a:prstGeom prst="rect">
            <a:avLst/>
          </a:prstGeom>
        </p:spPr>
        <p:txBody>
          <a:bodyPr wrap="none">
            <a:spAutoFit/>
          </a:bodyPr>
          <a:lstStyle/>
          <a:p>
            <a:r>
              <a:rPr lang="en-US" dirty="0"/>
              <a:t>Demo : </a:t>
            </a:r>
            <a:r>
              <a:rPr lang="en-US" dirty="0" smtClean="0"/>
              <a:t>Router Children</a:t>
            </a:r>
            <a:endParaRPr lang="en-US" dirty="0"/>
          </a:p>
        </p:txBody>
      </p:sp>
    </p:spTree>
    <p:extLst>
      <p:ext uri="{BB962C8B-B14F-4D97-AF65-F5344CB8AC3E}">
        <p14:creationId xmlns:p14="http://schemas.microsoft.com/office/powerpoint/2010/main" val="2119040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184588" y="1989843"/>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647698" y="986404"/>
            <a:ext cx="8229600" cy="4983163"/>
          </a:xfrm>
        </p:spPr>
        <p:txBody>
          <a:bodyPr/>
          <a:lstStyle/>
          <a:p>
            <a:pPr marL="0" indent="0">
              <a:buNone/>
            </a:pPr>
            <a:r>
              <a:rPr lang="en-US" sz="1600" dirty="0" smtClean="0">
                <a:solidFill>
                  <a:schemeClr val="tx1"/>
                </a:solidFill>
              </a:rPr>
              <a:t>After completing this session, you will be able to:</a:t>
            </a:r>
          </a:p>
          <a:p>
            <a:pPr marL="0" indent="0">
              <a:buNone/>
            </a:pPr>
            <a:endParaRPr lang="en-US" sz="1600" dirty="0" smtClean="0">
              <a:solidFill>
                <a:schemeClr val="tx1"/>
              </a:solidFill>
            </a:endParaRPr>
          </a:p>
          <a:p>
            <a:pPr marL="285750" indent="-285750"/>
            <a:r>
              <a:rPr lang="en-US" sz="1600" dirty="0" smtClean="0">
                <a:solidFill>
                  <a:schemeClr val="tx1"/>
                </a:solidFill>
              </a:rPr>
              <a:t>Differentiate between different types of Pipes</a:t>
            </a:r>
            <a:endParaRPr lang="en-US" sz="1600" dirty="0">
              <a:solidFill>
                <a:schemeClr val="tx1"/>
              </a:solidFill>
            </a:endParaRPr>
          </a:p>
          <a:p>
            <a:pPr marL="285750" indent="-285750"/>
            <a:r>
              <a:rPr lang="en-US" sz="1600" dirty="0" smtClean="0">
                <a:solidFill>
                  <a:schemeClr val="tx1"/>
                </a:solidFill>
              </a:rPr>
              <a:t>Explain types of Forms, such as</a:t>
            </a:r>
          </a:p>
          <a:p>
            <a:pPr marL="685800" lvl="1"/>
            <a:r>
              <a:rPr lang="en-US" sz="1400" dirty="0" smtClean="0">
                <a:solidFill>
                  <a:schemeClr val="tx1"/>
                </a:solidFill>
              </a:rPr>
              <a:t>Template Driven Forms</a:t>
            </a:r>
          </a:p>
          <a:p>
            <a:pPr marL="685800" lvl="1"/>
            <a:r>
              <a:rPr lang="en-US" sz="1400" dirty="0" smtClean="0">
                <a:solidFill>
                  <a:schemeClr val="tx1"/>
                </a:solidFill>
              </a:rPr>
              <a:t>Model Driven Forms</a:t>
            </a:r>
          </a:p>
          <a:p>
            <a:pPr marL="285750" indent="-285750"/>
            <a:r>
              <a:rPr lang="en-US" sz="1600" dirty="0" smtClean="0">
                <a:solidFill>
                  <a:schemeClr val="tx1"/>
                </a:solidFill>
              </a:rPr>
              <a:t>Set up Route Configuration</a:t>
            </a:r>
          </a:p>
          <a:p>
            <a:pPr marL="285750" indent="-285750"/>
            <a:r>
              <a:rPr lang="en-US" sz="1600" dirty="0" smtClean="0">
                <a:solidFill>
                  <a:schemeClr val="tx1"/>
                </a:solidFill>
              </a:rPr>
              <a:t>Explain Child routes and Auxiliary routes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Links</a:t>
            </a:r>
            <a:endParaRPr lang="en-US" dirty="0"/>
          </a:p>
        </p:txBody>
      </p:sp>
      <p:sp>
        <p:nvSpPr>
          <p:cNvPr id="4" name="Rectangle 1"/>
          <p:cNvSpPr>
            <a:spLocks noChangeArrowheads="1"/>
          </p:cNvSpPr>
          <p:nvPr/>
        </p:nvSpPr>
        <p:spPr bwMode="auto">
          <a:xfrm>
            <a:off x="531055" y="788919"/>
            <a:ext cx="8534400" cy="68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Child router components may access their parent’s parameters as below</a:t>
            </a:r>
          </a:p>
        </p:txBody>
      </p:sp>
      <p:sp>
        <p:nvSpPr>
          <p:cNvPr id="6" name="Rectangle 5"/>
          <p:cNvSpPr/>
          <p:nvPr/>
        </p:nvSpPr>
        <p:spPr>
          <a:xfrm>
            <a:off x="533400" y="1404362"/>
            <a:ext cx="8229600" cy="156743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ngOnInit</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 Get parent </a:t>
            </a:r>
            <a:r>
              <a:rPr lang="en-US" sz="1400" dirty="0" err="1">
                <a:solidFill>
                  <a:schemeClr val="tx1"/>
                </a:solidFill>
                <a:latin typeface="Courier New" panose="02070309020205020404" pitchFamily="49" charset="0"/>
                <a:cs typeface="Courier New" panose="02070309020205020404" pitchFamily="49" charset="0"/>
              </a:rPr>
              <a:t>ActivatedRoute</a:t>
            </a:r>
            <a:r>
              <a:rPr lang="en-US" sz="1400" dirty="0">
                <a:solidFill>
                  <a:schemeClr val="tx1"/>
                </a:solidFill>
                <a:latin typeface="Courier New" panose="02070309020205020404" pitchFamily="49" charset="0"/>
                <a:cs typeface="Courier New" panose="02070309020205020404" pitchFamily="49" charset="0"/>
              </a:rPr>
              <a:t> of this route.</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this.sub</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this.router.routerState.parent</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this.route</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params.subscribe</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params</a:t>
            </a:r>
            <a:r>
              <a:rPr lang="en-US" sz="1400" dirty="0">
                <a:solidFill>
                  <a:schemeClr val="tx1"/>
                </a:solidFill>
                <a:latin typeface="Courier New" panose="02070309020205020404" pitchFamily="49" charset="0"/>
                <a:cs typeface="Courier New" panose="02070309020205020404" pitchFamily="49" charset="0"/>
              </a:rPr>
              <a:t> =&gt;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this.parentRouteId</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params</a:t>
            </a:r>
            <a:r>
              <a:rPr lang="en-US" sz="1400" dirty="0">
                <a:solidFill>
                  <a:schemeClr val="tx1"/>
                </a:solidFill>
                <a:latin typeface="Courier New" panose="02070309020205020404" pitchFamily="49" charset="0"/>
                <a:cs typeface="Courier New" panose="02070309020205020404" pitchFamily="49" charset="0"/>
              </a:rPr>
              <a:t>["id"];</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p>
        </p:txBody>
      </p:sp>
      <p:sp>
        <p:nvSpPr>
          <p:cNvPr id="5" name="Rectangle 1"/>
          <p:cNvSpPr>
            <a:spLocks noChangeArrowheads="1"/>
          </p:cNvSpPr>
          <p:nvPr/>
        </p:nvSpPr>
        <p:spPr bwMode="auto">
          <a:xfrm>
            <a:off x="381000" y="2927552"/>
            <a:ext cx="8534400" cy="684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Routes can be prepended with /, or ../; this tells Angular where in the route tree to link to.</a:t>
            </a:r>
            <a:endParaRPr lang="en-US" sz="2000" dirty="0" smtClean="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19696534"/>
              </p:ext>
            </p:extLst>
          </p:nvPr>
        </p:nvGraphicFramePr>
        <p:xfrm>
          <a:off x="533400" y="3642360"/>
          <a:ext cx="8229600" cy="1341120"/>
        </p:xfrm>
        <a:graphic>
          <a:graphicData uri="http://schemas.openxmlformats.org/drawingml/2006/table">
            <a:tbl>
              <a:tblPr>
                <a:tableStyleId>{8799B23B-EC83-4686-B30A-512413B5E67A}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US" sz="1600" b="1" dirty="0">
                          <a:latin typeface="Arial" panose="020B0604020202020204" pitchFamily="34" charset="0"/>
                          <a:cs typeface="Arial" panose="020B0604020202020204" pitchFamily="34" charset="0"/>
                        </a:rPr>
                        <a:t>Prefix</a:t>
                      </a:r>
                    </a:p>
                  </a:txBody>
                  <a:tcPr anchor="ctr">
                    <a:solidFill>
                      <a:srgbClr val="92D050"/>
                    </a:solidFill>
                  </a:tcPr>
                </a:tc>
                <a:tc>
                  <a:txBody>
                    <a:bodyPr/>
                    <a:lstStyle/>
                    <a:p>
                      <a:r>
                        <a:rPr lang="en-US" sz="1600" b="1" dirty="0">
                          <a:latin typeface="Arial" panose="020B0604020202020204" pitchFamily="34" charset="0"/>
                          <a:cs typeface="Arial" panose="020B0604020202020204" pitchFamily="34" charset="0"/>
                        </a:rPr>
                        <a:t>Looks in</a:t>
                      </a:r>
                    </a:p>
                  </a:txBody>
                  <a:tcPr anchor="ctr">
                    <a:solidFill>
                      <a:srgbClr val="92D050"/>
                    </a:solidFill>
                  </a:tcPr>
                </a:tc>
                <a:extLst>
                  <a:ext uri="{0D108BD9-81ED-4DB2-BD59-A6C34878D82A}">
                    <a16:rowId xmlns:a16="http://schemas.microsoft.com/office/drawing/2014/main" val="10000"/>
                  </a:ext>
                </a:extLst>
              </a:tr>
              <a:tr h="0">
                <a:tc>
                  <a:txBody>
                    <a:bodyPr/>
                    <a:lstStyle/>
                    <a:p>
                      <a:r>
                        <a:rPr lang="en-US" sz="1600">
                          <a:latin typeface="Arial" panose="020B0604020202020204" pitchFamily="34" charset="0"/>
                          <a:cs typeface="Arial" panose="020B0604020202020204" pitchFamily="34" charset="0"/>
                        </a:rPr>
                        <a:t>/</a:t>
                      </a:r>
                    </a:p>
                  </a:txBody>
                  <a:tcPr anchor="ctr"/>
                </a:tc>
                <a:tc>
                  <a:txBody>
                    <a:bodyPr/>
                    <a:lstStyle/>
                    <a:p>
                      <a:r>
                        <a:rPr lang="en-US" sz="1600">
                          <a:latin typeface="Arial" panose="020B0604020202020204" pitchFamily="34" charset="0"/>
                          <a:cs typeface="Arial" panose="020B0604020202020204" pitchFamily="34" charset="0"/>
                        </a:rPr>
                        <a:t>Root of the application</a:t>
                      </a:r>
                    </a:p>
                  </a:txBody>
                  <a:tcPr anchor="ctr"/>
                </a:tc>
                <a:extLst>
                  <a:ext uri="{0D108BD9-81ED-4DB2-BD59-A6C34878D82A}">
                    <a16:rowId xmlns:a16="http://schemas.microsoft.com/office/drawing/2014/main" val="10001"/>
                  </a:ext>
                </a:extLst>
              </a:tr>
              <a:tr h="0">
                <a:tc>
                  <a:txBody>
                    <a:bodyPr/>
                    <a:lstStyle/>
                    <a:p>
                      <a:r>
                        <a:rPr lang="en-US" sz="1600">
                          <a:latin typeface="Arial" panose="020B0604020202020204" pitchFamily="34" charset="0"/>
                          <a:cs typeface="Arial" panose="020B0604020202020204" pitchFamily="34" charset="0"/>
                        </a:rPr>
                        <a:t>none</a:t>
                      </a:r>
                    </a:p>
                  </a:txBody>
                  <a:tcPr anchor="ctr"/>
                </a:tc>
                <a:tc>
                  <a:txBody>
                    <a:bodyPr/>
                    <a:lstStyle/>
                    <a:p>
                      <a:r>
                        <a:rPr lang="en-US" sz="1600">
                          <a:latin typeface="Arial" panose="020B0604020202020204" pitchFamily="34" charset="0"/>
                          <a:cs typeface="Arial" panose="020B0604020202020204" pitchFamily="34" charset="0"/>
                        </a:rPr>
                        <a:t>Current component children routes</a:t>
                      </a:r>
                    </a:p>
                  </a:txBody>
                  <a:tcPr anchor="ctr"/>
                </a:tc>
                <a:extLst>
                  <a:ext uri="{0D108BD9-81ED-4DB2-BD59-A6C34878D82A}">
                    <a16:rowId xmlns:a16="http://schemas.microsoft.com/office/drawing/2014/main" val="10002"/>
                  </a:ext>
                </a:extLst>
              </a:tr>
              <a:tr h="0">
                <a:tc>
                  <a:txBody>
                    <a:bodyPr/>
                    <a:lstStyle/>
                    <a:p>
                      <a:r>
                        <a:rPr lang="en-US" sz="1600" dirty="0">
                          <a:latin typeface="Arial" panose="020B0604020202020204" pitchFamily="34" charset="0"/>
                          <a:cs typeface="Arial" panose="020B0604020202020204" pitchFamily="34" charset="0"/>
                        </a:rPr>
                        <a:t>../</a:t>
                      </a:r>
                    </a:p>
                  </a:txBody>
                  <a:tcPr anchor="ctr"/>
                </a:tc>
                <a:tc>
                  <a:txBody>
                    <a:bodyPr/>
                    <a:lstStyle/>
                    <a:p>
                      <a:r>
                        <a:rPr lang="en-US" sz="1600" dirty="0">
                          <a:latin typeface="Arial" panose="020B0604020202020204" pitchFamily="34" charset="0"/>
                          <a:cs typeface="Arial" panose="020B0604020202020204" pitchFamily="34" charset="0"/>
                        </a:rPr>
                        <a:t>Current component parent routes</a:t>
                      </a:r>
                    </a:p>
                  </a:txBody>
                  <a:tcPr anchor="ctr"/>
                </a:tc>
                <a:extLst>
                  <a:ext uri="{0D108BD9-81ED-4DB2-BD59-A6C34878D82A}">
                    <a16:rowId xmlns:a16="http://schemas.microsoft.com/office/drawing/2014/main" val="10003"/>
                  </a:ext>
                </a:extLst>
              </a:tr>
            </a:tbl>
          </a:graphicData>
        </a:graphic>
      </p:graphicFrame>
      <p:sp>
        <p:nvSpPr>
          <p:cNvPr id="9" name="Rectangle 8"/>
          <p:cNvSpPr/>
          <p:nvPr/>
        </p:nvSpPr>
        <p:spPr>
          <a:xfrm>
            <a:off x="533400" y="5475143"/>
            <a:ext cx="8229600" cy="80434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]="['route-one']"&gt;Route One&lt;/a&gt;</a:t>
            </a:r>
          </a:p>
          <a:p>
            <a:r>
              <a:rPr lang="en-US" sz="1400" dirty="0">
                <a:solidFill>
                  <a:schemeClr val="tx1"/>
                </a:solidFill>
                <a:latin typeface="Courier New" panose="02070309020205020404" pitchFamily="49" charset="0"/>
                <a:cs typeface="Courier New" panose="02070309020205020404" pitchFamily="49" charset="0"/>
              </a:rPr>
              <a:t>&lt;a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]="['../route-two']"&gt;Route Two&lt;/a&gt;</a:t>
            </a:r>
          </a:p>
          <a:p>
            <a:r>
              <a:rPr lang="en-US" sz="1400" dirty="0">
                <a:solidFill>
                  <a:schemeClr val="tx1"/>
                </a:solidFill>
                <a:latin typeface="Courier New" panose="02070309020205020404" pitchFamily="49" charset="0"/>
                <a:cs typeface="Courier New" panose="02070309020205020404" pitchFamily="49" charset="0"/>
              </a:rPr>
              <a:t>&lt;a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]="['/route-three']"&gt;Route Three&lt;/a&gt;</a:t>
            </a:r>
          </a:p>
        </p:txBody>
      </p:sp>
    </p:spTree>
    <p:extLst>
      <p:ext uri="{BB962C8B-B14F-4D97-AF65-F5344CB8AC3E}">
        <p14:creationId xmlns:p14="http://schemas.microsoft.com/office/powerpoint/2010/main" val="3449144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Guards</a:t>
            </a:r>
            <a:endParaRPr lang="en-US" dirty="0"/>
          </a:p>
        </p:txBody>
      </p:sp>
      <p:sp>
        <p:nvSpPr>
          <p:cNvPr id="4" name="Rectangle 1"/>
          <p:cNvSpPr>
            <a:spLocks noChangeArrowheads="1"/>
          </p:cNvSpPr>
          <p:nvPr/>
        </p:nvSpPr>
        <p:spPr bwMode="auto">
          <a:xfrm>
            <a:off x="381000" y="674039"/>
            <a:ext cx="8534400" cy="376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Router Guards are like interceptors of to and fro route traffic.</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For example, </a:t>
            </a:r>
            <a:r>
              <a:rPr lang="en-US" sz="2000" dirty="0" smtClean="0">
                <a:latin typeface="Arial" panose="020B0604020202020204" pitchFamily="34" charset="0"/>
                <a:cs typeface="Arial" panose="020B0604020202020204" pitchFamily="34" charset="0"/>
              </a:rPr>
              <a:t>this may be used in situations where, some </a:t>
            </a:r>
            <a:r>
              <a:rPr lang="en-US" sz="2000" dirty="0">
                <a:latin typeface="Arial" panose="020B0604020202020204" pitchFamily="34" charset="0"/>
                <a:cs typeface="Arial" panose="020B0604020202020204" pitchFamily="34" charset="0"/>
              </a:rPr>
              <a:t>routes </a:t>
            </a:r>
            <a:r>
              <a:rPr lang="en-US" sz="2000" dirty="0" smtClean="0">
                <a:latin typeface="Arial" panose="020B0604020202020204" pitchFamily="34" charset="0"/>
                <a:cs typeface="Arial" panose="020B0604020202020204" pitchFamily="34" charset="0"/>
              </a:rPr>
              <a:t>are to be </a:t>
            </a:r>
            <a:r>
              <a:rPr lang="en-US" sz="2000" dirty="0">
                <a:latin typeface="Arial" panose="020B0604020202020204" pitchFamily="34" charset="0"/>
                <a:cs typeface="Arial" panose="020B0604020202020204" pitchFamily="34" charset="0"/>
              </a:rPr>
              <a:t>accessible </a:t>
            </a:r>
            <a:r>
              <a:rPr lang="en-US" sz="2000" dirty="0" smtClean="0">
                <a:latin typeface="Arial" panose="020B0604020202020204" pitchFamily="34" charset="0"/>
                <a:cs typeface="Arial" panose="020B0604020202020204" pitchFamily="34" charset="0"/>
              </a:rPr>
              <a:t>only after the </a:t>
            </a:r>
            <a:r>
              <a:rPr lang="en-US" sz="2000" dirty="0">
                <a:latin typeface="Arial" panose="020B0604020202020204" pitchFamily="34" charset="0"/>
                <a:cs typeface="Arial" panose="020B0604020202020204" pitchFamily="34" charset="0"/>
              </a:rPr>
              <a:t>user has logged in or accepted Terms &amp; Conditions. </a:t>
            </a:r>
            <a:r>
              <a:rPr lang="en-US" sz="2000" dirty="0" smtClean="0">
                <a:latin typeface="Arial" panose="020B0604020202020204" pitchFamily="34" charset="0"/>
                <a:cs typeface="Arial" panose="020B0604020202020204" pitchFamily="34" charset="0"/>
              </a:rPr>
              <a:t>Router Guards are perfectly suited to </a:t>
            </a:r>
            <a:r>
              <a:rPr lang="en-US" sz="2000" dirty="0">
                <a:latin typeface="Arial" panose="020B0604020202020204" pitchFamily="34" charset="0"/>
                <a:cs typeface="Arial" panose="020B0604020202020204" pitchFamily="34" charset="0"/>
              </a:rPr>
              <a:t>check these conditions and </a:t>
            </a:r>
            <a:r>
              <a:rPr lang="en-US" sz="2000" dirty="0" smtClean="0">
                <a:latin typeface="Arial" panose="020B0604020202020204" pitchFamily="34" charset="0"/>
                <a:cs typeface="Arial" panose="020B0604020202020204" pitchFamily="34" charset="0"/>
              </a:rPr>
              <a:t>regulate access </a:t>
            </a:r>
            <a:r>
              <a:rPr lang="en-US" sz="2000" dirty="0">
                <a:latin typeface="Arial" panose="020B0604020202020204" pitchFamily="34" charset="0"/>
                <a:cs typeface="Arial" panose="020B0604020202020204" pitchFamily="34" charset="0"/>
              </a:rPr>
              <a:t>to routes</a:t>
            </a:r>
            <a:r>
              <a:rPr lang="en-US" sz="2000" dirty="0" smtClean="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Route Guards </a:t>
            </a:r>
            <a:r>
              <a:rPr lang="en-US" sz="2000" dirty="0">
                <a:latin typeface="Arial" panose="020B0604020202020204" pitchFamily="34" charset="0"/>
                <a:cs typeface="Arial" panose="020B0604020202020204" pitchFamily="34" charset="0"/>
              </a:rPr>
              <a:t>can also control whether a user can leave a certain route. For example, say the user has typed information into a form on the page, but has not submitted the form. If they were to leave the page, they would lose the information. We may want to prompt the user if the user attempts to leave the route without submitting or saving the information.</a:t>
            </a:r>
            <a:endParaRPr lang="en-US" sz="2000" dirty="0" smtClean="0">
              <a:latin typeface="Arial" panose="020B0604020202020204" pitchFamily="34" charset="0"/>
              <a:cs typeface="Arial" panose="020B0604020202020204" pitchFamily="34" charset="0"/>
            </a:endParaRPr>
          </a:p>
        </p:txBody>
      </p:sp>
      <p:sp>
        <p:nvSpPr>
          <p:cNvPr id="6" name="Rectangle 5"/>
          <p:cNvSpPr/>
          <p:nvPr/>
        </p:nvSpPr>
        <p:spPr>
          <a:xfrm>
            <a:off x="381000" y="4631675"/>
            <a:ext cx="8229600" cy="20862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const routes: Routes = [</a:t>
            </a:r>
          </a:p>
          <a:p>
            <a:r>
              <a:rPr lang="en-US" sz="1400" dirty="0">
                <a:solidFill>
                  <a:schemeClr val="tx1"/>
                </a:solidFill>
                <a:latin typeface="Courier New" panose="02070309020205020404" pitchFamily="49" charset="0"/>
                <a:cs typeface="Courier New" panose="02070309020205020404" pitchFamily="49" charset="0"/>
              </a:rPr>
              <a:t>  { path: 'home', component: </a:t>
            </a:r>
            <a:r>
              <a:rPr lang="en-US" sz="1400" dirty="0" err="1">
                <a:solidFill>
                  <a:schemeClr val="tx1"/>
                </a:solidFill>
                <a:latin typeface="Courier New" panose="02070309020205020404" pitchFamily="49" charset="0"/>
                <a:cs typeface="Courier New" panose="02070309020205020404" pitchFamily="49" charset="0"/>
              </a:rPr>
              <a:t>HomePage</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path: 'accounts',</a:t>
            </a:r>
          </a:p>
          <a:p>
            <a:r>
              <a:rPr lang="en-US" sz="1400" dirty="0">
                <a:solidFill>
                  <a:schemeClr val="tx1"/>
                </a:solidFill>
                <a:latin typeface="Courier New" panose="02070309020205020404" pitchFamily="49" charset="0"/>
                <a:cs typeface="Courier New" panose="02070309020205020404" pitchFamily="49" charset="0"/>
              </a:rPr>
              <a:t>    component: </a:t>
            </a:r>
            <a:r>
              <a:rPr lang="en-US" sz="1400" dirty="0" err="1">
                <a:solidFill>
                  <a:schemeClr val="tx1"/>
                </a:solidFill>
                <a:latin typeface="Courier New" panose="02070309020205020404" pitchFamily="49" charset="0"/>
                <a:cs typeface="Courier New" panose="02070309020205020404" pitchFamily="49" charset="0"/>
              </a:rPr>
              <a:t>AccountPage</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canActivate</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LoginRouteGuard</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canDeactivate</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SaveFormsGuard</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94536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Guards (Contd.)</a:t>
            </a:r>
            <a:endParaRPr lang="en-US" dirty="0"/>
          </a:p>
        </p:txBody>
      </p:sp>
      <p:sp>
        <p:nvSpPr>
          <p:cNvPr id="4" name="Rectangle 1"/>
          <p:cNvSpPr>
            <a:spLocks noChangeArrowheads="1"/>
          </p:cNvSpPr>
          <p:nvPr/>
        </p:nvSpPr>
        <p:spPr bwMode="auto">
          <a:xfrm>
            <a:off x="533400" y="838200"/>
            <a:ext cx="8534400" cy="345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The </a:t>
            </a:r>
            <a:r>
              <a:rPr lang="en-US" sz="2000" b="1" i="1" dirty="0" err="1" smtClean="0">
                <a:latin typeface="Arial" panose="020B0604020202020204" pitchFamily="34" charset="0"/>
                <a:cs typeface="Arial" panose="020B0604020202020204" pitchFamily="34" charset="0"/>
              </a:rPr>
              <a:t>canActivate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routerguard</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guards the entry while the </a:t>
            </a:r>
            <a:r>
              <a:rPr lang="en-US" sz="2000" b="1" i="1" dirty="0" err="1" smtClean="0">
                <a:latin typeface="Arial" panose="020B0604020202020204" pitchFamily="34" charset="0"/>
                <a:cs typeface="Arial" panose="020B0604020202020204" pitchFamily="34" charset="0"/>
              </a:rPr>
              <a:t>canDeactivate</a:t>
            </a:r>
            <a:r>
              <a:rPr lang="en-US" sz="2000" dirty="0" smtClean="0">
                <a:latin typeface="Arial" panose="020B0604020202020204" pitchFamily="34" charset="0"/>
                <a:cs typeface="Arial" panose="020B0604020202020204" pitchFamily="34" charset="0"/>
              </a:rPr>
              <a:t> guards the exit of a route</a:t>
            </a:r>
          </a:p>
          <a:p>
            <a:r>
              <a:rPr lang="en-US" sz="2000" dirty="0" smtClean="0">
                <a:latin typeface="Arial" panose="020B0604020202020204" pitchFamily="34" charset="0"/>
                <a:cs typeface="Arial" panose="020B0604020202020204" pitchFamily="34" charset="0"/>
              </a:rPr>
              <a:t>These guards will be invoked respectively at the time of entry and exit of the guarded routes.</a:t>
            </a:r>
          </a:p>
          <a:p>
            <a:r>
              <a:rPr lang="en-US" sz="2000" dirty="0" smtClean="0">
                <a:latin typeface="Arial" panose="020B0604020202020204" pitchFamily="34" charset="0"/>
                <a:cs typeface="Arial" panose="020B0604020202020204" pitchFamily="34" charset="0"/>
              </a:rPr>
              <a:t>To implement these guards, implement the </a:t>
            </a:r>
            <a:r>
              <a:rPr lang="en-US" sz="2000" b="1" i="1" dirty="0" err="1" smtClean="0">
                <a:latin typeface="Arial" panose="020B0604020202020204" pitchFamily="34" charset="0"/>
                <a:cs typeface="Arial" panose="020B0604020202020204" pitchFamily="34" charset="0"/>
              </a:rPr>
              <a:t>CanActivate</a:t>
            </a:r>
            <a:r>
              <a:rPr lang="en-US" sz="2000" dirty="0" smtClean="0">
                <a:latin typeface="Arial" panose="020B0604020202020204" pitchFamily="34" charset="0"/>
                <a:cs typeface="Arial" panose="020B0604020202020204" pitchFamily="34" charset="0"/>
              </a:rPr>
              <a:t> and </a:t>
            </a:r>
            <a:r>
              <a:rPr lang="en-US" sz="2000" b="1" i="1" dirty="0" err="1" smtClean="0">
                <a:latin typeface="Arial" panose="020B0604020202020204" pitchFamily="34" charset="0"/>
                <a:cs typeface="Arial" panose="020B0604020202020204" pitchFamily="34" charset="0"/>
              </a:rPr>
              <a:t>CanDeactivate</a:t>
            </a:r>
            <a:r>
              <a:rPr lang="en-US" sz="2000" dirty="0" smtClean="0">
                <a:latin typeface="Arial" panose="020B0604020202020204" pitchFamily="34" charset="0"/>
                <a:cs typeface="Arial" panose="020B0604020202020204" pitchFamily="34" charset="0"/>
              </a:rPr>
              <a:t> interfaces, each having a similarly named method to be overridden.</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These guard methods return a </a:t>
            </a:r>
            <a:r>
              <a:rPr lang="en-US" i="1" dirty="0" smtClean="0">
                <a:latin typeface="Arial" panose="020B0604020202020204" pitchFamily="34" charset="0"/>
                <a:cs typeface="Arial" panose="020B0604020202020204" pitchFamily="34" charset="0"/>
              </a:rPr>
              <a:t>Boolean</a:t>
            </a:r>
            <a:r>
              <a:rPr lang="en-US" dirty="0" smtClean="0">
                <a:latin typeface="Arial" panose="020B0604020202020204" pitchFamily="34" charset="0"/>
                <a:cs typeface="Arial" panose="020B0604020202020204" pitchFamily="34" charset="0"/>
              </a:rPr>
              <a:t> that indicates if the approaching traffic can go past them</a:t>
            </a: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The guard methods may also return an </a:t>
            </a:r>
            <a:r>
              <a:rPr lang="en-US" i="1" dirty="0" smtClean="0">
                <a:latin typeface="Arial" panose="020B0604020202020204" pitchFamily="34" charset="0"/>
                <a:cs typeface="Arial" panose="020B0604020202020204" pitchFamily="34" charset="0"/>
              </a:rPr>
              <a:t>Observable&lt;Boolean&gt; </a:t>
            </a:r>
            <a:r>
              <a:rPr lang="en-US" dirty="0" smtClean="0">
                <a:latin typeface="Arial" panose="020B0604020202020204" pitchFamily="34" charset="0"/>
                <a:cs typeface="Arial" panose="020B0604020202020204" pitchFamily="34" charset="0"/>
              </a:rPr>
              <a:t>if the output has to be produced asynchronously</a:t>
            </a:r>
          </a:p>
        </p:txBody>
      </p:sp>
      <p:sp>
        <p:nvSpPr>
          <p:cNvPr id="6" name="Rectangle 5"/>
          <p:cNvSpPr/>
          <p:nvPr/>
        </p:nvSpPr>
        <p:spPr>
          <a:xfrm>
            <a:off x="685800" y="4271890"/>
            <a:ext cx="8229600" cy="229488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endParaRPr lang="en-US" sz="1400" dirty="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@Injectable()</a:t>
            </a:r>
          </a:p>
          <a:p>
            <a:r>
              <a:rPr lang="en-US" sz="1400" dirty="0">
                <a:solidFill>
                  <a:schemeClr val="tx1"/>
                </a:solidFill>
                <a:latin typeface="Courier New" panose="02070309020205020404" pitchFamily="49" charset="0"/>
                <a:cs typeface="Courier New" panose="02070309020205020404" pitchFamily="49" charset="0"/>
              </a:rPr>
              <a:t>export class </a:t>
            </a:r>
            <a:r>
              <a:rPr lang="en-US" sz="1400" dirty="0" err="1" smtClean="0">
                <a:solidFill>
                  <a:schemeClr val="tx1"/>
                </a:solidFill>
                <a:latin typeface="Courier New" panose="02070309020205020404" pitchFamily="49" charset="0"/>
                <a:cs typeface="Courier New" panose="02070309020205020404" pitchFamily="49" charset="0"/>
              </a:rPr>
              <a:t>TwoWayGuard</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implements </a:t>
            </a:r>
            <a:r>
              <a:rPr lang="en-US" sz="1400" dirty="0" err="1" smtClean="0">
                <a:solidFill>
                  <a:schemeClr val="tx1"/>
                </a:solidFill>
                <a:latin typeface="Courier New" panose="02070309020205020404" pitchFamily="49" charset="0"/>
                <a:cs typeface="Courier New" panose="02070309020205020404" pitchFamily="49" charset="0"/>
              </a:rPr>
              <a:t>CanActivate</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CanDeactivate</a:t>
            </a:r>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constructor(private </a:t>
            </a:r>
            <a:r>
              <a:rPr lang="en-US" sz="1400" dirty="0" err="1">
                <a:solidFill>
                  <a:schemeClr val="tx1"/>
                </a:solidFill>
                <a:latin typeface="Courier New" panose="02070309020205020404" pitchFamily="49" charset="0"/>
                <a:cs typeface="Courier New" panose="02070309020205020404" pitchFamily="49" charset="0"/>
              </a:rPr>
              <a:t>loginService</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LoginService</a:t>
            </a:r>
            <a:r>
              <a:rPr lang="en-US" sz="1400" dirty="0">
                <a:solidFill>
                  <a:schemeClr val="tx1"/>
                </a:solidFill>
                <a:latin typeface="Courier New" panose="02070309020205020404" pitchFamily="49" charset="0"/>
                <a:cs typeface="Courier New" panose="02070309020205020404" pitchFamily="49" charset="0"/>
              </a:rPr>
              <a:t>) {}</a:t>
            </a: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canActivate</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return </a:t>
            </a:r>
            <a:r>
              <a:rPr lang="en-US" sz="1400" dirty="0" err="1">
                <a:solidFill>
                  <a:schemeClr val="tx1"/>
                </a:solidFill>
                <a:latin typeface="Courier New" panose="02070309020205020404" pitchFamily="49" charset="0"/>
                <a:cs typeface="Courier New" panose="02070309020205020404" pitchFamily="49" charset="0"/>
              </a:rPr>
              <a:t>this.loginService.isLoggedIn</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 </a:t>
            </a:r>
            <a:endParaRPr lang="en-US" sz="1400" dirty="0" smtClean="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canDeactivate</a:t>
            </a:r>
            <a:r>
              <a:rPr lang="en-US" sz="1400" dirty="0" smtClean="0">
                <a:solidFill>
                  <a:schemeClr val="tx1"/>
                </a:solidFill>
                <a:latin typeface="Courier New" panose="02070309020205020404" pitchFamily="49" charset="0"/>
                <a:cs typeface="Courier New" panose="02070309020205020404" pitchFamily="49" charset="0"/>
              </a:rPr>
              <a:t>(component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AccountPage</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return </a:t>
            </a:r>
            <a:r>
              <a:rPr lang="en-US" sz="1400" dirty="0" err="1">
                <a:solidFill>
                  <a:schemeClr val="tx1"/>
                </a:solidFill>
                <a:latin typeface="Courier New" panose="02070309020205020404" pitchFamily="49" charset="0"/>
                <a:cs typeface="Courier New" panose="02070309020205020404" pitchFamily="49" charset="0"/>
              </a:rPr>
              <a:t>component.areFormsSaved</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5140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43</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429000" y="2221468"/>
            <a:ext cx="2181238" cy="369332"/>
          </a:xfrm>
          <a:prstGeom prst="rect">
            <a:avLst/>
          </a:prstGeom>
        </p:spPr>
        <p:txBody>
          <a:bodyPr wrap="none">
            <a:spAutoFit/>
          </a:bodyPr>
          <a:lstStyle/>
          <a:p>
            <a:r>
              <a:rPr lang="en-US" dirty="0"/>
              <a:t>Demo : </a:t>
            </a:r>
            <a:r>
              <a:rPr lang="en-US" dirty="0" smtClean="0"/>
              <a:t>Router Guard</a:t>
            </a:r>
            <a:endParaRPr lang="en-US" dirty="0"/>
          </a:p>
        </p:txBody>
      </p:sp>
    </p:spTree>
    <p:extLst>
      <p:ext uri="{BB962C8B-B14F-4D97-AF65-F5344CB8AC3E}">
        <p14:creationId xmlns:p14="http://schemas.microsoft.com/office/powerpoint/2010/main" val="22383087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Optional Parameters</a:t>
            </a:r>
            <a:endParaRPr lang="en-US" dirty="0"/>
          </a:p>
        </p:txBody>
      </p:sp>
      <p:sp>
        <p:nvSpPr>
          <p:cNvPr id="4" name="Rectangle 1"/>
          <p:cNvSpPr>
            <a:spLocks noChangeArrowheads="1"/>
          </p:cNvSpPr>
          <p:nvPr/>
        </p:nvSpPr>
        <p:spPr bwMode="auto">
          <a:xfrm>
            <a:off x="381000" y="880660"/>
            <a:ext cx="8534400"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Query parameters allow </a:t>
            </a:r>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pass optional parameters to a route such as pagination </a:t>
            </a:r>
            <a:r>
              <a:rPr lang="en-US" dirty="0" smtClean="0">
                <a:latin typeface="Arial" panose="020B0604020202020204" pitchFamily="34" charset="0"/>
                <a:cs typeface="Arial" panose="020B0604020202020204" pitchFamily="34" charset="0"/>
              </a:rPr>
              <a:t>information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key difference between query parameters and route parameters is that route parameters are essential to determining route, whereas query parameters are optional</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Sending Query Parameters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Use the [</a:t>
            </a:r>
            <a:r>
              <a:rPr lang="en-US" dirty="0" err="1">
                <a:latin typeface="Arial" panose="020B0604020202020204" pitchFamily="34" charset="0"/>
                <a:cs typeface="Arial" panose="020B0604020202020204" pitchFamily="34" charset="0"/>
              </a:rPr>
              <a:t>queryParams</a:t>
            </a:r>
            <a:r>
              <a:rPr lang="en-US" dirty="0">
                <a:latin typeface="Arial" panose="020B0604020202020204" pitchFamily="34" charset="0"/>
                <a:cs typeface="Arial" panose="020B0604020202020204" pitchFamily="34" charset="0"/>
              </a:rPr>
              <a:t>] directive along with [</a:t>
            </a:r>
            <a:r>
              <a:rPr lang="en-US" dirty="0" err="1">
                <a:latin typeface="Arial" panose="020B0604020202020204" pitchFamily="34" charset="0"/>
                <a:cs typeface="Arial" panose="020B0604020202020204" pitchFamily="34" charset="0"/>
              </a:rPr>
              <a:t>routerLink</a:t>
            </a:r>
            <a:r>
              <a:rPr lang="en-US" dirty="0">
                <a:latin typeface="Arial" panose="020B0604020202020204" pitchFamily="34" charset="0"/>
                <a:cs typeface="Arial" panose="020B0604020202020204" pitchFamily="34" charset="0"/>
              </a:rPr>
              <a:t>] to pass query </a:t>
            </a:r>
            <a:r>
              <a:rPr lang="en-US" dirty="0" smtClean="0">
                <a:latin typeface="Arial" panose="020B0604020202020204" pitchFamily="34" charset="0"/>
                <a:cs typeface="Arial" panose="020B0604020202020204" pitchFamily="34" charset="0"/>
              </a:rPr>
              <a:t>parameters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Alternatively</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navigate </a:t>
            </a:r>
            <a:r>
              <a:rPr lang="en-US" dirty="0">
                <a:latin typeface="Arial" panose="020B0604020202020204" pitchFamily="34" charset="0"/>
                <a:cs typeface="Arial" panose="020B0604020202020204" pitchFamily="34" charset="0"/>
              </a:rPr>
              <a:t>programmatically using the Router </a:t>
            </a:r>
            <a:r>
              <a:rPr lang="en-US" dirty="0" smtClean="0">
                <a:latin typeface="Arial" panose="020B0604020202020204" pitchFamily="34" charset="0"/>
                <a:cs typeface="Arial" panose="020B0604020202020204" pitchFamily="34" charset="0"/>
              </a:rPr>
              <a:t>service</a:t>
            </a:r>
          </a:p>
        </p:txBody>
      </p:sp>
      <p:sp>
        <p:nvSpPr>
          <p:cNvPr id="6" name="Rectangle 5"/>
          <p:cNvSpPr/>
          <p:nvPr/>
        </p:nvSpPr>
        <p:spPr>
          <a:xfrm>
            <a:off x="685800" y="3581400"/>
            <a:ext cx="8229600" cy="34112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a:t>
            </a:r>
            <a:r>
              <a:rPr lang="en-US" sz="1400" dirty="0" smtClean="0">
                <a:solidFill>
                  <a:schemeClr val="tx1"/>
                </a:solidFill>
                <a:latin typeface="Courier New" panose="02070309020205020404" pitchFamily="49" charset="0"/>
                <a:cs typeface="Courier New" panose="02070309020205020404" pitchFamily="49" charset="0"/>
              </a:rPr>
              <a:t>'product']" </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queryParams</a:t>
            </a:r>
            <a:r>
              <a:rPr lang="en-US" sz="1400" dirty="0">
                <a:solidFill>
                  <a:schemeClr val="tx1"/>
                </a:solidFill>
                <a:latin typeface="Courier New" panose="02070309020205020404" pitchFamily="49" charset="0"/>
                <a:cs typeface="Courier New" panose="02070309020205020404" pitchFamily="49" charset="0"/>
              </a:rPr>
              <a:t>]="{ page: 99 </a:t>
            </a:r>
            <a:r>
              <a:rPr lang="en-US" sz="1400" dirty="0" smtClean="0">
                <a:solidFill>
                  <a:schemeClr val="tx1"/>
                </a:solidFill>
                <a:latin typeface="Courier New" panose="02070309020205020404" pitchFamily="49" charset="0"/>
                <a:cs typeface="Courier New" panose="02070309020205020404" pitchFamily="49" charset="0"/>
              </a:rPr>
              <a:t>}"&gt;Page </a:t>
            </a:r>
            <a:r>
              <a:rPr lang="en-US" sz="1400" dirty="0">
                <a:solidFill>
                  <a:schemeClr val="tx1"/>
                </a:solidFill>
                <a:latin typeface="Courier New" panose="02070309020205020404" pitchFamily="49" charset="0"/>
                <a:cs typeface="Courier New" panose="02070309020205020404" pitchFamily="49" charset="0"/>
              </a:rPr>
              <a:t>99&lt;/a&gt;</a:t>
            </a:r>
          </a:p>
        </p:txBody>
      </p:sp>
      <p:sp>
        <p:nvSpPr>
          <p:cNvPr id="5" name="Rectangle 4"/>
          <p:cNvSpPr/>
          <p:nvPr/>
        </p:nvSpPr>
        <p:spPr>
          <a:xfrm>
            <a:off x="685799" y="4042220"/>
            <a:ext cx="8229601" cy="72398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goToPage</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pageNum</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this.router.navigate</a:t>
            </a:r>
            <a:r>
              <a:rPr lang="en-US" sz="1400" dirty="0">
                <a:solidFill>
                  <a:schemeClr val="tx1"/>
                </a:solidFill>
                <a:latin typeface="Courier New" panose="02070309020205020404" pitchFamily="49" charset="0"/>
                <a:cs typeface="Courier New" panose="02070309020205020404" pitchFamily="49" charset="0"/>
              </a:rPr>
              <a:t>(['/</a:t>
            </a:r>
            <a:r>
              <a:rPr lang="en-US" sz="1400" dirty="0" smtClean="0">
                <a:solidFill>
                  <a:schemeClr val="tx1"/>
                </a:solidFill>
                <a:latin typeface="Courier New" panose="02070309020205020404" pitchFamily="49" charset="0"/>
                <a:cs typeface="Courier New" panose="02070309020205020404" pitchFamily="49" charset="0"/>
              </a:rPr>
              <a:t>product'], </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queryParams</a:t>
            </a:r>
            <a:r>
              <a:rPr lang="en-US" sz="1400" dirty="0">
                <a:solidFill>
                  <a:schemeClr val="tx1"/>
                </a:solidFill>
                <a:latin typeface="Courier New" panose="02070309020205020404" pitchFamily="49" charset="0"/>
                <a:cs typeface="Courier New" panose="02070309020205020404" pitchFamily="49" charset="0"/>
              </a:rPr>
              <a:t>: { page: </a:t>
            </a:r>
            <a:r>
              <a:rPr lang="en-US" sz="1400" dirty="0" err="1">
                <a:solidFill>
                  <a:schemeClr val="tx1"/>
                </a:solidFill>
                <a:latin typeface="Courier New" panose="02070309020205020404" pitchFamily="49" charset="0"/>
                <a:cs typeface="Courier New" panose="02070309020205020404" pitchFamily="49" charset="0"/>
              </a:rPr>
              <a:t>pageNum</a:t>
            </a:r>
            <a:r>
              <a:rPr lang="en-US" sz="1400" dirty="0">
                <a:solidFill>
                  <a:schemeClr val="tx1"/>
                </a:solidFill>
                <a:latin typeface="Courier New" panose="02070309020205020404" pitchFamily="49" charset="0"/>
                <a:cs typeface="Courier New" panose="02070309020205020404" pitchFamily="49" charset="0"/>
              </a:rPr>
              <a:t> } });</a:t>
            </a:r>
          </a:p>
          <a:p>
            <a:r>
              <a:rPr lang="en-US" sz="1400" dirty="0">
                <a:solidFill>
                  <a:schemeClr val="tx1"/>
                </a:solidFill>
                <a:latin typeface="Courier New" panose="02070309020205020404" pitchFamily="49" charset="0"/>
                <a:cs typeface="Courier New" panose="02070309020205020404" pitchFamily="49" charset="0"/>
              </a:rPr>
              <a:t>  }</a:t>
            </a:r>
          </a:p>
        </p:txBody>
      </p:sp>
      <p:sp>
        <p:nvSpPr>
          <p:cNvPr id="7" name="Rectangle 1"/>
          <p:cNvSpPr>
            <a:spLocks noChangeArrowheads="1"/>
          </p:cNvSpPr>
          <p:nvPr/>
        </p:nvSpPr>
        <p:spPr bwMode="auto">
          <a:xfrm>
            <a:off x="381000" y="4815989"/>
            <a:ext cx="853440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Reading Query Parameters – using the observable from the Router service</a:t>
            </a:r>
          </a:p>
        </p:txBody>
      </p:sp>
      <p:sp>
        <p:nvSpPr>
          <p:cNvPr id="8" name="Rectangle 7"/>
          <p:cNvSpPr/>
          <p:nvPr/>
        </p:nvSpPr>
        <p:spPr>
          <a:xfrm>
            <a:off x="685799" y="5169529"/>
            <a:ext cx="8229601" cy="128257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ngOnInit</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this.sub</a:t>
            </a:r>
            <a:r>
              <a:rPr lang="en-US" sz="1400" dirty="0">
                <a:solidFill>
                  <a:schemeClr val="tx1"/>
                </a:solidFill>
                <a:latin typeface="Courier New" panose="02070309020205020404" pitchFamily="49" charset="0"/>
                <a:cs typeface="Courier New" panose="02070309020205020404" pitchFamily="49" charset="0"/>
              </a:rPr>
              <a:t> = </a:t>
            </a:r>
            <a:r>
              <a:rPr lang="en-US" sz="1400" dirty="0" err="1" smtClean="0">
                <a:solidFill>
                  <a:schemeClr val="tx1"/>
                </a:solidFill>
                <a:latin typeface="Courier New" panose="02070309020205020404" pitchFamily="49" charset="0"/>
                <a:cs typeface="Courier New" panose="02070309020205020404" pitchFamily="49" charset="0"/>
              </a:rPr>
              <a:t>this.route.queryParams.subscribe</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params</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=&gt; {</a:t>
            </a:r>
          </a:p>
          <a:p>
            <a:r>
              <a:rPr lang="en-US" sz="1400" dirty="0">
                <a:solidFill>
                  <a:schemeClr val="tx1"/>
                </a:solidFill>
                <a:latin typeface="Courier New" panose="02070309020205020404" pitchFamily="49" charset="0"/>
                <a:cs typeface="Courier New" panose="02070309020205020404" pitchFamily="49" charset="0"/>
              </a:rPr>
              <a:t>        // Defaults to 0 if no query </a:t>
            </a:r>
            <a:r>
              <a:rPr lang="en-US" sz="1400" dirty="0" err="1">
                <a:solidFill>
                  <a:schemeClr val="tx1"/>
                </a:solidFill>
                <a:latin typeface="Courier New" panose="02070309020205020404" pitchFamily="49" charset="0"/>
                <a:cs typeface="Courier New" panose="02070309020205020404" pitchFamily="49" charset="0"/>
              </a:rPr>
              <a:t>param</a:t>
            </a:r>
            <a:r>
              <a:rPr lang="en-US" sz="1400" dirty="0">
                <a:solidFill>
                  <a:schemeClr val="tx1"/>
                </a:solidFill>
                <a:latin typeface="Courier New" panose="02070309020205020404" pitchFamily="49" charset="0"/>
                <a:cs typeface="Courier New" panose="02070309020205020404" pitchFamily="49" charset="0"/>
              </a:rPr>
              <a:t> provided.</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this.page</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params</a:t>
            </a:r>
            <a:r>
              <a:rPr lang="en-US" sz="1400" dirty="0">
                <a:solidFill>
                  <a:schemeClr val="tx1"/>
                </a:solidFill>
                <a:latin typeface="Courier New" panose="02070309020205020404" pitchFamily="49" charset="0"/>
                <a:cs typeface="Courier New" panose="02070309020205020404" pitchFamily="49" charset="0"/>
              </a:rPr>
              <a:t>['page'] || 0;</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941296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45</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048000" y="2221468"/>
            <a:ext cx="3299878" cy="369332"/>
          </a:xfrm>
          <a:prstGeom prst="rect">
            <a:avLst/>
          </a:prstGeom>
        </p:spPr>
        <p:txBody>
          <a:bodyPr wrap="none">
            <a:spAutoFit/>
          </a:bodyPr>
          <a:lstStyle/>
          <a:p>
            <a:r>
              <a:rPr lang="en-US" dirty="0"/>
              <a:t>Demo : </a:t>
            </a:r>
            <a:r>
              <a:rPr lang="en-US" dirty="0" smtClean="0"/>
              <a:t>Router Query Parameters</a:t>
            </a:r>
            <a:endParaRPr lang="en-US" dirty="0"/>
          </a:p>
        </p:txBody>
      </p:sp>
    </p:spTree>
    <p:extLst>
      <p:ext uri="{BB962C8B-B14F-4D97-AF65-F5344CB8AC3E}">
        <p14:creationId xmlns:p14="http://schemas.microsoft.com/office/powerpoint/2010/main" val="1491777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Routes</a:t>
            </a:r>
            <a:endParaRPr lang="en-US" dirty="0"/>
          </a:p>
        </p:txBody>
      </p:sp>
      <p:sp>
        <p:nvSpPr>
          <p:cNvPr id="4" name="Rectangle 1"/>
          <p:cNvSpPr>
            <a:spLocks noChangeArrowheads="1"/>
          </p:cNvSpPr>
          <p:nvPr/>
        </p:nvSpPr>
        <p:spPr bwMode="auto">
          <a:xfrm>
            <a:off x="381000" y="1398433"/>
            <a:ext cx="8534400" cy="376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i="1" dirty="0" smtClean="0">
                <a:latin typeface="Arial" panose="020B0604020202020204" pitchFamily="34" charset="0"/>
                <a:cs typeface="Arial" panose="020B0604020202020204" pitchFamily="34" charset="0"/>
              </a:rPr>
              <a:t>Auxiliary routes </a:t>
            </a:r>
            <a:r>
              <a:rPr lang="en-US" sz="2000" dirty="0" smtClean="0">
                <a:latin typeface="Arial" panose="020B0604020202020204" pitchFamily="34" charset="0"/>
                <a:cs typeface="Arial" panose="020B0604020202020204" pitchFamily="34" charset="0"/>
              </a:rPr>
              <a:t>allow setting </a:t>
            </a:r>
            <a:r>
              <a:rPr lang="en-US" sz="2000" dirty="0">
                <a:latin typeface="Arial" panose="020B0604020202020204" pitchFamily="34" charset="0"/>
                <a:cs typeface="Arial" panose="020B0604020202020204" pitchFamily="34" charset="0"/>
              </a:rPr>
              <a:t>up and </a:t>
            </a:r>
            <a:r>
              <a:rPr lang="en-US" sz="2000" dirty="0" smtClean="0">
                <a:latin typeface="Arial" panose="020B0604020202020204" pitchFamily="34" charset="0"/>
                <a:cs typeface="Arial" panose="020B0604020202020204" pitchFamily="34" charset="0"/>
              </a:rPr>
              <a:t>navigation of </a:t>
            </a:r>
            <a:r>
              <a:rPr lang="en-US" sz="2000" dirty="0">
                <a:latin typeface="Arial" panose="020B0604020202020204" pitchFamily="34" charset="0"/>
                <a:cs typeface="Arial" panose="020B0604020202020204" pitchFamily="34" charset="0"/>
              </a:rPr>
              <a:t>multiple independent routes in a single app.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Each </a:t>
            </a:r>
            <a:r>
              <a:rPr lang="en-US" sz="2000" dirty="0">
                <a:latin typeface="Arial" panose="020B0604020202020204" pitchFamily="34" charset="0"/>
                <a:cs typeface="Arial" panose="020B0604020202020204" pitchFamily="34" charset="0"/>
              </a:rPr>
              <a:t>component has one primary route and zero or more auxiliary outlets. </a:t>
            </a:r>
            <a:endParaRPr lang="en-US" sz="2000" dirty="0" smtClean="0">
              <a:latin typeface="Arial" panose="020B0604020202020204" pitchFamily="34" charset="0"/>
              <a:cs typeface="Arial" panose="020B0604020202020204" pitchFamily="34" charset="0"/>
            </a:endParaRPr>
          </a:p>
          <a:p>
            <a:r>
              <a:rPr lang="en-US" sz="2000" i="1" dirty="0" smtClean="0">
                <a:latin typeface="Arial" panose="020B0604020202020204" pitchFamily="34" charset="0"/>
                <a:cs typeface="Arial" panose="020B0604020202020204" pitchFamily="34" charset="0"/>
              </a:rPr>
              <a:t>Auxiliary </a:t>
            </a:r>
            <a:r>
              <a:rPr lang="en-US" sz="2000" i="1" dirty="0">
                <a:latin typeface="Arial" panose="020B0604020202020204" pitchFamily="34" charset="0"/>
                <a:cs typeface="Arial" panose="020B0604020202020204" pitchFamily="34" charset="0"/>
              </a:rPr>
              <a:t>outlets</a:t>
            </a:r>
            <a:r>
              <a:rPr lang="en-US" sz="2000" dirty="0">
                <a:latin typeface="Arial" panose="020B0604020202020204" pitchFamily="34" charset="0"/>
                <a:cs typeface="Arial" panose="020B0604020202020204" pitchFamily="34" charset="0"/>
              </a:rPr>
              <a:t> must have unique name within a component.</a:t>
            </a:r>
          </a:p>
          <a:p>
            <a:r>
              <a:rPr lang="en-US" sz="2000" dirty="0" smtClean="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define the auxiliary </a:t>
            </a:r>
            <a:r>
              <a:rPr lang="en-US" sz="2000" dirty="0" smtClean="0">
                <a:latin typeface="Arial" panose="020B0604020202020204" pitchFamily="34" charset="0"/>
                <a:cs typeface="Arial" panose="020B0604020202020204" pitchFamily="34" charset="0"/>
              </a:rPr>
              <a:t>route, add </a:t>
            </a:r>
            <a:r>
              <a:rPr lang="en-US" sz="2000" dirty="0">
                <a:latin typeface="Arial" panose="020B0604020202020204" pitchFamily="34" charset="0"/>
                <a:cs typeface="Arial" panose="020B0604020202020204" pitchFamily="34" charset="0"/>
              </a:rPr>
              <a:t>a named router outlet where contents for the auxiliary route are to be rendered</a:t>
            </a:r>
            <a:r>
              <a:rPr lang="en-US" sz="2000" dirty="0" smtClean="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Each auxiliary route is an independent route which can have:</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its own child routes</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its own auxiliary routes</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its own route-</a:t>
            </a:r>
            <a:r>
              <a:rPr lang="en-US" sz="2000" dirty="0" err="1">
                <a:latin typeface="Arial" panose="020B0604020202020204" pitchFamily="34" charset="0"/>
                <a:cs typeface="Arial" panose="020B0604020202020204" pitchFamily="34" charset="0"/>
              </a:rPr>
              <a:t>params</a:t>
            </a:r>
            <a:endParaRPr lang="en-US"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its own history stack</a:t>
            </a:r>
          </a:p>
          <a:p>
            <a:pPr lvl="1"/>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186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4" y="0"/>
            <a:ext cx="6857996" cy="478971"/>
          </a:xfrm>
        </p:spPr>
        <p:txBody>
          <a:bodyPr/>
          <a:lstStyle/>
          <a:p>
            <a:r>
              <a:rPr lang="en-US" dirty="0" smtClean="0"/>
              <a:t>Auxiliary Routes Examples</a:t>
            </a:r>
            <a:endParaRPr lang="en-US" dirty="0"/>
          </a:p>
        </p:txBody>
      </p:sp>
      <p:sp>
        <p:nvSpPr>
          <p:cNvPr id="5" name="Rectangle 4"/>
          <p:cNvSpPr/>
          <p:nvPr/>
        </p:nvSpPr>
        <p:spPr>
          <a:xfrm>
            <a:off x="198120" y="1434719"/>
            <a:ext cx="9052561" cy="332667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smtClean="0">
                <a:solidFill>
                  <a:schemeClr val="tx1"/>
                </a:solidFill>
                <a:latin typeface="Courier New" panose="02070309020205020404" pitchFamily="49" charset="0"/>
                <a:cs typeface="Courier New" panose="02070309020205020404" pitchFamily="49" charset="0"/>
              </a:rPr>
              <a:t>@</a:t>
            </a:r>
            <a:r>
              <a:rPr lang="en-US" sz="1400" dirty="0">
                <a:solidFill>
                  <a:schemeClr val="tx1"/>
                </a:solidFill>
                <a:latin typeface="Courier New" panose="02070309020205020404" pitchFamily="49" charset="0"/>
                <a:cs typeface="Courier New" panose="02070309020205020404" pitchFamily="49" charset="0"/>
              </a:rPr>
              <a:t>Component({</a:t>
            </a:r>
          </a:p>
          <a:p>
            <a:r>
              <a:rPr lang="en-US" sz="1400" dirty="0">
                <a:solidFill>
                  <a:schemeClr val="tx1"/>
                </a:solidFill>
                <a:latin typeface="Courier New" panose="02070309020205020404" pitchFamily="49" charset="0"/>
                <a:cs typeface="Courier New" panose="02070309020205020404" pitchFamily="49" charset="0"/>
              </a:rPr>
              <a:t>  selector: 'app',</a:t>
            </a:r>
          </a:p>
          <a:p>
            <a:r>
              <a:rPr lang="en-US" sz="1400" dirty="0">
                <a:solidFill>
                  <a:schemeClr val="tx1"/>
                </a:solidFill>
                <a:latin typeface="Courier New" panose="02070309020205020404" pitchFamily="49" charset="0"/>
                <a:cs typeface="Courier New" panose="02070309020205020404" pitchFamily="49" charset="0"/>
              </a:rPr>
              <a:t>  template: `</a:t>
            </a:r>
          </a:p>
          <a:p>
            <a:r>
              <a:rPr lang="en-US" sz="1400" dirty="0" smtClean="0">
                <a:solidFill>
                  <a:schemeClr val="tx1"/>
                </a:solidFill>
                <a:latin typeface="Courier New" panose="02070309020205020404" pitchFamily="49" charset="0"/>
                <a:cs typeface="Courier New" panose="02070309020205020404" pitchFamily="49" charset="0"/>
              </a:rPr>
              <a:t>      &lt;</a:t>
            </a:r>
            <a:r>
              <a:rPr lang="en-US" sz="1400" dirty="0">
                <a:solidFill>
                  <a:schemeClr val="tx1"/>
                </a:solidFill>
                <a:latin typeface="Courier New" panose="02070309020205020404" pitchFamily="49" charset="0"/>
                <a:cs typeface="Courier New" panose="02070309020205020404" pitchFamily="49" charset="0"/>
              </a:rPr>
              <a: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]="['/component-one']"&gt;Component One&lt;/a&gt;</a:t>
            </a:r>
          </a:p>
          <a:p>
            <a:r>
              <a:rPr lang="en-US" sz="1400" dirty="0" smtClean="0">
                <a:solidFill>
                  <a:schemeClr val="tx1"/>
                </a:solidFill>
                <a:latin typeface="Courier New" panose="02070309020205020404" pitchFamily="49" charset="0"/>
                <a:cs typeface="Courier New" panose="02070309020205020404" pitchFamily="49" charset="0"/>
              </a:rPr>
              <a:t>      &lt;</a:t>
            </a:r>
            <a:r>
              <a:rPr lang="en-US" sz="1400" dirty="0">
                <a:solidFill>
                  <a:schemeClr val="tx1"/>
                </a:solidFill>
                <a:latin typeface="Courier New" panose="02070309020205020404" pitchFamily="49" charset="0"/>
                <a:cs typeface="Courier New" panose="02070309020205020404" pitchFamily="49" charset="0"/>
              </a:rPr>
              <a: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 outlets: { 'sidebar': ['component-aux'] } </a:t>
            </a:r>
            <a:r>
              <a:rPr lang="en-US" sz="1400" dirty="0" smtClean="0">
                <a:solidFill>
                  <a:schemeClr val="tx1"/>
                </a:solidFill>
                <a:latin typeface="Courier New" panose="02070309020205020404" pitchFamily="49" charset="0"/>
                <a:cs typeface="Courier New" panose="02070309020205020404" pitchFamily="49" charset="0"/>
              </a:rPr>
              <a:t>}]"&gt;</a:t>
            </a: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Component Aux</a:t>
            </a: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&lt;/</a:t>
            </a:r>
            <a:r>
              <a:rPr lang="en-US" sz="1400" dirty="0">
                <a:solidFill>
                  <a:schemeClr val="tx1"/>
                </a:solidFill>
                <a:latin typeface="Courier New" panose="02070309020205020404" pitchFamily="49" charset="0"/>
                <a:cs typeface="Courier New" panose="02070309020205020404" pitchFamily="49" charset="0"/>
              </a:rPr>
              <a:t>a&gt;</a:t>
            </a:r>
          </a:p>
          <a:p>
            <a:r>
              <a:rPr lang="en-US" sz="1400" dirty="0" smtClean="0">
                <a:solidFill>
                  <a:schemeClr val="tx1"/>
                </a:solidFill>
                <a:latin typeface="Courier New" panose="02070309020205020404" pitchFamily="49" charset="0"/>
                <a:cs typeface="Courier New" panose="02070309020205020404" pitchFamily="49" charset="0"/>
              </a:rPr>
              <a:t>    &lt;</a:t>
            </a:r>
            <a:r>
              <a:rPr lang="en-US" sz="1400" dirty="0">
                <a:solidFill>
                  <a:schemeClr val="tx1"/>
                </a:solidFill>
                <a:latin typeface="Courier New" panose="02070309020205020404" pitchFamily="49" charset="0"/>
                <a:cs typeface="Courier New" panose="02070309020205020404" pitchFamily="49" charset="0"/>
              </a:rPr>
              <a:t>div style="color: green; margin-top: 1rem;"&gt;Outlet:&lt;/div&gt;</a:t>
            </a:r>
          </a:p>
          <a:p>
            <a:r>
              <a:rPr lang="en-US" sz="1400" dirty="0" smtClean="0">
                <a:solidFill>
                  <a:schemeClr val="tx1"/>
                </a:solidFill>
                <a:latin typeface="Courier New" panose="02070309020205020404" pitchFamily="49" charset="0"/>
                <a:cs typeface="Courier New" panose="02070309020205020404" pitchFamily="49" charset="0"/>
              </a:rPr>
              <a:t>       </a:t>
            </a:r>
            <a:r>
              <a:rPr lang="en-US" sz="1400" dirty="0">
                <a:solidFill>
                  <a:schemeClr val="tx1"/>
                </a:solidFill>
                <a:latin typeface="Courier New" panose="02070309020205020404" pitchFamily="49" charset="0"/>
                <a:cs typeface="Courier New" panose="02070309020205020404" pitchFamily="49" charset="0"/>
              </a:rPr>
              <a:t>&lt;router-outlet&gt;&lt;/router-outlet&gt;</a:t>
            </a:r>
          </a:p>
          <a:p>
            <a:r>
              <a:rPr lang="en-US" sz="1400" dirty="0" smtClean="0">
                <a:solidFill>
                  <a:schemeClr val="tx1"/>
                </a:solidFill>
                <a:latin typeface="Courier New" panose="02070309020205020404" pitchFamily="49" charset="0"/>
                <a:cs typeface="Courier New" panose="02070309020205020404" pitchFamily="49" charset="0"/>
              </a:rPr>
              <a:t>    &lt;</a:t>
            </a:r>
            <a:r>
              <a:rPr lang="en-US" sz="1400" dirty="0">
                <a:solidFill>
                  <a:schemeClr val="tx1"/>
                </a:solidFill>
                <a:latin typeface="Courier New" panose="02070309020205020404" pitchFamily="49" charset="0"/>
                <a:cs typeface="Courier New" panose="02070309020205020404" pitchFamily="49" charset="0"/>
              </a:rPr>
              <a:t>div style="color: green; margin-top: 1rem;"&gt;Sidebar Outlet:&lt;/div&gt;</a:t>
            </a:r>
          </a:p>
          <a:p>
            <a:r>
              <a:rPr lang="en-US" sz="1400" dirty="0" smtClean="0">
                <a:solidFill>
                  <a:schemeClr val="tx1"/>
                </a:solidFill>
                <a:latin typeface="Courier New" panose="02070309020205020404" pitchFamily="49" charset="0"/>
                <a:cs typeface="Courier New" panose="02070309020205020404" pitchFamily="49" charset="0"/>
              </a:rPr>
              <a:t>       &lt;</a:t>
            </a:r>
            <a:r>
              <a:rPr lang="en-US" sz="1400" dirty="0">
                <a:solidFill>
                  <a:schemeClr val="tx1"/>
                </a:solidFill>
                <a:latin typeface="Courier New" panose="02070309020205020404" pitchFamily="49" charset="0"/>
                <a:cs typeface="Courier New" panose="02070309020205020404" pitchFamily="49" charset="0"/>
              </a:rPr>
              <a:t>router-outlet name="sidebar"&gt;&lt;/router-outlet&gt;</a:t>
            </a:r>
          </a:p>
          <a:p>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export class </a:t>
            </a:r>
            <a:r>
              <a:rPr lang="en-US" sz="1400" dirty="0" err="1">
                <a:solidFill>
                  <a:schemeClr val="tx1"/>
                </a:solidFill>
                <a:latin typeface="Courier New" panose="02070309020205020404" pitchFamily="49" charset="0"/>
                <a:cs typeface="Courier New" panose="02070309020205020404" pitchFamily="49" charset="0"/>
              </a:rPr>
              <a:t>AppComponent</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198120" y="5437835"/>
            <a:ext cx="9052561" cy="65816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&lt;a [</a:t>
            </a:r>
            <a:r>
              <a:rPr lang="en-US" sz="1400" dirty="0" err="1">
                <a:solidFill>
                  <a:schemeClr val="tx1"/>
                </a:solidFill>
                <a:latin typeface="Courier New" panose="02070309020205020404" pitchFamily="49" charset="0"/>
                <a:cs typeface="Courier New" panose="02070309020205020404" pitchFamily="49" charset="0"/>
              </a:rPr>
              <a:t>routerLink</a:t>
            </a:r>
            <a:r>
              <a:rPr lang="en-US" sz="1400" dirty="0">
                <a:solidFill>
                  <a:schemeClr val="tx1"/>
                </a:solidFill>
                <a:latin typeface="Courier New" panose="02070309020205020404" pitchFamily="49" charset="0"/>
                <a:cs typeface="Courier New" panose="02070309020205020404" pitchFamily="49" charset="0"/>
              </a:rPr>
              <a:t>]="[{ outlets: { 'sidebar': ['component-aux'] } }]"&gt;</a:t>
            </a:r>
          </a:p>
          <a:p>
            <a:r>
              <a:rPr lang="en-US" sz="1400" dirty="0">
                <a:solidFill>
                  <a:schemeClr val="tx1"/>
                </a:solidFill>
                <a:latin typeface="Courier New" panose="02070309020205020404" pitchFamily="49" charset="0"/>
                <a:cs typeface="Courier New" panose="02070309020205020404" pitchFamily="49" charset="0"/>
              </a:rPr>
              <a:t>  Component Aux</a:t>
            </a:r>
          </a:p>
          <a:p>
            <a:r>
              <a:rPr lang="en-US" sz="1400" dirty="0">
                <a:solidFill>
                  <a:schemeClr val="tx1"/>
                </a:solidFill>
                <a:latin typeface="Courier New" panose="02070309020205020404" pitchFamily="49" charset="0"/>
                <a:cs typeface="Courier New" panose="02070309020205020404" pitchFamily="49" charset="0"/>
              </a:rPr>
              <a:t>&lt;/a&gt;</a:t>
            </a:r>
          </a:p>
        </p:txBody>
      </p:sp>
      <p:sp>
        <p:nvSpPr>
          <p:cNvPr id="7" name="Rectangle 1"/>
          <p:cNvSpPr>
            <a:spLocks noChangeArrowheads="1"/>
          </p:cNvSpPr>
          <p:nvPr/>
        </p:nvSpPr>
        <p:spPr bwMode="auto">
          <a:xfrm>
            <a:off x="381000" y="1021378"/>
            <a:ext cx="8534400"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Auxiliary Route Definition</a:t>
            </a:r>
          </a:p>
        </p:txBody>
      </p:sp>
      <p:sp>
        <p:nvSpPr>
          <p:cNvPr id="8" name="Rectangle 1"/>
          <p:cNvSpPr>
            <a:spLocks noChangeArrowheads="1"/>
          </p:cNvSpPr>
          <p:nvPr/>
        </p:nvSpPr>
        <p:spPr bwMode="auto">
          <a:xfrm>
            <a:off x="381000" y="5059978"/>
            <a:ext cx="8534400" cy="377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Auxiliary Route Linking</a:t>
            </a:r>
          </a:p>
        </p:txBody>
      </p:sp>
    </p:spTree>
    <p:extLst>
      <p:ext uri="{BB962C8B-B14F-4D97-AF65-F5344CB8AC3E}">
        <p14:creationId xmlns:p14="http://schemas.microsoft.com/office/powerpoint/2010/main" val="1967739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Events</a:t>
            </a:r>
            <a:endParaRPr lang="en-US" dirty="0"/>
          </a:p>
        </p:txBody>
      </p:sp>
      <p:sp>
        <p:nvSpPr>
          <p:cNvPr id="4" name="Rectangle 1"/>
          <p:cNvSpPr>
            <a:spLocks noChangeArrowheads="1"/>
          </p:cNvSpPr>
          <p:nvPr/>
        </p:nvSpPr>
        <p:spPr bwMode="auto">
          <a:xfrm>
            <a:off x="754965" y="762000"/>
            <a:ext cx="8534400" cy="345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Angular </a:t>
            </a:r>
            <a:r>
              <a:rPr lang="en-US" sz="2000" dirty="0" smtClean="0">
                <a:latin typeface="Arial" panose="020B0604020202020204" pitchFamily="34" charset="0"/>
                <a:cs typeface="Arial" panose="020B0604020202020204" pitchFamily="34" charset="0"/>
              </a:rPr>
              <a:t>now </a:t>
            </a:r>
            <a:r>
              <a:rPr lang="en-US" sz="2000" dirty="0">
                <a:latin typeface="Arial" panose="020B0604020202020204" pitchFamily="34" charset="0"/>
                <a:cs typeface="Arial" panose="020B0604020202020204" pitchFamily="34" charset="0"/>
              </a:rPr>
              <a:t>exposes a </a:t>
            </a:r>
            <a:r>
              <a:rPr lang="en-US" sz="2000" dirty="0" smtClean="0">
                <a:latin typeface="Arial" panose="020B0604020202020204" pitchFamily="34" charset="0"/>
                <a:cs typeface="Arial" panose="020B0604020202020204" pitchFamily="34" charset="0"/>
              </a:rPr>
              <a:t>couple of lifecycle </a:t>
            </a:r>
            <a:r>
              <a:rPr lang="en-US" sz="2000" dirty="0">
                <a:latin typeface="Arial" panose="020B0604020202020204" pitchFamily="34" charset="0"/>
                <a:cs typeface="Arial" panose="020B0604020202020204" pitchFamily="34" charset="0"/>
              </a:rPr>
              <a:t>events to make it easy to react to events at a more granular level.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new events are the following: </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i="1" dirty="0" err="1" smtClean="0">
                <a:latin typeface="Arial" panose="020B0604020202020204" pitchFamily="34" charset="0"/>
                <a:cs typeface="Arial" panose="020B0604020202020204" pitchFamily="34" charset="0"/>
              </a:rPr>
              <a:t>ActivationStart</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ActivationEnd</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ChildActivationStart</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ChildActivationEnd</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GuardsCheckEnd</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GuardsCheckStart</a:t>
            </a: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ResolveStart</a:t>
            </a:r>
            <a:r>
              <a:rPr lang="en-US" sz="2000" dirty="0">
                <a:latin typeface="Arial" panose="020B0604020202020204" pitchFamily="34" charset="0"/>
                <a:cs typeface="Arial" panose="020B0604020202020204" pitchFamily="34" charset="0"/>
              </a:rPr>
              <a:t> and </a:t>
            </a:r>
            <a:r>
              <a:rPr lang="en-US" sz="2000" i="1" dirty="0" err="1">
                <a:latin typeface="Arial" panose="020B0604020202020204" pitchFamily="34" charset="0"/>
                <a:cs typeface="Arial" panose="020B0604020202020204" pitchFamily="34" charset="0"/>
              </a:rPr>
              <a:t>ResolveEnd</a:t>
            </a:r>
            <a:r>
              <a:rPr lang="en-US" sz="2000" dirty="0" smtClean="0">
                <a:latin typeface="Arial" panose="020B0604020202020204" pitchFamily="34" charset="0"/>
                <a:cs typeface="Arial" panose="020B0604020202020204" pitchFamily="34" charset="0"/>
              </a:rPr>
              <a:t>.</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r>
              <a:rPr lang="en-US" sz="2000" b="1" i="1" dirty="0" smtClean="0">
                <a:latin typeface="Arial" panose="020B0604020202020204" pitchFamily="34" charset="0"/>
                <a:cs typeface="Arial" panose="020B0604020202020204" pitchFamily="34" charset="0"/>
              </a:rPr>
              <a:t>Listening to a router is by subscribing to it.</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endParaRPr lang="en-US" sz="2000" dirty="0" smtClean="0">
              <a:latin typeface="Arial" panose="020B0604020202020204" pitchFamily="34" charset="0"/>
              <a:cs typeface="Arial" panose="020B0604020202020204" pitchFamily="34" charset="0"/>
            </a:endParaRPr>
          </a:p>
          <a:p>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lvl="1"/>
            <a:endParaRPr lang="en-US" sz="2000" dirty="0" smtClean="0">
              <a:latin typeface="Arial" panose="020B0604020202020204" pitchFamily="34" charset="0"/>
              <a:cs typeface="Arial" panose="020B0604020202020204" pitchFamily="34" charset="0"/>
            </a:endParaRPr>
          </a:p>
        </p:txBody>
      </p:sp>
      <p:sp>
        <p:nvSpPr>
          <p:cNvPr id="5" name="Rectangle 4"/>
          <p:cNvSpPr/>
          <p:nvPr/>
        </p:nvSpPr>
        <p:spPr>
          <a:xfrm>
            <a:off x="761999" y="3124200"/>
            <a:ext cx="8229601" cy="30242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solidFill>
                  <a:schemeClr val="tx1"/>
                </a:solidFill>
                <a:latin typeface="Courier New" panose="02070309020205020404" pitchFamily="49" charset="0"/>
                <a:cs typeface="Courier New" panose="02070309020205020404" pitchFamily="49" charset="0"/>
              </a:rPr>
              <a:t>constructor(private router: Router)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router.events</a:t>
            </a:r>
            <a:endParaRPr lang="en-US" sz="1400" dirty="0" smtClean="0">
              <a:solidFill>
                <a:schemeClr val="tx1"/>
              </a:solidFill>
              <a:latin typeface="Courier New" panose="02070309020205020404" pitchFamily="49" charset="0"/>
              <a:cs typeface="Courier New" panose="02070309020205020404" pitchFamily="49" charset="0"/>
            </a:endParaRP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a:solidFill>
                  <a:schemeClr val="tx1"/>
                </a:solidFill>
                <a:latin typeface="Courier New" panose="02070309020205020404" pitchFamily="49" charset="0"/>
                <a:cs typeface="Courier New" panose="02070309020205020404" pitchFamily="49" charset="0"/>
              </a:rPr>
              <a:t>filter((</a:t>
            </a:r>
            <a:r>
              <a:rPr lang="en-US" sz="1400" dirty="0" err="1">
                <a:solidFill>
                  <a:schemeClr val="tx1"/>
                </a:solidFill>
                <a:latin typeface="Courier New" panose="02070309020205020404" pitchFamily="49" charset="0"/>
                <a:cs typeface="Courier New" panose="02070309020205020404" pitchFamily="49" charset="0"/>
              </a:rPr>
              <a:t>evt</a:t>
            </a:r>
            <a:r>
              <a:rPr lang="en-US" sz="1400" dirty="0">
                <a:solidFill>
                  <a:schemeClr val="tx1"/>
                </a:solidFill>
                <a:latin typeface="Courier New" panose="02070309020205020404" pitchFamily="49" charset="0"/>
                <a:cs typeface="Courier New" panose="02070309020205020404" pitchFamily="49" charset="0"/>
              </a:rPr>
              <a:t>) =&gt; </a:t>
            </a:r>
            <a:r>
              <a:rPr lang="en-US" sz="1400" dirty="0" err="1">
                <a:solidFill>
                  <a:schemeClr val="tx1"/>
                </a:solidFill>
                <a:latin typeface="Courier New" panose="02070309020205020404" pitchFamily="49" charset="0"/>
                <a:cs typeface="Courier New" panose="02070309020205020404" pitchFamily="49" charset="0"/>
              </a:rPr>
              <a:t>evt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instanceof</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NavigationStart</a:t>
            </a: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evt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instanceof</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NavigationEnd</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.subscribe((</a:t>
            </a:r>
            <a:r>
              <a:rPr lang="en-US" sz="1400" dirty="0" err="1">
                <a:solidFill>
                  <a:schemeClr val="tx1"/>
                </a:solidFill>
                <a:latin typeface="Courier New" panose="02070309020205020404" pitchFamily="49" charset="0"/>
                <a:cs typeface="Courier New" panose="02070309020205020404" pitchFamily="49" charset="0"/>
              </a:rPr>
              <a:t>evt</a:t>
            </a:r>
            <a:r>
              <a:rPr lang="en-US" sz="1400" dirty="0">
                <a:solidFill>
                  <a:schemeClr val="tx1"/>
                </a:solidFill>
                <a:latin typeface="Courier New" panose="02070309020205020404" pitchFamily="49" charset="0"/>
                <a:cs typeface="Courier New" panose="02070309020205020404" pitchFamily="49" charset="0"/>
              </a:rPr>
              <a:t>) =&gt; {</a:t>
            </a:r>
          </a:p>
          <a:p>
            <a:r>
              <a:rPr lang="en-US" sz="1400" dirty="0">
                <a:solidFill>
                  <a:schemeClr val="tx1"/>
                </a:solidFill>
                <a:latin typeface="Courier New" panose="02070309020205020404" pitchFamily="49" charset="0"/>
                <a:cs typeface="Courier New" panose="02070309020205020404" pitchFamily="49" charset="0"/>
              </a:rPr>
              <a:t>      console.log(</a:t>
            </a:r>
            <a:r>
              <a:rPr lang="en-US" sz="1400" dirty="0" err="1">
                <a:solidFill>
                  <a:schemeClr val="tx1"/>
                </a:solidFill>
                <a:latin typeface="Courier New" panose="02070309020205020404" pitchFamily="49" charset="0"/>
                <a:cs typeface="Courier New" panose="02070309020205020404" pitchFamily="49" charset="0"/>
              </a:rPr>
              <a:t>evt</a:t>
            </a:r>
            <a:r>
              <a:rPr lang="en-US" sz="1400" dirty="0">
                <a:solidFill>
                  <a:schemeClr val="tx1"/>
                </a:solidFill>
                <a:latin typeface="Courier New" panose="02070309020205020404" pitchFamily="49" charset="0"/>
                <a:cs typeface="Courier New" panose="02070309020205020404" pitchFamily="49" charset="0"/>
              </a:rPr>
              <a:t>);</a:t>
            </a:r>
          </a:p>
          <a:p>
            <a:r>
              <a:rPr lang="en-US" sz="1400" dirty="0">
                <a:solidFill>
                  <a:schemeClr val="tx1"/>
                </a:solidFill>
                <a:latin typeface="Courier New" panose="02070309020205020404" pitchFamily="49" charset="0"/>
                <a:cs typeface="Courier New" panose="02070309020205020404" pitchFamily="49" charset="0"/>
              </a:rPr>
              <a:t>      if (</a:t>
            </a:r>
            <a:r>
              <a:rPr lang="en-US" sz="1400" dirty="0" err="1">
                <a:solidFill>
                  <a:schemeClr val="tx1"/>
                </a:solidFill>
                <a:latin typeface="Courier New" panose="02070309020205020404" pitchFamily="49" charset="0"/>
                <a:cs typeface="Courier New" panose="02070309020205020404" pitchFamily="49" charset="0"/>
              </a:rPr>
              <a:t>evt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instanceof</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NavigationStart</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console.log("Route Change Start!");</a:t>
            </a:r>
          </a:p>
          <a:p>
            <a:r>
              <a:rPr lang="en-US" sz="1400" dirty="0">
                <a:solidFill>
                  <a:schemeClr val="tx1"/>
                </a:solidFill>
                <a:latin typeface="Courier New" panose="02070309020205020404" pitchFamily="49" charset="0"/>
                <a:cs typeface="Courier New" panose="02070309020205020404" pitchFamily="49" charset="0"/>
              </a:rPr>
              <a:t>      } else if (</a:t>
            </a:r>
            <a:r>
              <a:rPr lang="en-US" sz="1400" dirty="0" err="1">
                <a:solidFill>
                  <a:schemeClr val="tx1"/>
                </a:solidFill>
                <a:latin typeface="Courier New" panose="02070309020205020404" pitchFamily="49" charset="0"/>
                <a:cs typeface="Courier New" panose="02070309020205020404" pitchFamily="49" charset="0"/>
              </a:rPr>
              <a:t>evt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instanceof</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NavigationEnd</a:t>
            </a:r>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console.log("Route Change End!");</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p>
          <a:p>
            <a:r>
              <a:rPr lang="en-US" sz="14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72479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49</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292221" y="2221468"/>
            <a:ext cx="2422779" cy="369332"/>
          </a:xfrm>
          <a:prstGeom prst="rect">
            <a:avLst/>
          </a:prstGeom>
        </p:spPr>
        <p:txBody>
          <a:bodyPr wrap="none">
            <a:spAutoFit/>
          </a:bodyPr>
          <a:lstStyle/>
          <a:p>
            <a:r>
              <a:rPr lang="en-US" dirty="0"/>
              <a:t>Demo : </a:t>
            </a:r>
            <a:r>
              <a:rPr lang="en-US" dirty="0" smtClean="0"/>
              <a:t>Auxiliary Routes</a:t>
            </a:r>
            <a:endParaRPr lang="en-US" dirty="0"/>
          </a:p>
        </p:txBody>
      </p:sp>
    </p:spTree>
    <p:extLst>
      <p:ext uri="{BB962C8B-B14F-4D97-AF65-F5344CB8AC3E}">
        <p14:creationId xmlns:p14="http://schemas.microsoft.com/office/powerpoint/2010/main" val="159917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Cognizant 2018</a:t>
            </a:r>
          </a:p>
        </p:txBody>
      </p:sp>
      <p:sp>
        <p:nvSpPr>
          <p:cNvPr id="5" name="Slide Number Placeholder 4"/>
          <p:cNvSpPr>
            <a:spLocks noGrp="1"/>
          </p:cNvSpPr>
          <p:nvPr>
            <p:ph type="sldNum" sz="quarter" idx="4294967295"/>
          </p:nvPr>
        </p:nvSpPr>
        <p:spPr>
          <a:xfrm>
            <a:off x="8610600" y="6629400"/>
            <a:ext cx="533400" cy="228600"/>
          </a:xfrm>
        </p:spPr>
        <p:txBody>
          <a:bodyPr/>
          <a:lstStyle/>
          <a:p>
            <a:fld id="{E7AF38FF-B38D-4060-8B8D-2D16AAFBAAC1}" type="slidenum">
              <a:rPr lang="en-US" smtClean="0"/>
              <a:pPr/>
              <a:t>5</a:t>
            </a:fld>
            <a:endParaRPr lang="en-US" dirty="0"/>
          </a:p>
        </p:txBody>
      </p:sp>
      <p:sp>
        <p:nvSpPr>
          <p:cNvPr id="6" name="Rectangle 5"/>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smtClean="0">
                <a:solidFill>
                  <a:schemeClr val="tx1">
                    <a:lumMod val="65000"/>
                    <a:lumOff val="35000"/>
                  </a:schemeClr>
                </a:solidFill>
                <a:latin typeface="Arial Rounded MT Bold" pitchFamily="34" charset="0"/>
                <a:cs typeface="Arial" pitchFamily="34" charset="0"/>
              </a:rPr>
              <a:t>Pipes</a:t>
            </a:r>
          </a:p>
        </p:txBody>
      </p:sp>
    </p:spTree>
    <p:extLst>
      <p:ext uri="{BB962C8B-B14F-4D97-AF65-F5344CB8AC3E}">
        <p14:creationId xmlns:p14="http://schemas.microsoft.com/office/powerpoint/2010/main" val="481020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pPr algn="r"/>
            <a:fld id="{47ED8886-DB3B-44F4-9A80-E6A224679F20}" type="slidenum">
              <a:rPr lang="en-US" smtClean="0"/>
              <a:pPr algn="r"/>
              <a:t>50</a:t>
            </a:fld>
            <a:endParaRPr lang="en-US" dirty="0"/>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Your Understanding</a:t>
            </a:r>
            <a:endParaRPr lang="en-US" dirty="0"/>
          </a:p>
        </p:txBody>
      </p:sp>
      <p:sp>
        <p:nvSpPr>
          <p:cNvPr id="5" name="Footer Placeholder 4"/>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51</a:t>
            </a:fld>
            <a:endParaRPr lang="en-US" dirty="0"/>
          </a:p>
        </p:txBody>
      </p:sp>
      <p:sp>
        <p:nvSpPr>
          <p:cNvPr id="6" name="Content Placeholder 1"/>
          <p:cNvSpPr>
            <a:spLocks noGrp="1"/>
          </p:cNvSpPr>
          <p:nvPr>
            <p:ph idx="1"/>
          </p:nvPr>
        </p:nvSpPr>
        <p:spPr>
          <a:xfrm>
            <a:off x="457200" y="1143000"/>
            <a:ext cx="6781800" cy="4983163"/>
          </a:xfrm>
        </p:spPr>
        <p:txBody>
          <a:bodyPr/>
          <a:lstStyle/>
          <a:p>
            <a:r>
              <a:rPr lang="en-US" dirty="0" smtClean="0"/>
              <a:t>When do you use a Pipe?</a:t>
            </a:r>
          </a:p>
          <a:p>
            <a:r>
              <a:rPr lang="en-US" dirty="0" smtClean="0"/>
              <a:t>What are the different types of Forms?</a:t>
            </a:r>
          </a:p>
          <a:p>
            <a:r>
              <a:rPr lang="en-US" dirty="0" smtClean="0"/>
              <a:t>When to use Template Driven Forms?</a:t>
            </a:r>
          </a:p>
          <a:p>
            <a:r>
              <a:rPr lang="en-US" dirty="0" smtClean="0"/>
              <a:t>What is Routing?</a:t>
            </a:r>
          </a:p>
          <a:p>
            <a:r>
              <a:rPr lang="en-US" dirty="0" smtClean="0"/>
              <a:t>How do you create Child Routes?</a:t>
            </a:r>
          </a:p>
          <a:p>
            <a:r>
              <a:rPr lang="en-US" dirty="0" smtClean="0"/>
              <a:t>How to pass parameters to a route?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idx="1"/>
          </p:nvPr>
        </p:nvSpPr>
        <p:spPr/>
        <p:txBody>
          <a:bodyPr/>
          <a:lstStyle/>
          <a:p>
            <a:pPr marL="0" indent="0">
              <a:buNone/>
            </a:pPr>
            <a:r>
              <a:rPr lang="en-US" dirty="0" smtClean="0">
                <a:solidFill>
                  <a:schemeClr val="tx1"/>
                </a:solidFill>
              </a:rPr>
              <a:t>Following are the key points of this session:</a:t>
            </a:r>
            <a:br>
              <a:rPr lang="en-US" dirty="0" smtClean="0">
                <a:solidFill>
                  <a:schemeClr val="tx1"/>
                </a:solidFill>
              </a:rPr>
            </a:br>
            <a:endParaRPr lang="en-US" dirty="0" smtClean="0">
              <a:solidFill>
                <a:schemeClr val="tx1"/>
              </a:solidFill>
            </a:endParaRPr>
          </a:p>
          <a:p>
            <a:pPr lvl="1"/>
            <a:r>
              <a:rPr lang="en-US" sz="1600" dirty="0">
                <a:solidFill>
                  <a:schemeClr val="tx1"/>
                </a:solidFill>
              </a:rPr>
              <a:t>A pipe’s primary task is to do data transformation of the input to the desired </a:t>
            </a:r>
            <a:r>
              <a:rPr lang="en-US" sz="1600" dirty="0" smtClean="0">
                <a:solidFill>
                  <a:schemeClr val="tx1"/>
                </a:solidFill>
              </a:rPr>
              <a:t>output</a:t>
            </a:r>
          </a:p>
          <a:p>
            <a:pPr lvl="1"/>
            <a:r>
              <a:rPr lang="en-US" sz="1600" dirty="0">
                <a:solidFill>
                  <a:schemeClr val="tx1"/>
                </a:solidFill>
              </a:rPr>
              <a:t>Custom Pipes may be created to support ad hoc application needs</a:t>
            </a:r>
            <a:r>
              <a:rPr lang="en-US" sz="1600" dirty="0" smtClean="0">
                <a:solidFill>
                  <a:schemeClr val="tx1"/>
                </a:solidFill>
              </a:rPr>
              <a:t>.</a:t>
            </a:r>
          </a:p>
          <a:p>
            <a:pPr lvl="1"/>
            <a:r>
              <a:rPr lang="en-US" sz="1600" dirty="0">
                <a:solidFill>
                  <a:schemeClr val="tx1"/>
                </a:solidFill>
              </a:rPr>
              <a:t>For building custom </a:t>
            </a:r>
            <a:r>
              <a:rPr lang="en-US" sz="1600" dirty="0" err="1">
                <a:solidFill>
                  <a:schemeClr val="tx1"/>
                </a:solidFill>
              </a:rPr>
              <a:t>Stateful</a:t>
            </a:r>
            <a:r>
              <a:rPr lang="en-US" sz="1600" dirty="0">
                <a:solidFill>
                  <a:schemeClr val="tx1"/>
                </a:solidFill>
              </a:rPr>
              <a:t> pipes, the attribute </a:t>
            </a:r>
            <a:r>
              <a:rPr lang="en-US" sz="1600" i="1" dirty="0">
                <a:solidFill>
                  <a:schemeClr val="tx1"/>
                </a:solidFill>
              </a:rPr>
              <a:t>pure </a:t>
            </a:r>
            <a:r>
              <a:rPr lang="en-US" sz="1600" dirty="0">
                <a:solidFill>
                  <a:schemeClr val="tx1"/>
                </a:solidFill>
              </a:rPr>
              <a:t>of the @Pipe decorator is to be set as false</a:t>
            </a:r>
            <a:r>
              <a:rPr lang="en-US" sz="1600" dirty="0" smtClean="0">
                <a:solidFill>
                  <a:schemeClr val="tx1"/>
                </a:solidFill>
              </a:rPr>
              <a:t>.</a:t>
            </a:r>
          </a:p>
          <a:p>
            <a:pPr lvl="1"/>
            <a:r>
              <a:rPr lang="en-US" sz="1600" dirty="0">
                <a:solidFill>
                  <a:schemeClr val="tx1"/>
                </a:solidFill>
              </a:rPr>
              <a:t>To create model-driven forms, create a form model that represents that DOM structure in the component. This can be done by using the low level APIs for </a:t>
            </a:r>
            <a:r>
              <a:rPr lang="en-US" sz="1600" dirty="0" err="1">
                <a:solidFill>
                  <a:schemeClr val="tx1"/>
                </a:solidFill>
              </a:rPr>
              <a:t>FormGroup</a:t>
            </a:r>
            <a:r>
              <a:rPr lang="en-US" sz="1600" dirty="0">
                <a:solidFill>
                  <a:schemeClr val="tx1"/>
                </a:solidFill>
              </a:rPr>
              <a:t> and </a:t>
            </a:r>
            <a:r>
              <a:rPr lang="en-US" sz="1600" dirty="0" err="1">
                <a:solidFill>
                  <a:schemeClr val="tx1"/>
                </a:solidFill>
              </a:rPr>
              <a:t>FormControl</a:t>
            </a:r>
            <a:r>
              <a:rPr lang="en-US" sz="1600" dirty="0" smtClean="0">
                <a:solidFill>
                  <a:schemeClr val="tx1"/>
                </a:solidFill>
              </a:rPr>
              <a:t>.</a:t>
            </a:r>
          </a:p>
          <a:p>
            <a:pPr lvl="1"/>
            <a:r>
              <a:rPr lang="en-US" sz="1600" dirty="0">
                <a:solidFill>
                  <a:schemeClr val="tx1"/>
                </a:solidFill>
              </a:rPr>
              <a:t>Routing provides the ability to encode some aspects of the application's state in the URL. </a:t>
            </a:r>
            <a:endParaRPr lang="en-US" sz="1600" dirty="0" smtClean="0">
              <a:solidFill>
                <a:schemeClr val="tx1"/>
              </a:solidFill>
            </a:endParaRPr>
          </a:p>
          <a:p>
            <a:pPr lvl="1"/>
            <a:r>
              <a:rPr lang="en-US" sz="1600" dirty="0">
                <a:solidFill>
                  <a:schemeClr val="tx1"/>
                </a:solidFill>
              </a:rPr>
              <a:t>Listening to a router is by subscribing to it</a:t>
            </a:r>
            <a:r>
              <a:rPr lang="en-US" sz="1600" dirty="0" smtClean="0">
                <a:solidFill>
                  <a:schemeClr val="tx1"/>
                </a:solidFill>
              </a:rPr>
              <a:t>.</a:t>
            </a:r>
          </a:p>
          <a:p>
            <a:pPr lvl="1"/>
            <a:r>
              <a:rPr lang="en-US" sz="1600" i="1" dirty="0">
                <a:solidFill>
                  <a:schemeClr val="tx1"/>
                </a:solidFill>
              </a:rPr>
              <a:t>Auxiliary outlets</a:t>
            </a:r>
            <a:r>
              <a:rPr lang="en-US" sz="1600" dirty="0">
                <a:solidFill>
                  <a:schemeClr val="tx1"/>
                </a:solidFill>
              </a:rPr>
              <a:t> must have unique name within a component.</a:t>
            </a:r>
          </a:p>
          <a:p>
            <a:pPr lvl="1"/>
            <a:endParaRPr lang="en-US" sz="1600" dirty="0">
              <a:solidFill>
                <a:schemeClr val="tx1"/>
              </a:solidFill>
            </a:endParaRPr>
          </a:p>
          <a:p>
            <a:pPr lvl="1"/>
            <a:endParaRPr lang="en-US" sz="1600" dirty="0">
              <a:solidFill>
                <a:schemeClr val="tx1"/>
              </a:solidFill>
            </a:endParaRP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 Cognizant 2018</a:t>
            </a:r>
            <a:endParaRPr lang="en-US" dirty="0" smtClean="0"/>
          </a:p>
        </p:txBody>
      </p:sp>
      <p:sp>
        <p:nvSpPr>
          <p:cNvPr id="5" name="Slide Number Placeholder 4"/>
          <p:cNvSpPr>
            <a:spLocks noGrp="1"/>
          </p:cNvSpPr>
          <p:nvPr>
            <p:ph type="sldNum" sz="quarter" idx="12"/>
          </p:nvPr>
        </p:nvSpPr>
        <p:spPr/>
        <p:txBody>
          <a:bodyPr/>
          <a:lstStyle/>
          <a:p>
            <a:fld id="{E7AF38FF-B38D-4060-8B8D-2D16AAFBAAC1}" type="slidenum">
              <a:rPr lang="en-US" smtClean="0"/>
              <a:pPr/>
              <a:t>52</a:t>
            </a:fld>
            <a:endParaRPr lang="en-US" dirty="0"/>
          </a:p>
        </p:txBody>
      </p:sp>
    </p:spTree>
    <p:extLst>
      <p:ext uri="{BB962C8B-B14F-4D97-AF65-F5344CB8AC3E}">
        <p14:creationId xmlns:p14="http://schemas.microsoft.com/office/powerpoint/2010/main" val="1753688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38400" y="76200"/>
            <a:ext cx="6857996" cy="478971"/>
          </a:xfrm>
          <a:prstGeom prst="rect">
            <a:avLst/>
          </a:prstGeom>
        </p:spPr>
        <p:txBody>
          <a:bodyPr vert="horz" lIns="91440" tIns="45720" rIns="91440" bIns="45720" rtlCol="0" anchor="b">
            <a:noAutofit/>
          </a:bodyPr>
          <a:lstStyle>
            <a:lvl1pPr algn="ctr" defTabSz="914400" rtl="0" eaLnBrk="1" latinLnBrk="0" hangingPunct="1">
              <a:spcBef>
                <a:spcPct val="0"/>
              </a:spcBef>
              <a:buNone/>
              <a:defRPr lang="en-US" sz="4500" b="0" kern="1200">
                <a:solidFill>
                  <a:schemeClr val="bg1"/>
                </a:solidFill>
                <a:latin typeface="Arial Rounded MT Bold" pitchFamily="34" charset="0"/>
                <a:ea typeface="+mn-ea"/>
                <a:cs typeface="+mn-cs"/>
              </a:defRPr>
            </a:lvl1pPr>
          </a:lstStyle>
          <a:p>
            <a:pPr algn="l"/>
            <a:r>
              <a:rPr lang="en-US" sz="3200" dirty="0" smtClean="0"/>
              <a:t>References</a:t>
            </a:r>
            <a:endParaRPr lang="en-US" sz="3200" dirty="0"/>
          </a:p>
        </p:txBody>
      </p:sp>
      <p:sp>
        <p:nvSpPr>
          <p:cNvPr id="6" name="Content Placeholder 1"/>
          <p:cNvSpPr txBox="1">
            <a:spLocks/>
          </p:cNvSpPr>
          <p:nvPr/>
        </p:nvSpPr>
        <p:spPr>
          <a:xfrm>
            <a:off x="217449" y="2111829"/>
            <a:ext cx="8229600" cy="23246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400" dirty="0" smtClean="0">
                <a:hlinkClick r:id="rId2"/>
              </a:rPr>
              <a:t>https</a:t>
            </a:r>
            <a:r>
              <a:rPr lang="en-US" sz="1400" dirty="0">
                <a:hlinkClick r:id="rId2"/>
              </a:rPr>
              <a:t>://angular.io/</a:t>
            </a:r>
            <a:endParaRPr lang="en-US" sz="1400" dirty="0"/>
          </a:p>
          <a:p>
            <a:pPr marL="285750" indent="-285750" algn="l">
              <a:buFont typeface="Arial" panose="020B0604020202020204" pitchFamily="34" charset="0"/>
              <a:buChar char="•"/>
            </a:pPr>
            <a:r>
              <a:rPr lang="en-US" sz="1400" dirty="0">
                <a:hlinkClick r:id="rId3"/>
              </a:rPr>
              <a:t>https://genuitec.com</a:t>
            </a:r>
            <a:endParaRPr lang="en-US" sz="1400" dirty="0"/>
          </a:p>
          <a:p>
            <a:pPr marL="285750" indent="-285750" algn="l">
              <a:buFont typeface="Arial" panose="020B0604020202020204" pitchFamily="34" charset="0"/>
              <a:buChar char="•"/>
            </a:pPr>
            <a:r>
              <a:rPr lang="en-US" sz="1400" dirty="0">
                <a:hlinkClick r:id="rId4"/>
              </a:rPr>
              <a:t>https://angularexamples.io</a:t>
            </a:r>
            <a:endParaRPr lang="en-US" sz="1400" dirty="0"/>
          </a:p>
          <a:p>
            <a:pPr marL="285750" indent="-285750" algn="l">
              <a:buFont typeface="Arial" panose="020B0604020202020204" pitchFamily="34" charset="0"/>
              <a:buChar char="•"/>
            </a:pPr>
            <a:r>
              <a:rPr lang="en-US" sz="1400" dirty="0">
                <a:hlinkClick r:id="rId5"/>
              </a:rPr>
              <a:t>https://lishman.io</a:t>
            </a:r>
            <a:endParaRPr lang="en-US" sz="1400" dirty="0"/>
          </a:p>
          <a:p>
            <a:pPr marL="285750" indent="-285750" algn="l">
              <a:buFont typeface="Arial" panose="020B0604020202020204" pitchFamily="34" charset="0"/>
              <a:buChar char="•"/>
            </a:pPr>
            <a:r>
              <a:rPr lang="en-US" sz="1400" dirty="0">
                <a:hlinkClick r:id="rId6"/>
              </a:rPr>
              <a:t>https://rangle.io</a:t>
            </a:r>
            <a:endParaRPr lang="en-US" sz="1400" dirty="0"/>
          </a:p>
          <a:p>
            <a:pPr marL="285750" indent="-285750" algn="l">
              <a:buFont typeface="Arial" panose="020B0604020202020204" pitchFamily="34" charset="0"/>
              <a:buChar char="•"/>
            </a:pPr>
            <a:r>
              <a:rPr lang="en-US" sz="1400" dirty="0">
                <a:hlinkClick r:id="rId7"/>
              </a:rPr>
              <a:t>https://dzone.com/articles/developing-pwa-using-angular-7</a:t>
            </a:r>
            <a:endParaRPr lang="en-US" sz="1400" dirty="0"/>
          </a:p>
          <a:p>
            <a:pPr marL="285750" indent="-285750" algn="l">
              <a:buFont typeface="Arial" panose="020B0604020202020204" pitchFamily="34" charset="0"/>
              <a:buChar char="•"/>
            </a:pPr>
            <a:r>
              <a:rPr lang="en-US" sz="1400" dirty="0">
                <a:hlinkClick r:id="rId8"/>
              </a:rPr>
              <a:t>https://sass-lang.com/</a:t>
            </a:r>
          </a:p>
          <a:p>
            <a:pPr marL="285750" indent="-285750" algn="l">
              <a:buFont typeface="Arial" panose="020B0604020202020204" pitchFamily="34" charset="0"/>
              <a:buChar char="•"/>
            </a:pPr>
            <a:r>
              <a:rPr lang="en-US" sz="1400" dirty="0">
                <a:hlinkClick r:id="rId8"/>
              </a:rPr>
              <a:t>https://material.angular.io/</a:t>
            </a:r>
          </a:p>
          <a:p>
            <a:pPr marL="285750" indent="-285750" algn="l">
              <a:buFont typeface="Arial" panose="020B0604020202020204" pitchFamily="34" charset="0"/>
              <a:buChar char="•"/>
            </a:pPr>
            <a:r>
              <a:rPr lang="en-US" sz="1400" dirty="0">
                <a:hlinkClick r:id="rId8"/>
              </a:rPr>
              <a:t>https://www.smashingmagazine.com/2018/09/pwa-angular-6</a:t>
            </a:r>
            <a:r>
              <a:rPr lang="en-US" sz="1400" dirty="0" smtClean="0">
                <a:hlinkClick r:id="rId8"/>
              </a:rPr>
              <a:t>/</a:t>
            </a:r>
          </a:p>
          <a:p>
            <a:pPr marL="285750" indent="-285750" algn="l">
              <a:buFont typeface="Arial" panose="020B0604020202020204" pitchFamily="34" charset="0"/>
              <a:buChar char="•"/>
            </a:pPr>
            <a:r>
              <a:rPr lang="en-US" sz="1400" dirty="0">
                <a:hlinkClick r:id="rId8"/>
              </a:rPr>
              <a:t>https://www.sitepoint.com/angular-material-design-components</a:t>
            </a:r>
            <a:r>
              <a:rPr lang="en-US" sz="1400" dirty="0" smtClean="0">
                <a:hlinkClick r:id="rId8"/>
              </a:rPr>
              <a:t>/</a:t>
            </a:r>
          </a:p>
          <a:p>
            <a:pPr marL="285750" indent="-285750" algn="l">
              <a:buFont typeface="Arial" panose="020B0604020202020204" pitchFamily="34" charset="0"/>
              <a:buChar char="•"/>
            </a:pPr>
            <a:r>
              <a:rPr lang="en-US" sz="1400" dirty="0">
                <a:hlinkClick r:id="rId8"/>
              </a:rPr>
              <a:t>https://www.freakyjolly.com/angular-7-implement-infinite-virtual-scroll-in-few-easy-steps-in-latest-angular-7-x/</a:t>
            </a:r>
          </a:p>
          <a:p>
            <a:pPr marL="285750" indent="-285750" algn="l">
              <a:buFont typeface="Arial" panose="020B0604020202020204" pitchFamily="34" charset="0"/>
              <a:buChar char="•"/>
            </a:pPr>
            <a:endParaRPr lang="en-US" sz="1400" dirty="0"/>
          </a:p>
          <a:p>
            <a:pPr marL="285750" indent="-285750" algn="l">
              <a:buFont typeface="Arial" panose="020B0604020202020204" pitchFamily="34" charset="0"/>
              <a:buChar char="•"/>
            </a:pPr>
            <a:endParaRPr lang="en-US" sz="1400" dirty="0" smtClean="0"/>
          </a:p>
        </p:txBody>
      </p:sp>
      <p:sp>
        <p:nvSpPr>
          <p:cNvPr id="7" name="Content Placeholder 1"/>
          <p:cNvSpPr txBox="1">
            <a:spLocks/>
          </p:cNvSpPr>
          <p:nvPr/>
        </p:nvSpPr>
        <p:spPr>
          <a:xfrm>
            <a:off x="228600" y="1066800"/>
            <a:ext cx="8872728" cy="53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defTabSz="914400" rtl="0" eaLnBrk="1" latinLnBrk="0" hangingPunct="1">
              <a:spcBef>
                <a:spcPct val="20000"/>
              </a:spcBef>
              <a:buFont typeface="Arial" pitchFamily="34" charset="0"/>
              <a:buNone/>
              <a:defRPr lang="en-US" sz="1800" kern="1200">
                <a:solidFill>
                  <a:schemeClr val="tx1">
                    <a:lumMod val="75000"/>
                    <a:lumOff val="25000"/>
                  </a:schemeClr>
                </a:solidFill>
                <a:latin typeface="Arial" pitchFamily="34" charset="0"/>
                <a:ea typeface="Arial Unicode MS" pitchFamily="34" charset="-128"/>
                <a:cs typeface="Arial" pitchFamily="34" charset="0"/>
              </a:defRPr>
            </a:lvl1pPr>
            <a:lvl2pPr marL="342900" indent="0" algn="ctr" defTabSz="914400" rtl="0" eaLnBrk="1" latinLnBrk="0" hangingPunct="1">
              <a:spcBef>
                <a:spcPct val="20000"/>
              </a:spcBef>
              <a:buFont typeface="Arial" pitchFamily="34" charset="0"/>
              <a:buNone/>
              <a:defRPr lang="en-US" sz="1500" kern="1200">
                <a:solidFill>
                  <a:schemeClr val="tx1">
                    <a:lumMod val="75000"/>
                    <a:lumOff val="25000"/>
                  </a:schemeClr>
                </a:solidFill>
                <a:latin typeface="Arial" pitchFamily="34" charset="0"/>
                <a:ea typeface="Arial Unicode MS" pitchFamily="34" charset="-128"/>
                <a:cs typeface="Arial" pitchFamily="34" charset="0"/>
              </a:defRPr>
            </a:lvl2pPr>
            <a:lvl3pPr marL="685800" indent="0" algn="ctr" defTabSz="914400" rtl="0" eaLnBrk="1" latinLnBrk="0" hangingPunct="1">
              <a:spcBef>
                <a:spcPct val="20000"/>
              </a:spcBef>
              <a:buFont typeface="Arial" pitchFamily="34" charset="0"/>
              <a:buNone/>
              <a:defRPr lang="en-US" sz="1350" kern="1200">
                <a:solidFill>
                  <a:schemeClr val="tx1">
                    <a:lumMod val="75000"/>
                    <a:lumOff val="25000"/>
                  </a:schemeClr>
                </a:solidFill>
                <a:latin typeface="Arial" pitchFamily="34" charset="0"/>
                <a:ea typeface="Arial Unicode MS" pitchFamily="34" charset="-128"/>
                <a:cs typeface="Arial" pitchFamily="34" charset="0"/>
              </a:defRPr>
            </a:lvl3pPr>
            <a:lvl4pPr marL="10287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4pPr>
            <a:lvl5pPr marL="1371600" indent="0" algn="ctr" defTabSz="914400" rtl="0" eaLnBrk="1" latinLnBrk="0" hangingPunct="1">
              <a:spcBef>
                <a:spcPct val="20000"/>
              </a:spcBef>
              <a:buFont typeface="Arial" pitchFamily="34" charset="0"/>
              <a:buNone/>
              <a:defRPr lang="en-US" sz="1200" kern="1200">
                <a:solidFill>
                  <a:schemeClr val="tx1">
                    <a:lumMod val="75000"/>
                    <a:lumOff val="25000"/>
                  </a:schemeClr>
                </a:solidFill>
                <a:latin typeface="Arial" pitchFamily="34" charset="0"/>
                <a:ea typeface="Arial Unicode MS" pitchFamily="34" charset="-128"/>
                <a:cs typeface="Arial" pitchFamily="34" charset="0"/>
              </a:defRPr>
            </a:lvl5pPr>
            <a:lvl6pPr marL="17145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6pPr>
            <a:lvl7pPr marL="20574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7pPr>
            <a:lvl8pPr marL="24003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8pPr>
            <a:lvl9pPr marL="2743200" indent="0" algn="ctr" defTabSz="914400" rtl="0" eaLnBrk="1" latinLnBrk="0" hangingPunct="1">
              <a:spcBef>
                <a:spcPct val="20000"/>
              </a:spcBef>
              <a:buFont typeface="Arial" pitchFamily="34" charset="0"/>
              <a:buNone/>
              <a:defRPr sz="1200" kern="1200">
                <a:solidFill>
                  <a:schemeClr val="tx1"/>
                </a:solidFill>
                <a:latin typeface="+mn-lt"/>
                <a:ea typeface="+mn-ea"/>
                <a:cs typeface="+mn-cs"/>
              </a:defRPr>
            </a:lvl9pPr>
          </a:lstStyle>
          <a:p>
            <a:pPr algn="l"/>
            <a:r>
              <a:rPr lang="en-US" sz="1400" i="1" dirty="0" smtClean="0"/>
              <a:t>The author or the organization does not claim any intellectual rights on the content used in these materials. Some of the materials have been taken from the following(but not limited to the below) references. These materials belong to the respective authors. The content is used for learning purposes. Most of them with due permission</a:t>
            </a:r>
            <a:endParaRPr lang="en-US" sz="1400" i="1" dirty="0"/>
          </a:p>
        </p:txBody>
      </p:sp>
    </p:spTree>
    <p:extLst>
      <p:ext uri="{BB962C8B-B14F-4D97-AF65-F5344CB8AC3E}">
        <p14:creationId xmlns:p14="http://schemas.microsoft.com/office/powerpoint/2010/main" val="18442779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4800600"/>
            <a:ext cx="5250543" cy="685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tx1">
                    <a:lumMod val="75000"/>
                    <a:lumOff val="25000"/>
                  </a:schemeClr>
                </a:solidFill>
                <a:latin typeface="Arial Rounded MT Bold" pitchFamily="34" charset="0"/>
              </a:rPr>
              <a:t>You have successfully </a:t>
            </a:r>
            <a:r>
              <a:rPr lang="en-US" sz="2400" dirty="0" smtClean="0">
                <a:solidFill>
                  <a:schemeClr val="tx1">
                    <a:lumMod val="75000"/>
                    <a:lumOff val="25000"/>
                  </a:schemeClr>
                </a:solidFill>
                <a:latin typeface="Arial Rounded MT Bold" pitchFamily="34" charset="0"/>
              </a:rPr>
              <a:t>completed</a:t>
            </a:r>
          </a:p>
          <a:p>
            <a:pPr marL="65088" lvl="1"/>
            <a:r>
              <a:rPr lang="en-US" sz="2400" dirty="0" smtClean="0">
                <a:solidFill>
                  <a:schemeClr val="tx1">
                    <a:lumMod val="65000"/>
                    <a:lumOff val="35000"/>
                  </a:schemeClr>
                </a:solidFill>
                <a:latin typeface="Arial Rounded MT Bold" pitchFamily="34" charset="0"/>
                <a:cs typeface="Arial" pitchFamily="34" charset="0"/>
              </a:rPr>
              <a:t>Angular Pipes, Forms and Routing</a:t>
            </a:r>
            <a:endParaRPr lang="en-US" sz="2400" b="1" dirty="0">
              <a:solidFill>
                <a:schemeClr val="tx1">
                  <a:lumMod val="65000"/>
                  <a:lumOff val="35000"/>
                </a:schemeClr>
              </a:solidFill>
              <a:latin typeface="Arial Rounded MT 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Pipes</a:t>
            </a:r>
            <a:endParaRPr lang="en-US" dirty="0"/>
          </a:p>
        </p:txBody>
      </p:sp>
      <p:sp>
        <p:nvSpPr>
          <p:cNvPr id="4" name="Rectangle 1"/>
          <p:cNvSpPr>
            <a:spLocks noChangeArrowheads="1"/>
          </p:cNvSpPr>
          <p:nvPr/>
        </p:nvSpPr>
        <p:spPr bwMode="auto">
          <a:xfrm>
            <a:off x="337457" y="775901"/>
            <a:ext cx="8483683" cy="5055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dirty="0" smtClean="0">
                <a:latin typeface="Arial" panose="020B0604020202020204" pitchFamily="34" charset="0"/>
                <a:cs typeface="Arial" panose="020B0604020202020204" pitchFamily="34" charset="0"/>
              </a:rPr>
              <a:t>The mechanism that Angular 7 </a:t>
            </a:r>
            <a:r>
              <a:rPr lang="en-US" dirty="0">
                <a:latin typeface="Arial" panose="020B0604020202020204" pitchFamily="34" charset="0"/>
                <a:cs typeface="Arial" panose="020B0604020202020204" pitchFamily="34" charset="0"/>
              </a:rPr>
              <a:t>provides </a:t>
            </a:r>
            <a:r>
              <a:rPr lang="en-US" dirty="0" smtClean="0">
                <a:latin typeface="Arial" panose="020B0604020202020204" pitchFamily="34" charset="0"/>
                <a:cs typeface="Arial" panose="020B0604020202020204" pitchFamily="34" charset="0"/>
              </a:rPr>
              <a:t>for filtering data is pipes</a:t>
            </a:r>
            <a:r>
              <a:rPr lang="en-US" dirty="0">
                <a:latin typeface="Arial" panose="020B0604020202020204" pitchFamily="34" charset="0"/>
                <a:cs typeface="Arial" panose="020B0604020202020204" pitchFamily="34" charset="0"/>
              </a:rPr>
              <a:t>. Pipes </a:t>
            </a:r>
            <a:r>
              <a:rPr lang="en-US" dirty="0" smtClean="0">
                <a:latin typeface="Arial" panose="020B0604020202020204" pitchFamily="34" charset="0"/>
                <a:cs typeface="Arial" panose="020B0604020202020204" pitchFamily="34" charset="0"/>
              </a:rPr>
              <a:t>in Angular 7 used to be called Filters in Angular 1.x's</a:t>
            </a:r>
          </a:p>
          <a:p>
            <a:r>
              <a:rPr lang="en-US" dirty="0" smtClean="0">
                <a:latin typeface="Arial" panose="020B0604020202020204" pitchFamily="34" charset="0"/>
                <a:cs typeface="Arial" panose="020B0604020202020204" pitchFamily="34" charset="0"/>
              </a:rPr>
              <a:t>A pipe’s primary task is to do data transformation of the input to the </a:t>
            </a:r>
            <a:r>
              <a:rPr lang="en-US" dirty="0">
                <a:latin typeface="Arial" panose="020B0604020202020204" pitchFamily="34" charset="0"/>
                <a:cs typeface="Arial" panose="020B0604020202020204" pitchFamily="34" charset="0"/>
              </a:rPr>
              <a:t>desired </a:t>
            </a:r>
            <a:r>
              <a:rPr lang="en-US" dirty="0" smtClean="0">
                <a:latin typeface="Arial" panose="020B0604020202020204" pitchFamily="34" charset="0"/>
                <a:cs typeface="Arial" panose="020B0604020202020204" pitchFamily="34" charset="0"/>
              </a:rPr>
              <a:t>output. </a:t>
            </a:r>
          </a:p>
          <a:p>
            <a:r>
              <a:rPr lang="en-US" dirty="0" smtClean="0">
                <a:latin typeface="Arial" panose="020B0604020202020204" pitchFamily="34" charset="0"/>
                <a:cs typeface="Arial" panose="020B0604020202020204" pitchFamily="34" charset="0"/>
              </a:rPr>
              <a:t>Pipes are identifiable in templates by the presence of Pipes.</a:t>
            </a:r>
            <a:br>
              <a:rPr lang="en-US"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sym typeface="Wingdings" panose="05000000000000000000" pitchFamily="2" charset="2"/>
            </a:endParaRPr>
          </a:p>
          <a:p>
            <a:endParaRPr lang="en-US" dirty="0">
              <a:latin typeface="Arial" panose="020B0604020202020204" pitchFamily="34" charset="0"/>
              <a:cs typeface="Arial" panose="020B0604020202020204" pitchFamily="34" charset="0"/>
              <a:sym typeface="Wingdings" panose="05000000000000000000" pitchFamily="2" charset="2"/>
            </a:endParaRPr>
          </a:p>
          <a:p>
            <a:endParaRPr lang="en-US" dirty="0" smtClean="0">
              <a:latin typeface="Arial" panose="020B0604020202020204" pitchFamily="34" charset="0"/>
              <a:cs typeface="Arial" panose="020B0604020202020204" pitchFamily="34" charset="0"/>
              <a:sym typeface="Wingdings" panose="05000000000000000000" pitchFamily="2" charset="2"/>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pipe can accept optional </a:t>
            </a:r>
            <a:r>
              <a:rPr lang="en-US" dirty="0" smtClean="0">
                <a:latin typeface="Arial" panose="020B0604020202020204" pitchFamily="34" charset="0"/>
                <a:cs typeface="Arial" panose="020B0604020202020204" pitchFamily="34" charset="0"/>
              </a:rPr>
              <a:t>parameters. Parameters are sent as colon separated inputs after the pipe name</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sym typeface="Wingdings" panose="05000000000000000000" pitchFamily="2" charset="2"/>
            </a:endParaRPr>
          </a:p>
          <a:p>
            <a:endParaRPr lang="en-US" dirty="0" smtClean="0">
              <a:latin typeface="Arial" panose="020B0604020202020204" pitchFamily="34" charset="0"/>
              <a:cs typeface="Arial" panose="020B0604020202020204" pitchFamily="34" charset="0"/>
              <a:sym typeface="Wingdings" panose="05000000000000000000" pitchFamily="2" charset="2"/>
            </a:endParaRPr>
          </a:p>
          <a:p>
            <a:r>
              <a:rPr lang="en-US" dirty="0" smtClean="0">
                <a:latin typeface="Arial" panose="020B0604020202020204" pitchFamily="34" charset="0"/>
                <a:cs typeface="Arial" panose="020B0604020202020204" pitchFamily="34" charset="0"/>
                <a:sym typeface="Wingdings" panose="05000000000000000000" pitchFamily="2" charset="2"/>
              </a:rPr>
              <a:t>Pipes are chainable. Output of one pipe may be fed as the input of a subsequent pipe.</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5" name="TextBox 4"/>
          <p:cNvSpPr txBox="1"/>
          <p:nvPr/>
        </p:nvSpPr>
        <p:spPr>
          <a:xfrm>
            <a:off x="300446" y="2092985"/>
            <a:ext cx="80772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'product-price',</a:t>
            </a:r>
          </a:p>
          <a:p>
            <a:r>
              <a:rPr lang="en-US" sz="1400" dirty="0">
                <a:latin typeface="Courier New" panose="02070309020205020404" pitchFamily="49" charset="0"/>
                <a:cs typeface="Courier New" panose="02070309020205020404" pitchFamily="49" charset="0"/>
              </a:rPr>
              <a:t>  template: `&lt;p&gt;Total price of product is {{ price | currency }}&lt;/p&gt;`</a:t>
            </a:r>
          </a:p>
          <a:p>
            <a:r>
              <a:rPr lang="en-US" sz="1400" dirty="0">
                <a:latin typeface="Courier New" panose="02070309020205020404" pitchFamily="49" charset="0"/>
                <a:cs typeface="Courier New" panose="02070309020205020404" pitchFamily="49" charset="0"/>
              </a:rPr>
              <a:t>})</a:t>
            </a:r>
          </a:p>
        </p:txBody>
      </p:sp>
      <p:sp>
        <p:nvSpPr>
          <p:cNvPr id="6" name="TextBox 5"/>
          <p:cNvSpPr txBox="1"/>
          <p:nvPr/>
        </p:nvSpPr>
        <p:spPr>
          <a:xfrm>
            <a:off x="300446" y="3584121"/>
            <a:ext cx="80772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'product-price',</a:t>
            </a:r>
          </a:p>
          <a:p>
            <a:r>
              <a:rPr lang="en-US" sz="1400" dirty="0">
                <a:latin typeface="Courier New" panose="02070309020205020404" pitchFamily="49" charset="0"/>
                <a:cs typeface="Courier New" panose="02070309020205020404" pitchFamily="49" charset="0"/>
              </a:rPr>
              <a:t>  template: `&lt;p&gt;Total price </a:t>
            </a:r>
            <a:r>
              <a:rPr lang="en-US" sz="1400" dirty="0" smtClean="0">
                <a:latin typeface="Courier New" panose="02070309020205020404" pitchFamily="49" charset="0"/>
                <a:cs typeface="Courier New" panose="02070309020205020404" pitchFamily="49" charset="0"/>
              </a:rPr>
              <a:t>is </a:t>
            </a:r>
            <a:r>
              <a:rPr lang="en-US" sz="1400" dirty="0">
                <a:latin typeface="Courier New" panose="02070309020205020404" pitchFamily="49" charset="0"/>
                <a:cs typeface="Courier New" panose="02070309020205020404" pitchFamily="49" charset="0"/>
              </a:rPr>
              <a:t>{{ price | currency </a:t>
            </a:r>
            <a:r>
              <a:rPr lang="en-US" sz="1400" dirty="0" smtClean="0">
                <a:latin typeface="Courier New" panose="02070309020205020404" pitchFamily="49" charset="0"/>
                <a:cs typeface="Courier New" panose="02070309020205020404" pitchFamily="49" charset="0"/>
              </a:rPr>
              <a:t>:2:”CAD”}}&lt;/</a:t>
            </a:r>
            <a:r>
              <a:rPr lang="en-US" sz="1400" dirty="0">
                <a:latin typeface="Courier New" panose="02070309020205020404" pitchFamily="49" charset="0"/>
                <a:cs typeface="Courier New" panose="02070309020205020404" pitchFamily="49" charset="0"/>
              </a:rPr>
              <a:t>p&gt;`</a:t>
            </a:r>
          </a:p>
          <a:p>
            <a:r>
              <a:rPr lang="en-US" sz="1400" dirty="0">
                <a:latin typeface="Courier New" panose="02070309020205020404" pitchFamily="49" charset="0"/>
                <a:cs typeface="Courier New" panose="02070309020205020404" pitchFamily="49" charset="0"/>
              </a:rPr>
              <a:t>})</a:t>
            </a:r>
          </a:p>
        </p:txBody>
      </p:sp>
      <p:sp>
        <p:nvSpPr>
          <p:cNvPr id="7" name="TextBox 6"/>
          <p:cNvSpPr txBox="1"/>
          <p:nvPr/>
        </p:nvSpPr>
        <p:spPr>
          <a:xfrm>
            <a:off x="300446" y="5351935"/>
            <a:ext cx="8077200"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@Component({</a:t>
            </a:r>
          </a:p>
          <a:p>
            <a:r>
              <a:rPr lang="en-US" sz="1400" dirty="0">
                <a:latin typeface="Courier New" panose="02070309020205020404" pitchFamily="49" charset="0"/>
                <a:cs typeface="Courier New" panose="02070309020205020404" pitchFamily="49" charset="0"/>
              </a:rPr>
              <a:t>  selector: 'product-price',</a:t>
            </a:r>
          </a:p>
          <a:p>
            <a:r>
              <a:rPr lang="en-US" sz="1400" dirty="0">
                <a:latin typeface="Courier New" panose="02070309020205020404" pitchFamily="49" charset="0"/>
                <a:cs typeface="Courier New" panose="02070309020205020404" pitchFamily="49" charset="0"/>
              </a:rPr>
              <a:t>  template: `&lt;</a:t>
            </a:r>
            <a:r>
              <a:rPr lang="en-US" sz="1400" dirty="0" smtClean="0">
                <a:latin typeface="Courier New" panose="02070309020205020404" pitchFamily="49" charset="0"/>
                <a:cs typeface="Courier New" panose="02070309020205020404" pitchFamily="49" charset="0"/>
              </a:rPr>
              <a:t>p&gt;Price : {{ </a:t>
            </a:r>
            <a:r>
              <a:rPr lang="en-US" sz="1400" dirty="0" err="1" smtClean="0">
                <a:latin typeface="Courier New" panose="02070309020205020404" pitchFamily="49" charset="0"/>
                <a:cs typeface="Courier New" panose="02070309020205020404" pitchFamily="49" charset="0"/>
              </a:rPr>
              <a:t>price|currency</a:t>
            </a:r>
            <a:r>
              <a:rPr lang="en-US" sz="1400" dirty="0" smtClean="0">
                <a:latin typeface="Courier New" panose="02070309020205020404" pitchFamily="49" charset="0"/>
                <a:cs typeface="Courier New" panose="02070309020205020404" pitchFamily="49" charset="0"/>
              </a:rPr>
              <a:t> :2:”USD”|highlight:”Red” }}&lt;/</a:t>
            </a:r>
            <a:r>
              <a:rPr lang="en-US" sz="1400" dirty="0">
                <a:latin typeface="Courier New" panose="02070309020205020404" pitchFamily="49" charset="0"/>
                <a:cs typeface="Courier New" panose="02070309020205020404" pitchFamily="49" charset="0"/>
              </a:rPr>
              <a:t>p&gt;`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87634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Pipes</a:t>
            </a:r>
            <a:endParaRPr lang="en-US" dirty="0"/>
          </a:p>
        </p:txBody>
      </p:sp>
      <p:sp>
        <p:nvSpPr>
          <p:cNvPr id="4" name="Rectangle 1"/>
          <p:cNvSpPr>
            <a:spLocks noChangeArrowheads="1"/>
          </p:cNvSpPr>
          <p:nvPr/>
        </p:nvSpPr>
        <p:spPr bwMode="auto">
          <a:xfrm>
            <a:off x="333233" y="1046217"/>
            <a:ext cx="8483683" cy="268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Custom Pipes may be created to support ad hoc application needs.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Following are some facts about custom pipe:</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It is a class that is decorated with @Pipe</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It implements </a:t>
            </a:r>
            <a:r>
              <a:rPr lang="en-US" dirty="0" err="1" smtClean="0">
                <a:latin typeface="Arial" panose="020B0604020202020204" pitchFamily="34" charset="0"/>
                <a:cs typeface="Arial" panose="020B0604020202020204" pitchFamily="34" charset="0"/>
              </a:rPr>
              <a:t>PipeTransform</a:t>
            </a:r>
            <a:r>
              <a:rPr lang="en-US" dirty="0" smtClean="0">
                <a:latin typeface="Arial" panose="020B0604020202020204" pitchFamily="34" charset="0"/>
                <a:cs typeface="Arial" panose="020B0604020202020204" pitchFamily="34" charset="0"/>
              </a:rPr>
              <a:t> interface</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It provides body for the transform method from the interface. The method is supplied with the arguments that are provided to the pipe</a:t>
            </a:r>
          </a:p>
          <a:p>
            <a:pPr marL="800100" lvl="1"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It returns a piped (aka transformed) value</a:t>
            </a:r>
          </a:p>
          <a:p>
            <a:pPr lvl="1"/>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p>
        </p:txBody>
      </p:sp>
      <p:sp>
        <p:nvSpPr>
          <p:cNvPr id="8" name="TextBox 7"/>
          <p:cNvSpPr txBox="1"/>
          <p:nvPr/>
        </p:nvSpPr>
        <p:spPr>
          <a:xfrm>
            <a:off x="536474" y="3577679"/>
            <a:ext cx="8077200" cy="246221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@Pipe({</a:t>
            </a:r>
          </a:p>
          <a:p>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formatFileSize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a:t>
            </a:r>
            <a:r>
              <a:rPr lang="en-US" sz="1400" dirty="0" smtClean="0">
                <a:latin typeface="Courier New" panose="02070309020205020404" pitchFamily="49" charset="0"/>
                <a:cs typeface="Courier New" panose="02070309020205020404" pitchFamily="49" charset="0"/>
              </a:rPr>
              <a:t>Highlighter </a:t>
            </a:r>
            <a:r>
              <a:rPr lang="en-US" sz="1400" dirty="0" err="1" smtClean="0">
                <a:latin typeface="Courier New" panose="02070309020205020404" pitchFamily="49" charset="0"/>
                <a:cs typeface="Courier New" panose="02070309020205020404" pitchFamily="49" charset="0"/>
              </a:rPr>
              <a:t>PipeTransform</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transform(</a:t>
            </a:r>
            <a:r>
              <a:rPr lang="en-US" sz="1400" dirty="0" err="1" smtClean="0">
                <a:latin typeface="Courier New" panose="02070309020205020404" pitchFamily="49" charset="0"/>
                <a:cs typeface="Courier New" panose="02070309020205020404" pitchFamily="49" charset="0"/>
              </a:rPr>
              <a:t>textToHighlight</a:t>
            </a:r>
            <a:r>
              <a:rPr lang="en-US" sz="1400" dirty="0" smtClean="0">
                <a:latin typeface="Courier New" panose="02070309020205020404" pitchFamily="49" charset="0"/>
                <a:cs typeface="Courier New" panose="02070309020205020404" pitchFamily="49" charset="0"/>
              </a:rPr>
              <a:t>: String, color: String): </a:t>
            </a:r>
            <a:r>
              <a:rPr lang="en-US" sz="1400" dirty="0">
                <a:latin typeface="Courier New" panose="02070309020205020404" pitchFamily="49" charset="0"/>
                <a:cs typeface="Courier New" panose="02070309020205020404" pitchFamily="49" charset="0"/>
              </a:rPr>
              <a:t>string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return </a:t>
            </a:r>
            <a:r>
              <a:rPr lang="en-US" sz="1400" dirty="0" smtClean="0">
                <a:latin typeface="Courier New" panose="02070309020205020404" pitchFamily="49" charset="0"/>
                <a:cs typeface="Courier New" panose="02070309020205020404" pitchFamily="49" charset="0"/>
              </a:rPr>
              <a:t>`&lt;div style=“background-color:${color}”&gt;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textToHighlight</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&lt;/div&gt;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6072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Learn How - Demonstration</a:t>
            </a:r>
            <a:endParaRPr lang="en-US" dirty="0"/>
          </a:p>
        </p:txBody>
      </p:sp>
      <p:sp>
        <p:nvSpPr>
          <p:cNvPr id="2" name="Footer Placeholder 1"/>
          <p:cNvSpPr>
            <a:spLocks noGrp="1"/>
          </p:cNvSpPr>
          <p:nvPr>
            <p:ph type="ftr" sz="quarter" idx="11"/>
          </p:nvPr>
        </p:nvSpPr>
        <p:spPr/>
        <p:txBody>
          <a:bodyPr/>
          <a:lstStyle/>
          <a:p>
            <a:r>
              <a:rPr lang="en-US" dirty="0" smtClean="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8</a:t>
            </a:fld>
            <a:endParaRPr lang="en-US" dirty="0"/>
          </a:p>
        </p:txBody>
      </p:sp>
      <p:pic>
        <p:nvPicPr>
          <p:cNvPr id="5"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6" name="Rectangle 5"/>
          <p:cNvSpPr/>
          <p:nvPr/>
        </p:nvSpPr>
        <p:spPr>
          <a:xfrm>
            <a:off x="3429000" y="2286000"/>
            <a:ext cx="1415772" cy="369332"/>
          </a:xfrm>
          <a:prstGeom prst="rect">
            <a:avLst/>
          </a:prstGeom>
        </p:spPr>
        <p:txBody>
          <a:bodyPr wrap="none">
            <a:spAutoFit/>
          </a:bodyPr>
          <a:lstStyle/>
          <a:p>
            <a:r>
              <a:rPr lang="en-US" dirty="0"/>
              <a:t>Demo : </a:t>
            </a:r>
            <a:r>
              <a:rPr lang="en-US" dirty="0" smtClean="0"/>
              <a:t>Pipes</a:t>
            </a:r>
            <a:endParaRPr lang="en-US" dirty="0"/>
          </a:p>
        </p:txBody>
      </p:sp>
    </p:spTree>
    <p:extLst>
      <p:ext uri="{BB962C8B-B14F-4D97-AF65-F5344CB8AC3E}">
        <p14:creationId xmlns:p14="http://schemas.microsoft.com/office/powerpoint/2010/main" val="1502522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Pipes</a:t>
            </a:r>
            <a:endParaRPr lang="en-US" dirty="0"/>
          </a:p>
        </p:txBody>
      </p:sp>
      <p:sp>
        <p:nvSpPr>
          <p:cNvPr id="4" name="Rectangle 1"/>
          <p:cNvSpPr>
            <a:spLocks noChangeArrowheads="1"/>
          </p:cNvSpPr>
          <p:nvPr/>
        </p:nvSpPr>
        <p:spPr bwMode="auto">
          <a:xfrm>
            <a:off x="304800" y="682599"/>
            <a:ext cx="8483683" cy="456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2000" dirty="0" smtClean="0">
                <a:latin typeface="Arial" panose="020B0604020202020204" pitchFamily="34" charset="0"/>
                <a:cs typeface="Arial" panose="020B0604020202020204" pitchFamily="34" charset="0"/>
              </a:rPr>
              <a:t>Pipes may categorized into:</a:t>
            </a:r>
          </a:p>
          <a:p>
            <a:pPr marL="742950" lvl="1"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Stateless pipes </a:t>
            </a:r>
            <a:r>
              <a:rPr lang="en-US" dirty="0" smtClean="0">
                <a:latin typeface="Arial" panose="020B0604020202020204" pitchFamily="34" charset="0"/>
                <a:cs typeface="Arial" panose="020B0604020202020204" pitchFamily="34" charset="0"/>
              </a:rPr>
              <a:t>that are </a:t>
            </a:r>
            <a:r>
              <a:rPr lang="en-US" dirty="0">
                <a:latin typeface="Arial" panose="020B0604020202020204" pitchFamily="34" charset="0"/>
                <a:cs typeface="Arial" panose="020B0604020202020204" pitchFamily="34" charset="0"/>
              </a:rPr>
              <a:t>pure functions that flow input data through without remembering anything or causing detectable side-effects. Most pipes are stateless. </a:t>
            </a:r>
            <a:endParaRPr lang="en-US"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b="1" i="1" dirty="0" err="1" smtClean="0">
                <a:latin typeface="Arial" panose="020B0604020202020204" pitchFamily="34" charset="0"/>
                <a:cs typeface="Arial" panose="020B0604020202020204" pitchFamily="34" charset="0"/>
              </a:rPr>
              <a:t>Stateful</a:t>
            </a:r>
            <a:r>
              <a:rPr lang="en-US" b="1" i="1" dirty="0" smtClean="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pipes</a:t>
            </a:r>
            <a:r>
              <a:rPr lang="en-US" b="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that are </a:t>
            </a:r>
            <a:r>
              <a:rPr lang="en-US" dirty="0">
                <a:latin typeface="Arial" panose="020B0604020202020204" pitchFamily="34" charset="0"/>
                <a:cs typeface="Arial" panose="020B0604020202020204" pitchFamily="34" charset="0"/>
              </a:rPr>
              <a:t>those which can manage the state of the data they transform. </a:t>
            </a:r>
            <a:r>
              <a:rPr lang="en-US" dirty="0" smtClean="0">
                <a:latin typeface="Arial" panose="020B0604020202020204" pitchFamily="34" charset="0"/>
                <a:cs typeface="Arial" panose="020B0604020202020204" pitchFamily="34" charset="0"/>
              </a:rPr>
              <a:t>For instance, a </a:t>
            </a:r>
            <a:r>
              <a:rPr lang="en-US" dirty="0">
                <a:latin typeface="Arial" panose="020B0604020202020204" pitchFamily="34" charset="0"/>
                <a:cs typeface="Arial" panose="020B0604020202020204" pitchFamily="34" charset="0"/>
              </a:rPr>
              <a:t>pipe that creates an HTTP request, stores the response and displays the output, is a </a:t>
            </a: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 </a:t>
            </a: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Pipes should be used </a:t>
            </a:r>
            <a:r>
              <a:rPr lang="en-US" dirty="0" smtClean="0">
                <a:latin typeface="Arial" panose="020B0604020202020204" pitchFamily="34" charset="0"/>
                <a:cs typeface="Arial" panose="020B0604020202020204" pitchFamily="34" charset="0"/>
              </a:rPr>
              <a:t>cautiously.</a:t>
            </a:r>
            <a:br>
              <a:rPr lang="en-US" dirty="0" smtClean="0">
                <a:latin typeface="Arial" panose="020B0604020202020204" pitchFamily="34" charset="0"/>
                <a:cs typeface="Arial" panose="020B0604020202020204" pitchFamily="34" charset="0"/>
              </a:rPr>
            </a:br>
            <a:r>
              <a:rPr lang="en-US" dirty="0" err="1" smtClean="0">
                <a:latin typeface="Arial" panose="020B0604020202020204" pitchFamily="34" charset="0"/>
                <a:cs typeface="Arial" panose="020B0604020202020204" pitchFamily="34" charset="0"/>
              </a:rPr>
              <a:t>Stateful</a:t>
            </a:r>
            <a:r>
              <a:rPr lang="en-US" dirty="0" smtClean="0">
                <a:latin typeface="Arial" panose="020B0604020202020204" pitchFamily="34" charset="0"/>
                <a:cs typeface="Arial" panose="020B0604020202020204" pitchFamily="34" charset="0"/>
              </a:rPr>
              <a:t> pipes are used when the input is not a literal but one of the below</a:t>
            </a:r>
          </a:p>
          <a:p>
            <a:pPr marL="1657350" lvl="3"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An Asynchronously updated value</a:t>
            </a:r>
          </a:p>
          <a:p>
            <a:pPr marL="1657350" lvl="3"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An Observable or</a:t>
            </a:r>
          </a:p>
          <a:p>
            <a:pPr marL="1657350" lvl="3"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 Promise </a:t>
            </a:r>
          </a:p>
          <a:p>
            <a:pPr lvl="1"/>
            <a:r>
              <a:rPr lang="en-US" dirty="0" smtClean="0">
                <a:latin typeface="Arial" panose="020B0604020202020204" pitchFamily="34" charset="0"/>
                <a:cs typeface="Arial" panose="020B0604020202020204" pitchFamily="34" charset="0"/>
              </a:rPr>
              <a:t>The inbuilt </a:t>
            </a:r>
            <a:r>
              <a:rPr lang="en-US" b="1" i="1" dirty="0" err="1" smtClean="0">
                <a:latin typeface="Arial" panose="020B0604020202020204" pitchFamily="34" charset="0"/>
                <a:cs typeface="Arial" panose="020B0604020202020204" pitchFamily="34" charset="0"/>
              </a:rPr>
              <a:t>async</a:t>
            </a:r>
            <a:r>
              <a:rPr lang="en-US" b="1"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pipe is to be used in these cases. Without using an </a:t>
            </a:r>
            <a:r>
              <a:rPr lang="en-US" i="1" dirty="0" err="1" smtClean="0">
                <a:latin typeface="Arial" panose="020B0604020202020204" pitchFamily="34" charset="0"/>
                <a:cs typeface="Arial" panose="020B0604020202020204" pitchFamily="34" charset="0"/>
              </a:rPr>
              <a:t>async</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pipe, such values will not process the output.</a:t>
            </a:r>
          </a:p>
          <a:p>
            <a:pPr lvl="1"/>
            <a:r>
              <a:rPr lang="en-US" dirty="0" smtClean="0">
                <a:latin typeface="Arial" panose="020B0604020202020204" pitchFamily="34" charset="0"/>
                <a:cs typeface="Arial" panose="020B0604020202020204" pitchFamily="34" charset="0"/>
              </a:rPr>
              <a:t>For building custom </a:t>
            </a:r>
            <a:r>
              <a:rPr lang="en-US" dirty="0" err="1" smtClean="0">
                <a:latin typeface="Arial" panose="020B0604020202020204" pitchFamily="34" charset="0"/>
                <a:cs typeface="Arial" panose="020B0604020202020204" pitchFamily="34" charset="0"/>
              </a:rPr>
              <a:t>Stateful</a:t>
            </a:r>
            <a:r>
              <a:rPr lang="en-US" dirty="0" smtClean="0">
                <a:latin typeface="Arial" panose="020B0604020202020204" pitchFamily="34" charset="0"/>
                <a:cs typeface="Arial" panose="020B0604020202020204" pitchFamily="34" charset="0"/>
              </a:rPr>
              <a:t> pipes, the attribute </a:t>
            </a:r>
            <a:r>
              <a:rPr lang="en-US" i="1" dirty="0" smtClean="0">
                <a:latin typeface="Arial" panose="020B0604020202020204" pitchFamily="34" charset="0"/>
                <a:cs typeface="Arial" panose="020B0604020202020204" pitchFamily="34" charset="0"/>
              </a:rPr>
              <a:t>pure </a:t>
            </a:r>
            <a:r>
              <a:rPr lang="en-US" dirty="0" smtClean="0">
                <a:latin typeface="Arial" panose="020B0604020202020204" pitchFamily="34" charset="0"/>
                <a:cs typeface="Arial" panose="020B0604020202020204" pitchFamily="34" charset="0"/>
              </a:rPr>
              <a:t>of the @Pipe decorator is to be set as false.</a:t>
            </a:r>
          </a:p>
        </p:txBody>
      </p:sp>
      <p:sp>
        <p:nvSpPr>
          <p:cNvPr id="8" name="TextBox 7"/>
          <p:cNvSpPr txBox="1"/>
          <p:nvPr/>
        </p:nvSpPr>
        <p:spPr>
          <a:xfrm>
            <a:off x="711283" y="5105400"/>
            <a:ext cx="7975517" cy="160043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latin typeface="Courier New" panose="02070309020205020404" pitchFamily="49" charset="0"/>
                <a:cs typeface="Courier New" panose="02070309020205020404" pitchFamily="49" charset="0"/>
              </a:rPr>
              <a:t>@Pipe({</a:t>
            </a:r>
          </a:p>
          <a:p>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animateNumber</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pure: false</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export class </a:t>
            </a:r>
            <a:r>
              <a:rPr lang="en-US" sz="1400" dirty="0" err="1">
                <a:latin typeface="Courier New" panose="02070309020205020404" pitchFamily="49" charset="0"/>
                <a:cs typeface="Courier New" panose="02070309020205020404" pitchFamily="49" charset="0"/>
              </a:rPr>
              <a:t>AnimateNumberPipe</a:t>
            </a:r>
            <a:r>
              <a:rPr lang="en-US" sz="1400" dirty="0">
                <a:latin typeface="Courier New" panose="02070309020205020404" pitchFamily="49" charset="0"/>
                <a:cs typeface="Courier New" panose="02070309020205020404" pitchFamily="49" charset="0"/>
              </a:rPr>
              <a:t> implements </a:t>
            </a:r>
            <a:r>
              <a:rPr lang="en-US" sz="1400" dirty="0" err="1">
                <a:latin typeface="Courier New" panose="02070309020205020404" pitchFamily="49" charset="0"/>
                <a:cs typeface="Courier New" panose="02070309020205020404" pitchFamily="49" charset="0"/>
              </a:rPr>
              <a:t>PipeTransform</a:t>
            </a:r>
            <a:r>
              <a:rPr lang="en-US" sz="1400" dirty="0">
                <a:latin typeface="Courier New" panose="02070309020205020404" pitchFamily="49" charset="0"/>
                <a:cs typeface="Courier New" panose="02070309020205020404" pitchFamily="49" charset="0"/>
              </a:rPr>
              <a:t> {</a:t>
            </a:r>
          </a:p>
          <a:p>
            <a:pPr lvl="2"/>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027746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ED23CA7C76A245B6CFFC5D7A1394C6" ma:contentTypeVersion="0" ma:contentTypeDescription="Create a new document." ma:contentTypeScope="" ma:versionID="dc7880f833458f33b631c21d7f0a2db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8FCE96-C8A4-4E92-8467-18B7198B1C7C}">
  <ds:schemaRefs>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www.w3.org/XML/1998/namespace"/>
  </ds:schemaRefs>
</ds:datastoreItem>
</file>

<file path=customXml/itemProps2.xml><?xml version="1.0" encoding="utf-8"?>
<ds:datastoreItem xmlns:ds="http://schemas.openxmlformats.org/officeDocument/2006/customXml" ds:itemID="{67F3E364-8CCD-4AA3-A189-B60B9049FB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6278</TotalTime>
  <Words>4312</Words>
  <Application>Microsoft Office PowerPoint</Application>
  <PresentationFormat>On-screen Show (4:3)</PresentationFormat>
  <Paragraphs>674</Paragraphs>
  <Slides>54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Arial Narrow</vt:lpstr>
      <vt:lpstr>Arial Rounded MT Bold</vt:lpstr>
      <vt:lpstr>Arial Unicode MS</vt:lpstr>
      <vt:lpstr>Calibri</vt:lpstr>
      <vt:lpstr>Courier New</vt:lpstr>
      <vt:lpstr>Verdana</vt:lpstr>
      <vt:lpstr>Wingdings</vt:lpstr>
      <vt:lpstr>Custom Design</vt:lpstr>
      <vt:lpstr>PowerPoint Presentation</vt:lpstr>
      <vt:lpstr>PowerPoint Presentation</vt:lpstr>
      <vt:lpstr>Session Rules</vt:lpstr>
      <vt:lpstr>Objectives</vt:lpstr>
      <vt:lpstr>PowerPoint Presentation</vt:lpstr>
      <vt:lpstr>Introducing Pipes</vt:lpstr>
      <vt:lpstr>Custom Pipes</vt:lpstr>
      <vt:lpstr>Learn How - Demonstration</vt:lpstr>
      <vt:lpstr>Stateful Pipes</vt:lpstr>
      <vt:lpstr>Learn How - Demonstration</vt:lpstr>
      <vt:lpstr>PowerPoint Presentation</vt:lpstr>
      <vt:lpstr>Introducing Forms</vt:lpstr>
      <vt:lpstr>Template Driven Forms</vt:lpstr>
      <vt:lpstr>Template Driven Forms (Contd.)</vt:lpstr>
      <vt:lpstr>Template Driven Forms (Contd.)</vt:lpstr>
      <vt:lpstr>Template Driven Forms (Contd.)</vt:lpstr>
      <vt:lpstr>Template Driven Forms (Contd.)</vt:lpstr>
      <vt:lpstr>Model Driven Forms</vt:lpstr>
      <vt:lpstr>Model Driven Forms (Contd.)</vt:lpstr>
      <vt:lpstr>Model Driven Forms</vt:lpstr>
      <vt:lpstr>Learn How - Demonstration</vt:lpstr>
      <vt:lpstr>updateOn</vt:lpstr>
      <vt:lpstr>Form Validation – Built-in</vt:lpstr>
      <vt:lpstr>Form Validation - Custom</vt:lpstr>
      <vt:lpstr>Reporting Validation Errors</vt:lpstr>
      <vt:lpstr>Reporting Validation Errors (Contd.)</vt:lpstr>
      <vt:lpstr>Learn How - Demonstration</vt:lpstr>
      <vt:lpstr>PowerPoint Presentation</vt:lpstr>
      <vt:lpstr>PowerPoint Presentation</vt:lpstr>
      <vt:lpstr>Introduction to Routing</vt:lpstr>
      <vt:lpstr>Route Configuration</vt:lpstr>
      <vt:lpstr>Route Configuration</vt:lpstr>
      <vt:lpstr>Route Navigation</vt:lpstr>
      <vt:lpstr>Route Navigation</vt:lpstr>
      <vt:lpstr>Routing Parameters</vt:lpstr>
      <vt:lpstr>Routing Parameters</vt:lpstr>
      <vt:lpstr>Learn How - Demonstration</vt:lpstr>
      <vt:lpstr>Route Children</vt:lpstr>
      <vt:lpstr>Learn How - Demonstration</vt:lpstr>
      <vt:lpstr>Router Links</vt:lpstr>
      <vt:lpstr>Route Guards</vt:lpstr>
      <vt:lpstr>Route Guards (Contd.)</vt:lpstr>
      <vt:lpstr>Learn How - Demonstration</vt:lpstr>
      <vt:lpstr>Route Optional Parameters</vt:lpstr>
      <vt:lpstr>Learn How - Demonstration</vt:lpstr>
      <vt:lpstr>Auxiliary Routes</vt:lpstr>
      <vt:lpstr>Auxiliary Routes Examples</vt:lpstr>
      <vt:lpstr>Router Events</vt:lpstr>
      <vt:lpstr>Learn How - Demonstration</vt:lpstr>
      <vt:lpstr>Questions</vt:lpstr>
      <vt:lpstr>Test Your Understanding</vt:lpstr>
      <vt:lpstr>Summary</vt:lpstr>
      <vt:lpstr>PowerPoint Presentation</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Vignesh Murali Natarajan</dc:creator>
  <cp:lastModifiedBy>Dasgupta, Saipatri (Cognizant)</cp:lastModifiedBy>
  <cp:revision>407</cp:revision>
  <dcterms:created xsi:type="dcterms:W3CDTF">2011-06-15T11:24:59Z</dcterms:created>
  <dcterms:modified xsi:type="dcterms:W3CDTF">2019-05-15T11:32:10Z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0x0101008CED23CA7C76A245B6CFFC5D7A1394C6</vt:lpwstr>
  </property>
  <property fmtid="{D5CDD505-2E9C-101B-9397-08002B2CF9AE}" pid="3" name="_dlc_DocIdItemGuid">
    <vt:lpwstr>1c19f327-3998-48ba-bd4d-be7aee79e354</vt:lpwstr>
  </property>
</Properties>
</file>