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6.xml" ContentType="application/vnd.openxmlformats-officedocument.presentationml.notesSlide+xml"/>
  <Override PartName="/ppt/comments/comment9.xml" ContentType="application/vnd.openxmlformats-officedocument.presentationml.comments+xml"/>
  <Override PartName="/ppt/notesSlides/notesSlide7.xml" ContentType="application/vnd.openxmlformats-officedocument.presentationml.notesSlide+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6"/>
  </p:notesMasterIdLst>
  <p:sldIdLst>
    <p:sldId id="257" r:id="rId5"/>
    <p:sldId id="333" r:id="rId6"/>
    <p:sldId id="282" r:id="rId7"/>
    <p:sldId id="263" r:id="rId8"/>
    <p:sldId id="307" r:id="rId9"/>
    <p:sldId id="265" r:id="rId10"/>
    <p:sldId id="335" r:id="rId11"/>
    <p:sldId id="283" r:id="rId12"/>
    <p:sldId id="267" r:id="rId13"/>
    <p:sldId id="336" r:id="rId14"/>
    <p:sldId id="344" r:id="rId15"/>
    <p:sldId id="345" r:id="rId16"/>
    <p:sldId id="338" r:id="rId17"/>
    <p:sldId id="339" r:id="rId18"/>
    <p:sldId id="285" r:id="rId19"/>
    <p:sldId id="340" r:id="rId20"/>
    <p:sldId id="286" r:id="rId21"/>
    <p:sldId id="341" r:id="rId22"/>
    <p:sldId id="342" r:id="rId23"/>
    <p:sldId id="271" r:id="rId24"/>
    <p:sldId id="346" r:id="rId25"/>
    <p:sldId id="347" r:id="rId26"/>
    <p:sldId id="349" r:id="rId27"/>
    <p:sldId id="348" r:id="rId28"/>
    <p:sldId id="308" r:id="rId29"/>
    <p:sldId id="350" r:id="rId30"/>
    <p:sldId id="351" r:id="rId31"/>
    <p:sldId id="360" r:id="rId32"/>
    <p:sldId id="352" r:id="rId33"/>
    <p:sldId id="353" r:id="rId34"/>
    <p:sldId id="354" r:id="rId35"/>
    <p:sldId id="355" r:id="rId36"/>
    <p:sldId id="356" r:id="rId37"/>
    <p:sldId id="357" r:id="rId38"/>
    <p:sldId id="274" r:id="rId39"/>
    <p:sldId id="358" r:id="rId40"/>
    <p:sldId id="268" r:id="rId41"/>
    <p:sldId id="276" r:id="rId42"/>
    <p:sldId id="361" r:id="rId43"/>
    <p:sldId id="359" r:id="rId44"/>
    <p:sldId id="27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Saipatri (Cognizant)" initials="DS(" lastIdx="12" clrIdx="0">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4687"/>
    <a:srgbClr val="7EF030"/>
    <a:srgbClr val="A8EE9C"/>
    <a:srgbClr val="276C1E"/>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84307" autoAdjust="0"/>
  </p:normalViewPr>
  <p:slideViewPr>
    <p:cSldViewPr>
      <p:cViewPr varScale="1">
        <p:scale>
          <a:sx n="62" d="100"/>
          <a:sy n="62" d="100"/>
        </p:scale>
        <p:origin x="16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0T11:02:04.685" idx="12">
    <p:pos x="4471" y="1045"/>
    <p:text>Objective slide rewritten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10T10:59:49.091" idx="11">
    <p:pos x="391" y="3065"/>
    <p:text>Summary slide added</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0T09:52:51.449" idx="1">
    <p:pos x="3876" y="1547"/>
    <p:text>Lead in text added</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0T09:56:27.937" idx="2">
    <p:pos x="5760" y="0"/>
    <p:text>Content redesigned</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0T09:58:31.558" idx="3">
    <p:pos x="2658" y="815"/>
    <p:text>Lead in text added</p:text>
    <p:extLst>
      <p:ext uri="{C676402C-5697-4E1C-873F-D02D1690AC5C}">
        <p15:threadingInfo xmlns:p15="http://schemas.microsoft.com/office/powerpoint/2012/main" timeZoneBias="-330"/>
      </p:ext>
    </p:extLst>
  </p:cm>
  <p:cm authorId="1" dt="2019-05-10T09:59:06.097" idx="4">
    <p:pos x="1761" y="2032"/>
    <p:text>LEad in text added</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10T10:45:24.932" idx="5">
    <p:pos x="4666" y="1119"/>
    <p:text>lead in text modified</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10T10:48:44.235" idx="6">
    <p:pos x="3993" y="2616"/>
    <p:text>Lead in text modified</p:text>
    <p:extLst>
      <p:ext uri="{C676402C-5697-4E1C-873F-D02D1690AC5C}">
        <p15:threadingInfo xmlns:p15="http://schemas.microsoft.com/office/powerpoint/2012/main" timeZoneBias="-330"/>
      </p:ext>
    </p:extLst>
  </p:cm>
  <p:cm authorId="1" dt="2019-05-10T10:48:54.842" idx="7">
    <p:pos x="1406" y="1211"/>
    <p:text>lead in text modified</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10T10:50:33.460" idx="8">
    <p:pos x="10" y="10"/>
    <p:text>Content splitted in 2 slides</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10T10:54:03.231" idx="9">
    <p:pos x="4979" y="2607"/>
    <p:text>Lead in text modified</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10T10:54:26.860" idx="10">
    <p:pos x="5616" y="759"/>
    <p:text>is  it required</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B06D3-8209-453A-ADBC-FAA9CEB3565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75DD6AF7-7970-460A-B39F-89AE253570C0}">
      <dgm:prSet/>
      <dgm:spPr/>
      <dgm:t>
        <a:bodyPr/>
        <a:lstStyle/>
        <a:p>
          <a:pPr rtl="0"/>
          <a:r>
            <a:rPr lang="en-US" b="1" smtClean="0">
              <a:latin typeface="Arial" panose="020B0604020202020204" pitchFamily="34" charset="0"/>
              <a:cs typeface="Arial" panose="020B0604020202020204" pitchFamily="34" charset="0"/>
            </a:rPr>
            <a:t>Contained</a:t>
          </a:r>
          <a:r>
            <a:rPr lang="en-US" smtClean="0">
              <a:latin typeface="Arial" panose="020B0604020202020204" pitchFamily="34" charset="0"/>
              <a:cs typeface="Arial" panose="020B0604020202020204" pitchFamily="34" charset="0"/>
            </a:rPr>
            <a:t> - A card is identifiable as a single, contained unit.</a:t>
          </a:r>
          <a:endParaRPr lang="en-US">
            <a:latin typeface="Arial" panose="020B0604020202020204" pitchFamily="34" charset="0"/>
            <a:cs typeface="Arial" panose="020B0604020202020204" pitchFamily="34" charset="0"/>
          </a:endParaRPr>
        </a:p>
      </dgm:t>
    </dgm:pt>
    <dgm:pt modelId="{905E42E7-4F2C-41C2-816A-CB5C56EB88D7}" type="par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F78CD6B-2A6F-4AA7-994A-29AB9C8A1C51}" type="sib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7CB72BC-9BCD-4F5D-9E60-B951B67C55E3}">
      <dgm:prSet/>
      <dgm:spPr/>
      <dgm:t>
        <a:bodyPr/>
        <a:lstStyle/>
        <a:p>
          <a:pPr rtl="0"/>
          <a:r>
            <a:rPr lang="en-US" b="1" smtClean="0">
              <a:latin typeface="Arial" panose="020B0604020202020204" pitchFamily="34" charset="0"/>
              <a:cs typeface="Arial" panose="020B0604020202020204" pitchFamily="34" charset="0"/>
            </a:rPr>
            <a:t>Independent</a:t>
          </a:r>
          <a:r>
            <a:rPr lang="en-US" smtClean="0">
              <a:latin typeface="Arial" panose="020B0604020202020204" pitchFamily="34" charset="0"/>
              <a:cs typeface="Arial" panose="020B0604020202020204" pitchFamily="34" charset="0"/>
            </a:rPr>
            <a:t> - A card can stand alone, without relying on surrounding elements for context</a:t>
          </a:r>
          <a:endParaRPr lang="en-US">
            <a:latin typeface="Arial" panose="020B0604020202020204" pitchFamily="34" charset="0"/>
            <a:cs typeface="Arial" panose="020B0604020202020204" pitchFamily="34" charset="0"/>
          </a:endParaRPr>
        </a:p>
      </dgm:t>
    </dgm:pt>
    <dgm:pt modelId="{46B52951-9D72-4AB0-94F4-0D50ECC03D71}" type="par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00602CB0-A9A8-465D-8C5C-D1F62B981FA0}" type="sib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23E13A24-AA6B-4830-B2A9-8897CE6E6F4E}">
      <dgm:prSet/>
      <dgm:spPr/>
      <dgm:t>
        <a:bodyPr/>
        <a:lstStyle/>
        <a:p>
          <a:pPr rtl="0"/>
          <a:r>
            <a:rPr lang="en-US" b="1" smtClean="0">
              <a:latin typeface="Arial" panose="020B0604020202020204" pitchFamily="34" charset="0"/>
              <a:cs typeface="Arial" panose="020B0604020202020204" pitchFamily="34" charset="0"/>
            </a:rPr>
            <a:t>Individual</a:t>
          </a:r>
          <a:r>
            <a:rPr lang="en-US" smtClean="0">
              <a:latin typeface="Arial" panose="020B0604020202020204" pitchFamily="34" charset="0"/>
              <a:cs typeface="Arial" panose="020B0604020202020204" pitchFamily="34" charset="0"/>
            </a:rPr>
            <a:t> - A card cannot merge with another card, or divide into multiple cards. </a:t>
          </a:r>
          <a:endParaRPr lang="en-US">
            <a:latin typeface="Arial" panose="020B0604020202020204" pitchFamily="34" charset="0"/>
            <a:cs typeface="Arial" panose="020B0604020202020204" pitchFamily="34" charset="0"/>
          </a:endParaRPr>
        </a:p>
      </dgm:t>
    </dgm:pt>
    <dgm:pt modelId="{47A76D99-F6D4-4ED7-A0F5-DCBD5A56FA53}" type="par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60EB0D9D-A458-4D28-9762-0F28B0A57AA7}" type="sib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F9673DF0-A816-47AC-BAA0-AB52CC549915}" type="pres">
      <dgm:prSet presAssocID="{908B06D3-8209-453A-ADBC-FAA9CEB35651}" presName="Name0" presStyleCnt="0">
        <dgm:presLayoutVars>
          <dgm:dir/>
          <dgm:resizeHandles val="exact"/>
        </dgm:presLayoutVars>
      </dgm:prSet>
      <dgm:spPr/>
    </dgm:pt>
    <dgm:pt modelId="{74239B2E-2501-4F87-9ED8-A01B513BA0AD}" type="pres">
      <dgm:prSet presAssocID="{75DD6AF7-7970-460A-B39F-89AE253570C0}" presName="compNode" presStyleCnt="0"/>
      <dgm:spPr/>
    </dgm:pt>
    <dgm:pt modelId="{E615FEC9-E400-4407-9381-E5AABEFCCB73}" type="pres">
      <dgm:prSet presAssocID="{75DD6AF7-7970-460A-B39F-89AE253570C0}"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99CA3271-0DA6-40AA-BC97-376E26F959C6}" type="pres">
      <dgm:prSet presAssocID="{75DD6AF7-7970-460A-B39F-89AE253570C0}" presName="textRect" presStyleLbl="revTx" presStyleIdx="0" presStyleCnt="3">
        <dgm:presLayoutVars>
          <dgm:bulletEnabled val="1"/>
        </dgm:presLayoutVars>
      </dgm:prSet>
      <dgm:spPr/>
    </dgm:pt>
    <dgm:pt modelId="{35388085-2313-4CF5-B940-07A40A7BD719}" type="pres">
      <dgm:prSet presAssocID="{1F78CD6B-2A6F-4AA7-994A-29AB9C8A1C51}" presName="sibTrans" presStyleLbl="sibTrans2D1" presStyleIdx="0" presStyleCnt="0"/>
      <dgm:spPr/>
    </dgm:pt>
    <dgm:pt modelId="{10484319-CD2F-44C0-890E-FA692C59AF94}" type="pres">
      <dgm:prSet presAssocID="{17CB72BC-9BCD-4F5D-9E60-B951B67C55E3}" presName="compNode" presStyleCnt="0"/>
      <dgm:spPr/>
    </dgm:pt>
    <dgm:pt modelId="{155A746D-F50D-4DC5-901C-9E79D90E2210}" type="pres">
      <dgm:prSet presAssocID="{17CB72BC-9BCD-4F5D-9E60-B951B67C55E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C1D91887-D67E-4B5C-B586-C37D512C433F}" type="pres">
      <dgm:prSet presAssocID="{17CB72BC-9BCD-4F5D-9E60-B951B67C55E3}" presName="textRect" presStyleLbl="revTx" presStyleIdx="1" presStyleCnt="3">
        <dgm:presLayoutVars>
          <dgm:bulletEnabled val="1"/>
        </dgm:presLayoutVars>
      </dgm:prSet>
      <dgm:spPr/>
    </dgm:pt>
    <dgm:pt modelId="{C7CB7905-B9BF-4A54-A841-0CAD19F146C2}" type="pres">
      <dgm:prSet presAssocID="{00602CB0-A9A8-465D-8C5C-D1F62B981FA0}" presName="sibTrans" presStyleLbl="sibTrans2D1" presStyleIdx="0" presStyleCnt="0"/>
      <dgm:spPr/>
    </dgm:pt>
    <dgm:pt modelId="{32FE2605-AC74-416A-BF3D-8804895B0BE2}" type="pres">
      <dgm:prSet presAssocID="{23E13A24-AA6B-4830-B2A9-8897CE6E6F4E}" presName="compNode" presStyleCnt="0"/>
      <dgm:spPr/>
    </dgm:pt>
    <dgm:pt modelId="{0080A559-22A9-4EB4-8939-181F066A7623}" type="pres">
      <dgm:prSet presAssocID="{23E13A24-AA6B-4830-B2A9-8897CE6E6F4E}"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4D89BC24-7F2A-4160-A3DA-CCAACC63F94C}" type="pres">
      <dgm:prSet presAssocID="{23E13A24-AA6B-4830-B2A9-8897CE6E6F4E}" presName="textRect" presStyleLbl="revTx" presStyleIdx="2" presStyleCnt="3">
        <dgm:presLayoutVars>
          <dgm:bulletEnabled val="1"/>
        </dgm:presLayoutVars>
      </dgm:prSet>
      <dgm:spPr/>
    </dgm:pt>
  </dgm:ptLst>
  <dgm:cxnLst>
    <dgm:cxn modelId="{919EBB59-C736-4FAE-B127-50EC1C3272FF}" type="presOf" srcId="{00602CB0-A9A8-465D-8C5C-D1F62B981FA0}" destId="{C7CB7905-B9BF-4A54-A841-0CAD19F146C2}" srcOrd="0" destOrd="0" presId="urn:microsoft.com/office/officeart/2005/8/layout/pList1"/>
    <dgm:cxn modelId="{A0ABE068-657B-4BAF-8735-4D8765E1201B}" type="presOf" srcId="{17CB72BC-9BCD-4F5D-9E60-B951B67C55E3}" destId="{C1D91887-D67E-4B5C-B586-C37D512C433F}" srcOrd="0" destOrd="0" presId="urn:microsoft.com/office/officeart/2005/8/layout/pList1"/>
    <dgm:cxn modelId="{466EA0A3-9149-40E9-9934-4762F637513E}" type="presOf" srcId="{23E13A24-AA6B-4830-B2A9-8897CE6E6F4E}" destId="{4D89BC24-7F2A-4160-A3DA-CCAACC63F94C}" srcOrd="0" destOrd="0" presId="urn:microsoft.com/office/officeart/2005/8/layout/pList1"/>
    <dgm:cxn modelId="{46B6325C-04EF-4314-870F-804D91B3114F}" type="presOf" srcId="{75DD6AF7-7970-460A-B39F-89AE253570C0}" destId="{99CA3271-0DA6-40AA-BC97-376E26F959C6}" srcOrd="0" destOrd="0" presId="urn:microsoft.com/office/officeart/2005/8/layout/pList1"/>
    <dgm:cxn modelId="{54895418-77DF-47B0-B55A-A7A973FC329F}" type="presOf" srcId="{1F78CD6B-2A6F-4AA7-994A-29AB9C8A1C51}" destId="{35388085-2313-4CF5-B940-07A40A7BD719}" srcOrd="0" destOrd="0" presId="urn:microsoft.com/office/officeart/2005/8/layout/pList1"/>
    <dgm:cxn modelId="{AC21ADA3-0E83-4973-8B8A-2BD812B7CB44}" type="presOf" srcId="{908B06D3-8209-453A-ADBC-FAA9CEB35651}" destId="{F9673DF0-A816-47AC-BAA0-AB52CC549915}" srcOrd="0" destOrd="0" presId="urn:microsoft.com/office/officeart/2005/8/layout/pList1"/>
    <dgm:cxn modelId="{DB54C2CE-FA31-4FD1-979B-94E36376B2BB}" srcId="{908B06D3-8209-453A-ADBC-FAA9CEB35651}" destId="{23E13A24-AA6B-4830-B2A9-8897CE6E6F4E}" srcOrd="2" destOrd="0" parTransId="{47A76D99-F6D4-4ED7-A0F5-DCBD5A56FA53}" sibTransId="{60EB0D9D-A458-4D28-9762-0F28B0A57AA7}"/>
    <dgm:cxn modelId="{4AC3AD41-3EC8-4D0D-AD9C-F0BA49633FE6}" srcId="{908B06D3-8209-453A-ADBC-FAA9CEB35651}" destId="{17CB72BC-9BCD-4F5D-9E60-B951B67C55E3}" srcOrd="1" destOrd="0" parTransId="{46B52951-9D72-4AB0-94F4-0D50ECC03D71}" sibTransId="{00602CB0-A9A8-465D-8C5C-D1F62B981FA0}"/>
    <dgm:cxn modelId="{24C85554-220E-42C8-97FA-14FB82F95EED}" srcId="{908B06D3-8209-453A-ADBC-FAA9CEB35651}" destId="{75DD6AF7-7970-460A-B39F-89AE253570C0}" srcOrd="0" destOrd="0" parTransId="{905E42E7-4F2C-41C2-816A-CB5C56EB88D7}" sibTransId="{1F78CD6B-2A6F-4AA7-994A-29AB9C8A1C51}"/>
    <dgm:cxn modelId="{C9FCDB5C-C6AC-4FF6-9885-437476CFF730}" type="presParOf" srcId="{F9673DF0-A816-47AC-BAA0-AB52CC549915}" destId="{74239B2E-2501-4F87-9ED8-A01B513BA0AD}" srcOrd="0" destOrd="0" presId="urn:microsoft.com/office/officeart/2005/8/layout/pList1"/>
    <dgm:cxn modelId="{C584C51E-1F69-44F4-AD1E-CCF1242A96A7}" type="presParOf" srcId="{74239B2E-2501-4F87-9ED8-A01B513BA0AD}" destId="{E615FEC9-E400-4407-9381-E5AABEFCCB73}" srcOrd="0" destOrd="0" presId="urn:microsoft.com/office/officeart/2005/8/layout/pList1"/>
    <dgm:cxn modelId="{92BD46AD-03B1-496A-98FC-E0570B5D0B3B}" type="presParOf" srcId="{74239B2E-2501-4F87-9ED8-A01B513BA0AD}" destId="{99CA3271-0DA6-40AA-BC97-376E26F959C6}" srcOrd="1" destOrd="0" presId="urn:microsoft.com/office/officeart/2005/8/layout/pList1"/>
    <dgm:cxn modelId="{9226EDCF-F437-47C6-8B3D-A36E7634C1E6}" type="presParOf" srcId="{F9673DF0-A816-47AC-BAA0-AB52CC549915}" destId="{35388085-2313-4CF5-B940-07A40A7BD719}" srcOrd="1" destOrd="0" presId="urn:microsoft.com/office/officeart/2005/8/layout/pList1"/>
    <dgm:cxn modelId="{F06EA20F-F44D-46B0-9C30-0C7B1873BB68}" type="presParOf" srcId="{F9673DF0-A816-47AC-BAA0-AB52CC549915}" destId="{10484319-CD2F-44C0-890E-FA692C59AF94}" srcOrd="2" destOrd="0" presId="urn:microsoft.com/office/officeart/2005/8/layout/pList1"/>
    <dgm:cxn modelId="{75B8237B-B256-45A7-87FA-BC395916FB6A}" type="presParOf" srcId="{10484319-CD2F-44C0-890E-FA692C59AF94}" destId="{155A746D-F50D-4DC5-901C-9E79D90E2210}" srcOrd="0" destOrd="0" presId="urn:microsoft.com/office/officeart/2005/8/layout/pList1"/>
    <dgm:cxn modelId="{D297C5E3-C630-4581-B587-2CD62487166D}" type="presParOf" srcId="{10484319-CD2F-44C0-890E-FA692C59AF94}" destId="{C1D91887-D67E-4B5C-B586-C37D512C433F}" srcOrd="1" destOrd="0" presId="urn:microsoft.com/office/officeart/2005/8/layout/pList1"/>
    <dgm:cxn modelId="{8EB3F7A8-6E43-4265-A317-90AD74CB455F}" type="presParOf" srcId="{F9673DF0-A816-47AC-BAA0-AB52CC549915}" destId="{C7CB7905-B9BF-4A54-A841-0CAD19F146C2}" srcOrd="3" destOrd="0" presId="urn:microsoft.com/office/officeart/2005/8/layout/pList1"/>
    <dgm:cxn modelId="{75723C8D-3C8F-44DC-AECF-6324BF92D8B0}" type="presParOf" srcId="{F9673DF0-A816-47AC-BAA0-AB52CC549915}" destId="{32FE2605-AC74-416A-BF3D-8804895B0BE2}" srcOrd="4" destOrd="0" presId="urn:microsoft.com/office/officeart/2005/8/layout/pList1"/>
    <dgm:cxn modelId="{62C56F69-8143-4AE9-B466-C6F1F2E92552}" type="presParOf" srcId="{32FE2605-AC74-416A-BF3D-8804895B0BE2}" destId="{0080A559-22A9-4EB4-8939-181F066A7623}" srcOrd="0" destOrd="0" presId="urn:microsoft.com/office/officeart/2005/8/layout/pList1"/>
    <dgm:cxn modelId="{4ADB97B8-774E-455E-8203-D0D4AD10BD30}" type="presParOf" srcId="{32FE2605-AC74-416A-BF3D-8804895B0BE2}" destId="{4D89BC24-7F2A-4160-A3DA-CCAACC63F94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22367C-39AA-45C5-9D73-9A8633531CB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234E907-5FAE-45C7-B8F1-F63B503549AC}">
      <dgm:prSet/>
      <dgm:spPr/>
      <dgm:t>
        <a:bodyPr/>
        <a:lstStyle/>
        <a:p>
          <a:pPr rtl="0"/>
          <a:r>
            <a:rPr lang="en-US" b="1" dirty="0" smtClean="0">
              <a:latin typeface="Arial" panose="020B0604020202020204" pitchFamily="34" charset="0"/>
              <a:cs typeface="Arial" panose="020B0604020202020204" pitchFamily="34" charset="0"/>
            </a:rPr>
            <a:t>Progressive</a:t>
          </a:r>
          <a:endParaRPr lang="en-US" dirty="0">
            <a:latin typeface="Arial" panose="020B0604020202020204" pitchFamily="34" charset="0"/>
            <a:cs typeface="Arial" panose="020B0604020202020204" pitchFamily="34" charset="0"/>
          </a:endParaRPr>
        </a:p>
      </dgm:t>
    </dgm:pt>
    <dgm:pt modelId="{4175085C-F071-480E-BC6D-A34993602868}" type="parTrans" cxnId="{D5BC60A3-385B-47C1-A9CC-853FD80FE9AB}">
      <dgm:prSet/>
      <dgm:spPr/>
      <dgm:t>
        <a:bodyPr/>
        <a:lstStyle/>
        <a:p>
          <a:endParaRPr lang="en-US">
            <a:latin typeface="Arial" panose="020B0604020202020204" pitchFamily="34" charset="0"/>
            <a:cs typeface="Arial" panose="020B0604020202020204" pitchFamily="34" charset="0"/>
          </a:endParaRPr>
        </a:p>
      </dgm:t>
    </dgm:pt>
    <dgm:pt modelId="{464F5B1D-C6E9-4FFC-BB4C-BBD5DA58259F}" type="sibTrans" cxnId="{D5BC60A3-385B-47C1-A9CC-853FD80FE9AB}">
      <dgm:prSet/>
      <dgm:spPr/>
      <dgm:t>
        <a:bodyPr/>
        <a:lstStyle/>
        <a:p>
          <a:endParaRPr lang="en-US">
            <a:latin typeface="Arial" panose="020B0604020202020204" pitchFamily="34" charset="0"/>
            <a:cs typeface="Arial" panose="020B0604020202020204" pitchFamily="34" charset="0"/>
          </a:endParaRPr>
        </a:p>
      </dgm:t>
    </dgm:pt>
    <dgm:pt modelId="{A4C7D139-4901-40CD-A918-0D9A112EC5F2}">
      <dgm:prSet/>
      <dgm:spPr/>
      <dgm:t>
        <a:bodyPr/>
        <a:lstStyle/>
        <a:p>
          <a:pPr rtl="0"/>
          <a:r>
            <a:rPr lang="en-US" b="1" dirty="0" smtClean="0">
              <a:latin typeface="Arial" panose="020B0604020202020204" pitchFamily="34" charset="0"/>
              <a:cs typeface="Arial" panose="020B0604020202020204" pitchFamily="34" charset="0"/>
            </a:rPr>
            <a:t>Responsive</a:t>
          </a:r>
          <a:endParaRPr lang="en-US" dirty="0">
            <a:latin typeface="Arial" panose="020B0604020202020204" pitchFamily="34" charset="0"/>
            <a:cs typeface="Arial" panose="020B0604020202020204" pitchFamily="34" charset="0"/>
          </a:endParaRPr>
        </a:p>
      </dgm:t>
    </dgm:pt>
    <dgm:pt modelId="{5F0A5FEB-27D7-4AFC-A6FE-6E1546B964C1}" type="parTrans" cxnId="{840AD418-D66D-4426-AFA3-076ED4CE2DA0}">
      <dgm:prSet/>
      <dgm:spPr/>
      <dgm:t>
        <a:bodyPr/>
        <a:lstStyle/>
        <a:p>
          <a:endParaRPr lang="en-US">
            <a:latin typeface="Arial" panose="020B0604020202020204" pitchFamily="34" charset="0"/>
            <a:cs typeface="Arial" panose="020B0604020202020204" pitchFamily="34" charset="0"/>
          </a:endParaRPr>
        </a:p>
      </dgm:t>
    </dgm:pt>
    <dgm:pt modelId="{9279FA34-718A-4289-9A0F-59748224A306}" type="sibTrans" cxnId="{840AD418-D66D-4426-AFA3-076ED4CE2DA0}">
      <dgm:prSet/>
      <dgm:spPr/>
      <dgm:t>
        <a:bodyPr/>
        <a:lstStyle/>
        <a:p>
          <a:endParaRPr lang="en-US">
            <a:latin typeface="Arial" panose="020B0604020202020204" pitchFamily="34" charset="0"/>
            <a:cs typeface="Arial" panose="020B0604020202020204" pitchFamily="34" charset="0"/>
          </a:endParaRPr>
        </a:p>
      </dgm:t>
    </dgm:pt>
    <dgm:pt modelId="{54130478-04A7-45DD-881D-F7E54EA96600}">
      <dgm:prSet/>
      <dgm:spPr/>
      <dgm:t>
        <a:bodyPr/>
        <a:lstStyle/>
        <a:p>
          <a:pPr rtl="0"/>
          <a:r>
            <a:rPr lang="en-US" b="1" dirty="0" smtClean="0">
              <a:latin typeface="Arial" panose="020B0604020202020204" pitchFamily="34" charset="0"/>
              <a:cs typeface="Arial" panose="020B0604020202020204" pitchFamily="34" charset="0"/>
            </a:rPr>
            <a:t>Connectivity independent</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dgm:t>
    </dgm:pt>
    <dgm:pt modelId="{7A89B20F-169B-424D-B644-A2077E74084B}" type="parTrans" cxnId="{E9B1E133-C1A8-46E6-9031-EA168B40D322}">
      <dgm:prSet/>
      <dgm:spPr/>
      <dgm:t>
        <a:bodyPr/>
        <a:lstStyle/>
        <a:p>
          <a:endParaRPr lang="en-US">
            <a:latin typeface="Arial" panose="020B0604020202020204" pitchFamily="34" charset="0"/>
            <a:cs typeface="Arial" panose="020B0604020202020204" pitchFamily="34" charset="0"/>
          </a:endParaRPr>
        </a:p>
      </dgm:t>
    </dgm:pt>
    <dgm:pt modelId="{A8C3DAFC-51FD-4F72-8E65-9CB75A5B5F0D}" type="sibTrans" cxnId="{E9B1E133-C1A8-46E6-9031-EA168B40D322}">
      <dgm:prSet/>
      <dgm:spPr/>
      <dgm:t>
        <a:bodyPr/>
        <a:lstStyle/>
        <a:p>
          <a:endParaRPr lang="en-US">
            <a:latin typeface="Arial" panose="020B0604020202020204" pitchFamily="34" charset="0"/>
            <a:cs typeface="Arial" panose="020B0604020202020204" pitchFamily="34" charset="0"/>
          </a:endParaRPr>
        </a:p>
      </dgm:t>
    </dgm:pt>
    <dgm:pt modelId="{170E90D5-D689-4657-BC30-65EAE51D453B}">
      <dgm:prSet/>
      <dgm:spPr/>
      <dgm:t>
        <a:bodyPr/>
        <a:lstStyle/>
        <a:p>
          <a:pPr rtl="0"/>
          <a:r>
            <a:rPr lang="en-US" b="1" dirty="0" smtClean="0">
              <a:latin typeface="Arial" panose="020B0604020202020204" pitchFamily="34" charset="0"/>
              <a:cs typeface="Arial" panose="020B0604020202020204" pitchFamily="34" charset="0"/>
            </a:rPr>
            <a:t>App-like</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dgm:t>
    </dgm:pt>
    <dgm:pt modelId="{F576C5B4-16B8-4ECF-A441-EC077605FF82}" type="parTrans" cxnId="{B95651A1-21B8-4DE6-8D28-19C594F575BF}">
      <dgm:prSet/>
      <dgm:spPr/>
      <dgm:t>
        <a:bodyPr/>
        <a:lstStyle/>
        <a:p>
          <a:endParaRPr lang="en-US">
            <a:latin typeface="Arial" panose="020B0604020202020204" pitchFamily="34" charset="0"/>
            <a:cs typeface="Arial" panose="020B0604020202020204" pitchFamily="34" charset="0"/>
          </a:endParaRPr>
        </a:p>
      </dgm:t>
    </dgm:pt>
    <dgm:pt modelId="{188695C2-DBBF-4079-B444-98271CB0E57A}" type="sibTrans" cxnId="{B95651A1-21B8-4DE6-8D28-19C594F575BF}">
      <dgm:prSet/>
      <dgm:spPr/>
      <dgm:t>
        <a:bodyPr/>
        <a:lstStyle/>
        <a:p>
          <a:endParaRPr lang="en-US">
            <a:latin typeface="Arial" panose="020B0604020202020204" pitchFamily="34" charset="0"/>
            <a:cs typeface="Arial" panose="020B0604020202020204" pitchFamily="34" charset="0"/>
          </a:endParaRPr>
        </a:p>
      </dgm:t>
    </dgm:pt>
    <dgm:pt modelId="{06F77629-417D-4339-9CE6-380F1B25A736}">
      <dgm:prSet/>
      <dgm:spPr/>
      <dgm:t>
        <a:bodyPr/>
        <a:lstStyle/>
        <a:p>
          <a:pPr rtl="0"/>
          <a:r>
            <a:rPr lang="en-US" b="1" dirty="0" smtClean="0">
              <a:latin typeface="Arial" panose="020B0604020202020204" pitchFamily="34" charset="0"/>
              <a:cs typeface="Arial" panose="020B0604020202020204" pitchFamily="34" charset="0"/>
            </a:rPr>
            <a:t>Fresh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dgm:t>
    </dgm:pt>
    <dgm:pt modelId="{C1E05EB0-9B07-4850-9F48-1B2DD9640867}" type="parTrans" cxnId="{EE93C2FC-BB04-432F-9E2B-7BE99E710D39}">
      <dgm:prSet/>
      <dgm:spPr/>
      <dgm:t>
        <a:bodyPr/>
        <a:lstStyle/>
        <a:p>
          <a:endParaRPr lang="en-US">
            <a:latin typeface="Arial" panose="020B0604020202020204" pitchFamily="34" charset="0"/>
            <a:cs typeface="Arial" panose="020B0604020202020204" pitchFamily="34" charset="0"/>
          </a:endParaRPr>
        </a:p>
      </dgm:t>
    </dgm:pt>
    <dgm:pt modelId="{2CAE82B9-90EC-4426-A7A0-4644DF719BD5}" type="sibTrans" cxnId="{EE93C2FC-BB04-432F-9E2B-7BE99E710D39}">
      <dgm:prSet/>
      <dgm:spPr/>
      <dgm:t>
        <a:bodyPr/>
        <a:lstStyle/>
        <a:p>
          <a:endParaRPr lang="en-US">
            <a:latin typeface="Arial" panose="020B0604020202020204" pitchFamily="34" charset="0"/>
            <a:cs typeface="Arial" panose="020B0604020202020204" pitchFamily="34" charset="0"/>
          </a:endParaRPr>
        </a:p>
      </dgm:t>
    </dgm:pt>
    <dgm:pt modelId="{57A19CB2-E61C-44D6-B0BF-2EA64700CA33}">
      <dgm:prSet/>
      <dgm:spPr/>
      <dgm:t>
        <a:bodyPr/>
        <a:lstStyle/>
        <a:p>
          <a:pPr rtl="0"/>
          <a:r>
            <a:rPr lang="en-US" dirty="0" smtClean="0">
              <a:latin typeface="Arial" panose="020B0604020202020204" pitchFamily="34" charset="0"/>
              <a:cs typeface="Arial" panose="020B0604020202020204" pitchFamily="34" charset="0"/>
            </a:rPr>
            <a:t>Work for every user, regardless of browser choice, because they are built with progressive enhancement as a core tenet.</a:t>
          </a:r>
          <a:endParaRPr lang="en-US" dirty="0">
            <a:latin typeface="Arial" panose="020B0604020202020204" pitchFamily="34" charset="0"/>
            <a:cs typeface="Arial" panose="020B0604020202020204" pitchFamily="34" charset="0"/>
          </a:endParaRPr>
        </a:p>
      </dgm:t>
    </dgm:pt>
    <dgm:pt modelId="{D1CF3A96-2B0B-4AFB-B65A-0AB130DB2C56}" type="parTrans" cxnId="{9936D547-13DE-4255-A6D2-BE5FBD052E1A}">
      <dgm:prSet/>
      <dgm:spPr/>
      <dgm:t>
        <a:bodyPr/>
        <a:lstStyle/>
        <a:p>
          <a:endParaRPr lang="en-US">
            <a:latin typeface="Arial" panose="020B0604020202020204" pitchFamily="34" charset="0"/>
            <a:cs typeface="Arial" panose="020B0604020202020204" pitchFamily="34" charset="0"/>
          </a:endParaRPr>
        </a:p>
      </dgm:t>
    </dgm:pt>
    <dgm:pt modelId="{F2C40924-E14C-412F-8C84-44C3807F0666}" type="sibTrans" cxnId="{9936D547-13DE-4255-A6D2-BE5FBD052E1A}">
      <dgm:prSet/>
      <dgm:spPr/>
      <dgm:t>
        <a:bodyPr/>
        <a:lstStyle/>
        <a:p>
          <a:endParaRPr lang="en-US">
            <a:latin typeface="Arial" panose="020B0604020202020204" pitchFamily="34" charset="0"/>
            <a:cs typeface="Arial" panose="020B0604020202020204" pitchFamily="34" charset="0"/>
          </a:endParaRPr>
        </a:p>
      </dgm:t>
    </dgm:pt>
    <dgm:pt modelId="{F32AE044-8CE4-497E-80C7-D27EBF8A745A}">
      <dgm:prSet/>
      <dgm:spPr/>
      <dgm:t>
        <a:bodyPr/>
        <a:lstStyle/>
        <a:p>
          <a:pPr rtl="0"/>
          <a:r>
            <a:rPr lang="en-US" dirty="0" smtClean="0">
              <a:latin typeface="Arial" panose="020B0604020202020204" pitchFamily="34" charset="0"/>
              <a:cs typeface="Arial" panose="020B0604020202020204" pitchFamily="34" charset="0"/>
            </a:rPr>
            <a:t>Fit any form factor, desktop, mobile, tablet, or whatever is next.</a:t>
          </a:r>
          <a:endParaRPr lang="en-US" dirty="0">
            <a:latin typeface="Arial" panose="020B0604020202020204" pitchFamily="34" charset="0"/>
            <a:cs typeface="Arial" panose="020B0604020202020204" pitchFamily="34" charset="0"/>
          </a:endParaRPr>
        </a:p>
      </dgm:t>
    </dgm:pt>
    <dgm:pt modelId="{ACD009EA-1173-48D7-A005-C511EA719151}" type="parTrans" cxnId="{3E916C5D-6DEF-4215-B9A5-2BF6B5776AEE}">
      <dgm:prSet/>
      <dgm:spPr/>
      <dgm:t>
        <a:bodyPr/>
        <a:lstStyle/>
        <a:p>
          <a:endParaRPr lang="en-US">
            <a:latin typeface="Arial" panose="020B0604020202020204" pitchFamily="34" charset="0"/>
            <a:cs typeface="Arial" panose="020B0604020202020204" pitchFamily="34" charset="0"/>
          </a:endParaRPr>
        </a:p>
      </dgm:t>
    </dgm:pt>
    <dgm:pt modelId="{2C9BB149-F39C-4106-894D-CF94A570B9C1}" type="sibTrans" cxnId="{3E916C5D-6DEF-4215-B9A5-2BF6B5776AEE}">
      <dgm:prSet/>
      <dgm:spPr/>
      <dgm:t>
        <a:bodyPr/>
        <a:lstStyle/>
        <a:p>
          <a:endParaRPr lang="en-US">
            <a:latin typeface="Arial" panose="020B0604020202020204" pitchFamily="34" charset="0"/>
            <a:cs typeface="Arial" panose="020B0604020202020204" pitchFamily="34" charset="0"/>
          </a:endParaRPr>
        </a:p>
      </dgm:t>
    </dgm:pt>
    <dgm:pt modelId="{6CDCBBB2-08EE-4687-A6D3-44A75A55285D}">
      <dgm:prSet/>
      <dgm:spPr/>
      <dgm:t>
        <a:bodyPr/>
        <a:lstStyle/>
        <a:p>
          <a:pPr rtl="0"/>
          <a:r>
            <a:rPr lang="en-US" dirty="0" smtClean="0">
              <a:latin typeface="Arial" panose="020B0604020202020204" pitchFamily="34" charset="0"/>
              <a:cs typeface="Arial" panose="020B0604020202020204" pitchFamily="34" charset="0"/>
            </a:rPr>
            <a:t>Enhanced with service workers to work offline or on low-quality networks.</a:t>
          </a:r>
          <a:endParaRPr lang="en-US" dirty="0">
            <a:latin typeface="Arial" panose="020B0604020202020204" pitchFamily="34" charset="0"/>
            <a:cs typeface="Arial" panose="020B0604020202020204" pitchFamily="34" charset="0"/>
          </a:endParaRPr>
        </a:p>
      </dgm:t>
    </dgm:pt>
    <dgm:pt modelId="{E11F4C79-9F68-4A3A-875C-3CF944F7D4C8}" type="parTrans" cxnId="{04FDCCC6-C015-4D31-BD9C-E0699DD64234}">
      <dgm:prSet/>
      <dgm:spPr/>
      <dgm:t>
        <a:bodyPr/>
        <a:lstStyle/>
        <a:p>
          <a:endParaRPr lang="en-US">
            <a:latin typeface="Arial" panose="020B0604020202020204" pitchFamily="34" charset="0"/>
            <a:cs typeface="Arial" panose="020B0604020202020204" pitchFamily="34" charset="0"/>
          </a:endParaRPr>
        </a:p>
      </dgm:t>
    </dgm:pt>
    <dgm:pt modelId="{82A6516E-340D-475A-AB57-C5D420740957}" type="sibTrans" cxnId="{04FDCCC6-C015-4D31-BD9C-E0699DD64234}">
      <dgm:prSet/>
      <dgm:spPr/>
      <dgm:t>
        <a:bodyPr/>
        <a:lstStyle/>
        <a:p>
          <a:endParaRPr lang="en-US">
            <a:latin typeface="Arial" panose="020B0604020202020204" pitchFamily="34" charset="0"/>
            <a:cs typeface="Arial" panose="020B0604020202020204" pitchFamily="34" charset="0"/>
          </a:endParaRPr>
        </a:p>
      </dgm:t>
    </dgm:pt>
    <dgm:pt modelId="{533ECAFD-5F25-45BC-BA07-E2711A0091EA}">
      <dgm:prSet/>
      <dgm:spPr/>
      <dgm:t>
        <a:bodyPr/>
        <a:lstStyle/>
        <a:p>
          <a:pPr rtl="0"/>
          <a:r>
            <a:rPr lang="en-US" dirty="0" smtClean="0">
              <a:latin typeface="Arial" panose="020B0604020202020204" pitchFamily="34" charset="0"/>
              <a:cs typeface="Arial" panose="020B0604020202020204" pitchFamily="34" charset="0"/>
            </a:rPr>
            <a:t>Use the app-shell model to provide app-style navigation and interactions.</a:t>
          </a:r>
          <a:endParaRPr lang="en-US" dirty="0">
            <a:latin typeface="Arial" panose="020B0604020202020204" pitchFamily="34" charset="0"/>
            <a:cs typeface="Arial" panose="020B0604020202020204" pitchFamily="34" charset="0"/>
          </a:endParaRPr>
        </a:p>
      </dgm:t>
    </dgm:pt>
    <dgm:pt modelId="{A4C33556-2A37-4BE9-995C-40C209162539}" type="parTrans" cxnId="{96BD94C6-C515-41C8-B528-8AC17765FC29}">
      <dgm:prSet/>
      <dgm:spPr/>
      <dgm:t>
        <a:bodyPr/>
        <a:lstStyle/>
        <a:p>
          <a:endParaRPr lang="en-US">
            <a:latin typeface="Arial" panose="020B0604020202020204" pitchFamily="34" charset="0"/>
            <a:cs typeface="Arial" panose="020B0604020202020204" pitchFamily="34" charset="0"/>
          </a:endParaRPr>
        </a:p>
      </dgm:t>
    </dgm:pt>
    <dgm:pt modelId="{00025F4D-D0D7-443C-9914-BA37A6C8D143}" type="sibTrans" cxnId="{96BD94C6-C515-41C8-B528-8AC17765FC29}">
      <dgm:prSet/>
      <dgm:spPr/>
      <dgm:t>
        <a:bodyPr/>
        <a:lstStyle/>
        <a:p>
          <a:endParaRPr lang="en-US">
            <a:latin typeface="Arial" panose="020B0604020202020204" pitchFamily="34" charset="0"/>
            <a:cs typeface="Arial" panose="020B0604020202020204" pitchFamily="34" charset="0"/>
          </a:endParaRPr>
        </a:p>
      </dgm:t>
    </dgm:pt>
    <dgm:pt modelId="{030624E9-8317-4843-B9C0-A2330264078A}">
      <dgm:prSet/>
      <dgm:spPr/>
      <dgm:t>
        <a:bodyPr/>
        <a:lstStyle/>
        <a:p>
          <a:pPr rtl="0"/>
          <a:r>
            <a:rPr lang="en-US" dirty="0" smtClean="0">
              <a:latin typeface="Arial" panose="020B0604020202020204" pitchFamily="34" charset="0"/>
              <a:cs typeface="Arial" panose="020B0604020202020204" pitchFamily="34" charset="0"/>
            </a:rPr>
            <a:t>Always up-to-date thanks to the service worker update process.</a:t>
          </a:r>
          <a:endParaRPr lang="en-US" dirty="0">
            <a:latin typeface="Arial" panose="020B0604020202020204" pitchFamily="34" charset="0"/>
            <a:cs typeface="Arial" panose="020B0604020202020204" pitchFamily="34" charset="0"/>
          </a:endParaRPr>
        </a:p>
      </dgm:t>
    </dgm:pt>
    <dgm:pt modelId="{A5929CE1-7B67-4380-A8B6-28D39955C489}" type="parTrans" cxnId="{FA5D4FF9-6BB2-46E6-966A-9B169EB386E9}">
      <dgm:prSet/>
      <dgm:spPr/>
      <dgm:t>
        <a:bodyPr/>
        <a:lstStyle/>
        <a:p>
          <a:endParaRPr lang="en-US">
            <a:latin typeface="Arial" panose="020B0604020202020204" pitchFamily="34" charset="0"/>
            <a:cs typeface="Arial" panose="020B0604020202020204" pitchFamily="34" charset="0"/>
          </a:endParaRPr>
        </a:p>
      </dgm:t>
    </dgm:pt>
    <dgm:pt modelId="{F85AAEA4-98BE-43A2-AD68-13A1E4BD7A63}" type="sibTrans" cxnId="{FA5D4FF9-6BB2-46E6-966A-9B169EB386E9}">
      <dgm:prSet/>
      <dgm:spPr/>
      <dgm:t>
        <a:bodyPr/>
        <a:lstStyle/>
        <a:p>
          <a:endParaRPr lang="en-US">
            <a:latin typeface="Arial" panose="020B0604020202020204" pitchFamily="34" charset="0"/>
            <a:cs typeface="Arial" panose="020B0604020202020204" pitchFamily="34" charset="0"/>
          </a:endParaRPr>
        </a:p>
      </dgm:t>
    </dgm:pt>
    <dgm:pt modelId="{8B28465F-BA46-4E6F-B305-E2C2EAAF4F78}" type="pres">
      <dgm:prSet presAssocID="{1222367C-39AA-45C5-9D73-9A8633531CBA}" presName="Name0" presStyleCnt="0">
        <dgm:presLayoutVars>
          <dgm:dir/>
          <dgm:animLvl val="lvl"/>
          <dgm:resizeHandles val="exact"/>
        </dgm:presLayoutVars>
      </dgm:prSet>
      <dgm:spPr/>
      <dgm:t>
        <a:bodyPr/>
        <a:lstStyle/>
        <a:p>
          <a:endParaRPr lang="en-US"/>
        </a:p>
      </dgm:t>
    </dgm:pt>
    <dgm:pt modelId="{CE930111-9A71-4D6D-86B8-C056F732CF5F}" type="pres">
      <dgm:prSet presAssocID="{6234E907-5FAE-45C7-B8F1-F63B503549AC}" presName="linNode" presStyleCnt="0"/>
      <dgm:spPr/>
    </dgm:pt>
    <dgm:pt modelId="{FD0A0ECD-F0F3-4B8D-9EA3-9278CC00A27F}" type="pres">
      <dgm:prSet presAssocID="{6234E907-5FAE-45C7-B8F1-F63B503549AC}" presName="parentText" presStyleLbl="node1" presStyleIdx="0" presStyleCnt="5">
        <dgm:presLayoutVars>
          <dgm:chMax val="1"/>
          <dgm:bulletEnabled val="1"/>
        </dgm:presLayoutVars>
      </dgm:prSet>
      <dgm:spPr/>
      <dgm:t>
        <a:bodyPr/>
        <a:lstStyle/>
        <a:p>
          <a:endParaRPr lang="en-US"/>
        </a:p>
      </dgm:t>
    </dgm:pt>
    <dgm:pt modelId="{0B864039-A7C7-4E2A-9526-EE372088867A}" type="pres">
      <dgm:prSet presAssocID="{6234E907-5FAE-45C7-B8F1-F63B503549AC}" presName="descendantText" presStyleLbl="alignAccFollowNode1" presStyleIdx="0" presStyleCnt="5">
        <dgm:presLayoutVars>
          <dgm:bulletEnabled val="1"/>
        </dgm:presLayoutVars>
      </dgm:prSet>
      <dgm:spPr/>
      <dgm:t>
        <a:bodyPr/>
        <a:lstStyle/>
        <a:p>
          <a:endParaRPr lang="en-US"/>
        </a:p>
      </dgm:t>
    </dgm:pt>
    <dgm:pt modelId="{25DEC867-1A47-4016-845B-D28AA751FD23}" type="pres">
      <dgm:prSet presAssocID="{464F5B1D-C6E9-4FFC-BB4C-BBD5DA58259F}" presName="sp" presStyleCnt="0"/>
      <dgm:spPr/>
    </dgm:pt>
    <dgm:pt modelId="{865ECF24-362F-4ADE-BA51-FFFC1FD18CC2}" type="pres">
      <dgm:prSet presAssocID="{A4C7D139-4901-40CD-A918-0D9A112EC5F2}" presName="linNode" presStyleCnt="0"/>
      <dgm:spPr/>
    </dgm:pt>
    <dgm:pt modelId="{4FEB4F25-54DF-4B30-BB1D-2C7E8B0D9E56}" type="pres">
      <dgm:prSet presAssocID="{A4C7D139-4901-40CD-A918-0D9A112EC5F2}" presName="parentText" presStyleLbl="node1" presStyleIdx="1" presStyleCnt="5">
        <dgm:presLayoutVars>
          <dgm:chMax val="1"/>
          <dgm:bulletEnabled val="1"/>
        </dgm:presLayoutVars>
      </dgm:prSet>
      <dgm:spPr/>
      <dgm:t>
        <a:bodyPr/>
        <a:lstStyle/>
        <a:p>
          <a:endParaRPr lang="en-US"/>
        </a:p>
      </dgm:t>
    </dgm:pt>
    <dgm:pt modelId="{7A05D3C8-3045-41ED-88B3-511079081F47}" type="pres">
      <dgm:prSet presAssocID="{A4C7D139-4901-40CD-A918-0D9A112EC5F2}" presName="descendantText" presStyleLbl="alignAccFollowNode1" presStyleIdx="1" presStyleCnt="5">
        <dgm:presLayoutVars>
          <dgm:bulletEnabled val="1"/>
        </dgm:presLayoutVars>
      </dgm:prSet>
      <dgm:spPr/>
      <dgm:t>
        <a:bodyPr/>
        <a:lstStyle/>
        <a:p>
          <a:endParaRPr lang="en-US"/>
        </a:p>
      </dgm:t>
    </dgm:pt>
    <dgm:pt modelId="{DBC54958-E706-4A88-B45B-1018706103C3}" type="pres">
      <dgm:prSet presAssocID="{9279FA34-718A-4289-9A0F-59748224A306}" presName="sp" presStyleCnt="0"/>
      <dgm:spPr/>
    </dgm:pt>
    <dgm:pt modelId="{0C3428CC-FB71-4210-BB08-5BC9B6FA770D}" type="pres">
      <dgm:prSet presAssocID="{54130478-04A7-45DD-881D-F7E54EA96600}" presName="linNode" presStyleCnt="0"/>
      <dgm:spPr/>
    </dgm:pt>
    <dgm:pt modelId="{C33A1CA0-9DFD-4B8C-952C-7B68767F01A7}" type="pres">
      <dgm:prSet presAssocID="{54130478-04A7-45DD-881D-F7E54EA96600}" presName="parentText" presStyleLbl="node1" presStyleIdx="2" presStyleCnt="5">
        <dgm:presLayoutVars>
          <dgm:chMax val="1"/>
          <dgm:bulletEnabled val="1"/>
        </dgm:presLayoutVars>
      </dgm:prSet>
      <dgm:spPr/>
      <dgm:t>
        <a:bodyPr/>
        <a:lstStyle/>
        <a:p>
          <a:endParaRPr lang="en-US"/>
        </a:p>
      </dgm:t>
    </dgm:pt>
    <dgm:pt modelId="{2813A46B-31FE-4830-977B-81E4AC3BB102}" type="pres">
      <dgm:prSet presAssocID="{54130478-04A7-45DD-881D-F7E54EA96600}" presName="descendantText" presStyleLbl="alignAccFollowNode1" presStyleIdx="2" presStyleCnt="5">
        <dgm:presLayoutVars>
          <dgm:bulletEnabled val="1"/>
        </dgm:presLayoutVars>
      </dgm:prSet>
      <dgm:spPr/>
      <dgm:t>
        <a:bodyPr/>
        <a:lstStyle/>
        <a:p>
          <a:endParaRPr lang="en-US"/>
        </a:p>
      </dgm:t>
    </dgm:pt>
    <dgm:pt modelId="{1ABDB4A8-2F53-43A8-8CCF-ACB7E0D51C00}" type="pres">
      <dgm:prSet presAssocID="{A8C3DAFC-51FD-4F72-8E65-9CB75A5B5F0D}" presName="sp" presStyleCnt="0"/>
      <dgm:spPr/>
    </dgm:pt>
    <dgm:pt modelId="{21D90F1C-5D4A-4D48-8059-499A742D02B4}" type="pres">
      <dgm:prSet presAssocID="{170E90D5-D689-4657-BC30-65EAE51D453B}" presName="linNode" presStyleCnt="0"/>
      <dgm:spPr/>
    </dgm:pt>
    <dgm:pt modelId="{31A25553-5DF5-47A5-9849-52662ACEEE74}" type="pres">
      <dgm:prSet presAssocID="{170E90D5-D689-4657-BC30-65EAE51D453B}" presName="parentText" presStyleLbl="node1" presStyleIdx="3" presStyleCnt="5">
        <dgm:presLayoutVars>
          <dgm:chMax val="1"/>
          <dgm:bulletEnabled val="1"/>
        </dgm:presLayoutVars>
      </dgm:prSet>
      <dgm:spPr/>
      <dgm:t>
        <a:bodyPr/>
        <a:lstStyle/>
        <a:p>
          <a:endParaRPr lang="en-US"/>
        </a:p>
      </dgm:t>
    </dgm:pt>
    <dgm:pt modelId="{8D50F361-E92D-475A-A5F3-A60A2F5E87AD}" type="pres">
      <dgm:prSet presAssocID="{170E90D5-D689-4657-BC30-65EAE51D453B}" presName="descendantText" presStyleLbl="alignAccFollowNode1" presStyleIdx="3" presStyleCnt="5">
        <dgm:presLayoutVars>
          <dgm:bulletEnabled val="1"/>
        </dgm:presLayoutVars>
      </dgm:prSet>
      <dgm:spPr/>
      <dgm:t>
        <a:bodyPr/>
        <a:lstStyle/>
        <a:p>
          <a:endParaRPr lang="en-US"/>
        </a:p>
      </dgm:t>
    </dgm:pt>
    <dgm:pt modelId="{1B84A273-BAAF-4383-8676-63B24818A680}" type="pres">
      <dgm:prSet presAssocID="{188695C2-DBBF-4079-B444-98271CB0E57A}" presName="sp" presStyleCnt="0"/>
      <dgm:spPr/>
    </dgm:pt>
    <dgm:pt modelId="{CEA08947-6275-454E-B4C4-D0C271E4433F}" type="pres">
      <dgm:prSet presAssocID="{06F77629-417D-4339-9CE6-380F1B25A736}" presName="linNode" presStyleCnt="0"/>
      <dgm:spPr/>
    </dgm:pt>
    <dgm:pt modelId="{ED3E742D-C5BF-4E8E-BD2E-102C32B5CBBF}" type="pres">
      <dgm:prSet presAssocID="{06F77629-417D-4339-9CE6-380F1B25A736}" presName="parentText" presStyleLbl="node1" presStyleIdx="4" presStyleCnt="5">
        <dgm:presLayoutVars>
          <dgm:chMax val="1"/>
          <dgm:bulletEnabled val="1"/>
        </dgm:presLayoutVars>
      </dgm:prSet>
      <dgm:spPr/>
      <dgm:t>
        <a:bodyPr/>
        <a:lstStyle/>
        <a:p>
          <a:endParaRPr lang="en-US"/>
        </a:p>
      </dgm:t>
    </dgm:pt>
    <dgm:pt modelId="{A074B65D-1DED-491A-9702-E477CC2BA1D4}" type="pres">
      <dgm:prSet presAssocID="{06F77629-417D-4339-9CE6-380F1B25A736}" presName="descendantText" presStyleLbl="alignAccFollowNode1" presStyleIdx="4" presStyleCnt="5">
        <dgm:presLayoutVars>
          <dgm:bulletEnabled val="1"/>
        </dgm:presLayoutVars>
      </dgm:prSet>
      <dgm:spPr/>
      <dgm:t>
        <a:bodyPr/>
        <a:lstStyle/>
        <a:p>
          <a:endParaRPr lang="en-US"/>
        </a:p>
      </dgm:t>
    </dgm:pt>
  </dgm:ptLst>
  <dgm:cxnLst>
    <dgm:cxn modelId="{D8EC9E71-DFFB-438D-A01C-A25FA942AD7C}" type="presOf" srcId="{06F77629-417D-4339-9CE6-380F1B25A736}" destId="{ED3E742D-C5BF-4E8E-BD2E-102C32B5CBBF}" srcOrd="0" destOrd="0" presId="urn:microsoft.com/office/officeart/2005/8/layout/vList5"/>
    <dgm:cxn modelId="{39F2369E-1D1A-44F2-A843-F9779ACCD1E5}" type="presOf" srcId="{F32AE044-8CE4-497E-80C7-D27EBF8A745A}" destId="{7A05D3C8-3045-41ED-88B3-511079081F47}" srcOrd="0" destOrd="0" presId="urn:microsoft.com/office/officeart/2005/8/layout/vList5"/>
    <dgm:cxn modelId="{840AD418-D66D-4426-AFA3-076ED4CE2DA0}" srcId="{1222367C-39AA-45C5-9D73-9A8633531CBA}" destId="{A4C7D139-4901-40CD-A918-0D9A112EC5F2}" srcOrd="1" destOrd="0" parTransId="{5F0A5FEB-27D7-4AFC-A6FE-6E1546B964C1}" sibTransId="{9279FA34-718A-4289-9A0F-59748224A306}"/>
    <dgm:cxn modelId="{3E916C5D-6DEF-4215-B9A5-2BF6B5776AEE}" srcId="{A4C7D139-4901-40CD-A918-0D9A112EC5F2}" destId="{F32AE044-8CE4-497E-80C7-D27EBF8A745A}" srcOrd="0" destOrd="0" parTransId="{ACD009EA-1173-48D7-A005-C511EA719151}" sibTransId="{2C9BB149-F39C-4106-894D-CF94A570B9C1}"/>
    <dgm:cxn modelId="{D5BC60A3-385B-47C1-A9CC-853FD80FE9AB}" srcId="{1222367C-39AA-45C5-9D73-9A8633531CBA}" destId="{6234E907-5FAE-45C7-B8F1-F63B503549AC}" srcOrd="0" destOrd="0" parTransId="{4175085C-F071-480E-BC6D-A34993602868}" sibTransId="{464F5B1D-C6E9-4FFC-BB4C-BBD5DA58259F}"/>
    <dgm:cxn modelId="{81960CA3-D9D2-4B3F-AD6F-3022B41BBAC1}" type="presOf" srcId="{57A19CB2-E61C-44D6-B0BF-2EA64700CA33}" destId="{0B864039-A7C7-4E2A-9526-EE372088867A}" srcOrd="0" destOrd="0" presId="urn:microsoft.com/office/officeart/2005/8/layout/vList5"/>
    <dgm:cxn modelId="{B2A5F006-35B0-424B-8F1F-5F8C07C55DE7}" type="presOf" srcId="{54130478-04A7-45DD-881D-F7E54EA96600}" destId="{C33A1CA0-9DFD-4B8C-952C-7B68767F01A7}" srcOrd="0" destOrd="0" presId="urn:microsoft.com/office/officeart/2005/8/layout/vList5"/>
    <dgm:cxn modelId="{EE93C2FC-BB04-432F-9E2B-7BE99E710D39}" srcId="{1222367C-39AA-45C5-9D73-9A8633531CBA}" destId="{06F77629-417D-4339-9CE6-380F1B25A736}" srcOrd="4" destOrd="0" parTransId="{C1E05EB0-9B07-4850-9F48-1B2DD9640867}" sibTransId="{2CAE82B9-90EC-4426-A7A0-4644DF719BD5}"/>
    <dgm:cxn modelId="{FA5D4FF9-6BB2-46E6-966A-9B169EB386E9}" srcId="{06F77629-417D-4339-9CE6-380F1B25A736}" destId="{030624E9-8317-4843-B9C0-A2330264078A}" srcOrd="0" destOrd="0" parTransId="{A5929CE1-7B67-4380-A8B6-28D39955C489}" sibTransId="{F85AAEA4-98BE-43A2-AD68-13A1E4BD7A63}"/>
    <dgm:cxn modelId="{9936D547-13DE-4255-A6D2-BE5FBD052E1A}" srcId="{6234E907-5FAE-45C7-B8F1-F63B503549AC}" destId="{57A19CB2-E61C-44D6-B0BF-2EA64700CA33}" srcOrd="0" destOrd="0" parTransId="{D1CF3A96-2B0B-4AFB-B65A-0AB130DB2C56}" sibTransId="{F2C40924-E14C-412F-8C84-44C3807F0666}"/>
    <dgm:cxn modelId="{96BD94C6-C515-41C8-B528-8AC17765FC29}" srcId="{170E90D5-D689-4657-BC30-65EAE51D453B}" destId="{533ECAFD-5F25-45BC-BA07-E2711A0091EA}" srcOrd="0" destOrd="0" parTransId="{A4C33556-2A37-4BE9-995C-40C209162539}" sibTransId="{00025F4D-D0D7-443C-9914-BA37A6C8D143}"/>
    <dgm:cxn modelId="{DFF4AADD-5FE5-4D5F-9DB9-AD42A856E22D}" type="presOf" srcId="{A4C7D139-4901-40CD-A918-0D9A112EC5F2}" destId="{4FEB4F25-54DF-4B30-BB1D-2C7E8B0D9E56}" srcOrd="0" destOrd="0" presId="urn:microsoft.com/office/officeart/2005/8/layout/vList5"/>
    <dgm:cxn modelId="{B95651A1-21B8-4DE6-8D28-19C594F575BF}" srcId="{1222367C-39AA-45C5-9D73-9A8633531CBA}" destId="{170E90D5-D689-4657-BC30-65EAE51D453B}" srcOrd="3" destOrd="0" parTransId="{F576C5B4-16B8-4ECF-A441-EC077605FF82}" sibTransId="{188695C2-DBBF-4079-B444-98271CB0E57A}"/>
    <dgm:cxn modelId="{E7355F0A-2C34-469F-9D70-EA7856AF1394}" type="presOf" srcId="{030624E9-8317-4843-B9C0-A2330264078A}" destId="{A074B65D-1DED-491A-9702-E477CC2BA1D4}" srcOrd="0" destOrd="0" presId="urn:microsoft.com/office/officeart/2005/8/layout/vList5"/>
    <dgm:cxn modelId="{E461CC73-8A3C-4341-94FB-16C5B536E6EF}" type="presOf" srcId="{1222367C-39AA-45C5-9D73-9A8633531CBA}" destId="{8B28465F-BA46-4E6F-B305-E2C2EAAF4F78}" srcOrd="0" destOrd="0" presId="urn:microsoft.com/office/officeart/2005/8/layout/vList5"/>
    <dgm:cxn modelId="{E9B1E133-C1A8-46E6-9031-EA168B40D322}" srcId="{1222367C-39AA-45C5-9D73-9A8633531CBA}" destId="{54130478-04A7-45DD-881D-F7E54EA96600}" srcOrd="2" destOrd="0" parTransId="{7A89B20F-169B-424D-B644-A2077E74084B}" sibTransId="{A8C3DAFC-51FD-4F72-8E65-9CB75A5B5F0D}"/>
    <dgm:cxn modelId="{9F020B76-AAEE-42D7-B065-94614366564F}" type="presOf" srcId="{170E90D5-D689-4657-BC30-65EAE51D453B}" destId="{31A25553-5DF5-47A5-9849-52662ACEEE74}" srcOrd="0" destOrd="0" presId="urn:microsoft.com/office/officeart/2005/8/layout/vList5"/>
    <dgm:cxn modelId="{FFEEC83E-FE1A-4E3E-B7BD-D8A2CB5DBE7B}" type="presOf" srcId="{533ECAFD-5F25-45BC-BA07-E2711A0091EA}" destId="{8D50F361-E92D-475A-A5F3-A60A2F5E87AD}" srcOrd="0" destOrd="0" presId="urn:microsoft.com/office/officeart/2005/8/layout/vList5"/>
    <dgm:cxn modelId="{676EA641-F2E6-4AA8-8B64-A079EB5FC2C7}" type="presOf" srcId="{6CDCBBB2-08EE-4687-A6D3-44A75A55285D}" destId="{2813A46B-31FE-4830-977B-81E4AC3BB102}" srcOrd="0" destOrd="0" presId="urn:microsoft.com/office/officeart/2005/8/layout/vList5"/>
    <dgm:cxn modelId="{04FDCCC6-C015-4D31-BD9C-E0699DD64234}" srcId="{54130478-04A7-45DD-881D-F7E54EA96600}" destId="{6CDCBBB2-08EE-4687-A6D3-44A75A55285D}" srcOrd="0" destOrd="0" parTransId="{E11F4C79-9F68-4A3A-875C-3CF944F7D4C8}" sibTransId="{82A6516E-340D-475A-AB57-C5D420740957}"/>
    <dgm:cxn modelId="{536EFA77-0B72-4E3B-9F5D-3DB886C32A01}" type="presOf" srcId="{6234E907-5FAE-45C7-B8F1-F63B503549AC}" destId="{FD0A0ECD-F0F3-4B8D-9EA3-9278CC00A27F}" srcOrd="0" destOrd="0" presId="urn:microsoft.com/office/officeart/2005/8/layout/vList5"/>
    <dgm:cxn modelId="{047BB76D-E52B-4356-A0CA-D77540735536}" type="presParOf" srcId="{8B28465F-BA46-4E6F-B305-E2C2EAAF4F78}" destId="{CE930111-9A71-4D6D-86B8-C056F732CF5F}" srcOrd="0" destOrd="0" presId="urn:microsoft.com/office/officeart/2005/8/layout/vList5"/>
    <dgm:cxn modelId="{017BE6A8-8C41-45FB-A953-8648138987EC}" type="presParOf" srcId="{CE930111-9A71-4D6D-86B8-C056F732CF5F}" destId="{FD0A0ECD-F0F3-4B8D-9EA3-9278CC00A27F}" srcOrd="0" destOrd="0" presId="urn:microsoft.com/office/officeart/2005/8/layout/vList5"/>
    <dgm:cxn modelId="{757AE688-3997-46A8-BC18-2A7CD2CF825E}" type="presParOf" srcId="{CE930111-9A71-4D6D-86B8-C056F732CF5F}" destId="{0B864039-A7C7-4E2A-9526-EE372088867A}" srcOrd="1" destOrd="0" presId="urn:microsoft.com/office/officeart/2005/8/layout/vList5"/>
    <dgm:cxn modelId="{BFC13847-4B83-4F8E-BB10-4D1E6DC80133}" type="presParOf" srcId="{8B28465F-BA46-4E6F-B305-E2C2EAAF4F78}" destId="{25DEC867-1A47-4016-845B-D28AA751FD23}" srcOrd="1" destOrd="0" presId="urn:microsoft.com/office/officeart/2005/8/layout/vList5"/>
    <dgm:cxn modelId="{D0370CD2-3273-41D7-A039-A5840DC81372}" type="presParOf" srcId="{8B28465F-BA46-4E6F-B305-E2C2EAAF4F78}" destId="{865ECF24-362F-4ADE-BA51-FFFC1FD18CC2}" srcOrd="2" destOrd="0" presId="urn:microsoft.com/office/officeart/2005/8/layout/vList5"/>
    <dgm:cxn modelId="{39248BA9-01F4-419C-B466-E57C09AABEF1}" type="presParOf" srcId="{865ECF24-362F-4ADE-BA51-FFFC1FD18CC2}" destId="{4FEB4F25-54DF-4B30-BB1D-2C7E8B0D9E56}" srcOrd="0" destOrd="0" presId="urn:microsoft.com/office/officeart/2005/8/layout/vList5"/>
    <dgm:cxn modelId="{A8F57ED7-388E-42B3-80EE-E501C9925650}" type="presParOf" srcId="{865ECF24-362F-4ADE-BA51-FFFC1FD18CC2}" destId="{7A05D3C8-3045-41ED-88B3-511079081F47}" srcOrd="1" destOrd="0" presId="urn:microsoft.com/office/officeart/2005/8/layout/vList5"/>
    <dgm:cxn modelId="{E953E9D2-5EBD-42FA-BF87-81B9DA567416}" type="presParOf" srcId="{8B28465F-BA46-4E6F-B305-E2C2EAAF4F78}" destId="{DBC54958-E706-4A88-B45B-1018706103C3}" srcOrd="3" destOrd="0" presId="urn:microsoft.com/office/officeart/2005/8/layout/vList5"/>
    <dgm:cxn modelId="{6456F62C-115C-4EC5-8635-5FDF85DF2A36}" type="presParOf" srcId="{8B28465F-BA46-4E6F-B305-E2C2EAAF4F78}" destId="{0C3428CC-FB71-4210-BB08-5BC9B6FA770D}" srcOrd="4" destOrd="0" presId="urn:microsoft.com/office/officeart/2005/8/layout/vList5"/>
    <dgm:cxn modelId="{4FE4469C-A50A-4B1B-BBFE-F4E35D44895F}" type="presParOf" srcId="{0C3428CC-FB71-4210-BB08-5BC9B6FA770D}" destId="{C33A1CA0-9DFD-4B8C-952C-7B68767F01A7}" srcOrd="0" destOrd="0" presId="urn:microsoft.com/office/officeart/2005/8/layout/vList5"/>
    <dgm:cxn modelId="{29770D9F-1868-460C-B7DD-52870A93A9E3}" type="presParOf" srcId="{0C3428CC-FB71-4210-BB08-5BC9B6FA770D}" destId="{2813A46B-31FE-4830-977B-81E4AC3BB102}" srcOrd="1" destOrd="0" presId="urn:microsoft.com/office/officeart/2005/8/layout/vList5"/>
    <dgm:cxn modelId="{7DF229D3-9DF0-487C-82F8-8091E0AC2729}" type="presParOf" srcId="{8B28465F-BA46-4E6F-B305-E2C2EAAF4F78}" destId="{1ABDB4A8-2F53-43A8-8CCF-ACB7E0D51C00}" srcOrd="5" destOrd="0" presId="urn:microsoft.com/office/officeart/2005/8/layout/vList5"/>
    <dgm:cxn modelId="{BD881A1D-DF68-4EBB-8DBA-4A8177DAE894}" type="presParOf" srcId="{8B28465F-BA46-4E6F-B305-E2C2EAAF4F78}" destId="{21D90F1C-5D4A-4D48-8059-499A742D02B4}" srcOrd="6" destOrd="0" presId="urn:microsoft.com/office/officeart/2005/8/layout/vList5"/>
    <dgm:cxn modelId="{904F2290-B295-4472-A306-192AA09B444D}" type="presParOf" srcId="{21D90F1C-5D4A-4D48-8059-499A742D02B4}" destId="{31A25553-5DF5-47A5-9849-52662ACEEE74}" srcOrd="0" destOrd="0" presId="urn:microsoft.com/office/officeart/2005/8/layout/vList5"/>
    <dgm:cxn modelId="{B7F92B01-4074-42BF-8029-276182F9AA49}" type="presParOf" srcId="{21D90F1C-5D4A-4D48-8059-499A742D02B4}" destId="{8D50F361-E92D-475A-A5F3-A60A2F5E87AD}" srcOrd="1" destOrd="0" presId="urn:microsoft.com/office/officeart/2005/8/layout/vList5"/>
    <dgm:cxn modelId="{17131465-366C-440D-A753-CD00DD24C7C6}" type="presParOf" srcId="{8B28465F-BA46-4E6F-B305-E2C2EAAF4F78}" destId="{1B84A273-BAAF-4383-8676-63B24818A680}" srcOrd="7" destOrd="0" presId="urn:microsoft.com/office/officeart/2005/8/layout/vList5"/>
    <dgm:cxn modelId="{22A56B4B-1490-4161-82A2-0003EB8F5223}" type="presParOf" srcId="{8B28465F-BA46-4E6F-B305-E2C2EAAF4F78}" destId="{CEA08947-6275-454E-B4C4-D0C271E4433F}" srcOrd="8" destOrd="0" presId="urn:microsoft.com/office/officeart/2005/8/layout/vList5"/>
    <dgm:cxn modelId="{CF455D66-B598-4E7E-AADE-6369AEDB8FE2}" type="presParOf" srcId="{CEA08947-6275-454E-B4C4-D0C271E4433F}" destId="{ED3E742D-C5BF-4E8E-BD2E-102C32B5CBBF}" srcOrd="0" destOrd="0" presId="urn:microsoft.com/office/officeart/2005/8/layout/vList5"/>
    <dgm:cxn modelId="{05259A0C-C6AE-4F36-9745-94A1E7826D8D}" type="presParOf" srcId="{CEA08947-6275-454E-B4C4-D0C271E4433F}" destId="{A074B65D-1DED-491A-9702-E477CC2BA1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81885F-9DB6-4482-90E0-548D6249858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5C2468A-E021-49F5-8FE5-BEB3172761A4}">
      <dgm:prSet/>
      <dgm:spPr/>
      <dgm:t>
        <a:bodyPr/>
        <a:lstStyle/>
        <a:p>
          <a:pPr rtl="0"/>
          <a:r>
            <a:rPr lang="en-US" b="1" dirty="0" smtClean="0">
              <a:latin typeface="Arial" panose="020B0604020202020204" pitchFamily="34" charset="0"/>
              <a:cs typeface="Arial" panose="020B0604020202020204" pitchFamily="34" charset="0"/>
            </a:rPr>
            <a:t>Safe</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dgm:t>
    </dgm:pt>
    <dgm:pt modelId="{167381A0-8DD4-498C-882E-83EABDC83F61}" type="parTrans" cxnId="{D9A61661-7980-4F48-9BF8-2250BB29617D}">
      <dgm:prSet/>
      <dgm:spPr/>
      <dgm:t>
        <a:bodyPr/>
        <a:lstStyle/>
        <a:p>
          <a:endParaRPr lang="en-US"/>
        </a:p>
      </dgm:t>
    </dgm:pt>
    <dgm:pt modelId="{CD428F7D-795A-4AD7-8361-8924846CBAAD}" type="sibTrans" cxnId="{D9A61661-7980-4F48-9BF8-2250BB29617D}">
      <dgm:prSet/>
      <dgm:spPr/>
      <dgm:t>
        <a:bodyPr/>
        <a:lstStyle/>
        <a:p>
          <a:endParaRPr lang="en-US"/>
        </a:p>
      </dgm:t>
    </dgm:pt>
    <dgm:pt modelId="{6936AA67-A08B-4B6B-AF82-7C6461D4002C}">
      <dgm:prSet/>
      <dgm:spPr/>
      <dgm:t>
        <a:bodyPr/>
        <a:lstStyle/>
        <a:p>
          <a:pPr rtl="0"/>
          <a:r>
            <a:rPr lang="en-US" b="1" dirty="0" smtClean="0"/>
            <a:t>Discoverable</a:t>
          </a:r>
          <a:r>
            <a:rPr lang="en-US" dirty="0" smtClean="0"/>
            <a:t/>
          </a:r>
          <a:br>
            <a:rPr lang="en-US" dirty="0" smtClean="0"/>
          </a:br>
          <a:endParaRPr lang="en-US" dirty="0"/>
        </a:p>
      </dgm:t>
    </dgm:pt>
    <dgm:pt modelId="{7F69D0CE-1E52-485D-B7C4-E02AED201130}" type="parTrans" cxnId="{26C91DAF-F2FD-414A-906C-3368191BF1C2}">
      <dgm:prSet/>
      <dgm:spPr/>
      <dgm:t>
        <a:bodyPr/>
        <a:lstStyle/>
        <a:p>
          <a:endParaRPr lang="en-US"/>
        </a:p>
      </dgm:t>
    </dgm:pt>
    <dgm:pt modelId="{700DD886-18F3-4046-8BE0-6056A62E8D8B}" type="sibTrans" cxnId="{26C91DAF-F2FD-414A-906C-3368191BF1C2}">
      <dgm:prSet/>
      <dgm:spPr/>
      <dgm:t>
        <a:bodyPr/>
        <a:lstStyle/>
        <a:p>
          <a:endParaRPr lang="en-US"/>
        </a:p>
      </dgm:t>
    </dgm:pt>
    <dgm:pt modelId="{582477ED-9D76-4FFF-8AD3-0A6F96877925}">
      <dgm:prSet/>
      <dgm:spPr/>
      <dgm:t>
        <a:bodyPr/>
        <a:lstStyle/>
        <a:p>
          <a:pPr rtl="0"/>
          <a:r>
            <a:rPr lang="en-US" b="1" dirty="0" smtClean="0"/>
            <a:t>Re-engageable</a:t>
          </a:r>
          <a:r>
            <a:rPr lang="en-US" dirty="0" smtClean="0"/>
            <a:t/>
          </a:r>
          <a:br>
            <a:rPr lang="en-US" dirty="0" smtClean="0"/>
          </a:br>
          <a:endParaRPr lang="en-US" dirty="0"/>
        </a:p>
      </dgm:t>
    </dgm:pt>
    <dgm:pt modelId="{FACF9400-6BDF-4DA6-AA2E-B317F56BCA89}" type="parTrans" cxnId="{263958A1-3356-4441-9D97-3479742EF78E}">
      <dgm:prSet/>
      <dgm:spPr/>
      <dgm:t>
        <a:bodyPr/>
        <a:lstStyle/>
        <a:p>
          <a:endParaRPr lang="en-US"/>
        </a:p>
      </dgm:t>
    </dgm:pt>
    <dgm:pt modelId="{B7BCC68D-1E5C-4805-856C-873A3AF2EC4A}" type="sibTrans" cxnId="{263958A1-3356-4441-9D97-3479742EF78E}">
      <dgm:prSet/>
      <dgm:spPr/>
      <dgm:t>
        <a:bodyPr/>
        <a:lstStyle/>
        <a:p>
          <a:endParaRPr lang="en-US"/>
        </a:p>
      </dgm:t>
    </dgm:pt>
    <dgm:pt modelId="{EA50659E-6D85-4DE2-8DF4-38B86E88B1B1}">
      <dgm:prSet/>
      <dgm:spPr/>
      <dgm:t>
        <a:bodyPr/>
        <a:lstStyle/>
        <a:p>
          <a:pPr rtl="0"/>
          <a:r>
            <a:rPr lang="en-US" b="1" dirty="0" smtClean="0"/>
            <a:t>Installable</a:t>
          </a:r>
          <a:r>
            <a:rPr lang="en-US" dirty="0" smtClean="0"/>
            <a:t/>
          </a:r>
          <a:br>
            <a:rPr lang="en-US" dirty="0" smtClean="0"/>
          </a:br>
          <a:endParaRPr lang="en-US" dirty="0"/>
        </a:p>
      </dgm:t>
    </dgm:pt>
    <dgm:pt modelId="{365939A9-82FE-4061-9F24-D3CF6FA7EBC3}" type="parTrans" cxnId="{3EC584BE-5B91-4AF1-990B-88008E901B19}">
      <dgm:prSet/>
      <dgm:spPr/>
      <dgm:t>
        <a:bodyPr/>
        <a:lstStyle/>
        <a:p>
          <a:endParaRPr lang="en-US"/>
        </a:p>
      </dgm:t>
    </dgm:pt>
    <dgm:pt modelId="{393E4393-01BB-4F52-8929-37DA6D212E69}" type="sibTrans" cxnId="{3EC584BE-5B91-4AF1-990B-88008E901B19}">
      <dgm:prSet/>
      <dgm:spPr/>
      <dgm:t>
        <a:bodyPr/>
        <a:lstStyle/>
        <a:p>
          <a:endParaRPr lang="en-US"/>
        </a:p>
      </dgm:t>
    </dgm:pt>
    <dgm:pt modelId="{AA168A65-C05D-4FE2-8EB8-17A2B16B08F0}">
      <dgm:prSet/>
      <dgm:spPr/>
      <dgm:t>
        <a:bodyPr/>
        <a:lstStyle/>
        <a:p>
          <a:pPr rtl="0"/>
          <a:r>
            <a:rPr lang="en-US" b="1" dirty="0" smtClean="0"/>
            <a:t>Linkable</a:t>
          </a:r>
          <a:r>
            <a:rPr lang="en-US" dirty="0" smtClean="0"/>
            <a:t/>
          </a:r>
          <a:br>
            <a:rPr lang="en-US" dirty="0" smtClean="0"/>
          </a:br>
          <a:endParaRPr lang="en-US" dirty="0"/>
        </a:p>
      </dgm:t>
    </dgm:pt>
    <dgm:pt modelId="{EF38227C-5AF8-49BB-A351-6669628A24DC}" type="parTrans" cxnId="{BEA05CF4-47DC-42CB-BE34-4299CE75BB02}">
      <dgm:prSet/>
      <dgm:spPr/>
      <dgm:t>
        <a:bodyPr/>
        <a:lstStyle/>
        <a:p>
          <a:endParaRPr lang="en-US"/>
        </a:p>
      </dgm:t>
    </dgm:pt>
    <dgm:pt modelId="{542B987C-D539-44AC-B678-99C3D0EC4C75}" type="sibTrans" cxnId="{BEA05CF4-47DC-42CB-BE34-4299CE75BB02}">
      <dgm:prSet/>
      <dgm:spPr/>
      <dgm:t>
        <a:bodyPr/>
        <a:lstStyle/>
        <a:p>
          <a:endParaRPr lang="en-US"/>
        </a:p>
      </dgm:t>
    </dgm:pt>
    <dgm:pt modelId="{DDB39A08-D33F-457E-9FA8-A4E4264ACC7C}">
      <dgm:prSet/>
      <dgm:spPr/>
      <dgm:t>
        <a:bodyPr/>
        <a:lstStyle/>
        <a:p>
          <a:pPr rtl="0"/>
          <a:r>
            <a:rPr lang="en-US" dirty="0" smtClean="0"/>
            <a:t>Served via HTTPS to prevent snooping and ensure content has not been tampered with.</a:t>
          </a:r>
          <a:endParaRPr lang="en-US" dirty="0"/>
        </a:p>
      </dgm:t>
    </dgm:pt>
    <dgm:pt modelId="{F45207B5-F825-42A3-ACBE-802BACC18C0A}" type="parTrans" cxnId="{199F9580-B7F2-45F2-BBEF-EF6511853967}">
      <dgm:prSet/>
      <dgm:spPr/>
      <dgm:t>
        <a:bodyPr/>
        <a:lstStyle/>
        <a:p>
          <a:endParaRPr lang="en-US"/>
        </a:p>
      </dgm:t>
    </dgm:pt>
    <dgm:pt modelId="{04698AA5-67DF-484F-AD6B-A7C9015E55CD}" type="sibTrans" cxnId="{199F9580-B7F2-45F2-BBEF-EF6511853967}">
      <dgm:prSet/>
      <dgm:spPr/>
      <dgm:t>
        <a:bodyPr/>
        <a:lstStyle/>
        <a:p>
          <a:endParaRPr lang="en-US"/>
        </a:p>
      </dgm:t>
    </dgm:pt>
    <dgm:pt modelId="{EA51E751-6512-4DEA-B5B3-2DE761106737}">
      <dgm:prSet/>
      <dgm:spPr/>
      <dgm:t>
        <a:bodyPr/>
        <a:lstStyle/>
        <a:p>
          <a:pPr rtl="0"/>
          <a:r>
            <a:rPr lang="en-US" dirty="0" smtClean="0"/>
            <a:t>Are identifiable as “applications” thanks to W3C manifests and service worker registration scope allowing search engines to find them.</a:t>
          </a:r>
          <a:endParaRPr lang="en-US" dirty="0"/>
        </a:p>
      </dgm:t>
    </dgm:pt>
    <dgm:pt modelId="{04F6C0D6-D0B4-4B4B-BEA5-08D4B8D8C324}" type="parTrans" cxnId="{A80F7382-FBD4-4783-85C5-0A958BDF5D57}">
      <dgm:prSet/>
      <dgm:spPr/>
      <dgm:t>
        <a:bodyPr/>
        <a:lstStyle/>
        <a:p>
          <a:endParaRPr lang="en-US"/>
        </a:p>
      </dgm:t>
    </dgm:pt>
    <dgm:pt modelId="{9AF477D1-F3C7-42DE-A515-8E69283E467C}" type="sibTrans" cxnId="{A80F7382-FBD4-4783-85C5-0A958BDF5D57}">
      <dgm:prSet/>
      <dgm:spPr/>
      <dgm:t>
        <a:bodyPr/>
        <a:lstStyle/>
        <a:p>
          <a:endParaRPr lang="en-US"/>
        </a:p>
      </dgm:t>
    </dgm:pt>
    <dgm:pt modelId="{633AE920-071C-48B0-A95A-78C42E64629A}">
      <dgm:prSet/>
      <dgm:spPr/>
      <dgm:t>
        <a:bodyPr/>
        <a:lstStyle/>
        <a:p>
          <a:pPr rtl="0"/>
          <a:r>
            <a:rPr lang="en-US" dirty="0" smtClean="0"/>
            <a:t>Make re-engagement easy through features like push notifications.</a:t>
          </a:r>
          <a:endParaRPr lang="en-US" dirty="0"/>
        </a:p>
      </dgm:t>
    </dgm:pt>
    <dgm:pt modelId="{5F66342A-C7B0-4B47-B5D7-F759B1C96BD1}" type="parTrans" cxnId="{E876E02E-AF80-42CC-AEBA-EF2978383DBD}">
      <dgm:prSet/>
      <dgm:spPr/>
      <dgm:t>
        <a:bodyPr/>
        <a:lstStyle/>
        <a:p>
          <a:endParaRPr lang="en-US"/>
        </a:p>
      </dgm:t>
    </dgm:pt>
    <dgm:pt modelId="{94ADDFA9-15FB-447C-A4A9-43570ADF4E76}" type="sibTrans" cxnId="{E876E02E-AF80-42CC-AEBA-EF2978383DBD}">
      <dgm:prSet/>
      <dgm:spPr/>
      <dgm:t>
        <a:bodyPr/>
        <a:lstStyle/>
        <a:p>
          <a:endParaRPr lang="en-US"/>
        </a:p>
      </dgm:t>
    </dgm:pt>
    <dgm:pt modelId="{C47DA8DF-D7A8-421F-867F-AD18C6020F34}">
      <dgm:prSet/>
      <dgm:spPr/>
      <dgm:t>
        <a:bodyPr/>
        <a:lstStyle/>
        <a:p>
          <a:pPr rtl="0"/>
          <a:r>
            <a:rPr lang="en-US" dirty="0" smtClean="0"/>
            <a:t>Allow users to “keep” apps they find most useful on their home screen without the hassle of an app store.</a:t>
          </a:r>
          <a:endParaRPr lang="en-US" dirty="0"/>
        </a:p>
      </dgm:t>
    </dgm:pt>
    <dgm:pt modelId="{14960829-EC98-4D7B-A333-7BCE5991CA79}" type="parTrans" cxnId="{05BB4A96-074B-4670-80AD-A7E24B2B7572}">
      <dgm:prSet/>
      <dgm:spPr/>
      <dgm:t>
        <a:bodyPr/>
        <a:lstStyle/>
        <a:p>
          <a:endParaRPr lang="en-US"/>
        </a:p>
      </dgm:t>
    </dgm:pt>
    <dgm:pt modelId="{5E384E47-7C2D-459C-B36C-594ADF44371A}" type="sibTrans" cxnId="{05BB4A96-074B-4670-80AD-A7E24B2B7572}">
      <dgm:prSet/>
      <dgm:spPr/>
      <dgm:t>
        <a:bodyPr/>
        <a:lstStyle/>
        <a:p>
          <a:endParaRPr lang="en-US"/>
        </a:p>
      </dgm:t>
    </dgm:pt>
    <dgm:pt modelId="{D5A012B3-2A80-48F0-93FC-38063DB28E96}">
      <dgm:prSet/>
      <dgm:spPr/>
      <dgm:t>
        <a:bodyPr/>
        <a:lstStyle/>
        <a:p>
          <a:pPr rtl="0"/>
          <a:r>
            <a:rPr lang="en-US" dirty="0" smtClean="0"/>
            <a:t>Easily share via URL and not require complex installation.</a:t>
          </a:r>
          <a:endParaRPr lang="en-US" dirty="0"/>
        </a:p>
      </dgm:t>
    </dgm:pt>
    <dgm:pt modelId="{EF492056-DD45-4A3B-9551-4F780FF874C9}" type="parTrans" cxnId="{5541F939-4B0B-46CE-A305-BEAF557039B1}">
      <dgm:prSet/>
      <dgm:spPr/>
      <dgm:t>
        <a:bodyPr/>
        <a:lstStyle/>
        <a:p>
          <a:endParaRPr lang="en-US"/>
        </a:p>
      </dgm:t>
    </dgm:pt>
    <dgm:pt modelId="{881B50E6-DE0E-4D24-B8BA-4AF107935E67}" type="sibTrans" cxnId="{5541F939-4B0B-46CE-A305-BEAF557039B1}">
      <dgm:prSet/>
      <dgm:spPr/>
      <dgm:t>
        <a:bodyPr/>
        <a:lstStyle/>
        <a:p>
          <a:endParaRPr lang="en-US"/>
        </a:p>
      </dgm:t>
    </dgm:pt>
    <dgm:pt modelId="{E65FEFB6-57FF-4963-9A99-685A33899252}" type="pres">
      <dgm:prSet presAssocID="{3D81885F-9DB6-4482-90E0-548D62498583}" presName="Name0" presStyleCnt="0">
        <dgm:presLayoutVars>
          <dgm:dir/>
          <dgm:animLvl val="lvl"/>
          <dgm:resizeHandles val="exact"/>
        </dgm:presLayoutVars>
      </dgm:prSet>
      <dgm:spPr/>
      <dgm:t>
        <a:bodyPr/>
        <a:lstStyle/>
        <a:p>
          <a:endParaRPr lang="en-US"/>
        </a:p>
      </dgm:t>
    </dgm:pt>
    <dgm:pt modelId="{0708E0DC-8AE8-4E97-A52A-5E60BAFE312A}" type="pres">
      <dgm:prSet presAssocID="{E5C2468A-E021-49F5-8FE5-BEB3172761A4}" presName="linNode" presStyleCnt="0"/>
      <dgm:spPr/>
    </dgm:pt>
    <dgm:pt modelId="{D3422F72-E057-4985-AC7A-17D25AE4ABCC}" type="pres">
      <dgm:prSet presAssocID="{E5C2468A-E021-49F5-8FE5-BEB3172761A4}" presName="parentText" presStyleLbl="node1" presStyleIdx="0" presStyleCnt="5">
        <dgm:presLayoutVars>
          <dgm:chMax val="1"/>
          <dgm:bulletEnabled val="1"/>
        </dgm:presLayoutVars>
      </dgm:prSet>
      <dgm:spPr/>
      <dgm:t>
        <a:bodyPr/>
        <a:lstStyle/>
        <a:p>
          <a:endParaRPr lang="en-US"/>
        </a:p>
      </dgm:t>
    </dgm:pt>
    <dgm:pt modelId="{6380D6A1-3067-4337-AA64-9DEE04614C0D}" type="pres">
      <dgm:prSet presAssocID="{E5C2468A-E021-49F5-8FE5-BEB3172761A4}" presName="descendantText" presStyleLbl="alignAccFollowNode1" presStyleIdx="0" presStyleCnt="5">
        <dgm:presLayoutVars>
          <dgm:bulletEnabled val="1"/>
        </dgm:presLayoutVars>
      </dgm:prSet>
      <dgm:spPr/>
      <dgm:t>
        <a:bodyPr/>
        <a:lstStyle/>
        <a:p>
          <a:endParaRPr lang="en-US"/>
        </a:p>
      </dgm:t>
    </dgm:pt>
    <dgm:pt modelId="{2D3C96DA-F5EE-4B11-98BF-15311BE446DB}" type="pres">
      <dgm:prSet presAssocID="{CD428F7D-795A-4AD7-8361-8924846CBAAD}" presName="sp" presStyleCnt="0"/>
      <dgm:spPr/>
    </dgm:pt>
    <dgm:pt modelId="{FBE96B8E-DF8D-4612-9E20-0619AF8C1BD7}" type="pres">
      <dgm:prSet presAssocID="{6936AA67-A08B-4B6B-AF82-7C6461D4002C}" presName="linNode" presStyleCnt="0"/>
      <dgm:spPr/>
    </dgm:pt>
    <dgm:pt modelId="{A7E0C21D-8F07-4D2D-84E7-6BC30FF625D6}" type="pres">
      <dgm:prSet presAssocID="{6936AA67-A08B-4B6B-AF82-7C6461D4002C}" presName="parentText" presStyleLbl="node1" presStyleIdx="1" presStyleCnt="5">
        <dgm:presLayoutVars>
          <dgm:chMax val="1"/>
          <dgm:bulletEnabled val="1"/>
        </dgm:presLayoutVars>
      </dgm:prSet>
      <dgm:spPr/>
      <dgm:t>
        <a:bodyPr/>
        <a:lstStyle/>
        <a:p>
          <a:endParaRPr lang="en-US"/>
        </a:p>
      </dgm:t>
    </dgm:pt>
    <dgm:pt modelId="{448DE3BA-0375-4DC5-AF8A-A905431DEDD0}" type="pres">
      <dgm:prSet presAssocID="{6936AA67-A08B-4B6B-AF82-7C6461D4002C}" presName="descendantText" presStyleLbl="alignAccFollowNode1" presStyleIdx="1" presStyleCnt="5">
        <dgm:presLayoutVars>
          <dgm:bulletEnabled val="1"/>
        </dgm:presLayoutVars>
      </dgm:prSet>
      <dgm:spPr/>
      <dgm:t>
        <a:bodyPr/>
        <a:lstStyle/>
        <a:p>
          <a:endParaRPr lang="en-US"/>
        </a:p>
      </dgm:t>
    </dgm:pt>
    <dgm:pt modelId="{63C4FD73-05BB-44CF-A5E5-AA51951CBC62}" type="pres">
      <dgm:prSet presAssocID="{700DD886-18F3-4046-8BE0-6056A62E8D8B}" presName="sp" presStyleCnt="0"/>
      <dgm:spPr/>
    </dgm:pt>
    <dgm:pt modelId="{5EF99AF0-673C-4D82-BE9D-C3342EF796AF}" type="pres">
      <dgm:prSet presAssocID="{582477ED-9D76-4FFF-8AD3-0A6F96877925}" presName="linNode" presStyleCnt="0"/>
      <dgm:spPr/>
    </dgm:pt>
    <dgm:pt modelId="{1DFAE768-C4A6-4765-B6CF-842958014093}" type="pres">
      <dgm:prSet presAssocID="{582477ED-9D76-4FFF-8AD3-0A6F96877925}" presName="parentText" presStyleLbl="node1" presStyleIdx="2" presStyleCnt="5">
        <dgm:presLayoutVars>
          <dgm:chMax val="1"/>
          <dgm:bulletEnabled val="1"/>
        </dgm:presLayoutVars>
      </dgm:prSet>
      <dgm:spPr/>
      <dgm:t>
        <a:bodyPr/>
        <a:lstStyle/>
        <a:p>
          <a:endParaRPr lang="en-US"/>
        </a:p>
      </dgm:t>
    </dgm:pt>
    <dgm:pt modelId="{D89C9118-239D-4220-B7CB-F94AC5581AEB}" type="pres">
      <dgm:prSet presAssocID="{582477ED-9D76-4FFF-8AD3-0A6F96877925}" presName="descendantText" presStyleLbl="alignAccFollowNode1" presStyleIdx="2" presStyleCnt="5">
        <dgm:presLayoutVars>
          <dgm:bulletEnabled val="1"/>
        </dgm:presLayoutVars>
      </dgm:prSet>
      <dgm:spPr/>
      <dgm:t>
        <a:bodyPr/>
        <a:lstStyle/>
        <a:p>
          <a:endParaRPr lang="en-US"/>
        </a:p>
      </dgm:t>
    </dgm:pt>
    <dgm:pt modelId="{26C578C7-4D3D-4AB3-9F82-3491A07B05BD}" type="pres">
      <dgm:prSet presAssocID="{B7BCC68D-1E5C-4805-856C-873A3AF2EC4A}" presName="sp" presStyleCnt="0"/>
      <dgm:spPr/>
    </dgm:pt>
    <dgm:pt modelId="{00DEDDD1-9F49-40C2-AAA6-4F9B1821528C}" type="pres">
      <dgm:prSet presAssocID="{EA50659E-6D85-4DE2-8DF4-38B86E88B1B1}" presName="linNode" presStyleCnt="0"/>
      <dgm:spPr/>
    </dgm:pt>
    <dgm:pt modelId="{2A3BFFD2-80EE-4E31-B379-1FAFB0186A4F}" type="pres">
      <dgm:prSet presAssocID="{EA50659E-6D85-4DE2-8DF4-38B86E88B1B1}" presName="parentText" presStyleLbl="node1" presStyleIdx="3" presStyleCnt="5">
        <dgm:presLayoutVars>
          <dgm:chMax val="1"/>
          <dgm:bulletEnabled val="1"/>
        </dgm:presLayoutVars>
      </dgm:prSet>
      <dgm:spPr/>
      <dgm:t>
        <a:bodyPr/>
        <a:lstStyle/>
        <a:p>
          <a:endParaRPr lang="en-US"/>
        </a:p>
      </dgm:t>
    </dgm:pt>
    <dgm:pt modelId="{DCCC5F28-7894-4AE5-BB2C-EC03262A8562}" type="pres">
      <dgm:prSet presAssocID="{EA50659E-6D85-4DE2-8DF4-38B86E88B1B1}" presName="descendantText" presStyleLbl="alignAccFollowNode1" presStyleIdx="3" presStyleCnt="5">
        <dgm:presLayoutVars>
          <dgm:bulletEnabled val="1"/>
        </dgm:presLayoutVars>
      </dgm:prSet>
      <dgm:spPr/>
      <dgm:t>
        <a:bodyPr/>
        <a:lstStyle/>
        <a:p>
          <a:endParaRPr lang="en-US"/>
        </a:p>
      </dgm:t>
    </dgm:pt>
    <dgm:pt modelId="{3774C006-D1D7-44B8-9961-61A8B85F8C04}" type="pres">
      <dgm:prSet presAssocID="{393E4393-01BB-4F52-8929-37DA6D212E69}" presName="sp" presStyleCnt="0"/>
      <dgm:spPr/>
    </dgm:pt>
    <dgm:pt modelId="{81A107AC-6793-48C6-BEAB-E91DA593823E}" type="pres">
      <dgm:prSet presAssocID="{AA168A65-C05D-4FE2-8EB8-17A2B16B08F0}" presName="linNode" presStyleCnt="0"/>
      <dgm:spPr/>
    </dgm:pt>
    <dgm:pt modelId="{0A8FEA30-7974-4245-8AF7-95309ACFBACF}" type="pres">
      <dgm:prSet presAssocID="{AA168A65-C05D-4FE2-8EB8-17A2B16B08F0}" presName="parentText" presStyleLbl="node1" presStyleIdx="4" presStyleCnt="5">
        <dgm:presLayoutVars>
          <dgm:chMax val="1"/>
          <dgm:bulletEnabled val="1"/>
        </dgm:presLayoutVars>
      </dgm:prSet>
      <dgm:spPr/>
      <dgm:t>
        <a:bodyPr/>
        <a:lstStyle/>
        <a:p>
          <a:endParaRPr lang="en-US"/>
        </a:p>
      </dgm:t>
    </dgm:pt>
    <dgm:pt modelId="{7046E38F-C5D2-46F2-98B0-8C127223F973}" type="pres">
      <dgm:prSet presAssocID="{AA168A65-C05D-4FE2-8EB8-17A2B16B08F0}" presName="descendantText" presStyleLbl="alignAccFollowNode1" presStyleIdx="4" presStyleCnt="5">
        <dgm:presLayoutVars>
          <dgm:bulletEnabled val="1"/>
        </dgm:presLayoutVars>
      </dgm:prSet>
      <dgm:spPr/>
      <dgm:t>
        <a:bodyPr/>
        <a:lstStyle/>
        <a:p>
          <a:endParaRPr lang="en-US"/>
        </a:p>
      </dgm:t>
    </dgm:pt>
  </dgm:ptLst>
  <dgm:cxnLst>
    <dgm:cxn modelId="{8E115957-C5AC-4938-80A3-643F85197728}" type="presOf" srcId="{633AE920-071C-48B0-A95A-78C42E64629A}" destId="{D89C9118-239D-4220-B7CB-F94AC5581AEB}" srcOrd="0" destOrd="0" presId="urn:microsoft.com/office/officeart/2005/8/layout/vList5"/>
    <dgm:cxn modelId="{3EC584BE-5B91-4AF1-990B-88008E901B19}" srcId="{3D81885F-9DB6-4482-90E0-548D62498583}" destId="{EA50659E-6D85-4DE2-8DF4-38B86E88B1B1}" srcOrd="3" destOrd="0" parTransId="{365939A9-82FE-4061-9F24-D3CF6FA7EBC3}" sibTransId="{393E4393-01BB-4F52-8929-37DA6D212E69}"/>
    <dgm:cxn modelId="{63A49839-12DB-427A-8DC9-0BBD791EC2EF}" type="presOf" srcId="{3D81885F-9DB6-4482-90E0-548D62498583}" destId="{E65FEFB6-57FF-4963-9A99-685A33899252}" srcOrd="0" destOrd="0" presId="urn:microsoft.com/office/officeart/2005/8/layout/vList5"/>
    <dgm:cxn modelId="{199F9580-B7F2-45F2-BBEF-EF6511853967}" srcId="{E5C2468A-E021-49F5-8FE5-BEB3172761A4}" destId="{DDB39A08-D33F-457E-9FA8-A4E4264ACC7C}" srcOrd="0" destOrd="0" parTransId="{F45207B5-F825-42A3-ACBE-802BACC18C0A}" sibTransId="{04698AA5-67DF-484F-AD6B-A7C9015E55CD}"/>
    <dgm:cxn modelId="{5E8F5BC6-A1E4-46F8-B29F-8BDDB124161B}" type="presOf" srcId="{AA168A65-C05D-4FE2-8EB8-17A2B16B08F0}" destId="{0A8FEA30-7974-4245-8AF7-95309ACFBACF}" srcOrd="0" destOrd="0" presId="urn:microsoft.com/office/officeart/2005/8/layout/vList5"/>
    <dgm:cxn modelId="{34D95013-C418-4FF9-8EC7-35AB4AA63002}" type="presOf" srcId="{DDB39A08-D33F-457E-9FA8-A4E4264ACC7C}" destId="{6380D6A1-3067-4337-AA64-9DEE04614C0D}" srcOrd="0" destOrd="0" presId="urn:microsoft.com/office/officeart/2005/8/layout/vList5"/>
    <dgm:cxn modelId="{D9A61661-7980-4F48-9BF8-2250BB29617D}" srcId="{3D81885F-9DB6-4482-90E0-548D62498583}" destId="{E5C2468A-E021-49F5-8FE5-BEB3172761A4}" srcOrd="0" destOrd="0" parTransId="{167381A0-8DD4-498C-882E-83EABDC83F61}" sibTransId="{CD428F7D-795A-4AD7-8361-8924846CBAAD}"/>
    <dgm:cxn modelId="{26C91DAF-F2FD-414A-906C-3368191BF1C2}" srcId="{3D81885F-9DB6-4482-90E0-548D62498583}" destId="{6936AA67-A08B-4B6B-AF82-7C6461D4002C}" srcOrd="1" destOrd="0" parTransId="{7F69D0CE-1E52-485D-B7C4-E02AED201130}" sibTransId="{700DD886-18F3-4046-8BE0-6056A62E8D8B}"/>
    <dgm:cxn modelId="{5B6549BB-4D59-4588-A8B3-8AD2717CD325}" type="presOf" srcId="{EA50659E-6D85-4DE2-8DF4-38B86E88B1B1}" destId="{2A3BFFD2-80EE-4E31-B379-1FAFB0186A4F}" srcOrd="0" destOrd="0" presId="urn:microsoft.com/office/officeart/2005/8/layout/vList5"/>
    <dgm:cxn modelId="{E876E02E-AF80-42CC-AEBA-EF2978383DBD}" srcId="{582477ED-9D76-4FFF-8AD3-0A6F96877925}" destId="{633AE920-071C-48B0-A95A-78C42E64629A}" srcOrd="0" destOrd="0" parTransId="{5F66342A-C7B0-4B47-B5D7-F759B1C96BD1}" sibTransId="{94ADDFA9-15FB-447C-A4A9-43570ADF4E76}"/>
    <dgm:cxn modelId="{05BB4A96-074B-4670-80AD-A7E24B2B7572}" srcId="{EA50659E-6D85-4DE2-8DF4-38B86E88B1B1}" destId="{C47DA8DF-D7A8-421F-867F-AD18C6020F34}" srcOrd="0" destOrd="0" parTransId="{14960829-EC98-4D7B-A333-7BCE5991CA79}" sibTransId="{5E384E47-7C2D-459C-B36C-594ADF44371A}"/>
    <dgm:cxn modelId="{7C0786DF-8AF2-4563-8D25-4124966BD374}" type="presOf" srcId="{EA51E751-6512-4DEA-B5B3-2DE761106737}" destId="{448DE3BA-0375-4DC5-AF8A-A905431DEDD0}" srcOrd="0" destOrd="0" presId="urn:microsoft.com/office/officeart/2005/8/layout/vList5"/>
    <dgm:cxn modelId="{CA523705-06F2-4787-94FD-C74C48D84BEA}" type="presOf" srcId="{E5C2468A-E021-49F5-8FE5-BEB3172761A4}" destId="{D3422F72-E057-4985-AC7A-17D25AE4ABCC}" srcOrd="0" destOrd="0" presId="urn:microsoft.com/office/officeart/2005/8/layout/vList5"/>
    <dgm:cxn modelId="{C806B9FE-63B5-4D1A-BCA2-DD7623175D8A}" type="presOf" srcId="{582477ED-9D76-4FFF-8AD3-0A6F96877925}" destId="{1DFAE768-C4A6-4765-B6CF-842958014093}" srcOrd="0" destOrd="0" presId="urn:microsoft.com/office/officeart/2005/8/layout/vList5"/>
    <dgm:cxn modelId="{A80F7382-FBD4-4783-85C5-0A958BDF5D57}" srcId="{6936AA67-A08B-4B6B-AF82-7C6461D4002C}" destId="{EA51E751-6512-4DEA-B5B3-2DE761106737}" srcOrd="0" destOrd="0" parTransId="{04F6C0D6-D0B4-4B4B-BEA5-08D4B8D8C324}" sibTransId="{9AF477D1-F3C7-42DE-A515-8E69283E467C}"/>
    <dgm:cxn modelId="{6532514B-4213-432A-BFBE-49DEB77D944D}" type="presOf" srcId="{6936AA67-A08B-4B6B-AF82-7C6461D4002C}" destId="{A7E0C21D-8F07-4D2D-84E7-6BC30FF625D6}" srcOrd="0" destOrd="0" presId="urn:microsoft.com/office/officeart/2005/8/layout/vList5"/>
    <dgm:cxn modelId="{0385B2E5-7C81-4EEA-BEFE-7DBDF336B828}" type="presOf" srcId="{C47DA8DF-D7A8-421F-867F-AD18C6020F34}" destId="{DCCC5F28-7894-4AE5-BB2C-EC03262A8562}" srcOrd="0" destOrd="0" presId="urn:microsoft.com/office/officeart/2005/8/layout/vList5"/>
    <dgm:cxn modelId="{263958A1-3356-4441-9D97-3479742EF78E}" srcId="{3D81885F-9DB6-4482-90E0-548D62498583}" destId="{582477ED-9D76-4FFF-8AD3-0A6F96877925}" srcOrd="2" destOrd="0" parTransId="{FACF9400-6BDF-4DA6-AA2E-B317F56BCA89}" sibTransId="{B7BCC68D-1E5C-4805-856C-873A3AF2EC4A}"/>
    <dgm:cxn modelId="{BEA05CF4-47DC-42CB-BE34-4299CE75BB02}" srcId="{3D81885F-9DB6-4482-90E0-548D62498583}" destId="{AA168A65-C05D-4FE2-8EB8-17A2B16B08F0}" srcOrd="4" destOrd="0" parTransId="{EF38227C-5AF8-49BB-A351-6669628A24DC}" sibTransId="{542B987C-D539-44AC-B678-99C3D0EC4C75}"/>
    <dgm:cxn modelId="{0C4D81D8-221D-47D0-A76A-CC5D065A6100}" type="presOf" srcId="{D5A012B3-2A80-48F0-93FC-38063DB28E96}" destId="{7046E38F-C5D2-46F2-98B0-8C127223F973}" srcOrd="0" destOrd="0" presId="urn:microsoft.com/office/officeart/2005/8/layout/vList5"/>
    <dgm:cxn modelId="{5541F939-4B0B-46CE-A305-BEAF557039B1}" srcId="{AA168A65-C05D-4FE2-8EB8-17A2B16B08F0}" destId="{D5A012B3-2A80-48F0-93FC-38063DB28E96}" srcOrd="0" destOrd="0" parTransId="{EF492056-DD45-4A3B-9551-4F780FF874C9}" sibTransId="{881B50E6-DE0E-4D24-B8BA-4AF107935E67}"/>
    <dgm:cxn modelId="{4374210C-916F-4714-A4DE-ECAC8B677ABC}" type="presParOf" srcId="{E65FEFB6-57FF-4963-9A99-685A33899252}" destId="{0708E0DC-8AE8-4E97-A52A-5E60BAFE312A}" srcOrd="0" destOrd="0" presId="urn:microsoft.com/office/officeart/2005/8/layout/vList5"/>
    <dgm:cxn modelId="{385D8E4A-73FB-46F2-A697-385A4EBB366C}" type="presParOf" srcId="{0708E0DC-8AE8-4E97-A52A-5E60BAFE312A}" destId="{D3422F72-E057-4985-AC7A-17D25AE4ABCC}" srcOrd="0" destOrd="0" presId="urn:microsoft.com/office/officeart/2005/8/layout/vList5"/>
    <dgm:cxn modelId="{2F342C73-2F4C-4013-9F9A-3A845F9E6F51}" type="presParOf" srcId="{0708E0DC-8AE8-4E97-A52A-5E60BAFE312A}" destId="{6380D6A1-3067-4337-AA64-9DEE04614C0D}" srcOrd="1" destOrd="0" presId="urn:microsoft.com/office/officeart/2005/8/layout/vList5"/>
    <dgm:cxn modelId="{7D872E13-DFC6-4520-A7E4-1CD47EEC7D86}" type="presParOf" srcId="{E65FEFB6-57FF-4963-9A99-685A33899252}" destId="{2D3C96DA-F5EE-4B11-98BF-15311BE446DB}" srcOrd="1" destOrd="0" presId="urn:microsoft.com/office/officeart/2005/8/layout/vList5"/>
    <dgm:cxn modelId="{C57FC733-715A-4873-A262-622A93191DE5}" type="presParOf" srcId="{E65FEFB6-57FF-4963-9A99-685A33899252}" destId="{FBE96B8E-DF8D-4612-9E20-0619AF8C1BD7}" srcOrd="2" destOrd="0" presId="urn:microsoft.com/office/officeart/2005/8/layout/vList5"/>
    <dgm:cxn modelId="{D2CD7973-462D-4AEC-9BCF-6333E1C05EAD}" type="presParOf" srcId="{FBE96B8E-DF8D-4612-9E20-0619AF8C1BD7}" destId="{A7E0C21D-8F07-4D2D-84E7-6BC30FF625D6}" srcOrd="0" destOrd="0" presId="urn:microsoft.com/office/officeart/2005/8/layout/vList5"/>
    <dgm:cxn modelId="{D373CA5B-58A3-4101-A5C7-4B17A56FEFA8}" type="presParOf" srcId="{FBE96B8E-DF8D-4612-9E20-0619AF8C1BD7}" destId="{448DE3BA-0375-4DC5-AF8A-A905431DEDD0}" srcOrd="1" destOrd="0" presId="urn:microsoft.com/office/officeart/2005/8/layout/vList5"/>
    <dgm:cxn modelId="{8AB0C15D-E93F-4679-8FA5-54CF0D6BE1FA}" type="presParOf" srcId="{E65FEFB6-57FF-4963-9A99-685A33899252}" destId="{63C4FD73-05BB-44CF-A5E5-AA51951CBC62}" srcOrd="3" destOrd="0" presId="urn:microsoft.com/office/officeart/2005/8/layout/vList5"/>
    <dgm:cxn modelId="{052142A4-72EC-489E-B51D-0E087FC542F2}" type="presParOf" srcId="{E65FEFB6-57FF-4963-9A99-685A33899252}" destId="{5EF99AF0-673C-4D82-BE9D-C3342EF796AF}" srcOrd="4" destOrd="0" presId="urn:microsoft.com/office/officeart/2005/8/layout/vList5"/>
    <dgm:cxn modelId="{B0489556-7D4E-4ABB-A513-113BBC31DA0C}" type="presParOf" srcId="{5EF99AF0-673C-4D82-BE9D-C3342EF796AF}" destId="{1DFAE768-C4A6-4765-B6CF-842958014093}" srcOrd="0" destOrd="0" presId="urn:microsoft.com/office/officeart/2005/8/layout/vList5"/>
    <dgm:cxn modelId="{764770AE-690B-4DDD-893D-692C6C02B4BB}" type="presParOf" srcId="{5EF99AF0-673C-4D82-BE9D-C3342EF796AF}" destId="{D89C9118-239D-4220-B7CB-F94AC5581AEB}" srcOrd="1" destOrd="0" presId="urn:microsoft.com/office/officeart/2005/8/layout/vList5"/>
    <dgm:cxn modelId="{E044FDE7-FC16-4B5D-8378-201DF946A9E5}" type="presParOf" srcId="{E65FEFB6-57FF-4963-9A99-685A33899252}" destId="{26C578C7-4D3D-4AB3-9F82-3491A07B05BD}" srcOrd="5" destOrd="0" presId="urn:microsoft.com/office/officeart/2005/8/layout/vList5"/>
    <dgm:cxn modelId="{67F7AB75-DD4B-4B5E-A63D-17E4F9945280}" type="presParOf" srcId="{E65FEFB6-57FF-4963-9A99-685A33899252}" destId="{00DEDDD1-9F49-40C2-AAA6-4F9B1821528C}" srcOrd="6" destOrd="0" presId="urn:microsoft.com/office/officeart/2005/8/layout/vList5"/>
    <dgm:cxn modelId="{00F5D0FF-0A1D-4CA9-876A-E89AAF7DA6A5}" type="presParOf" srcId="{00DEDDD1-9F49-40C2-AAA6-4F9B1821528C}" destId="{2A3BFFD2-80EE-4E31-B379-1FAFB0186A4F}" srcOrd="0" destOrd="0" presId="urn:microsoft.com/office/officeart/2005/8/layout/vList5"/>
    <dgm:cxn modelId="{A92FD710-62D4-49A1-A349-514A2707C018}" type="presParOf" srcId="{00DEDDD1-9F49-40C2-AAA6-4F9B1821528C}" destId="{DCCC5F28-7894-4AE5-BB2C-EC03262A8562}" srcOrd="1" destOrd="0" presId="urn:microsoft.com/office/officeart/2005/8/layout/vList5"/>
    <dgm:cxn modelId="{366ACDEB-8408-49FF-88DB-D25FCB6B80A7}" type="presParOf" srcId="{E65FEFB6-57FF-4963-9A99-685A33899252}" destId="{3774C006-D1D7-44B8-9961-61A8B85F8C04}" srcOrd="7" destOrd="0" presId="urn:microsoft.com/office/officeart/2005/8/layout/vList5"/>
    <dgm:cxn modelId="{1576960B-E0BC-499A-A949-ECFB72BB8427}" type="presParOf" srcId="{E65FEFB6-57FF-4963-9A99-685A33899252}" destId="{81A107AC-6793-48C6-BEAB-E91DA593823E}" srcOrd="8" destOrd="0" presId="urn:microsoft.com/office/officeart/2005/8/layout/vList5"/>
    <dgm:cxn modelId="{454CE76B-8C81-4A3C-94A6-92A730F684DB}" type="presParOf" srcId="{81A107AC-6793-48C6-BEAB-E91DA593823E}" destId="{0A8FEA30-7974-4245-8AF7-95309ACFBACF}" srcOrd="0" destOrd="0" presId="urn:microsoft.com/office/officeart/2005/8/layout/vList5"/>
    <dgm:cxn modelId="{EDA1E6CF-2805-439F-92A2-5D8C09732656}" type="presParOf" srcId="{81A107AC-6793-48C6-BEAB-E91DA593823E}" destId="{7046E38F-C5D2-46F2-98B0-8C127223F97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5FEC9-E400-4407-9381-E5AABEFCCB73}">
      <dsp:nvSpPr>
        <dsp:cNvPr id="0" name=""/>
        <dsp:cNvSpPr/>
      </dsp:nvSpPr>
      <dsp:spPr>
        <a:xfrm>
          <a:off x="1485" y="949373"/>
          <a:ext cx="2356447" cy="162359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A3271-0DA6-40AA-BC97-376E26F959C6}">
      <dsp:nvSpPr>
        <dsp:cNvPr id="0" name=""/>
        <dsp:cNvSpPr/>
      </dsp:nvSpPr>
      <dsp:spPr>
        <a:xfrm>
          <a:off x="1485"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rtl="0">
            <a:lnSpc>
              <a:spcPct val="90000"/>
            </a:lnSpc>
            <a:spcBef>
              <a:spcPct val="0"/>
            </a:spcBef>
            <a:spcAft>
              <a:spcPct val="35000"/>
            </a:spcAft>
          </a:pPr>
          <a:r>
            <a:rPr lang="en-US" sz="1400" b="1" kern="1200" smtClean="0">
              <a:latin typeface="Arial" panose="020B0604020202020204" pitchFamily="34" charset="0"/>
              <a:cs typeface="Arial" panose="020B0604020202020204" pitchFamily="34" charset="0"/>
            </a:rPr>
            <a:t>Contained</a:t>
          </a:r>
          <a:r>
            <a:rPr lang="en-US" sz="1400" kern="1200" smtClean="0">
              <a:latin typeface="Arial" panose="020B0604020202020204" pitchFamily="34" charset="0"/>
              <a:cs typeface="Arial" panose="020B0604020202020204" pitchFamily="34" charset="0"/>
            </a:rPr>
            <a:t> - A card is identifiable as a single, contained unit.</a:t>
          </a:r>
          <a:endParaRPr lang="en-US" sz="1400" kern="1200">
            <a:latin typeface="Arial" panose="020B0604020202020204" pitchFamily="34" charset="0"/>
            <a:cs typeface="Arial" panose="020B0604020202020204" pitchFamily="34" charset="0"/>
          </a:endParaRPr>
        </a:p>
      </dsp:txBody>
      <dsp:txXfrm>
        <a:off x="1485" y="2572966"/>
        <a:ext cx="2356447" cy="874241"/>
      </dsp:txXfrm>
    </dsp:sp>
    <dsp:sp modelId="{155A746D-F50D-4DC5-901C-9E79D90E2210}">
      <dsp:nvSpPr>
        <dsp:cNvPr id="0" name=""/>
        <dsp:cNvSpPr/>
      </dsp:nvSpPr>
      <dsp:spPr>
        <a:xfrm>
          <a:off x="2593676" y="949373"/>
          <a:ext cx="2356447" cy="162359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91887-D67E-4B5C-B586-C37D512C433F}">
      <dsp:nvSpPr>
        <dsp:cNvPr id="0" name=""/>
        <dsp:cNvSpPr/>
      </dsp:nvSpPr>
      <dsp:spPr>
        <a:xfrm>
          <a:off x="2593676"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rtl="0">
            <a:lnSpc>
              <a:spcPct val="90000"/>
            </a:lnSpc>
            <a:spcBef>
              <a:spcPct val="0"/>
            </a:spcBef>
            <a:spcAft>
              <a:spcPct val="35000"/>
            </a:spcAft>
          </a:pPr>
          <a:r>
            <a:rPr lang="en-US" sz="1400" b="1" kern="1200" smtClean="0">
              <a:latin typeface="Arial" panose="020B0604020202020204" pitchFamily="34" charset="0"/>
              <a:cs typeface="Arial" panose="020B0604020202020204" pitchFamily="34" charset="0"/>
            </a:rPr>
            <a:t>Independent</a:t>
          </a:r>
          <a:r>
            <a:rPr lang="en-US" sz="1400" kern="1200" smtClean="0">
              <a:latin typeface="Arial" panose="020B0604020202020204" pitchFamily="34" charset="0"/>
              <a:cs typeface="Arial" panose="020B0604020202020204" pitchFamily="34" charset="0"/>
            </a:rPr>
            <a:t> - A card can stand alone, without relying on surrounding elements for context</a:t>
          </a:r>
          <a:endParaRPr lang="en-US" sz="1400" kern="1200">
            <a:latin typeface="Arial" panose="020B0604020202020204" pitchFamily="34" charset="0"/>
            <a:cs typeface="Arial" panose="020B0604020202020204" pitchFamily="34" charset="0"/>
          </a:endParaRPr>
        </a:p>
      </dsp:txBody>
      <dsp:txXfrm>
        <a:off x="2593676" y="2572966"/>
        <a:ext cx="2356447" cy="874241"/>
      </dsp:txXfrm>
    </dsp:sp>
    <dsp:sp modelId="{0080A559-22A9-4EB4-8939-181F066A7623}">
      <dsp:nvSpPr>
        <dsp:cNvPr id="0" name=""/>
        <dsp:cNvSpPr/>
      </dsp:nvSpPr>
      <dsp:spPr>
        <a:xfrm>
          <a:off x="5185867" y="949373"/>
          <a:ext cx="2356447" cy="162359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89BC24-7F2A-4160-A3DA-CCAACC63F94C}">
      <dsp:nvSpPr>
        <dsp:cNvPr id="0" name=""/>
        <dsp:cNvSpPr/>
      </dsp:nvSpPr>
      <dsp:spPr>
        <a:xfrm>
          <a:off x="5185867"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rtl="0">
            <a:lnSpc>
              <a:spcPct val="90000"/>
            </a:lnSpc>
            <a:spcBef>
              <a:spcPct val="0"/>
            </a:spcBef>
            <a:spcAft>
              <a:spcPct val="35000"/>
            </a:spcAft>
          </a:pPr>
          <a:r>
            <a:rPr lang="en-US" sz="1400" b="1" kern="1200" smtClean="0">
              <a:latin typeface="Arial" panose="020B0604020202020204" pitchFamily="34" charset="0"/>
              <a:cs typeface="Arial" panose="020B0604020202020204" pitchFamily="34" charset="0"/>
            </a:rPr>
            <a:t>Individual</a:t>
          </a:r>
          <a:r>
            <a:rPr lang="en-US" sz="1400" kern="1200" smtClean="0">
              <a:latin typeface="Arial" panose="020B0604020202020204" pitchFamily="34" charset="0"/>
              <a:cs typeface="Arial" panose="020B0604020202020204" pitchFamily="34" charset="0"/>
            </a:rPr>
            <a:t> - A card cannot merge with another card, or divide into multiple cards. </a:t>
          </a:r>
          <a:endParaRPr lang="en-US" sz="1400" kern="1200">
            <a:latin typeface="Arial" panose="020B0604020202020204" pitchFamily="34" charset="0"/>
            <a:cs typeface="Arial" panose="020B0604020202020204" pitchFamily="34" charset="0"/>
          </a:endParaRPr>
        </a:p>
      </dsp:txBody>
      <dsp:txXfrm>
        <a:off x="5185867" y="2572966"/>
        <a:ext cx="2356447" cy="874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64039-A7C7-4E2A-9526-EE372088867A}">
      <dsp:nvSpPr>
        <dsp:cNvPr id="0" name=""/>
        <dsp:cNvSpPr/>
      </dsp:nvSpPr>
      <dsp:spPr>
        <a:xfrm rot="5400000">
          <a:off x="2404384" y="-800417"/>
          <a:ext cx="843319"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Arial" panose="020B0604020202020204" pitchFamily="34" charset="0"/>
              <a:cs typeface="Arial" panose="020B0604020202020204" pitchFamily="34" charset="0"/>
            </a:rPr>
            <a:t>Work for every user, regardless of browser choice, because they are built with progressive enhancement as a core tenet.</a:t>
          </a:r>
          <a:endParaRPr lang="en-US" sz="1300" kern="1200" dirty="0">
            <a:latin typeface="Arial" panose="020B0604020202020204" pitchFamily="34" charset="0"/>
            <a:cs typeface="Arial" panose="020B0604020202020204" pitchFamily="34" charset="0"/>
          </a:endParaRPr>
        </a:p>
      </dsp:txBody>
      <dsp:txXfrm rot="-5400000">
        <a:off x="1496141" y="148993"/>
        <a:ext cx="2618639" cy="760985"/>
      </dsp:txXfrm>
    </dsp:sp>
    <dsp:sp modelId="{FD0A0ECD-F0F3-4B8D-9EA3-9278CC00A27F}">
      <dsp:nvSpPr>
        <dsp:cNvPr id="0" name=""/>
        <dsp:cNvSpPr/>
      </dsp:nvSpPr>
      <dsp:spPr>
        <a:xfrm>
          <a:off x="0" y="2411"/>
          <a:ext cx="1496140" cy="1054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Progressive</a:t>
          </a:r>
          <a:endParaRPr lang="en-US" sz="1600" kern="1200" dirty="0">
            <a:latin typeface="Arial" panose="020B0604020202020204" pitchFamily="34" charset="0"/>
            <a:cs typeface="Arial" panose="020B0604020202020204" pitchFamily="34" charset="0"/>
          </a:endParaRPr>
        </a:p>
      </dsp:txBody>
      <dsp:txXfrm>
        <a:off x="51459" y="53870"/>
        <a:ext cx="1393222" cy="951231"/>
      </dsp:txXfrm>
    </dsp:sp>
    <dsp:sp modelId="{7A05D3C8-3045-41ED-88B3-511079081F47}">
      <dsp:nvSpPr>
        <dsp:cNvPr id="0" name=""/>
        <dsp:cNvSpPr/>
      </dsp:nvSpPr>
      <dsp:spPr>
        <a:xfrm rot="5400000">
          <a:off x="2404384" y="306439"/>
          <a:ext cx="843319"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Arial" panose="020B0604020202020204" pitchFamily="34" charset="0"/>
              <a:cs typeface="Arial" panose="020B0604020202020204" pitchFamily="34" charset="0"/>
            </a:rPr>
            <a:t>Fit any form factor, desktop, mobile, tablet, or whatever is next.</a:t>
          </a:r>
          <a:endParaRPr lang="en-US" sz="1300" kern="1200" dirty="0">
            <a:latin typeface="Arial" panose="020B0604020202020204" pitchFamily="34" charset="0"/>
            <a:cs typeface="Arial" panose="020B0604020202020204" pitchFamily="34" charset="0"/>
          </a:endParaRPr>
        </a:p>
      </dsp:txBody>
      <dsp:txXfrm rot="-5400000">
        <a:off x="1496141" y="1255850"/>
        <a:ext cx="2618639" cy="760985"/>
      </dsp:txXfrm>
    </dsp:sp>
    <dsp:sp modelId="{4FEB4F25-54DF-4B30-BB1D-2C7E8B0D9E56}">
      <dsp:nvSpPr>
        <dsp:cNvPr id="0" name=""/>
        <dsp:cNvSpPr/>
      </dsp:nvSpPr>
      <dsp:spPr>
        <a:xfrm>
          <a:off x="0" y="1109267"/>
          <a:ext cx="1496140" cy="1054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Responsive</a:t>
          </a:r>
          <a:endParaRPr lang="en-US" sz="1600" kern="1200" dirty="0">
            <a:latin typeface="Arial" panose="020B0604020202020204" pitchFamily="34" charset="0"/>
            <a:cs typeface="Arial" panose="020B0604020202020204" pitchFamily="34" charset="0"/>
          </a:endParaRPr>
        </a:p>
      </dsp:txBody>
      <dsp:txXfrm>
        <a:off x="51459" y="1160726"/>
        <a:ext cx="1393222" cy="951231"/>
      </dsp:txXfrm>
    </dsp:sp>
    <dsp:sp modelId="{2813A46B-31FE-4830-977B-81E4AC3BB102}">
      <dsp:nvSpPr>
        <dsp:cNvPr id="0" name=""/>
        <dsp:cNvSpPr/>
      </dsp:nvSpPr>
      <dsp:spPr>
        <a:xfrm rot="5400000">
          <a:off x="2404384" y="1413296"/>
          <a:ext cx="843319"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Arial" panose="020B0604020202020204" pitchFamily="34" charset="0"/>
              <a:cs typeface="Arial" panose="020B0604020202020204" pitchFamily="34" charset="0"/>
            </a:rPr>
            <a:t>Enhanced with service workers to work offline or on low-quality networks.</a:t>
          </a:r>
          <a:endParaRPr lang="en-US" sz="1300" kern="1200" dirty="0">
            <a:latin typeface="Arial" panose="020B0604020202020204" pitchFamily="34" charset="0"/>
            <a:cs typeface="Arial" panose="020B0604020202020204" pitchFamily="34" charset="0"/>
          </a:endParaRPr>
        </a:p>
      </dsp:txBody>
      <dsp:txXfrm rot="-5400000">
        <a:off x="1496141" y="2362707"/>
        <a:ext cx="2618639" cy="760985"/>
      </dsp:txXfrm>
    </dsp:sp>
    <dsp:sp modelId="{C33A1CA0-9DFD-4B8C-952C-7B68767F01A7}">
      <dsp:nvSpPr>
        <dsp:cNvPr id="0" name=""/>
        <dsp:cNvSpPr/>
      </dsp:nvSpPr>
      <dsp:spPr>
        <a:xfrm>
          <a:off x="0" y="2216124"/>
          <a:ext cx="1496140" cy="1054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Connectivity independent</a:t>
          </a:r>
          <a:r>
            <a:rPr lang="en-US" sz="1600" kern="1200" dirty="0" smtClean="0">
              <a:latin typeface="Arial" panose="020B0604020202020204" pitchFamily="34" charset="0"/>
              <a:cs typeface="Arial" panose="020B0604020202020204" pitchFamily="34" charset="0"/>
            </a:rPr>
            <a:t/>
          </a:r>
          <a:br>
            <a:rPr lang="en-US" sz="1600" kern="1200" dirty="0" smtClean="0">
              <a:latin typeface="Arial" panose="020B0604020202020204" pitchFamily="34" charset="0"/>
              <a:cs typeface="Arial" panose="020B0604020202020204" pitchFamily="34" charset="0"/>
            </a:rPr>
          </a:br>
          <a:endParaRPr lang="en-US" sz="1600" kern="1200" dirty="0">
            <a:latin typeface="Arial" panose="020B0604020202020204" pitchFamily="34" charset="0"/>
            <a:cs typeface="Arial" panose="020B0604020202020204" pitchFamily="34" charset="0"/>
          </a:endParaRPr>
        </a:p>
      </dsp:txBody>
      <dsp:txXfrm>
        <a:off x="51459" y="2267583"/>
        <a:ext cx="1393222" cy="951231"/>
      </dsp:txXfrm>
    </dsp:sp>
    <dsp:sp modelId="{8D50F361-E92D-475A-A5F3-A60A2F5E87AD}">
      <dsp:nvSpPr>
        <dsp:cNvPr id="0" name=""/>
        <dsp:cNvSpPr/>
      </dsp:nvSpPr>
      <dsp:spPr>
        <a:xfrm rot="5400000">
          <a:off x="2404384" y="2520153"/>
          <a:ext cx="843319"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Arial" panose="020B0604020202020204" pitchFamily="34" charset="0"/>
              <a:cs typeface="Arial" panose="020B0604020202020204" pitchFamily="34" charset="0"/>
            </a:rPr>
            <a:t>Use the app-shell model to provide app-style navigation and interactions.</a:t>
          </a:r>
          <a:endParaRPr lang="en-US" sz="1300" kern="1200" dirty="0">
            <a:latin typeface="Arial" panose="020B0604020202020204" pitchFamily="34" charset="0"/>
            <a:cs typeface="Arial" panose="020B0604020202020204" pitchFamily="34" charset="0"/>
          </a:endParaRPr>
        </a:p>
      </dsp:txBody>
      <dsp:txXfrm rot="-5400000">
        <a:off x="1496141" y="3469564"/>
        <a:ext cx="2618639" cy="760985"/>
      </dsp:txXfrm>
    </dsp:sp>
    <dsp:sp modelId="{31A25553-5DF5-47A5-9849-52662ACEEE74}">
      <dsp:nvSpPr>
        <dsp:cNvPr id="0" name=""/>
        <dsp:cNvSpPr/>
      </dsp:nvSpPr>
      <dsp:spPr>
        <a:xfrm>
          <a:off x="0" y="3322981"/>
          <a:ext cx="1496140" cy="1054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App-like</a:t>
          </a:r>
          <a:r>
            <a:rPr lang="en-US" sz="1600" kern="1200" dirty="0" smtClean="0">
              <a:latin typeface="Arial" panose="020B0604020202020204" pitchFamily="34" charset="0"/>
              <a:cs typeface="Arial" panose="020B0604020202020204" pitchFamily="34" charset="0"/>
            </a:rPr>
            <a:t/>
          </a:r>
          <a:br>
            <a:rPr lang="en-US" sz="1600" kern="1200" dirty="0" smtClean="0">
              <a:latin typeface="Arial" panose="020B0604020202020204" pitchFamily="34" charset="0"/>
              <a:cs typeface="Arial" panose="020B0604020202020204" pitchFamily="34" charset="0"/>
            </a:rPr>
          </a:br>
          <a:endParaRPr lang="en-US" sz="1600" kern="1200" dirty="0">
            <a:latin typeface="Arial" panose="020B0604020202020204" pitchFamily="34" charset="0"/>
            <a:cs typeface="Arial" panose="020B0604020202020204" pitchFamily="34" charset="0"/>
          </a:endParaRPr>
        </a:p>
      </dsp:txBody>
      <dsp:txXfrm>
        <a:off x="51459" y="3374440"/>
        <a:ext cx="1393222" cy="951231"/>
      </dsp:txXfrm>
    </dsp:sp>
    <dsp:sp modelId="{A074B65D-1DED-491A-9702-E477CC2BA1D4}">
      <dsp:nvSpPr>
        <dsp:cNvPr id="0" name=""/>
        <dsp:cNvSpPr/>
      </dsp:nvSpPr>
      <dsp:spPr>
        <a:xfrm rot="5400000">
          <a:off x="2404384" y="3627010"/>
          <a:ext cx="843319"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latin typeface="Arial" panose="020B0604020202020204" pitchFamily="34" charset="0"/>
              <a:cs typeface="Arial" panose="020B0604020202020204" pitchFamily="34" charset="0"/>
            </a:rPr>
            <a:t>Always up-to-date thanks to the service worker update process.</a:t>
          </a:r>
          <a:endParaRPr lang="en-US" sz="1300" kern="1200" dirty="0">
            <a:latin typeface="Arial" panose="020B0604020202020204" pitchFamily="34" charset="0"/>
            <a:cs typeface="Arial" panose="020B0604020202020204" pitchFamily="34" charset="0"/>
          </a:endParaRPr>
        </a:p>
      </dsp:txBody>
      <dsp:txXfrm rot="-5400000">
        <a:off x="1496141" y="4576421"/>
        <a:ext cx="2618639" cy="760985"/>
      </dsp:txXfrm>
    </dsp:sp>
    <dsp:sp modelId="{ED3E742D-C5BF-4E8E-BD2E-102C32B5CBBF}">
      <dsp:nvSpPr>
        <dsp:cNvPr id="0" name=""/>
        <dsp:cNvSpPr/>
      </dsp:nvSpPr>
      <dsp:spPr>
        <a:xfrm>
          <a:off x="0" y="4429838"/>
          <a:ext cx="1496140" cy="10541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Fresh</a:t>
          </a:r>
          <a:r>
            <a:rPr lang="en-US" sz="1600" kern="1200" dirty="0" smtClean="0">
              <a:latin typeface="Arial" panose="020B0604020202020204" pitchFamily="34" charset="0"/>
              <a:cs typeface="Arial" panose="020B0604020202020204" pitchFamily="34" charset="0"/>
            </a:rPr>
            <a:t/>
          </a:r>
          <a:br>
            <a:rPr lang="en-US" sz="1600" kern="1200" dirty="0" smtClean="0">
              <a:latin typeface="Arial" panose="020B0604020202020204" pitchFamily="34" charset="0"/>
              <a:cs typeface="Arial" panose="020B0604020202020204" pitchFamily="34" charset="0"/>
            </a:rPr>
          </a:br>
          <a:endParaRPr lang="en-US" sz="1600" kern="1200" dirty="0">
            <a:latin typeface="Arial" panose="020B0604020202020204" pitchFamily="34" charset="0"/>
            <a:cs typeface="Arial" panose="020B0604020202020204" pitchFamily="34" charset="0"/>
          </a:endParaRPr>
        </a:p>
      </dsp:txBody>
      <dsp:txXfrm>
        <a:off x="51459" y="4481297"/>
        <a:ext cx="1393222" cy="951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0D6A1-3067-4337-AA64-9DEE04614C0D}">
      <dsp:nvSpPr>
        <dsp:cNvPr id="0" name=""/>
        <dsp:cNvSpPr/>
      </dsp:nvSpPr>
      <dsp:spPr>
        <a:xfrm rot="5400000">
          <a:off x="2416096" y="-815125"/>
          <a:ext cx="819894"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Served via HTTPS to prevent snooping and ensure content has not been tampered with.</a:t>
          </a:r>
          <a:endParaRPr lang="en-US" sz="1200" kern="1200" dirty="0"/>
        </a:p>
      </dsp:txBody>
      <dsp:txXfrm rot="-5400000">
        <a:off x="1496140" y="144855"/>
        <a:ext cx="2619782" cy="739846"/>
      </dsp:txXfrm>
    </dsp:sp>
    <dsp:sp modelId="{D3422F72-E057-4985-AC7A-17D25AE4ABCC}">
      <dsp:nvSpPr>
        <dsp:cNvPr id="0" name=""/>
        <dsp:cNvSpPr/>
      </dsp:nvSpPr>
      <dsp:spPr>
        <a:xfrm>
          <a:off x="0" y="2344"/>
          <a:ext cx="1496140" cy="10248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smtClean="0">
              <a:latin typeface="Arial" panose="020B0604020202020204" pitchFamily="34" charset="0"/>
              <a:cs typeface="Arial" panose="020B0604020202020204" pitchFamily="34" charset="0"/>
            </a:rPr>
            <a:t>Safe</a:t>
          </a:r>
          <a:r>
            <a:rPr lang="en-US" sz="1800" kern="1200" dirty="0" smtClean="0">
              <a:latin typeface="Arial" panose="020B0604020202020204" pitchFamily="34" charset="0"/>
              <a:cs typeface="Arial" panose="020B0604020202020204" pitchFamily="34" charset="0"/>
            </a:rPr>
            <a:t/>
          </a:r>
          <a:br>
            <a:rPr lang="en-US" sz="1800" kern="1200" dirty="0" smtClean="0">
              <a:latin typeface="Arial" panose="020B0604020202020204" pitchFamily="34" charset="0"/>
              <a:cs typeface="Arial" panose="020B0604020202020204" pitchFamily="34" charset="0"/>
            </a:rPr>
          </a:br>
          <a:endParaRPr lang="en-US" sz="1800" kern="1200" dirty="0">
            <a:latin typeface="Arial" panose="020B0604020202020204" pitchFamily="34" charset="0"/>
            <a:cs typeface="Arial" panose="020B0604020202020204" pitchFamily="34" charset="0"/>
          </a:endParaRPr>
        </a:p>
      </dsp:txBody>
      <dsp:txXfrm>
        <a:off x="50030" y="52374"/>
        <a:ext cx="1396080" cy="924807"/>
      </dsp:txXfrm>
    </dsp:sp>
    <dsp:sp modelId="{448DE3BA-0375-4DC5-AF8A-A905431DEDD0}">
      <dsp:nvSpPr>
        <dsp:cNvPr id="0" name=""/>
        <dsp:cNvSpPr/>
      </dsp:nvSpPr>
      <dsp:spPr>
        <a:xfrm rot="5400000">
          <a:off x="2416096" y="260985"/>
          <a:ext cx="819894"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Are identifiable as “applications” thanks to W3C manifests and service worker registration scope allowing search engines to find them.</a:t>
          </a:r>
          <a:endParaRPr lang="en-US" sz="1200" kern="1200" dirty="0"/>
        </a:p>
      </dsp:txBody>
      <dsp:txXfrm rot="-5400000">
        <a:off x="1496140" y="1220965"/>
        <a:ext cx="2619782" cy="739846"/>
      </dsp:txXfrm>
    </dsp:sp>
    <dsp:sp modelId="{A7E0C21D-8F07-4D2D-84E7-6BC30FF625D6}">
      <dsp:nvSpPr>
        <dsp:cNvPr id="0" name=""/>
        <dsp:cNvSpPr/>
      </dsp:nvSpPr>
      <dsp:spPr>
        <a:xfrm>
          <a:off x="0" y="1078455"/>
          <a:ext cx="1496140" cy="10248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smtClean="0"/>
            <a:t>Discoverable</a:t>
          </a:r>
          <a:r>
            <a:rPr lang="en-US" sz="1800" kern="1200" dirty="0" smtClean="0"/>
            <a:t/>
          </a:r>
          <a:br>
            <a:rPr lang="en-US" sz="1800" kern="1200" dirty="0" smtClean="0"/>
          </a:br>
          <a:endParaRPr lang="en-US" sz="1800" kern="1200" dirty="0"/>
        </a:p>
      </dsp:txBody>
      <dsp:txXfrm>
        <a:off x="50030" y="1128485"/>
        <a:ext cx="1396080" cy="924807"/>
      </dsp:txXfrm>
    </dsp:sp>
    <dsp:sp modelId="{D89C9118-239D-4220-B7CB-F94AC5581AEB}">
      <dsp:nvSpPr>
        <dsp:cNvPr id="0" name=""/>
        <dsp:cNvSpPr/>
      </dsp:nvSpPr>
      <dsp:spPr>
        <a:xfrm rot="5400000">
          <a:off x="2416096" y="1337096"/>
          <a:ext cx="819894"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Make re-engagement easy through features like push notifications.</a:t>
          </a:r>
          <a:endParaRPr lang="en-US" sz="1200" kern="1200" dirty="0"/>
        </a:p>
      </dsp:txBody>
      <dsp:txXfrm rot="-5400000">
        <a:off x="1496140" y="2297076"/>
        <a:ext cx="2619782" cy="739846"/>
      </dsp:txXfrm>
    </dsp:sp>
    <dsp:sp modelId="{1DFAE768-C4A6-4765-B6CF-842958014093}">
      <dsp:nvSpPr>
        <dsp:cNvPr id="0" name=""/>
        <dsp:cNvSpPr/>
      </dsp:nvSpPr>
      <dsp:spPr>
        <a:xfrm>
          <a:off x="0" y="2154566"/>
          <a:ext cx="1496140" cy="10248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smtClean="0"/>
            <a:t>Re-engageable</a:t>
          </a:r>
          <a:r>
            <a:rPr lang="en-US" sz="1800" kern="1200" dirty="0" smtClean="0"/>
            <a:t/>
          </a:r>
          <a:br>
            <a:rPr lang="en-US" sz="1800" kern="1200" dirty="0" smtClean="0"/>
          </a:br>
          <a:endParaRPr lang="en-US" sz="1800" kern="1200" dirty="0"/>
        </a:p>
      </dsp:txBody>
      <dsp:txXfrm>
        <a:off x="50030" y="2204596"/>
        <a:ext cx="1396080" cy="924807"/>
      </dsp:txXfrm>
    </dsp:sp>
    <dsp:sp modelId="{DCCC5F28-7894-4AE5-BB2C-EC03262A8562}">
      <dsp:nvSpPr>
        <dsp:cNvPr id="0" name=""/>
        <dsp:cNvSpPr/>
      </dsp:nvSpPr>
      <dsp:spPr>
        <a:xfrm rot="5400000">
          <a:off x="2416096" y="2413208"/>
          <a:ext cx="819894"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Allow users to “keep” apps they find most useful on their home screen without the hassle of an app store.</a:t>
          </a:r>
          <a:endParaRPr lang="en-US" sz="1200" kern="1200" dirty="0"/>
        </a:p>
      </dsp:txBody>
      <dsp:txXfrm rot="-5400000">
        <a:off x="1496140" y="3373188"/>
        <a:ext cx="2619782" cy="739846"/>
      </dsp:txXfrm>
    </dsp:sp>
    <dsp:sp modelId="{2A3BFFD2-80EE-4E31-B379-1FAFB0186A4F}">
      <dsp:nvSpPr>
        <dsp:cNvPr id="0" name=""/>
        <dsp:cNvSpPr/>
      </dsp:nvSpPr>
      <dsp:spPr>
        <a:xfrm>
          <a:off x="0" y="3230677"/>
          <a:ext cx="1496140" cy="10248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smtClean="0"/>
            <a:t>Installable</a:t>
          </a:r>
          <a:r>
            <a:rPr lang="en-US" sz="1800" kern="1200" dirty="0" smtClean="0"/>
            <a:t/>
          </a:r>
          <a:br>
            <a:rPr lang="en-US" sz="1800" kern="1200" dirty="0" smtClean="0"/>
          </a:br>
          <a:endParaRPr lang="en-US" sz="1800" kern="1200" dirty="0"/>
        </a:p>
      </dsp:txBody>
      <dsp:txXfrm>
        <a:off x="50030" y="3280707"/>
        <a:ext cx="1396080" cy="924807"/>
      </dsp:txXfrm>
    </dsp:sp>
    <dsp:sp modelId="{7046E38F-C5D2-46F2-98B0-8C127223F973}">
      <dsp:nvSpPr>
        <dsp:cNvPr id="0" name=""/>
        <dsp:cNvSpPr/>
      </dsp:nvSpPr>
      <dsp:spPr>
        <a:xfrm rot="5400000">
          <a:off x="2416096" y="3489319"/>
          <a:ext cx="819894" cy="2659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Easily share via URL and not require complex installation.</a:t>
          </a:r>
          <a:endParaRPr lang="en-US" sz="1200" kern="1200" dirty="0"/>
        </a:p>
      </dsp:txBody>
      <dsp:txXfrm rot="-5400000">
        <a:off x="1496140" y="4449299"/>
        <a:ext cx="2619782" cy="739846"/>
      </dsp:txXfrm>
    </dsp:sp>
    <dsp:sp modelId="{0A8FEA30-7974-4245-8AF7-95309ACFBACF}">
      <dsp:nvSpPr>
        <dsp:cNvPr id="0" name=""/>
        <dsp:cNvSpPr/>
      </dsp:nvSpPr>
      <dsp:spPr>
        <a:xfrm>
          <a:off x="0" y="4306788"/>
          <a:ext cx="1496140" cy="10248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smtClean="0"/>
            <a:t>Linkable</a:t>
          </a:r>
          <a:r>
            <a:rPr lang="en-US" sz="1800" kern="1200" dirty="0" smtClean="0"/>
            <a:t/>
          </a:r>
          <a:br>
            <a:rPr lang="en-US" sz="1800" kern="1200" dirty="0" smtClean="0"/>
          </a:br>
          <a:endParaRPr lang="en-US" sz="1800" kern="1200" dirty="0"/>
        </a:p>
      </dsp:txBody>
      <dsp:txXfrm>
        <a:off x="50030" y="4356818"/>
        <a:ext cx="1396080" cy="92480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324731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US" b="1" dirty="0" smtClean="0"/>
              <a:t>Contained</a:t>
            </a:r>
            <a:r>
              <a:rPr lang="en-US" dirty="0" smtClean="0"/>
              <a:t> - A card is identifiable as a single, contained unit.</a:t>
            </a:r>
          </a:p>
          <a:p>
            <a:pPr lvl="1">
              <a:buFont typeface="Arial" panose="020B0604020202020204" pitchFamily="34" charset="0"/>
              <a:buChar char="•"/>
            </a:pPr>
            <a:r>
              <a:rPr lang="en-US" b="1" dirty="0" smtClean="0"/>
              <a:t>Independent</a:t>
            </a:r>
            <a:r>
              <a:rPr lang="en-US" dirty="0" smtClean="0"/>
              <a:t> - A card can stand alone, without relying on surrounding elements for context</a:t>
            </a:r>
          </a:p>
          <a:p>
            <a:pPr lvl="1">
              <a:buFont typeface="Arial" panose="020B0604020202020204" pitchFamily="34" charset="0"/>
              <a:buChar char="•"/>
            </a:pPr>
            <a:r>
              <a:rPr lang="en-US" b="1" dirty="0" smtClean="0"/>
              <a:t>Individual</a:t>
            </a:r>
            <a:r>
              <a:rPr lang="en-US" dirty="0" smtClean="0"/>
              <a:t> - A card cannot merge with another card, or divide into multiple cards.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5338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143355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363084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Instructor note: We will focus on Sass with SCSS in this session.</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220685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dirty="0"/>
          </a:p>
        </p:txBody>
      </p:sp>
    </p:spTree>
    <p:extLst>
      <p:ext uri="{BB962C8B-B14F-4D97-AF65-F5344CB8AC3E}">
        <p14:creationId xmlns:p14="http://schemas.microsoft.com/office/powerpoint/2010/main" val="102727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2644440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8" name="Rectangle 7"/>
          <p:cNvSpPr/>
          <p:nvPr userDrawn="1"/>
        </p:nvSpPr>
        <p:spPr>
          <a:xfrm>
            <a:off x="0" y="5334000"/>
            <a:ext cx="71628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userDrawn="1"/>
        </p:nvSpPr>
        <p:spPr>
          <a:xfrm>
            <a:off x="743638"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EXPERT</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4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6" name="Title 1"/>
          <p:cNvSpPr>
            <a:spLocks noGrp="1"/>
          </p:cNvSpPr>
          <p:nvPr>
            <p:ph type="title" hasCustomPrompt="1"/>
          </p:nvPr>
        </p:nvSpPr>
        <p:spPr>
          <a:xfrm>
            <a:off x="2286000" y="0"/>
            <a:ext cx="6857996" cy="533400"/>
          </a:xfrm>
        </p:spPr>
        <p:txBody>
          <a:bodyPr/>
          <a:lstStyle>
            <a:lvl1pPr>
              <a:defRPr sz="3200"/>
            </a:lvl1pPr>
          </a:lstStyle>
          <a:p>
            <a:r>
              <a:rPr lang="en-US" dirty="0" smtClean="0"/>
              <a:t>Test Your Understanding</a:t>
            </a:r>
            <a:endParaRPr lang="en-US" dirty="0"/>
          </a:p>
        </p:txBody>
      </p:sp>
      <p:sp>
        <p:nvSpPr>
          <p:cNvPr id="8" name="Content Placeholder 2"/>
          <p:cNvSpPr>
            <a:spLocks noGrp="1"/>
          </p:cNvSpPr>
          <p:nvPr>
            <p:ph idx="1"/>
          </p:nvPr>
        </p:nvSpPr>
        <p:spPr>
          <a:xfrm>
            <a:off x="457200" y="1143000"/>
            <a:ext cx="67818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
        <p:nvSpPr>
          <p:cNvPr id="10" name="Slide Number Placeholder 5"/>
          <p:cNvSpPr>
            <a:spLocks noGrp="1"/>
          </p:cNvSpPr>
          <p:nvPr>
            <p:ph type="sldNum" sz="quarter" idx="12"/>
          </p:nvPr>
        </p:nvSpPr>
        <p:spPr>
          <a:xfrm>
            <a:off x="8610600" y="6629400"/>
            <a:ext cx="533396" cy="228597"/>
          </a:xfrm>
        </p:spPr>
        <p:txBody>
          <a:bodyPr/>
          <a:lstStyle>
            <a:lvl1pPr algn="r">
              <a:defRPr/>
            </a:lvl1pPr>
          </a:lstStyle>
          <a:p>
            <a:fld id="{E7AF38FF-B38D-4060-8B8D-2D16AAFBAAC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9" name="Rectangle 8"/>
          <p:cNvSpPr/>
          <p:nvPr userDrawn="1"/>
        </p:nvSpPr>
        <p:spPr>
          <a:xfrm>
            <a:off x="3962400" y="4437966"/>
            <a:ext cx="5181596"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965284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4DCA48C-7E48-42CE-BD60-4150580DA636}" type="datetimeFigureOut">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4D56F3-B650-4A83-8BDA-8B23524B67F4}" type="slidenum">
              <a:rPr lang="en-US" smtClean="0"/>
              <a:t>‹#›</a:t>
            </a:fld>
            <a:endParaRPr lang="en-US" dirty="0"/>
          </a:p>
        </p:txBody>
      </p:sp>
    </p:spTree>
    <p:extLst>
      <p:ext uri="{BB962C8B-B14F-4D97-AF65-F5344CB8AC3E}">
        <p14:creationId xmlns:p14="http://schemas.microsoft.com/office/powerpoint/2010/main" val="137390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2825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7996" cy="49348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 Cognizant 2018</a:t>
            </a:r>
          </a:p>
        </p:txBody>
      </p:sp>
      <p:sp>
        <p:nvSpPr>
          <p:cNvPr id="7" name="Slide Number Placeholder 6"/>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87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 Cognizant 2018</a:t>
            </a:r>
          </a:p>
        </p:txBody>
      </p:sp>
      <p:sp>
        <p:nvSpPr>
          <p:cNvPr id="9" name="Slide Number Placeholder 8"/>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1495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41437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13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83590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10" name="Rectangle 9"/>
          <p:cNvSpPr/>
          <p:nvPr userDrawn="1"/>
        </p:nvSpPr>
        <p:spPr>
          <a:xfrm>
            <a:off x="0" y="5334000"/>
            <a:ext cx="701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2286000" y="0"/>
            <a:ext cx="6096000" cy="571500"/>
          </a:xfrm>
          <a:prstGeom prst="rect">
            <a:avLst/>
          </a:prstGeom>
        </p:spPr>
        <p:txBody>
          <a:bodyPr vert="horz" lIns="91440" tIns="45720" rIns="91440" bIns="45720" rtlCol="0" anchor="ctr">
            <a:noAutofit/>
          </a:bodyPr>
          <a:lstStyle/>
          <a:p>
            <a:pPr lvl="0">
              <a:spcBef>
                <a:spcPct val="0"/>
              </a:spcBef>
              <a:buNone/>
            </a:pPr>
            <a:r>
              <a:rPr lang="en-US" sz="3200" b="0" dirty="0" smtClean="0">
                <a:solidFill>
                  <a:schemeClr val="bg1"/>
                </a:solidFill>
                <a:latin typeface="Arial Rounded MT Bold" pitchFamily="34" charset="0"/>
              </a:rPr>
              <a:t>About the Author</a:t>
            </a:r>
            <a:endParaRPr lang="en-US" sz="3200" b="0" dirty="0">
              <a:solidFill>
                <a:schemeClr val="bg1"/>
              </a:solidFill>
              <a:latin typeface="Arial Rounded MT Bold" pitchFamily="34" charset="0"/>
            </a:endParaRPr>
          </a:p>
        </p:txBody>
      </p:sp>
      <p:graphicFrame>
        <p:nvGraphicFramePr>
          <p:cNvPr id="12" name="Group 81"/>
          <p:cNvGraphicFramePr>
            <a:graphicFrameLocks noGrp="1"/>
          </p:cNvGraphicFramePr>
          <p:nvPr userDrawn="1">
            <p:extLst>
              <p:ext uri="{D42A27DB-BD31-4B8C-83A1-F6EECF244321}">
                <p14:modId xmlns:p14="http://schemas.microsoft.com/office/powerpoint/2010/main" val="1548546278"/>
              </p:ext>
            </p:extLst>
          </p:nvPr>
        </p:nvGraphicFramePr>
        <p:xfrm>
          <a:off x="533400" y="2286000"/>
          <a:ext cx="8153400" cy="18288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1377055" y="4648200"/>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8610600" y="6629400"/>
            <a:ext cx="533396"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mtClean="0"/>
              <a:pPr/>
              <a:t>‹#›</a:t>
            </a:fld>
            <a:endParaRPr lang="en-US" dirty="0"/>
          </a:p>
        </p:txBody>
      </p:sp>
      <p:sp>
        <p:nvSpPr>
          <p:cNvPr id="17"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2" name="Title Placeholder 1"/>
          <p:cNvSpPr>
            <a:spLocks noGrp="1"/>
          </p:cNvSpPr>
          <p:nvPr>
            <p:ph type="title"/>
          </p:nvPr>
        </p:nvSpPr>
        <p:spPr>
          <a:xfrm>
            <a:off x="2286000" y="0"/>
            <a:ext cx="6857996" cy="478971"/>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7257" y="6553200"/>
            <a:ext cx="1371600" cy="228600"/>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smtClean="0"/>
              <a:t>© Cognizant 2018</a:t>
            </a:r>
            <a:endParaRPr lang="en-US" dirty="0"/>
          </a:p>
        </p:txBody>
      </p:sp>
      <p:sp>
        <p:nvSpPr>
          <p:cNvPr id="6" name="Slide Number Placeholder 5"/>
          <p:cNvSpPr>
            <a:spLocks noGrp="1"/>
          </p:cNvSpPr>
          <p:nvPr>
            <p:ph type="sldNum" sz="quarter" idx="4"/>
          </p:nvPr>
        </p:nvSpPr>
        <p:spPr>
          <a:xfrm>
            <a:off x="8610600" y="6629400"/>
            <a:ext cx="533396" cy="228597"/>
          </a:xfrm>
          <a:prstGeom prst="rect">
            <a:avLst/>
          </a:prstGeom>
        </p:spPr>
        <p:txBody>
          <a:bodyPr vert="horz" lIns="91440" tIns="45720" rIns="91440" bIns="45720" rtlCol="0" anchor="ctr"/>
          <a:lstStyle>
            <a:lvl1pPr>
              <a:defRPr lang="en-US" sz="1200" smtClean="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4403586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9" r:id="rId8"/>
    <p:sldLayoutId id="2147483690" r:id="rId9"/>
    <p:sldLayoutId id="2147483691" r:id="rId10"/>
    <p:sldLayoutId id="2147483692" r:id="rId11"/>
    <p:sldLayoutId id="2147483693" r:id="rId12"/>
    <p:sldLayoutId id="2147483694" r:id="rId13"/>
  </p:sldLayoutIdLst>
  <p:hf hdr="0" dt="0"/>
  <p:txStyles>
    <p:titleStyle>
      <a:lvl1pPr algn="l" defTabSz="914400" rtl="0" eaLnBrk="1" latinLnBrk="0" hangingPunct="1">
        <a:spcBef>
          <a:spcPct val="0"/>
        </a:spcBef>
        <a:buNone/>
        <a:defRPr lang="en-US" sz="3000" b="0" kern="1200" dirty="0" smtClean="0">
          <a:solidFill>
            <a:schemeClr val="bg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comments" Target="../comments/comment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google.com/url?sa=t&amp;rct=j&amp;q=&amp;esrc=s&amp;source=web&amp;cd=1&amp;cad=rja&amp;uact=8&amp;ved=2ahUKEwiE0MuZmPjgAhVJP48KHdmwChQQFjAAegQIChAB&amp;url=https%3A%2F%2Fsass-lang.com%2F&amp;usg=AOvVaw0p_IRgLEbIPRGWtlW7Wph8" TargetMode="External"/><Relationship Id="rId3" Type="http://schemas.openxmlformats.org/officeDocument/2006/relationships/hyperlink" Target="https://genuitec.com/" TargetMode="External"/><Relationship Id="rId7" Type="http://schemas.openxmlformats.org/officeDocument/2006/relationships/hyperlink" Target="https://dzone.com/articles/developing-pwa-using-angular-7" TargetMode="External"/><Relationship Id="rId2" Type="http://schemas.openxmlformats.org/officeDocument/2006/relationships/hyperlink" Target="https://angular.io/" TargetMode="External"/><Relationship Id="rId1" Type="http://schemas.openxmlformats.org/officeDocument/2006/relationships/slideLayout" Target="../slideLayouts/slideLayout13.xml"/><Relationship Id="rId6" Type="http://schemas.openxmlformats.org/officeDocument/2006/relationships/hyperlink" Target="https://rangle.io/" TargetMode="External"/><Relationship Id="rId5" Type="http://schemas.openxmlformats.org/officeDocument/2006/relationships/hyperlink" Target="https://lishman.io/" TargetMode="External"/><Relationship Id="rId4" Type="http://schemas.openxmlformats.org/officeDocument/2006/relationships/hyperlink" Target="https://angularexamples.i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Angular 7 - Day 6</a:t>
            </a:r>
          </a:p>
          <a:p>
            <a:pPr marL="238125" lvl="1"/>
            <a:r>
              <a:rPr lang="en-US" b="1" dirty="0" smtClean="0">
                <a:solidFill>
                  <a:schemeClr val="tx1">
                    <a:lumMod val="65000"/>
                    <a:lumOff val="35000"/>
                  </a:schemeClr>
                </a:solidFill>
                <a:latin typeface="Arial Rounded MT Bold" pitchFamily="34" charset="0"/>
                <a:cs typeface="Arial" pitchFamily="34" charset="0"/>
              </a:rPr>
              <a:t>Materials, PWA and SASS</a:t>
            </a:r>
            <a:endParaRPr lang="en-US" b="1" dirty="0">
              <a:solidFill>
                <a:schemeClr val="tx1">
                  <a:lumMod val="65000"/>
                  <a:lumOff val="35000"/>
                </a:schemeClr>
              </a:solidFill>
              <a:latin typeface="Arial Rounded MT Bold"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34" y="1219200"/>
            <a:ext cx="8962931" cy="4983163"/>
          </a:xfrm>
        </p:spPr>
        <p:txBody>
          <a:bodyPr/>
          <a:lstStyle/>
          <a:p>
            <a:pPr marL="0" indent="0">
              <a:buNone/>
            </a:pPr>
            <a:r>
              <a:rPr lang="en-US" dirty="0"/>
              <a:t>Angular Material comprises a range of components which implement common interaction patterns according to the Material Design specification.</a:t>
            </a:r>
            <a:endParaRPr lang="en-US" dirty="0" smtClean="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9" name="Title 1"/>
          <p:cNvSpPr>
            <a:spLocks noGrp="1"/>
          </p:cNvSpPr>
          <p:nvPr>
            <p:ph type="title"/>
          </p:nvPr>
        </p:nvSpPr>
        <p:spPr/>
        <p:txBody>
          <a:bodyPr/>
          <a:lstStyle/>
          <a:p>
            <a:r>
              <a:rPr lang="en-US" dirty="0" smtClean="0"/>
              <a:t>Material Components</a:t>
            </a:r>
            <a:endParaRPr lang="en-US" dirty="0"/>
          </a:p>
        </p:txBody>
      </p:sp>
      <p:sp>
        <p:nvSpPr>
          <p:cNvPr id="10" name="Rounded Rectangle 9"/>
          <p:cNvSpPr/>
          <p:nvPr/>
        </p:nvSpPr>
        <p:spPr>
          <a:xfrm>
            <a:off x="4572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lumMod val="65000"/>
                    <a:lumOff val="35000"/>
                  </a:schemeClr>
                </a:solidFill>
              </a:rPr>
              <a:t>Form Controls</a:t>
            </a:r>
          </a:p>
          <a:p>
            <a:r>
              <a:rPr lang="en-US" sz="1600" dirty="0" smtClean="0">
                <a:solidFill>
                  <a:schemeClr val="tx1">
                    <a:lumMod val="65000"/>
                    <a:lumOff val="35000"/>
                  </a:schemeClr>
                </a:solidFill>
              </a:rPr>
              <a:t>Controls that collect and validate User Input</a:t>
            </a:r>
            <a:endParaRPr lang="en-US" sz="1600" dirty="0">
              <a:solidFill>
                <a:schemeClr val="tx1">
                  <a:lumMod val="65000"/>
                  <a:lumOff val="35000"/>
                </a:schemeClr>
              </a:solidFill>
            </a:endParaRPr>
          </a:p>
        </p:txBody>
      </p:sp>
      <p:sp>
        <p:nvSpPr>
          <p:cNvPr id="13" name="Rounded Rectangle 12"/>
          <p:cNvSpPr/>
          <p:nvPr/>
        </p:nvSpPr>
        <p:spPr>
          <a:xfrm>
            <a:off x="32385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lumMod val="65000"/>
                    <a:lumOff val="35000"/>
                  </a:schemeClr>
                </a:solidFill>
              </a:rPr>
              <a:t>Navigation</a:t>
            </a:r>
          </a:p>
          <a:p>
            <a:r>
              <a:rPr lang="en-US" sz="1400" dirty="0" smtClean="0">
                <a:solidFill>
                  <a:schemeClr val="tx1">
                    <a:lumMod val="65000"/>
                    <a:lumOff val="35000"/>
                  </a:schemeClr>
                </a:solidFill>
              </a:rPr>
              <a:t>Menus, SideNavs</a:t>
            </a:r>
            <a:r>
              <a:rPr lang="en-US" sz="1400" dirty="0">
                <a:solidFill>
                  <a:schemeClr val="tx1">
                    <a:lumMod val="65000"/>
                    <a:lumOff val="35000"/>
                  </a:schemeClr>
                </a:solidFill>
              </a:rPr>
              <a:t> </a:t>
            </a:r>
            <a:r>
              <a:rPr lang="en-US" sz="1400" dirty="0" smtClean="0">
                <a:solidFill>
                  <a:schemeClr val="tx1">
                    <a:lumMod val="65000"/>
                    <a:lumOff val="35000"/>
                  </a:schemeClr>
                </a:solidFill>
              </a:rPr>
              <a:t>and Toolbars that organize your content</a:t>
            </a:r>
            <a:endParaRPr lang="en-US" sz="1400" dirty="0">
              <a:solidFill>
                <a:schemeClr val="tx1">
                  <a:lumMod val="65000"/>
                  <a:lumOff val="35000"/>
                </a:schemeClr>
              </a:solidFill>
            </a:endParaRPr>
          </a:p>
        </p:txBody>
      </p:sp>
      <p:sp>
        <p:nvSpPr>
          <p:cNvPr id="14" name="Rounded Rectangle 13"/>
          <p:cNvSpPr/>
          <p:nvPr/>
        </p:nvSpPr>
        <p:spPr>
          <a:xfrm>
            <a:off x="60960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lumMod val="65000"/>
                    <a:lumOff val="35000"/>
                  </a:schemeClr>
                </a:solidFill>
              </a:rPr>
              <a:t>Layout</a:t>
            </a:r>
          </a:p>
          <a:p>
            <a:r>
              <a:rPr lang="en-US" sz="1400" dirty="0" smtClean="0">
                <a:solidFill>
                  <a:schemeClr val="tx1">
                    <a:lumMod val="65000"/>
                    <a:lumOff val="35000"/>
                  </a:schemeClr>
                </a:solidFill>
              </a:rPr>
              <a:t>Essential building blocks for presenting your content</a:t>
            </a:r>
            <a:endParaRPr lang="en-US" sz="1400" dirty="0">
              <a:solidFill>
                <a:schemeClr val="tx1">
                  <a:lumMod val="65000"/>
                  <a:lumOff val="35000"/>
                </a:schemeClr>
              </a:solidFill>
            </a:endParaRPr>
          </a:p>
        </p:txBody>
      </p:sp>
      <p:sp>
        <p:nvSpPr>
          <p:cNvPr id="15" name="Rounded Rectangle 14"/>
          <p:cNvSpPr/>
          <p:nvPr/>
        </p:nvSpPr>
        <p:spPr>
          <a:xfrm>
            <a:off x="4572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lumMod val="65000"/>
                    <a:lumOff val="35000"/>
                  </a:schemeClr>
                </a:solidFill>
              </a:rPr>
              <a:t>Buttons &amp; Indicators</a:t>
            </a:r>
          </a:p>
          <a:p>
            <a:r>
              <a:rPr lang="en-US" sz="1600" dirty="0" smtClean="0">
                <a:solidFill>
                  <a:schemeClr val="tx1">
                    <a:lumMod val="65000"/>
                    <a:lumOff val="35000"/>
                  </a:schemeClr>
                </a:solidFill>
              </a:rPr>
              <a:t>Buttons, Toggles, status and progress indicators</a:t>
            </a:r>
            <a:endParaRPr lang="en-US" sz="1600" dirty="0">
              <a:solidFill>
                <a:schemeClr val="tx1">
                  <a:lumMod val="65000"/>
                  <a:lumOff val="35000"/>
                </a:schemeClr>
              </a:solidFill>
            </a:endParaRPr>
          </a:p>
        </p:txBody>
      </p:sp>
      <p:sp>
        <p:nvSpPr>
          <p:cNvPr id="16" name="Rounded Rectangle 15"/>
          <p:cNvSpPr/>
          <p:nvPr/>
        </p:nvSpPr>
        <p:spPr>
          <a:xfrm>
            <a:off x="32385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lumMod val="65000"/>
                    <a:lumOff val="35000"/>
                  </a:schemeClr>
                </a:solidFill>
              </a:rPr>
              <a:t>Popups and Modals</a:t>
            </a:r>
          </a:p>
          <a:p>
            <a:r>
              <a:rPr lang="en-US" sz="1400" dirty="0" smtClean="0">
                <a:solidFill>
                  <a:schemeClr val="tx1">
                    <a:lumMod val="65000"/>
                    <a:lumOff val="35000"/>
                  </a:schemeClr>
                </a:solidFill>
              </a:rPr>
              <a:t>Floating components that can be dynamically shown / hidden</a:t>
            </a:r>
            <a:endParaRPr lang="en-US" sz="1400" dirty="0">
              <a:solidFill>
                <a:schemeClr val="tx1">
                  <a:lumMod val="65000"/>
                  <a:lumOff val="35000"/>
                </a:schemeClr>
              </a:solidFill>
            </a:endParaRPr>
          </a:p>
        </p:txBody>
      </p:sp>
      <p:sp>
        <p:nvSpPr>
          <p:cNvPr id="17" name="Rounded Rectangle 16"/>
          <p:cNvSpPr/>
          <p:nvPr/>
        </p:nvSpPr>
        <p:spPr>
          <a:xfrm>
            <a:off x="60198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lumMod val="65000"/>
                    <a:lumOff val="35000"/>
                  </a:schemeClr>
                </a:solidFill>
              </a:rPr>
              <a:t>Data Table</a:t>
            </a:r>
          </a:p>
          <a:p>
            <a:r>
              <a:rPr lang="en-US" sz="1400" dirty="0" smtClean="0">
                <a:solidFill>
                  <a:schemeClr val="tx1">
                    <a:lumMod val="65000"/>
                    <a:lumOff val="35000"/>
                  </a:schemeClr>
                </a:solidFill>
              </a:rPr>
              <a:t>Tools for displaying and interacting with tabular data</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615836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Material Support</a:t>
            </a:r>
            <a:endParaRPr lang="en-US" dirty="0"/>
          </a:p>
        </p:txBody>
      </p:sp>
      <p:sp>
        <p:nvSpPr>
          <p:cNvPr id="4" name="Content Placeholder 3"/>
          <p:cNvSpPr>
            <a:spLocks noGrp="1"/>
          </p:cNvSpPr>
          <p:nvPr>
            <p:ph idx="1"/>
          </p:nvPr>
        </p:nvSpPr>
        <p:spPr/>
        <p:txBody>
          <a:bodyPr/>
          <a:lstStyle/>
          <a:p>
            <a:r>
              <a:rPr lang="en-US" dirty="0" smtClean="0"/>
              <a:t>Install Material Toolkit to the Application</a:t>
            </a:r>
          </a:p>
          <a:p>
            <a:endParaRPr lang="en-US" dirty="0" smtClean="0"/>
          </a:p>
          <a:p>
            <a:endParaRPr lang="en-US" dirty="0"/>
          </a:p>
          <a:p>
            <a:r>
              <a:rPr lang="en-US" dirty="0"/>
              <a:t>Configure </a:t>
            </a:r>
            <a:r>
              <a:rPr lang="en-US" dirty="0" smtClean="0"/>
              <a:t>animations; Import BrowserAnimationModule</a:t>
            </a:r>
            <a:endParaRPr lang="en-US" dirty="0"/>
          </a:p>
          <a:p>
            <a:endParaRPr lang="en-US" dirty="0" smtClean="0"/>
          </a:p>
          <a:p>
            <a:endParaRPr lang="en-US" dirty="0" smtClean="0"/>
          </a:p>
          <a:p>
            <a:endParaRPr lang="en-US" dirty="0" smtClean="0"/>
          </a:p>
          <a:p>
            <a:endParaRPr lang="en-US" dirty="0"/>
          </a:p>
          <a:p>
            <a:endParaRPr lang="en-US" dirty="0" smtClean="0"/>
          </a:p>
          <a:p>
            <a:r>
              <a:rPr lang="en-US" dirty="0"/>
              <a:t>Import the component modules</a:t>
            </a:r>
          </a:p>
        </p:txBody>
      </p:sp>
      <p:sp>
        <p:nvSpPr>
          <p:cNvPr id="10" name="Rectangle 9"/>
          <p:cNvSpPr/>
          <p:nvPr/>
        </p:nvSpPr>
        <p:spPr>
          <a:xfrm>
            <a:off x="838200" y="1524000"/>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838200" y="2590800"/>
            <a:ext cx="7467600" cy="16334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import {BrowserAnimationsModule} from '@angular/platform-browser/animations';</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r>
              <a:rPr lang="nb-NO" sz="1200" dirty="0">
                <a:solidFill>
                  <a:schemeClr val="tx2">
                    <a:lumMod val="50000"/>
                  </a:schemeClr>
                </a:solidFill>
                <a:latin typeface="Courier New" panose="02070309020205020404" pitchFamily="49" charset="0"/>
                <a:cs typeface="Courier New" panose="02070309020205020404" pitchFamily="49" charset="0"/>
              </a:rPr>
              <a:t>NgModule({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imports: [BrowserAnimationsModule],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export class PizzaPartyAppModule { }</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838200" y="4772971"/>
            <a:ext cx="7467600" cy="16334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import {MatButtonModule, MatCheckboxModule} from '@angular/material';</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@NgModule({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imports: [MatButtonModule, MatCheckboxModule],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export class PizzaPartyAppModule { }</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9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Material Support (Contd.)</a:t>
            </a:r>
            <a:endParaRPr lang="en-US" dirty="0"/>
          </a:p>
        </p:txBody>
      </p:sp>
      <p:sp>
        <p:nvSpPr>
          <p:cNvPr id="4" name="Content Placeholder 3"/>
          <p:cNvSpPr>
            <a:spLocks noGrp="1"/>
          </p:cNvSpPr>
          <p:nvPr>
            <p:ph idx="1"/>
          </p:nvPr>
        </p:nvSpPr>
        <p:spPr/>
        <p:txBody>
          <a:bodyPr/>
          <a:lstStyle/>
          <a:p>
            <a:r>
              <a:rPr lang="en-US" dirty="0" smtClean="0"/>
              <a:t>Include </a:t>
            </a:r>
            <a:r>
              <a:rPr lang="en-US" dirty="0"/>
              <a:t>a </a:t>
            </a:r>
            <a:r>
              <a:rPr lang="en-US" dirty="0" smtClean="0"/>
              <a:t>theme in styles.css; </a:t>
            </a:r>
            <a:r>
              <a:rPr lang="en-US" i="1" dirty="0" smtClean="0"/>
              <a:t>required</a:t>
            </a:r>
          </a:p>
          <a:p>
            <a:endParaRPr lang="en-US" dirty="0"/>
          </a:p>
          <a:p>
            <a:endParaRPr lang="en-US" dirty="0" smtClean="0"/>
          </a:p>
          <a:p>
            <a:r>
              <a:rPr lang="en-US" dirty="0" smtClean="0"/>
              <a:t>Include HammerJS for Gesture support on mobile devices</a:t>
            </a:r>
          </a:p>
          <a:p>
            <a:pPr marL="0" indent="0">
              <a:buNone/>
            </a:pPr>
            <a:r>
              <a:rPr lang="en-US" sz="1400" dirty="0"/>
              <a:t> </a:t>
            </a:r>
            <a:r>
              <a:rPr lang="en-US" sz="1400" dirty="0" smtClean="0"/>
              <a:t>      Some </a:t>
            </a:r>
            <a:r>
              <a:rPr lang="en-US" sz="1400" dirty="0"/>
              <a:t>components (mat-slide-toggle, mat-slider, matTooltip) rely on HammerJS</a:t>
            </a:r>
            <a:endParaRPr lang="en-US" sz="1400" dirty="0" smtClean="0"/>
          </a:p>
          <a:p>
            <a:endParaRPr lang="en-US" dirty="0" smtClean="0"/>
          </a:p>
          <a:p>
            <a:endParaRPr lang="en-US" dirty="0"/>
          </a:p>
          <a:p>
            <a:r>
              <a:rPr lang="en-US" dirty="0" smtClean="0"/>
              <a:t>Add Material icons in index.html; </a:t>
            </a:r>
            <a:r>
              <a:rPr lang="en-US" i="1" dirty="0" smtClean="0"/>
              <a:t>optional</a:t>
            </a:r>
            <a:endParaRPr lang="en-US" i="1" dirty="0"/>
          </a:p>
        </p:txBody>
      </p:sp>
      <p:sp>
        <p:nvSpPr>
          <p:cNvPr id="10" name="Rectangle 9"/>
          <p:cNvSpPr/>
          <p:nvPr/>
        </p:nvSpPr>
        <p:spPr>
          <a:xfrm>
            <a:off x="838200" y="1524000"/>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810322" y="3962400"/>
            <a:ext cx="7467600"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&lt;link href="https://fonts.googleapis.com/icon?family=Material+Icons" rel="stylesheet"&gt;</a:t>
            </a:r>
          </a:p>
        </p:txBody>
      </p:sp>
      <p:sp>
        <p:nvSpPr>
          <p:cNvPr id="12" name="Rectangle 11"/>
          <p:cNvSpPr/>
          <p:nvPr/>
        </p:nvSpPr>
        <p:spPr>
          <a:xfrm>
            <a:off x="838200" y="2955858"/>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npm install --save hammerjs</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554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13</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611118" y="1992868"/>
            <a:ext cx="1799082" cy="369332"/>
          </a:xfrm>
          <a:prstGeom prst="rect">
            <a:avLst/>
          </a:prstGeom>
        </p:spPr>
        <p:txBody>
          <a:bodyPr wrap="none">
            <a:spAutoFit/>
          </a:bodyPr>
          <a:lstStyle/>
          <a:p>
            <a:r>
              <a:rPr lang="en-US" dirty="0"/>
              <a:t>Demo : </a:t>
            </a:r>
            <a:r>
              <a:rPr lang="en-US" dirty="0" smtClean="0"/>
              <a:t>Materials</a:t>
            </a:r>
            <a:endParaRPr lang="en-US" dirty="0"/>
          </a:p>
        </p:txBody>
      </p:sp>
    </p:spTree>
    <p:extLst>
      <p:ext uri="{BB962C8B-B14F-4D97-AF65-F5344CB8AC3E}">
        <p14:creationId xmlns:p14="http://schemas.microsoft.com/office/powerpoint/2010/main" val="304107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14</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Progressive Web Applications(PWA)</a:t>
            </a:r>
            <a:endParaRPr lang="en-US" sz="2400" b="1" dirty="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262644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15</a:t>
            </a:fld>
            <a:endParaRPr lang="en-US" dirty="0"/>
          </a:p>
        </p:txBody>
      </p:sp>
      <p:sp>
        <p:nvSpPr>
          <p:cNvPr id="9" name="Title 1"/>
          <p:cNvSpPr>
            <a:spLocks noGrp="1"/>
          </p:cNvSpPr>
          <p:nvPr>
            <p:ph type="title"/>
          </p:nvPr>
        </p:nvSpPr>
        <p:spPr/>
        <p:txBody>
          <a:bodyPr/>
          <a:lstStyle/>
          <a:p>
            <a:r>
              <a:rPr lang="en-US" dirty="0" smtClean="0"/>
              <a:t>Introducing PWA</a:t>
            </a:r>
            <a:endParaRPr lang="en-US" dirty="0"/>
          </a:p>
        </p:txBody>
      </p:sp>
      <p:sp>
        <p:nvSpPr>
          <p:cNvPr id="8" name="Content Placeholder 2"/>
          <p:cNvSpPr>
            <a:spLocks noGrp="1"/>
          </p:cNvSpPr>
          <p:nvPr>
            <p:ph idx="1"/>
          </p:nvPr>
        </p:nvSpPr>
        <p:spPr>
          <a:xfrm>
            <a:off x="159156" y="914400"/>
            <a:ext cx="8908644" cy="1587789"/>
          </a:xfrm>
        </p:spPr>
        <p:txBody>
          <a:bodyPr>
            <a:normAutofit/>
          </a:bodyPr>
          <a:lstStyle/>
          <a:p>
            <a:pPr marL="0" indent="0">
              <a:buNone/>
            </a:pPr>
            <a:r>
              <a:rPr lang="en-US" sz="1800" b="1" dirty="0"/>
              <a:t>Progressive web applications</a:t>
            </a:r>
            <a:r>
              <a:rPr lang="en-US" sz="1800" dirty="0"/>
              <a:t> (</a:t>
            </a:r>
            <a:r>
              <a:rPr lang="en-US" sz="1800" b="1" dirty="0"/>
              <a:t>PWAs</a:t>
            </a:r>
            <a:r>
              <a:rPr lang="en-US" sz="1800" dirty="0"/>
              <a:t>) are web applications </a:t>
            </a:r>
            <a:r>
              <a:rPr lang="en-US" sz="1800" dirty="0" smtClean="0"/>
              <a:t>that </a:t>
            </a:r>
            <a:r>
              <a:rPr lang="en-US" sz="1800" dirty="0"/>
              <a:t>offer </a:t>
            </a:r>
            <a:r>
              <a:rPr lang="en-US" sz="1800" dirty="0" smtClean="0"/>
              <a:t>functionalities </a:t>
            </a:r>
            <a:r>
              <a:rPr lang="en-US" sz="1800" dirty="0"/>
              <a:t>such as working offline, push notifications, and device hardware access traditionally available only to native applications. PWAs combine the flexibility of the web with the experience of a native application.</a:t>
            </a: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693057" y="2178081"/>
            <a:ext cx="7675817" cy="4298919"/>
          </a:xfrm>
          <a:prstGeom prst="rect">
            <a:avLst/>
          </a:prstGeom>
        </p:spPr>
      </p:pic>
    </p:spTree>
    <p:extLst>
      <p:ext uri="{BB962C8B-B14F-4D97-AF65-F5344CB8AC3E}">
        <p14:creationId xmlns:p14="http://schemas.microsoft.com/office/powerpoint/2010/main" val="936899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16</a:t>
            </a:fld>
            <a:endParaRPr lang="en-US" dirty="0"/>
          </a:p>
        </p:txBody>
      </p:sp>
      <p:sp>
        <p:nvSpPr>
          <p:cNvPr id="9" name="Title 1"/>
          <p:cNvSpPr>
            <a:spLocks noGrp="1"/>
          </p:cNvSpPr>
          <p:nvPr>
            <p:ph type="title"/>
          </p:nvPr>
        </p:nvSpPr>
        <p:spPr/>
        <p:txBody>
          <a:bodyPr/>
          <a:lstStyle/>
          <a:p>
            <a:r>
              <a:rPr lang="en-US" dirty="0" smtClean="0"/>
              <a:t>PWA Characteristics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49516118"/>
              </p:ext>
            </p:extLst>
          </p:nvPr>
        </p:nvGraphicFramePr>
        <p:xfrm>
          <a:off x="261695" y="990600"/>
          <a:ext cx="4155947"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224339261"/>
              </p:ext>
            </p:extLst>
          </p:nvPr>
        </p:nvGraphicFramePr>
        <p:xfrm>
          <a:off x="4454653" y="990600"/>
          <a:ext cx="4155947"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05277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17</a:t>
            </a:fld>
            <a:endParaRPr lang="en-US" dirty="0"/>
          </a:p>
        </p:txBody>
      </p:sp>
      <p:sp>
        <p:nvSpPr>
          <p:cNvPr id="9" name="Title 1"/>
          <p:cNvSpPr>
            <a:spLocks noGrp="1"/>
          </p:cNvSpPr>
          <p:nvPr>
            <p:ph type="title"/>
          </p:nvPr>
        </p:nvSpPr>
        <p:spPr/>
        <p:txBody>
          <a:bodyPr/>
          <a:lstStyle/>
          <a:p>
            <a:r>
              <a:rPr lang="en-US" dirty="0" smtClean="0"/>
              <a:t>PWA Enabling Technologies</a:t>
            </a:r>
            <a:endParaRPr lang="en-US" dirty="0"/>
          </a:p>
        </p:txBody>
      </p:sp>
      <p:sp>
        <p:nvSpPr>
          <p:cNvPr id="8" name="Content Placeholder 2"/>
          <p:cNvSpPr>
            <a:spLocks noGrp="1"/>
          </p:cNvSpPr>
          <p:nvPr>
            <p:ph idx="1"/>
          </p:nvPr>
        </p:nvSpPr>
        <p:spPr>
          <a:xfrm>
            <a:off x="457200" y="1066800"/>
            <a:ext cx="8458200" cy="4983163"/>
          </a:xfrm>
        </p:spPr>
        <p:txBody>
          <a:bodyPr>
            <a:normAutofit fontScale="62500" lnSpcReduction="20000"/>
          </a:bodyPr>
          <a:lstStyle/>
          <a:p>
            <a:pPr marL="0" indent="0">
              <a:buNone/>
            </a:pPr>
            <a:r>
              <a:rPr lang="en-US" sz="2400" b="1" dirty="0" smtClean="0"/>
              <a:t>Application Manifest:</a:t>
            </a:r>
            <a:endParaRPr lang="en-US" sz="2400" b="1" dirty="0"/>
          </a:p>
          <a:p>
            <a:pPr marL="0" indent="0">
              <a:buNone/>
            </a:pPr>
            <a:r>
              <a:rPr lang="en-US" sz="2400" dirty="0"/>
              <a:t>The web app manifest is a W3C specification defining a JSON-based </a:t>
            </a:r>
            <a:r>
              <a:rPr lang="en-US" sz="2400" dirty="0" smtClean="0"/>
              <a:t>manifest </a:t>
            </a:r>
            <a:r>
              <a:rPr lang="en-US" sz="2400" dirty="0"/>
              <a:t>to provide developers a centralized place to put metadata associated with a web application </a:t>
            </a:r>
            <a:r>
              <a:rPr lang="en-US" sz="2400" dirty="0" smtClean="0"/>
              <a:t>including:</a:t>
            </a:r>
            <a:endParaRPr lang="en-US" sz="2400" dirty="0"/>
          </a:p>
          <a:p>
            <a:pPr lvl="1">
              <a:buFont typeface="Arial" panose="020B0604020202020204" pitchFamily="34" charset="0"/>
              <a:buChar char="•"/>
            </a:pPr>
            <a:r>
              <a:rPr lang="en-US" sz="2200" dirty="0"/>
              <a:t>The name of the web application</a:t>
            </a:r>
          </a:p>
          <a:p>
            <a:pPr lvl="1">
              <a:buFont typeface="Arial" panose="020B0604020202020204" pitchFamily="34" charset="0"/>
              <a:buChar char="•"/>
            </a:pPr>
            <a:r>
              <a:rPr lang="en-US" sz="2200" dirty="0"/>
              <a:t>Links to the web app icons or image objects</a:t>
            </a:r>
          </a:p>
          <a:p>
            <a:pPr lvl="1">
              <a:buFont typeface="Arial" panose="020B0604020202020204" pitchFamily="34" charset="0"/>
              <a:buChar char="•"/>
            </a:pPr>
            <a:r>
              <a:rPr lang="en-US" sz="2200" dirty="0"/>
              <a:t>The preferred URL to launch or open the web app</a:t>
            </a:r>
          </a:p>
          <a:p>
            <a:pPr lvl="1">
              <a:buFont typeface="Arial" panose="020B0604020202020204" pitchFamily="34" charset="0"/>
              <a:buChar char="•"/>
            </a:pPr>
            <a:r>
              <a:rPr lang="en-US" sz="2200" dirty="0"/>
              <a:t>The web app configuration data for a number of characteristics</a:t>
            </a:r>
          </a:p>
          <a:p>
            <a:pPr lvl="1">
              <a:buFont typeface="Arial" panose="020B0604020202020204" pitchFamily="34" charset="0"/>
              <a:buChar char="•"/>
            </a:pPr>
            <a:r>
              <a:rPr lang="en-US" sz="2200" dirty="0"/>
              <a:t>Declaration for default orientation of the web app</a:t>
            </a:r>
          </a:p>
          <a:p>
            <a:pPr lvl="1">
              <a:buFont typeface="Arial" panose="020B0604020202020204" pitchFamily="34" charset="0"/>
              <a:buChar char="•"/>
            </a:pPr>
            <a:r>
              <a:rPr lang="en-US" sz="2200" dirty="0"/>
              <a:t>Enables to set the display mode e.g. full screen</a:t>
            </a:r>
          </a:p>
          <a:p>
            <a:pPr lvl="1">
              <a:buFont typeface="Arial" panose="020B0604020202020204" pitchFamily="34" charset="0"/>
              <a:buChar char="•"/>
            </a:pPr>
            <a:r>
              <a:rPr lang="en-US" sz="2200" dirty="0"/>
              <a:t>This metadata is crucial for an app to be added to a home screen or otherwise listed alongside native apps. </a:t>
            </a:r>
            <a:endParaRPr lang="en-US" sz="2200" dirty="0" smtClean="0"/>
          </a:p>
          <a:p>
            <a:pPr lvl="1"/>
            <a:endParaRPr lang="en-US" sz="2200" dirty="0" smtClean="0"/>
          </a:p>
          <a:p>
            <a:pPr marL="0" indent="0">
              <a:buNone/>
            </a:pPr>
            <a:r>
              <a:rPr lang="en-US" sz="2400" b="1" dirty="0" smtClean="0"/>
              <a:t>WebWorkers:</a:t>
            </a:r>
            <a:endParaRPr lang="en-US" sz="2400" b="1" dirty="0"/>
          </a:p>
          <a:p>
            <a:pPr marL="0" indent="0">
              <a:buNone/>
            </a:pPr>
            <a:r>
              <a:rPr lang="en-US" sz="2400" dirty="0" smtClean="0"/>
              <a:t>Allow </a:t>
            </a:r>
            <a:r>
              <a:rPr lang="en-US" sz="2400" dirty="0"/>
              <a:t>a web app to run multiple threads of (JavaScript) code </a:t>
            </a:r>
            <a:r>
              <a:rPr lang="en-US" sz="2400" dirty="0" smtClean="0"/>
              <a:t>simultaneously. Long </a:t>
            </a:r>
            <a:r>
              <a:rPr lang="en-US" sz="2400" dirty="0"/>
              <a:t>activities can be moved off the user-interface thread, keeping responses snappy. They have a close relationship with Service Workers, but are more widely supported. </a:t>
            </a:r>
            <a:endParaRPr lang="en-US" sz="2400" dirty="0" smtClean="0"/>
          </a:p>
          <a:p>
            <a:endParaRPr lang="en-US" sz="2400" dirty="0"/>
          </a:p>
          <a:p>
            <a:pPr marL="0" indent="0">
              <a:buNone/>
            </a:pPr>
            <a:r>
              <a:rPr lang="en-US" sz="2400" b="1" dirty="0" smtClean="0"/>
              <a:t>WebAssembly:</a:t>
            </a:r>
            <a:endParaRPr lang="en-US" sz="2400" b="1" dirty="0"/>
          </a:p>
          <a:p>
            <a:pPr marL="0" indent="0">
              <a:buNone/>
            </a:pPr>
            <a:r>
              <a:rPr lang="en-US" sz="2400" dirty="0" smtClean="0"/>
              <a:t>Allows </a:t>
            </a:r>
            <a:r>
              <a:rPr lang="en-US" sz="2400" dirty="0"/>
              <a:t>precompiled code to run in a web browser, at near-native speed. </a:t>
            </a:r>
            <a:r>
              <a:rPr lang="en-US" sz="2400" dirty="0" smtClean="0"/>
              <a:t>Libraries </a:t>
            </a:r>
            <a:r>
              <a:rPr lang="en-US" sz="2400" dirty="0"/>
              <a:t>written in languages such as C can be added to web apps. Due to the cost of passing data from JavaScript to WebAssembly, near-term uses will be mainly number-crunching (such as voice recognition and computer vision), rather than whole applications. </a:t>
            </a:r>
          </a:p>
        </p:txBody>
      </p:sp>
    </p:spTree>
    <p:extLst>
      <p:ext uri="{BB962C8B-B14F-4D97-AF65-F5344CB8AC3E}">
        <p14:creationId xmlns:p14="http://schemas.microsoft.com/office/powerpoint/2010/main" val="586950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18</a:t>
            </a:fld>
            <a:endParaRPr lang="en-US" dirty="0"/>
          </a:p>
        </p:txBody>
      </p:sp>
      <p:sp>
        <p:nvSpPr>
          <p:cNvPr id="9" name="Title 1"/>
          <p:cNvSpPr>
            <a:spLocks noGrp="1"/>
          </p:cNvSpPr>
          <p:nvPr>
            <p:ph type="title"/>
          </p:nvPr>
        </p:nvSpPr>
        <p:spPr/>
        <p:txBody>
          <a:bodyPr/>
          <a:lstStyle/>
          <a:p>
            <a:r>
              <a:rPr lang="en-US" dirty="0" smtClean="0"/>
              <a:t>PWA Enabling Technologies (Contd.)</a:t>
            </a:r>
            <a:endParaRPr lang="en-US" dirty="0"/>
          </a:p>
        </p:txBody>
      </p:sp>
      <p:sp>
        <p:nvSpPr>
          <p:cNvPr id="8" name="Content Placeholder 2"/>
          <p:cNvSpPr>
            <a:spLocks noGrp="1"/>
          </p:cNvSpPr>
          <p:nvPr>
            <p:ph idx="1"/>
          </p:nvPr>
        </p:nvSpPr>
        <p:spPr>
          <a:xfrm>
            <a:off x="372195" y="1071721"/>
            <a:ext cx="8628210" cy="5481479"/>
          </a:xfrm>
        </p:spPr>
        <p:txBody>
          <a:bodyPr>
            <a:normAutofit lnSpcReduction="10000"/>
          </a:bodyPr>
          <a:lstStyle/>
          <a:p>
            <a:pPr marL="0" indent="0">
              <a:buNone/>
            </a:pPr>
            <a:r>
              <a:rPr lang="en-US" sz="1600" b="1" dirty="0" smtClean="0"/>
              <a:t>Indexed </a:t>
            </a:r>
            <a:r>
              <a:rPr lang="en-US" sz="1600" b="1" dirty="0"/>
              <a:t>Database (IDB</a:t>
            </a:r>
            <a:r>
              <a:rPr lang="en-US" sz="1600" b="1" dirty="0" smtClean="0"/>
              <a:t>):</a:t>
            </a:r>
            <a:endParaRPr lang="en-US" sz="1600" b="1" dirty="0"/>
          </a:p>
          <a:p>
            <a:pPr marL="0" indent="0">
              <a:buNone/>
            </a:pPr>
            <a:r>
              <a:rPr lang="en-US" sz="1600" dirty="0"/>
              <a:t>A NoSQL database built into modern </a:t>
            </a:r>
            <a:r>
              <a:rPr lang="en-US" sz="1600" dirty="0" smtClean="0"/>
              <a:t>browsers. </a:t>
            </a:r>
            <a:r>
              <a:rPr lang="en-US" sz="1600" dirty="0"/>
              <a:t>Allows a PWA to immediately display content, regardless of connection status or </a:t>
            </a:r>
            <a:r>
              <a:rPr lang="en-US" sz="1600" dirty="0" smtClean="0"/>
              <a:t>speed</a:t>
            </a:r>
          </a:p>
          <a:p>
            <a:pPr marL="0" indent="0">
              <a:buNone/>
            </a:pPr>
            <a:endParaRPr lang="en-US" sz="1600" dirty="0"/>
          </a:p>
          <a:p>
            <a:pPr marL="0" indent="0">
              <a:buNone/>
            </a:pPr>
            <a:r>
              <a:rPr lang="en-US" sz="1600" b="1" dirty="0"/>
              <a:t>LocalStorage &amp; </a:t>
            </a:r>
            <a:r>
              <a:rPr lang="en-US" sz="1600" b="1" dirty="0" smtClean="0"/>
              <a:t>SessionStorage:</a:t>
            </a:r>
            <a:endParaRPr lang="en-US" sz="1600" b="1" dirty="0"/>
          </a:p>
          <a:p>
            <a:pPr marL="0" indent="0">
              <a:buNone/>
            </a:pPr>
            <a:r>
              <a:rPr lang="en-US" sz="1600" dirty="0"/>
              <a:t>Key-Value stores that largely make cookies </a:t>
            </a:r>
            <a:r>
              <a:rPr lang="en-US" sz="1600" dirty="0" smtClean="0"/>
              <a:t>obsolete</a:t>
            </a:r>
          </a:p>
          <a:p>
            <a:pPr marL="0" indent="0">
              <a:buNone/>
            </a:pPr>
            <a:endParaRPr lang="en-US" sz="1600" dirty="0"/>
          </a:p>
          <a:p>
            <a:pPr marL="0" indent="0">
              <a:buNone/>
            </a:pPr>
            <a:r>
              <a:rPr lang="en-US" sz="1600" b="1" dirty="0"/>
              <a:t>Application shell </a:t>
            </a:r>
            <a:r>
              <a:rPr lang="en-US" sz="1600" b="1" dirty="0" smtClean="0"/>
              <a:t>architecture:</a:t>
            </a:r>
            <a:endParaRPr lang="en-US" sz="1600" b="1" dirty="0"/>
          </a:p>
          <a:p>
            <a:pPr marL="0" indent="0">
              <a:buNone/>
            </a:pPr>
            <a:r>
              <a:rPr lang="en-US" sz="1600" dirty="0"/>
              <a:t>Some progressive web apps use an architectural approach called the App Shell </a:t>
            </a:r>
            <a:r>
              <a:rPr lang="en-US" sz="1600" dirty="0" smtClean="0"/>
              <a:t>Model. </a:t>
            </a:r>
            <a:r>
              <a:rPr lang="en-US" sz="1600" dirty="0"/>
              <a:t>For rapid loading, service workers store the Basic User Interface or "shell" of the responsive web design web application. This shell provides an initial static frame, a layout or architecture into which content can be loaded progressively as well as dynamically, allowing users to engage with the app despite varying degrees of web connectivity. The shell can be stored locally in the browser cache of the mobile </a:t>
            </a:r>
            <a:r>
              <a:rPr lang="en-US" sz="1600" dirty="0" smtClean="0"/>
              <a:t>device</a:t>
            </a:r>
          </a:p>
          <a:p>
            <a:pPr marL="0" indent="0">
              <a:buNone/>
            </a:pPr>
            <a:endParaRPr lang="en-US" sz="1600" dirty="0"/>
          </a:p>
          <a:p>
            <a:pPr marL="0" indent="0">
              <a:buNone/>
            </a:pPr>
            <a:r>
              <a:rPr lang="en-US" sz="1600" b="1" dirty="0"/>
              <a:t>Service </a:t>
            </a:r>
            <a:r>
              <a:rPr lang="en-US" sz="1600" b="1" dirty="0" smtClean="0"/>
              <a:t>workers:</a:t>
            </a:r>
            <a:endParaRPr lang="en-US" sz="1600" b="1" dirty="0"/>
          </a:p>
          <a:p>
            <a:pPr marL="0" indent="0">
              <a:buNone/>
            </a:pPr>
            <a:r>
              <a:rPr lang="en-US" sz="1600" dirty="0"/>
              <a:t>Native mobile apps deliver rich experiences and high performance, purchased at the expense of storage space, lack of real-time updates, and low search engine visibility. Traditional web apps suffer from the inverse set of factors: lack of a native compiled executable, along with dependence on unreliable and potentially slow web connectivity. Service workers are used in an attempt to give progressive web apps the best of both these worlds.</a:t>
            </a:r>
          </a:p>
        </p:txBody>
      </p:sp>
    </p:spTree>
    <p:extLst>
      <p:ext uri="{BB962C8B-B14F-4D97-AF65-F5344CB8AC3E}">
        <p14:creationId xmlns:p14="http://schemas.microsoft.com/office/powerpoint/2010/main" val="2204767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19</a:t>
            </a:fld>
            <a:endParaRPr lang="en-US" dirty="0"/>
          </a:p>
        </p:txBody>
      </p:sp>
      <p:sp>
        <p:nvSpPr>
          <p:cNvPr id="9" name="Title 1"/>
          <p:cNvSpPr>
            <a:spLocks noGrp="1"/>
          </p:cNvSpPr>
          <p:nvPr>
            <p:ph type="title"/>
          </p:nvPr>
        </p:nvSpPr>
        <p:spPr/>
        <p:txBody>
          <a:bodyPr/>
          <a:lstStyle/>
          <a:p>
            <a:r>
              <a:rPr lang="en-US" dirty="0" smtClean="0"/>
              <a:t>Service Workers Characteristics</a:t>
            </a:r>
            <a:endParaRPr lang="en-US" dirty="0"/>
          </a:p>
        </p:txBody>
      </p:sp>
      <p:sp>
        <p:nvSpPr>
          <p:cNvPr id="8" name="Content Placeholder 2"/>
          <p:cNvSpPr>
            <a:spLocks noGrp="1"/>
          </p:cNvSpPr>
          <p:nvPr>
            <p:ph idx="1"/>
          </p:nvPr>
        </p:nvSpPr>
        <p:spPr>
          <a:xfrm>
            <a:off x="223257" y="834956"/>
            <a:ext cx="8628210" cy="1747679"/>
          </a:xfrm>
        </p:spPr>
        <p:txBody>
          <a:bodyPr>
            <a:noAutofit/>
          </a:bodyPr>
          <a:lstStyle/>
          <a:p>
            <a:pPr marL="0" indent="0">
              <a:buNone/>
            </a:pPr>
            <a:r>
              <a:rPr lang="en-US" sz="1600" b="1" dirty="0">
                <a:solidFill>
                  <a:schemeClr val="tx1"/>
                </a:solidFill>
              </a:rPr>
              <a:t>Properties of service </a:t>
            </a:r>
            <a:r>
              <a:rPr lang="en-US" sz="1600" b="1" dirty="0" smtClean="0">
                <a:solidFill>
                  <a:schemeClr val="tx1"/>
                </a:solidFill>
              </a:rPr>
              <a:t>workers:</a:t>
            </a:r>
          </a:p>
          <a:p>
            <a:pPr marL="0" indent="0">
              <a:buNone/>
            </a:pPr>
            <a:r>
              <a:rPr lang="en-US" sz="1600" dirty="0" smtClean="0">
                <a:solidFill>
                  <a:schemeClr val="tx1"/>
                </a:solidFill>
              </a:rPr>
              <a:t>Following are the properties of service workers:</a:t>
            </a:r>
            <a:br>
              <a:rPr lang="en-US" sz="1600" dirty="0" smtClean="0">
                <a:solidFill>
                  <a:schemeClr val="tx1"/>
                </a:solidFill>
              </a:rPr>
            </a:br>
            <a:endParaRPr lang="en-US" sz="1600" dirty="0">
              <a:solidFill>
                <a:schemeClr val="tx1"/>
              </a:solidFill>
            </a:endParaRPr>
          </a:p>
          <a:p>
            <a:r>
              <a:rPr lang="en-US" sz="1600" dirty="0">
                <a:solidFill>
                  <a:schemeClr val="tx1"/>
                </a:solidFill>
              </a:rPr>
              <a:t>Trigger and keep alive by the relationship to the events, not by the documents.</a:t>
            </a:r>
          </a:p>
          <a:p>
            <a:r>
              <a:rPr lang="en-US" sz="1600" dirty="0" smtClean="0">
                <a:solidFill>
                  <a:schemeClr val="tx1"/>
                </a:solidFill>
              </a:rPr>
              <a:t>Event-driven </a:t>
            </a:r>
            <a:r>
              <a:rPr lang="en-US" sz="1600" dirty="0">
                <a:solidFill>
                  <a:schemeClr val="tx1"/>
                </a:solidFill>
              </a:rPr>
              <a:t>with time limit scripting contexts and running at the origin</a:t>
            </a:r>
          </a:p>
          <a:p>
            <a:r>
              <a:rPr lang="en-US" sz="1600" dirty="0" smtClean="0">
                <a:solidFill>
                  <a:schemeClr val="tx1"/>
                </a:solidFill>
              </a:rPr>
              <a:t>State-driven with </a:t>
            </a:r>
            <a:r>
              <a:rPr lang="en-US" sz="1600" dirty="0">
                <a:solidFill>
                  <a:schemeClr val="tx1"/>
                </a:solidFill>
              </a:rPr>
              <a:t>natural endpoints for a wide range of runtime services</a:t>
            </a:r>
          </a:p>
          <a:p>
            <a:r>
              <a:rPr lang="en-US" sz="1600" dirty="0" smtClean="0">
                <a:solidFill>
                  <a:schemeClr val="tx1"/>
                </a:solidFill>
              </a:rPr>
              <a:t>Managed object with lifecycle events that contains registration</a:t>
            </a:r>
            <a:endParaRPr lang="en-US" sz="1600" dirty="0">
              <a:solidFill>
                <a:schemeClr val="tx1"/>
              </a:solidFill>
            </a:endParaRPr>
          </a:p>
        </p:txBody>
      </p:sp>
      <p:pic>
        <p:nvPicPr>
          <p:cNvPr id="2" name="Picture 1"/>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829" t="9193" r="4254" b="5642"/>
          <a:stretch/>
        </p:blipFill>
        <p:spPr>
          <a:xfrm>
            <a:off x="2984501" y="2938620"/>
            <a:ext cx="6159499" cy="2667000"/>
          </a:xfrm>
          <a:prstGeom prst="rect">
            <a:avLst/>
          </a:prstGeom>
        </p:spPr>
      </p:pic>
      <p:sp>
        <p:nvSpPr>
          <p:cNvPr id="7" name="Content Placeholder 2"/>
          <p:cNvSpPr txBox="1">
            <a:spLocks/>
          </p:cNvSpPr>
          <p:nvPr/>
        </p:nvSpPr>
        <p:spPr>
          <a:xfrm>
            <a:off x="76200" y="2938620"/>
            <a:ext cx="3048000" cy="1747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tx1"/>
                </a:solidFill>
              </a:rPr>
              <a:t>Benefits </a:t>
            </a:r>
            <a:r>
              <a:rPr lang="en-US" sz="1600" b="1" dirty="0">
                <a:solidFill>
                  <a:schemeClr val="tx1"/>
                </a:solidFill>
              </a:rPr>
              <a:t>of service </a:t>
            </a:r>
            <a:r>
              <a:rPr lang="en-US" sz="1600" b="1" dirty="0" smtClean="0">
                <a:solidFill>
                  <a:schemeClr val="tx1"/>
                </a:solidFill>
              </a:rPr>
              <a:t>workers</a:t>
            </a:r>
          </a:p>
          <a:p>
            <a:pPr marL="0" indent="0">
              <a:buNone/>
            </a:pPr>
            <a:r>
              <a:rPr lang="en-US" sz="1600" dirty="0" smtClean="0">
                <a:solidFill>
                  <a:schemeClr val="tx1"/>
                </a:solidFill>
              </a:rPr>
              <a:t>Following are key benefits of service workers:</a:t>
            </a:r>
            <a:endParaRPr lang="en-US" sz="1600" dirty="0">
              <a:solidFill>
                <a:schemeClr val="tx1"/>
              </a:solidFill>
            </a:endParaRPr>
          </a:p>
          <a:p>
            <a:r>
              <a:rPr lang="en-US" sz="1600" dirty="0">
                <a:solidFill>
                  <a:schemeClr val="tx1"/>
                </a:solidFill>
              </a:rPr>
              <a:t>Capable of handling the push notification easily</a:t>
            </a:r>
          </a:p>
          <a:p>
            <a:r>
              <a:rPr lang="en-US" sz="1600" dirty="0" smtClean="0">
                <a:solidFill>
                  <a:schemeClr val="tx1"/>
                </a:solidFill>
              </a:rPr>
              <a:t>Synchronize </a:t>
            </a:r>
            <a:r>
              <a:rPr lang="en-US" sz="1600" dirty="0">
                <a:solidFill>
                  <a:schemeClr val="tx1"/>
                </a:solidFill>
              </a:rPr>
              <a:t>data in the background</a:t>
            </a:r>
          </a:p>
          <a:p>
            <a:r>
              <a:rPr lang="en-US" sz="1600" dirty="0">
                <a:solidFill>
                  <a:schemeClr val="tx1"/>
                </a:solidFill>
              </a:rPr>
              <a:t>Capable of responding to resource requests originating elsewhere</a:t>
            </a:r>
          </a:p>
          <a:p>
            <a:r>
              <a:rPr lang="en-US" sz="1600" dirty="0">
                <a:solidFill>
                  <a:schemeClr val="tx1"/>
                </a:solidFill>
              </a:rPr>
              <a:t>Receive centralized updates</a:t>
            </a:r>
          </a:p>
        </p:txBody>
      </p:sp>
    </p:spTree>
    <p:extLst>
      <p:ext uri="{BB962C8B-B14F-4D97-AF65-F5344CB8AC3E}">
        <p14:creationId xmlns:p14="http://schemas.microsoft.com/office/powerpoint/2010/main" val="801995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sldNum" sz="quarter" idx="4294967295"/>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Rectangle 3"/>
          <p:cNvSpPr/>
          <p:nvPr/>
        </p:nvSpPr>
        <p:spPr>
          <a:xfrm>
            <a:off x="2514600" y="2438400"/>
            <a:ext cx="3762568" cy="369332"/>
          </a:xfrm>
          <a:prstGeom prst="rect">
            <a:avLst/>
          </a:prstGeom>
        </p:spPr>
        <p:txBody>
          <a:bodyPr wrap="none">
            <a:spAutoFit/>
          </a:bodyPr>
          <a:lstStyle/>
          <a:p>
            <a:pPr lvl="0" fontAlgn="base">
              <a:spcBef>
                <a:spcPct val="20000"/>
              </a:spcBef>
              <a:spcAft>
                <a:spcPct val="0"/>
              </a:spcAft>
              <a:buSzPct val="95000"/>
            </a:pPr>
            <a:r>
              <a:rPr lang="en-US" dirty="0">
                <a:latin typeface="Arial Unicode MS" pitchFamily="34" charset="-128"/>
                <a:ea typeface="Arial Unicode MS" pitchFamily="34" charset="-128"/>
                <a:cs typeface="Arial Unicode MS" pitchFamily="34" charset="-128"/>
              </a:rPr>
              <a:t>Vignesh Murali Natarajan (119780)</a:t>
            </a:r>
          </a:p>
        </p:txBody>
      </p:sp>
      <p:sp>
        <p:nvSpPr>
          <p:cNvPr id="5" name="Rectangle 4"/>
          <p:cNvSpPr/>
          <p:nvPr/>
        </p:nvSpPr>
        <p:spPr>
          <a:xfrm>
            <a:off x="2514600" y="2888232"/>
            <a:ext cx="6324600" cy="646331"/>
          </a:xfrm>
          <a:prstGeom prst="rect">
            <a:avLst/>
          </a:prstGeom>
        </p:spPr>
        <p:txBody>
          <a:bodyPr wrap="square">
            <a:spAutoFit/>
          </a:bodyPr>
          <a:lstStyle/>
          <a:p>
            <a:pPr lvl="0" fontAlgn="base">
              <a:spcBef>
                <a:spcPct val="20000"/>
              </a:spcBef>
              <a:spcAft>
                <a:spcPct val="0"/>
              </a:spcAft>
              <a:buSzPct val="95000"/>
            </a:pPr>
            <a:r>
              <a:rPr lang="en-US" sz="1200" dirty="0"/>
              <a:t>Veteran Trainer, </a:t>
            </a:r>
            <a:r>
              <a:rPr lang="en-US" sz="1200" dirty="0" smtClean="0"/>
              <a:t>Delivery Manager </a:t>
            </a:r>
            <a:r>
              <a:rPr lang="en-US" sz="1200" dirty="0"/>
              <a:t>and </a:t>
            </a:r>
            <a:r>
              <a:rPr lang="en-US" sz="1200" dirty="0" smtClean="0"/>
              <a:t>Sr. Architect </a:t>
            </a:r>
            <a:r>
              <a:rPr lang="en-US" sz="1200" dirty="0"/>
              <a:t>with </a:t>
            </a:r>
            <a:r>
              <a:rPr lang="en-US" sz="1200" dirty="0" smtClean="0"/>
              <a:t>more than a decade of </a:t>
            </a:r>
            <a:r>
              <a:rPr lang="en-US" sz="1200" dirty="0"/>
              <a:t>technical training </a:t>
            </a:r>
            <a:r>
              <a:rPr lang="en-US" sz="1200" dirty="0" smtClean="0"/>
              <a:t>experience. He has 13 </a:t>
            </a:r>
            <a:r>
              <a:rPr lang="en-US" sz="1200" dirty="0"/>
              <a:t>technical certifications on Java, Mobile, Web, Architecture, Design and </a:t>
            </a:r>
            <a:r>
              <a:rPr lang="en-US" sz="1200" dirty="0" smtClean="0"/>
              <a:t>Development under his belt</a:t>
            </a:r>
            <a:endParaRPr lang="en-US" sz="1200" dirty="0">
              <a:latin typeface="Arial Unicode MS" pitchFamily="34" charset="-128"/>
              <a:ea typeface="Arial Unicode MS" pitchFamily="34" charset="-128"/>
              <a:cs typeface="Arial Unicode MS" pitchFamily="34" charset="-128"/>
            </a:endParaRPr>
          </a:p>
        </p:txBody>
      </p:sp>
      <p:sp>
        <p:nvSpPr>
          <p:cNvPr id="6" name="Rectangle 5"/>
          <p:cNvSpPr/>
          <p:nvPr/>
        </p:nvSpPr>
        <p:spPr>
          <a:xfrm>
            <a:off x="2514600" y="3693906"/>
            <a:ext cx="1712135" cy="369332"/>
          </a:xfrm>
          <a:prstGeom prst="rect">
            <a:avLst/>
          </a:prstGeom>
        </p:spPr>
        <p:txBody>
          <a:bodyPr wrap="none">
            <a:spAutoFit/>
          </a:bodyPr>
          <a:lstStyle/>
          <a:p>
            <a:pPr lvl="0" fontAlgn="base">
              <a:spcBef>
                <a:spcPct val="20000"/>
              </a:spcBef>
              <a:spcAft>
                <a:spcPct val="0"/>
              </a:spcAft>
              <a:buSzPct val="95000"/>
            </a:pPr>
            <a:r>
              <a:rPr lang="en-US" dirty="0"/>
              <a:t>1.0, </a:t>
            </a:r>
            <a:r>
              <a:rPr lang="en-US" dirty="0" smtClean="0"/>
              <a:t>March 2019</a:t>
            </a:r>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77247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20</a:t>
            </a:fld>
            <a:endParaRPr lang="en-US" dirty="0"/>
          </a:p>
        </p:txBody>
      </p:sp>
      <p:pic>
        <p:nvPicPr>
          <p:cNvPr id="9" name="Picture 3" descr="D:\Images\Images\Objective\Tea-Brea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75" l="375" r="100000">
                        <a14:foregroundMark x1="61423" y1="40885" x2="62322" y2="45761"/>
                        <a14:foregroundMark x1="65094" y1="46062" x2="65393" y2="41485"/>
                        <a14:foregroundMark x1="66891" y1="45761" x2="68090" y2="42086"/>
                        <a14:foregroundMark x1="76929" y1="44261" x2="79700" y2="43661"/>
                        <a14:foregroundMark x1="84869" y1="41485" x2="84869" y2="45761"/>
                        <a14:foregroundMark x1="90637" y1="45761" x2="90936" y2="43661"/>
                        <a14:foregroundMark x1="93109" y1="43661" x2="93109" y2="45761"/>
                        <a14:foregroundMark x1="64794" y1="53113" x2="64794" y2="54314"/>
                        <a14:foregroundMark x1="70562" y1="50338" x2="69663" y2="53713"/>
                        <a14:foregroundMark x1="74831" y1="51913" x2="74831" y2="54014"/>
                        <a14:foregroundMark x1="78801" y1="50938" x2="81199" y2="51313"/>
                        <a14:foregroundMark x1="87341" y1="50938" x2="87640" y2="53713"/>
                        <a14:foregroundMark x1="90337" y1="49137" x2="90337" y2="54614"/>
                      </a14:backgroundRemoval>
                    </a14:imgEffect>
                  </a14:imgLayer>
                </a14:imgProps>
              </a:ext>
              <a:ext uri="{28A0092B-C50C-407E-A947-70E740481C1C}">
                <a14:useLocalDpi xmlns:a14="http://schemas.microsoft.com/office/drawing/2010/main" val="0"/>
              </a:ext>
            </a:extLst>
          </a:blip>
          <a:srcRect/>
          <a:stretch>
            <a:fillRect/>
          </a:stretch>
        </p:blipFill>
        <p:spPr bwMode="auto">
          <a:xfrm>
            <a:off x="1905000" y="914400"/>
            <a:ext cx="5450114" cy="5441949"/>
          </a:xfrm>
          <a:prstGeom prst="rect">
            <a:avLst/>
          </a:prstGeom>
          <a:ln>
            <a:noFill/>
          </a:ln>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PWA Support</a:t>
            </a:r>
            <a:endParaRPr lang="en-US" dirty="0"/>
          </a:p>
        </p:txBody>
      </p:sp>
      <p:sp>
        <p:nvSpPr>
          <p:cNvPr id="4" name="Content Placeholder 3"/>
          <p:cNvSpPr>
            <a:spLocks noGrp="1"/>
          </p:cNvSpPr>
          <p:nvPr>
            <p:ph idx="1"/>
          </p:nvPr>
        </p:nvSpPr>
        <p:spPr/>
        <p:txBody>
          <a:bodyPr/>
          <a:lstStyle/>
          <a:p>
            <a:r>
              <a:rPr lang="en-US" sz="1800" dirty="0" smtClean="0">
                <a:solidFill>
                  <a:schemeClr val="tx1"/>
                </a:solidFill>
              </a:rPr>
              <a:t>Create a new Angular Application</a:t>
            </a:r>
          </a:p>
          <a:p>
            <a:endParaRPr lang="en-US" sz="1800" dirty="0">
              <a:solidFill>
                <a:schemeClr val="tx1"/>
              </a:solidFill>
            </a:endParaRPr>
          </a:p>
          <a:p>
            <a:endParaRPr lang="en-US" sz="1800" dirty="0" smtClean="0">
              <a:solidFill>
                <a:schemeClr val="tx1"/>
              </a:solidFill>
            </a:endParaRPr>
          </a:p>
          <a:p>
            <a:r>
              <a:rPr lang="en-US" sz="1800" dirty="0" smtClean="0">
                <a:solidFill>
                  <a:schemeClr val="tx1"/>
                </a:solidFill>
              </a:rPr>
              <a:t>Add PWA Support </a:t>
            </a:r>
            <a:endParaRPr lang="en-US" sz="1800" i="1" dirty="0" smtClean="0">
              <a:solidFill>
                <a:schemeClr val="tx1"/>
              </a:solidFill>
            </a:endParaRPr>
          </a:p>
          <a:p>
            <a:endParaRPr lang="en-US" sz="1800" dirty="0">
              <a:solidFill>
                <a:schemeClr val="tx1"/>
              </a:solidFill>
            </a:endParaRPr>
          </a:p>
          <a:p>
            <a:endParaRPr lang="en-US" sz="1800" dirty="0" smtClean="0">
              <a:solidFill>
                <a:schemeClr val="tx1"/>
              </a:solidFill>
            </a:endParaRPr>
          </a:p>
          <a:p>
            <a:r>
              <a:rPr lang="en-US" sz="1800" dirty="0" smtClean="0">
                <a:solidFill>
                  <a:schemeClr val="tx1"/>
                </a:solidFill>
              </a:rPr>
              <a:t>Explore these files</a:t>
            </a:r>
          </a:p>
          <a:p>
            <a:pPr marL="0" indent="0">
              <a:buNone/>
            </a:pPr>
            <a:r>
              <a:rPr lang="en-US" sz="1800" dirty="0" smtClean="0">
                <a:solidFill>
                  <a:schemeClr val="tx1"/>
                </a:solidFill>
              </a:rPr>
              <a:t>  package.json, angular.json, ngsw-config.json </a:t>
            </a:r>
          </a:p>
          <a:p>
            <a:pPr marL="0" indent="0">
              <a:buNone/>
            </a:pPr>
            <a:r>
              <a:rPr lang="en-US" sz="1800" dirty="0">
                <a:solidFill>
                  <a:schemeClr val="tx1"/>
                </a:solidFill>
              </a:rPr>
              <a:t> </a:t>
            </a:r>
            <a:r>
              <a:rPr lang="en-US" sz="1800" dirty="0" smtClean="0">
                <a:solidFill>
                  <a:schemeClr val="tx1"/>
                </a:solidFill>
              </a:rPr>
              <a:t>      </a:t>
            </a:r>
          </a:p>
          <a:p>
            <a:r>
              <a:rPr lang="en-US" sz="1800" dirty="0" smtClean="0">
                <a:solidFill>
                  <a:schemeClr val="tx1"/>
                </a:solidFill>
              </a:rPr>
              <a:t>Launch the PWA Application</a:t>
            </a:r>
            <a:endParaRPr lang="en-US" sz="1800" dirty="0">
              <a:solidFill>
                <a:schemeClr val="tx1"/>
              </a:solidFill>
            </a:endParaRPr>
          </a:p>
        </p:txBody>
      </p:sp>
      <p:sp>
        <p:nvSpPr>
          <p:cNvPr id="10" name="Rectangle 9"/>
          <p:cNvSpPr/>
          <p:nvPr/>
        </p:nvSpPr>
        <p:spPr>
          <a:xfrm>
            <a:off x="838200" y="1613144"/>
            <a:ext cx="7467600" cy="5204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 ng new angular-pwa-sample</a:t>
            </a:r>
          </a:p>
          <a:p>
            <a:r>
              <a:rPr lang="nb-NO" sz="1200" dirty="0" smtClean="0">
                <a:solidFill>
                  <a:schemeClr val="tx2">
                    <a:lumMod val="50000"/>
                  </a:schemeClr>
                </a:solidFill>
                <a:latin typeface="Courier New" panose="02070309020205020404" pitchFamily="49" charset="0"/>
                <a:cs typeface="Courier New" panose="02070309020205020404" pitchFamily="49" charset="0"/>
              </a:rPr>
              <a:t>$ Cd angular-pwa-example</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838200" y="2667000"/>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ng add @angular/pwa</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838200" y="4724400"/>
            <a:ext cx="7467600" cy="62975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npm install –g http-server</a:t>
            </a:r>
          </a:p>
          <a:p>
            <a:r>
              <a:rPr lang="nb-NO" sz="1200" dirty="0">
                <a:solidFill>
                  <a:schemeClr val="tx2">
                    <a:lumMod val="50000"/>
                  </a:schemeClr>
                </a:solidFill>
                <a:latin typeface="Courier New" panose="02070309020205020404" pitchFamily="49" charset="0"/>
                <a:cs typeface="Courier New" panose="02070309020205020404" pitchFamily="49" charset="0"/>
              </a:rPr>
              <a:t>n</a:t>
            </a:r>
            <a:r>
              <a:rPr lang="nb-NO" sz="1200" dirty="0" smtClean="0">
                <a:solidFill>
                  <a:schemeClr val="tx2">
                    <a:lumMod val="50000"/>
                  </a:schemeClr>
                </a:solidFill>
                <a:latin typeface="Courier New" panose="02070309020205020404" pitchFamily="49" charset="0"/>
                <a:cs typeface="Courier New" panose="02070309020205020404" pitchFamily="49" charset="0"/>
              </a:rPr>
              <a:t>g build –prod</a:t>
            </a:r>
          </a:p>
          <a:p>
            <a:r>
              <a:rPr lang="nb-NO" sz="1200" dirty="0" smtClean="0">
                <a:solidFill>
                  <a:schemeClr val="tx2">
                    <a:lumMod val="50000"/>
                  </a:schemeClr>
                </a:solidFill>
                <a:latin typeface="Courier New" panose="02070309020205020404" pitchFamily="49" charset="0"/>
                <a:cs typeface="Courier New" panose="02070309020205020404" pitchFamily="49" charset="0"/>
              </a:rPr>
              <a:t>http-server –c-1 dist\angular-pwa-sample</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482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PWA Support</a:t>
            </a:r>
            <a:endParaRPr lang="en-US" dirty="0"/>
          </a:p>
        </p:txBody>
      </p:sp>
      <p:sp>
        <p:nvSpPr>
          <p:cNvPr id="4" name="Content Placeholder 3"/>
          <p:cNvSpPr>
            <a:spLocks noGrp="1"/>
          </p:cNvSpPr>
          <p:nvPr>
            <p:ph idx="1"/>
          </p:nvPr>
        </p:nvSpPr>
        <p:spPr>
          <a:xfrm>
            <a:off x="457200" y="838200"/>
            <a:ext cx="8229600" cy="4983163"/>
          </a:xfrm>
        </p:spPr>
        <p:txBody>
          <a:bodyPr/>
          <a:lstStyle/>
          <a:p>
            <a:r>
              <a:rPr lang="en-US" sz="1800" dirty="0" smtClean="0"/>
              <a:t>Create a manifest file – </a:t>
            </a:r>
            <a:r>
              <a:rPr lang="en-US" sz="1800" i="1" dirty="0" smtClean="0"/>
              <a:t>manifest.json </a:t>
            </a:r>
            <a:r>
              <a:rPr lang="en-US" sz="1800" dirty="0" smtClean="0"/>
              <a:t>in the src folder</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r>
              <a:rPr lang="en-US" sz="1800" dirty="0" smtClean="0"/>
              <a:t>Add the</a:t>
            </a:r>
            <a:r>
              <a:rPr lang="en-US" sz="1800" dirty="0"/>
              <a:t> </a:t>
            </a:r>
            <a:r>
              <a:rPr lang="en-US" sz="1800" i="1" dirty="0"/>
              <a:t>manifest.json</a:t>
            </a:r>
            <a:r>
              <a:rPr lang="en-US" sz="1800" dirty="0"/>
              <a:t> file to the assets </a:t>
            </a:r>
            <a:r>
              <a:rPr lang="en-US" sz="1800" dirty="0" smtClean="0"/>
              <a:t>section of the </a:t>
            </a:r>
            <a:r>
              <a:rPr lang="en-US" sz="1800" i="1" dirty="0" smtClean="0"/>
              <a:t>angular.json </a:t>
            </a:r>
            <a:r>
              <a:rPr lang="en-US" sz="1800" dirty="0" smtClean="0"/>
              <a:t>file</a:t>
            </a:r>
          </a:p>
          <a:p>
            <a:endParaRPr lang="en-US" sz="1800" dirty="0"/>
          </a:p>
          <a:p>
            <a:endParaRPr lang="en-US" sz="1800" dirty="0" smtClean="0"/>
          </a:p>
          <a:p>
            <a:endParaRPr lang="en-US" sz="1800" dirty="0"/>
          </a:p>
          <a:p>
            <a:endParaRPr lang="en-US" sz="1800" dirty="0" smtClean="0"/>
          </a:p>
          <a:p>
            <a:r>
              <a:rPr lang="en-US" sz="1800" dirty="0" smtClean="0"/>
              <a:t>Include the </a:t>
            </a:r>
            <a:r>
              <a:rPr lang="en-US" sz="1800" i="1" dirty="0" smtClean="0"/>
              <a:t>manfiest.json </a:t>
            </a:r>
            <a:r>
              <a:rPr lang="en-US" sz="1800" dirty="0" smtClean="0"/>
              <a:t>file in the </a:t>
            </a:r>
            <a:r>
              <a:rPr lang="en-US" sz="1800" i="1" dirty="0" smtClean="0"/>
              <a:t>index.html </a:t>
            </a:r>
            <a:r>
              <a:rPr lang="en-US" sz="1800" dirty="0" smtClean="0"/>
              <a:t>file</a:t>
            </a:r>
          </a:p>
          <a:p>
            <a:endParaRPr lang="en-US" sz="1800" dirty="0" smtClean="0"/>
          </a:p>
        </p:txBody>
      </p:sp>
      <p:sp>
        <p:nvSpPr>
          <p:cNvPr id="10" name="Rectangle 9"/>
          <p:cNvSpPr/>
          <p:nvPr/>
        </p:nvSpPr>
        <p:spPr>
          <a:xfrm>
            <a:off x="838200" y="1192171"/>
            <a:ext cx="7467600" cy="292262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‘name’: ‘angular-pwa-sample’,</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‘short_name’: ‘aps’,</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‘theme_color’: ‘#ff0’,</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‘background_color’: ‘#fafafa’,</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‘display’: ‘standalone’,</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‘scope’: ‘/’,</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‘start_url’: ‘/’,</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‘icons’: [</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		‘src’: ‘assets/icons/icon-72x72.png,</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		‘sizes’: ‘72x72’,</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		‘type’: ‘image/png’</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838200" y="4495800"/>
            <a:ext cx="7467600" cy="10243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‘assets’:[</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‘src/favicon.ico’,</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‘src/manifest.json’</a:t>
            </a:r>
          </a:p>
          <a:p>
            <a:r>
              <a:rPr lang="nb-NO" sz="1200" dirty="0">
                <a:solidFill>
                  <a:schemeClr val="tx2">
                    <a:lumMod val="50000"/>
                  </a:schemeClr>
                </a:solidFill>
                <a:latin typeface="Courier New" panose="02070309020205020404" pitchFamily="49" charset="0"/>
                <a:cs typeface="Courier New" panose="02070309020205020404" pitchFamily="49" charset="0"/>
              </a:rPr>
              <a:t>]</a:t>
            </a:r>
            <a:endParaRPr lang="nb-NO" sz="1200" dirty="0" smtClean="0">
              <a:solidFill>
                <a:schemeClr val="tx2">
                  <a:lumMod val="50000"/>
                </a:schemeClr>
              </a:solidFill>
              <a:latin typeface="Courier New" panose="02070309020205020404" pitchFamily="49" charset="0"/>
              <a:cs typeface="Courier New" panose="02070309020205020404" pitchFamily="49" charset="0"/>
            </a:endParaRP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p>
        </p:txBody>
      </p:sp>
      <p:sp>
        <p:nvSpPr>
          <p:cNvPr id="7" name="Rectangle 6"/>
          <p:cNvSpPr/>
          <p:nvPr/>
        </p:nvSpPr>
        <p:spPr>
          <a:xfrm>
            <a:off x="838200" y="6117966"/>
            <a:ext cx="7467600" cy="35903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&lt;link rel=‘manifest’ href=‘manifest.json’&gt;</a:t>
            </a:r>
          </a:p>
        </p:txBody>
      </p:sp>
    </p:spTree>
    <p:extLst>
      <p:ext uri="{BB962C8B-B14F-4D97-AF65-F5344CB8AC3E}">
        <p14:creationId xmlns:p14="http://schemas.microsoft.com/office/powerpoint/2010/main" val="2184905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Lighthouse Plugin</a:t>
            </a:r>
            <a:endParaRPr lang="en-US" dirty="0"/>
          </a:p>
        </p:txBody>
      </p:sp>
      <p:sp>
        <p:nvSpPr>
          <p:cNvPr id="4" name="Content Placeholder 3"/>
          <p:cNvSpPr>
            <a:spLocks noGrp="1"/>
          </p:cNvSpPr>
          <p:nvPr>
            <p:ph idx="1"/>
          </p:nvPr>
        </p:nvSpPr>
        <p:spPr>
          <a:xfrm>
            <a:off x="457200" y="914400"/>
            <a:ext cx="8229600" cy="4983163"/>
          </a:xfrm>
        </p:spPr>
        <p:txBody>
          <a:bodyPr/>
          <a:lstStyle/>
          <a:p>
            <a:pPr marL="0" indent="0">
              <a:buNone/>
            </a:pPr>
            <a:r>
              <a:rPr lang="en-US" sz="1800" dirty="0">
                <a:solidFill>
                  <a:schemeClr val="tx1"/>
                </a:solidFill>
              </a:rPr>
              <a:t>Lighthouse is an open-source auditing tool created by Google which can be used to audit websites and applications for accessibility performance, SEO, best practices and PWA features</a:t>
            </a:r>
            <a:r>
              <a:rPr lang="en-US" sz="1800" dirty="0" smtClean="0">
                <a:solidFill>
                  <a:schemeClr val="tx1"/>
                </a:solidFill>
              </a:rPr>
              <a:t>.</a:t>
            </a:r>
          </a:p>
          <a:p>
            <a:pPr marL="0" indent="0">
              <a:buNone/>
            </a:pPr>
            <a:r>
              <a:rPr lang="en-US" sz="1800" dirty="0" smtClean="0">
                <a:solidFill>
                  <a:schemeClr val="tx1"/>
                </a:solidFill>
              </a:rPr>
              <a:t>Commonly Accessible as a Google Chrome Plugins are listed below:</a:t>
            </a:r>
            <a:endParaRPr lang="en-US" sz="1800" dirty="0">
              <a:solidFill>
                <a:schemeClr val="tx1"/>
              </a:solidFill>
            </a:endParaRPr>
          </a:p>
          <a:p>
            <a:pPr marL="0" indent="0">
              <a:buNone/>
            </a:pPr>
            <a:endParaRPr lang="en-US" sz="1800" dirty="0">
              <a:solidFill>
                <a:schemeClr val="tx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0834"/>
          <a:stretch/>
        </p:blipFill>
        <p:spPr>
          <a:xfrm>
            <a:off x="685800" y="2323081"/>
            <a:ext cx="3525408" cy="23300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262" r="6884" b="5242"/>
          <a:stretch/>
        </p:blipFill>
        <p:spPr>
          <a:xfrm>
            <a:off x="5057375" y="2324975"/>
            <a:ext cx="3571233" cy="2407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t="2109" b="16879"/>
          <a:stretch/>
        </p:blipFill>
        <p:spPr>
          <a:xfrm>
            <a:off x="2286000" y="4890655"/>
            <a:ext cx="4797136" cy="1662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p:cNvSpPr txBox="1"/>
          <p:nvPr/>
        </p:nvSpPr>
        <p:spPr>
          <a:xfrm rot="16200000">
            <a:off x="-249442" y="3807429"/>
            <a:ext cx="1413283" cy="351625"/>
          </a:xfrm>
          <a:prstGeom prst="rect">
            <a:avLst/>
          </a:prstGeom>
          <a:noFill/>
        </p:spPr>
        <p:txBody>
          <a:bodyPr wrap="square" rtlCol="0">
            <a:spAutoFit/>
          </a:bodyPr>
          <a:lstStyle/>
          <a:p>
            <a:r>
              <a:rPr lang="en-US" dirty="0" smtClean="0"/>
              <a:t>Plugin Page</a:t>
            </a:r>
            <a:endParaRPr lang="en-US" dirty="0"/>
          </a:p>
        </p:txBody>
      </p:sp>
      <p:sp>
        <p:nvSpPr>
          <p:cNvPr id="15" name="TextBox 14"/>
          <p:cNvSpPr txBox="1"/>
          <p:nvPr/>
        </p:nvSpPr>
        <p:spPr>
          <a:xfrm rot="16200000">
            <a:off x="3975583" y="3610745"/>
            <a:ext cx="1710072" cy="364837"/>
          </a:xfrm>
          <a:prstGeom prst="rect">
            <a:avLst/>
          </a:prstGeom>
          <a:noFill/>
        </p:spPr>
        <p:txBody>
          <a:bodyPr wrap="square" rtlCol="0">
            <a:spAutoFit/>
          </a:bodyPr>
          <a:lstStyle/>
          <a:p>
            <a:r>
              <a:rPr lang="en-US" dirty="0" smtClean="0"/>
              <a:t>Audit Selection</a:t>
            </a:r>
            <a:endParaRPr lang="en-US" dirty="0"/>
          </a:p>
        </p:txBody>
      </p:sp>
      <p:sp>
        <p:nvSpPr>
          <p:cNvPr id="16" name="TextBox 15"/>
          <p:cNvSpPr txBox="1"/>
          <p:nvPr/>
        </p:nvSpPr>
        <p:spPr>
          <a:xfrm rot="16200000">
            <a:off x="1244829" y="5513498"/>
            <a:ext cx="1710072" cy="369332"/>
          </a:xfrm>
          <a:prstGeom prst="rect">
            <a:avLst/>
          </a:prstGeom>
          <a:noFill/>
        </p:spPr>
        <p:txBody>
          <a:bodyPr wrap="square" rtlCol="0">
            <a:spAutoFit/>
          </a:bodyPr>
          <a:lstStyle/>
          <a:p>
            <a:r>
              <a:rPr lang="en-US" dirty="0" smtClean="0"/>
              <a:t>Audit Results</a:t>
            </a:r>
            <a:endParaRPr lang="en-US" dirty="0"/>
          </a:p>
        </p:txBody>
      </p:sp>
    </p:spTree>
    <p:extLst>
      <p:ext uri="{BB962C8B-B14F-4D97-AF65-F5344CB8AC3E}">
        <p14:creationId xmlns:p14="http://schemas.microsoft.com/office/powerpoint/2010/main" val="276504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256622" y="1992868"/>
            <a:ext cx="2229778" cy="369332"/>
          </a:xfrm>
          <a:prstGeom prst="rect">
            <a:avLst/>
          </a:prstGeom>
        </p:spPr>
        <p:txBody>
          <a:bodyPr wrap="none">
            <a:spAutoFit/>
          </a:bodyPr>
          <a:lstStyle/>
          <a:p>
            <a:r>
              <a:rPr lang="en-US" dirty="0"/>
              <a:t>Demo : </a:t>
            </a:r>
            <a:r>
              <a:rPr lang="en-US" dirty="0" smtClean="0"/>
              <a:t>Pwa, PwaCam</a:t>
            </a:r>
            <a:endParaRPr lang="en-US" dirty="0"/>
          </a:p>
        </p:txBody>
      </p:sp>
    </p:spTree>
    <p:extLst>
      <p:ext uri="{BB962C8B-B14F-4D97-AF65-F5344CB8AC3E}">
        <p14:creationId xmlns:p14="http://schemas.microsoft.com/office/powerpoint/2010/main" val="3457345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25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Sass</a:t>
            </a:r>
            <a:endParaRPr lang="en-US" sz="2400" b="1" dirty="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3528403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CSS Preprocessors</a:t>
            </a:r>
            <a:endParaRPr lang="en-US" dirty="0"/>
          </a:p>
        </p:txBody>
      </p:sp>
      <p:sp>
        <p:nvSpPr>
          <p:cNvPr id="4" name="Content Placeholder 3"/>
          <p:cNvSpPr>
            <a:spLocks noGrp="1"/>
          </p:cNvSpPr>
          <p:nvPr>
            <p:ph idx="1"/>
          </p:nvPr>
        </p:nvSpPr>
        <p:spPr>
          <a:xfrm>
            <a:off x="457200" y="914400"/>
            <a:ext cx="8229600" cy="4983163"/>
          </a:xfrm>
        </p:spPr>
        <p:txBody>
          <a:bodyPr/>
          <a:lstStyle/>
          <a:p>
            <a:pPr marL="0" indent="0">
              <a:buNone/>
            </a:pPr>
            <a:r>
              <a:rPr lang="en-US" dirty="0" smtClean="0">
                <a:solidFill>
                  <a:schemeClr val="tx1"/>
                </a:solidFill>
              </a:rPr>
              <a:t>CSS Preprocessors help in managing larger, complex and hard to maintain Stylesheets.</a:t>
            </a:r>
          </a:p>
          <a:p>
            <a:pPr marL="0" indent="0">
              <a:buNone/>
            </a:pPr>
            <a:r>
              <a:rPr lang="en-US" dirty="0" smtClean="0">
                <a:solidFill>
                  <a:schemeClr val="tx1"/>
                </a:solidFill>
              </a:rPr>
              <a:t>CSS Preprocessors introduce features that do not exist in primitive CSS, such as:</a:t>
            </a:r>
          </a:p>
          <a:p>
            <a:pPr marL="457200" lvl="1" indent="0">
              <a:buNone/>
            </a:pPr>
            <a:r>
              <a:rPr lang="en-US" b="1" dirty="0" smtClean="0">
                <a:solidFill>
                  <a:schemeClr val="tx1"/>
                </a:solidFill>
              </a:rPr>
              <a:t>Variables, nesting, mixins, inheritance and the like</a:t>
            </a:r>
          </a:p>
          <a:p>
            <a:pPr marL="0" indent="0">
              <a:buNone/>
            </a:pPr>
            <a:r>
              <a:rPr lang="en-US" dirty="0" smtClean="0">
                <a:solidFill>
                  <a:schemeClr val="tx1"/>
                </a:solidFill>
              </a:rPr>
              <a:t>Preprocessors typically introduce an augmented version of a CSS like scripting language, that is dependent on the Preprocessor that is employed. This augmented script lets you use the aforementioned features inexistent in CSS. The augmented script is interpreted and compiled by the preprocessor to output a standard .css file.</a:t>
            </a:r>
          </a:p>
          <a:p>
            <a:pPr marL="0" indent="0">
              <a:buNone/>
            </a:pPr>
            <a:r>
              <a:rPr lang="en-US" dirty="0" smtClean="0">
                <a:solidFill>
                  <a:schemeClr val="tx1"/>
                </a:solidFill>
              </a:rPr>
              <a:t>Following are some of the </a:t>
            </a:r>
            <a:r>
              <a:rPr lang="en-US" dirty="0">
                <a:solidFill>
                  <a:schemeClr val="tx1"/>
                </a:solidFill>
              </a:rPr>
              <a:t>c</a:t>
            </a:r>
            <a:r>
              <a:rPr lang="en-US" dirty="0" smtClean="0">
                <a:solidFill>
                  <a:schemeClr val="tx1"/>
                </a:solidFill>
              </a:rPr>
              <a:t>ommon Preprocessors:</a:t>
            </a:r>
          </a:p>
          <a:p>
            <a:pPr lvl="1"/>
            <a:r>
              <a:rPr lang="en-US" dirty="0" smtClean="0">
                <a:solidFill>
                  <a:schemeClr val="tx1"/>
                </a:solidFill>
              </a:rPr>
              <a:t>Sass / SCSS</a:t>
            </a:r>
          </a:p>
          <a:p>
            <a:pPr lvl="1"/>
            <a:r>
              <a:rPr lang="en-US" dirty="0" smtClean="0">
                <a:solidFill>
                  <a:schemeClr val="tx1"/>
                </a:solidFill>
              </a:rPr>
              <a:t>Less</a:t>
            </a:r>
          </a:p>
          <a:p>
            <a:pPr marL="0" indent="0">
              <a:buNone/>
            </a:pPr>
            <a:endParaRPr lang="en-US" dirty="0">
              <a:solidFill>
                <a:schemeClr val="tx1"/>
              </a:solidFill>
            </a:endParaRPr>
          </a:p>
        </p:txBody>
      </p:sp>
    </p:spTree>
    <p:extLst>
      <p:ext uri="{BB962C8B-B14F-4D97-AF65-F5344CB8AC3E}">
        <p14:creationId xmlns:p14="http://schemas.microsoft.com/office/powerpoint/2010/main" val="61900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Sass</a:t>
            </a:r>
            <a:endParaRPr lang="en-US" dirty="0"/>
          </a:p>
        </p:txBody>
      </p:sp>
      <p:sp>
        <p:nvSpPr>
          <p:cNvPr id="4" name="Content Placeholder 3"/>
          <p:cNvSpPr>
            <a:spLocks noGrp="1"/>
          </p:cNvSpPr>
          <p:nvPr>
            <p:ph idx="1"/>
          </p:nvPr>
        </p:nvSpPr>
        <p:spPr>
          <a:xfrm>
            <a:off x="457200" y="914400"/>
            <a:ext cx="8229600" cy="4983163"/>
          </a:xfrm>
        </p:spPr>
        <p:txBody>
          <a:bodyPr/>
          <a:lstStyle/>
          <a:p>
            <a:pPr marL="0" indent="0">
              <a:buNone/>
            </a:pPr>
            <a:r>
              <a:rPr lang="en-US" b="1" dirty="0">
                <a:solidFill>
                  <a:schemeClr val="tx1"/>
                </a:solidFill>
              </a:rPr>
              <a:t>Sass</a:t>
            </a:r>
            <a:r>
              <a:rPr lang="en-US" dirty="0">
                <a:solidFill>
                  <a:schemeClr val="tx1"/>
                </a:solidFill>
              </a:rPr>
              <a:t> (Syntactically awesome style sheets) is a style sheet language </a:t>
            </a:r>
            <a:r>
              <a:rPr lang="en-US" dirty="0" smtClean="0">
                <a:solidFill>
                  <a:schemeClr val="tx1"/>
                </a:solidFill>
              </a:rPr>
              <a:t>that </a:t>
            </a:r>
            <a:r>
              <a:rPr lang="en-US" dirty="0">
                <a:solidFill>
                  <a:schemeClr val="tx1"/>
                </a:solidFill>
              </a:rPr>
              <a:t>is interpreted or compiled into Cascading Style Sheets (CSS). </a:t>
            </a:r>
            <a:endParaRPr lang="en-US" dirty="0" smtClean="0">
              <a:solidFill>
                <a:schemeClr val="tx1"/>
              </a:solidFill>
            </a:endParaRPr>
          </a:p>
          <a:p>
            <a:pPr marL="0" indent="0">
              <a:buNone/>
            </a:pPr>
            <a:r>
              <a:rPr lang="en-US" dirty="0" smtClean="0">
                <a:solidFill>
                  <a:schemeClr val="tx1"/>
                </a:solidFill>
              </a:rPr>
              <a:t>SassScript </a:t>
            </a:r>
            <a:r>
              <a:rPr lang="en-US" dirty="0">
                <a:solidFill>
                  <a:schemeClr val="tx1"/>
                </a:solidFill>
              </a:rPr>
              <a:t>is the scripting language itself. Sass consists of two </a:t>
            </a:r>
            <a:r>
              <a:rPr lang="en-US" dirty="0" smtClean="0">
                <a:solidFill>
                  <a:schemeClr val="tx1"/>
                </a:solidFill>
              </a:rPr>
              <a:t>syntaxes:</a:t>
            </a:r>
          </a:p>
          <a:p>
            <a:pPr lvl="1"/>
            <a:r>
              <a:rPr lang="en-US" dirty="0" smtClean="0">
                <a:solidFill>
                  <a:schemeClr val="tx1"/>
                </a:solidFill>
              </a:rPr>
              <a:t>The </a:t>
            </a:r>
            <a:r>
              <a:rPr lang="en-US" dirty="0">
                <a:solidFill>
                  <a:schemeClr val="tx1"/>
                </a:solidFill>
              </a:rPr>
              <a:t>original </a:t>
            </a:r>
            <a:r>
              <a:rPr lang="en-US" dirty="0" smtClean="0">
                <a:solidFill>
                  <a:schemeClr val="tx1"/>
                </a:solidFill>
              </a:rPr>
              <a:t>syntax .SASS, </a:t>
            </a:r>
            <a:r>
              <a:rPr lang="en-US" dirty="0">
                <a:solidFill>
                  <a:schemeClr val="tx1"/>
                </a:solidFill>
              </a:rPr>
              <a:t>called "the indented syntax", uses </a:t>
            </a:r>
            <a:r>
              <a:rPr lang="en-US" dirty="0" smtClean="0">
                <a:solidFill>
                  <a:schemeClr val="tx1"/>
                </a:solidFill>
              </a:rPr>
              <a:t>indentation </a:t>
            </a:r>
            <a:r>
              <a:rPr lang="en-US" dirty="0">
                <a:solidFill>
                  <a:schemeClr val="tx1"/>
                </a:solidFill>
              </a:rPr>
              <a:t>to separate code blocks and newline characters to separate rules</a:t>
            </a:r>
            <a:r>
              <a:rPr lang="en-US" dirty="0" smtClean="0">
                <a:solidFill>
                  <a:schemeClr val="tx1"/>
                </a:solidFill>
              </a:rPr>
              <a:t>.</a:t>
            </a:r>
          </a:p>
          <a:p>
            <a:pPr lvl="1"/>
            <a:r>
              <a:rPr lang="en-US" dirty="0" smtClean="0">
                <a:solidFill>
                  <a:schemeClr val="tx1"/>
                </a:solidFill>
              </a:rPr>
              <a:t>The </a:t>
            </a:r>
            <a:r>
              <a:rPr lang="en-US" dirty="0">
                <a:solidFill>
                  <a:schemeClr val="tx1"/>
                </a:solidFill>
              </a:rPr>
              <a:t>newer </a:t>
            </a:r>
            <a:r>
              <a:rPr lang="en-US" dirty="0" smtClean="0">
                <a:solidFill>
                  <a:schemeClr val="tx1"/>
                </a:solidFill>
              </a:rPr>
              <a:t>syntax .SCSS </a:t>
            </a:r>
            <a:r>
              <a:rPr lang="en-US" dirty="0">
                <a:solidFill>
                  <a:schemeClr val="tx1"/>
                </a:solidFill>
              </a:rPr>
              <a:t>(Sassy CSS), uses block formatting like that of CSS. It uses braces to denote code blocks and semicolons to separate lines within a block. </a:t>
            </a:r>
            <a:endParaRPr lang="en-US" dirty="0" smtClean="0">
              <a:solidFill>
                <a:schemeClr val="tx1"/>
              </a:solidFill>
            </a:endParaRPr>
          </a:p>
          <a:p>
            <a:pPr marL="0" indent="0">
              <a:buNone/>
            </a:pPr>
            <a:r>
              <a:rPr lang="en-US" sz="1800" dirty="0" smtClean="0">
                <a:solidFill>
                  <a:schemeClr val="tx1"/>
                </a:solidFill>
              </a:rPr>
              <a:t>The term </a:t>
            </a:r>
            <a:r>
              <a:rPr lang="en-US" sz="1800" b="1" dirty="0" smtClean="0">
                <a:solidFill>
                  <a:schemeClr val="tx1"/>
                </a:solidFill>
              </a:rPr>
              <a:t>Sass</a:t>
            </a:r>
            <a:r>
              <a:rPr lang="en-US" sz="1800" dirty="0" smtClean="0">
                <a:solidFill>
                  <a:schemeClr val="tx1"/>
                </a:solidFill>
              </a:rPr>
              <a:t> usually refers to the pre-processor itself that supports both .sass and .scss files. The SCSS format is more popular and shall be the focus in this material.</a:t>
            </a:r>
          </a:p>
        </p:txBody>
      </p:sp>
    </p:spTree>
    <p:extLst>
      <p:ext uri="{BB962C8B-B14F-4D97-AF65-F5344CB8AC3E}">
        <p14:creationId xmlns:p14="http://schemas.microsoft.com/office/powerpoint/2010/main" val="3662245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Sass (Contd.)</a:t>
            </a:r>
            <a:endParaRPr lang="en-US" dirty="0"/>
          </a:p>
        </p:txBody>
      </p:sp>
      <p:sp>
        <p:nvSpPr>
          <p:cNvPr id="4" name="Content Placeholder 3"/>
          <p:cNvSpPr>
            <a:spLocks noGrp="1"/>
          </p:cNvSpPr>
          <p:nvPr>
            <p:ph idx="1"/>
          </p:nvPr>
        </p:nvSpPr>
        <p:spPr>
          <a:xfrm>
            <a:off x="457200" y="914400"/>
            <a:ext cx="8229600" cy="4983163"/>
          </a:xfrm>
        </p:spPr>
        <p:txBody>
          <a:bodyPr/>
          <a:lstStyle/>
          <a:p>
            <a:pPr marL="0" indent="0">
              <a:buNone/>
            </a:pPr>
            <a:r>
              <a:rPr lang="en-US" dirty="0">
                <a:solidFill>
                  <a:schemeClr val="tx1"/>
                </a:solidFill>
              </a:rPr>
              <a:t>CSS3 consists of a series of selectors and pseudo-selectors that group rules that apply to them. Sass extends CSS by providing several mechanisms available object-oriented languages, but absent in CSS3 itself. </a:t>
            </a:r>
          </a:p>
          <a:p>
            <a:pPr marL="0" indent="0">
              <a:buNone/>
            </a:pPr>
            <a:r>
              <a:rPr lang="en-US" dirty="0">
                <a:solidFill>
                  <a:schemeClr val="tx1"/>
                </a:solidFill>
              </a:rPr>
              <a:t>When SassScript is interpreted, it creates blocks of CSS rules for various selectors as defined by the Sass file. The Sass interpreter translates SassScript into CSS. </a:t>
            </a:r>
          </a:p>
          <a:p>
            <a:pPr marL="0" indent="0">
              <a:buNone/>
            </a:pPr>
            <a:r>
              <a:rPr lang="en-US" dirty="0">
                <a:solidFill>
                  <a:schemeClr val="tx1"/>
                </a:solidFill>
              </a:rPr>
              <a:t>Sass can also monitor the .sass or .scss file and translate it to an output .css file whenever the .sass or .scss file is saved.</a:t>
            </a:r>
          </a:p>
        </p:txBody>
      </p:sp>
    </p:spTree>
    <p:extLst>
      <p:ext uri="{BB962C8B-B14F-4D97-AF65-F5344CB8AC3E}">
        <p14:creationId xmlns:p14="http://schemas.microsoft.com/office/powerpoint/2010/main" val="403959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Sass Features</a:t>
            </a:r>
            <a:endParaRPr lang="en-US" dirty="0"/>
          </a:p>
        </p:txBody>
      </p:sp>
      <p:sp>
        <p:nvSpPr>
          <p:cNvPr id="4" name="Content Placeholder 3"/>
          <p:cNvSpPr>
            <a:spLocks noGrp="1"/>
          </p:cNvSpPr>
          <p:nvPr>
            <p:ph idx="1"/>
          </p:nvPr>
        </p:nvSpPr>
        <p:spPr>
          <a:xfrm>
            <a:off x="457200" y="990600"/>
            <a:ext cx="8229600" cy="418114"/>
          </a:xfrm>
        </p:spPr>
        <p:txBody>
          <a:bodyPr/>
          <a:lstStyle/>
          <a:p>
            <a:pPr marL="0" indent="0">
              <a:buNone/>
            </a:pPr>
            <a:r>
              <a:rPr lang="en-US" dirty="0" smtClean="0"/>
              <a:t>Following are some of the key features of Sass:</a:t>
            </a:r>
            <a:endParaRPr lang="en-US" dirty="0"/>
          </a:p>
        </p:txBody>
      </p:sp>
      <p:sp>
        <p:nvSpPr>
          <p:cNvPr id="5" name="Content Placeholder 3"/>
          <p:cNvSpPr txBox="1">
            <a:spLocks/>
          </p:cNvSpPr>
          <p:nvPr/>
        </p:nvSpPr>
        <p:spPr>
          <a:xfrm>
            <a:off x="457200" y="1371600"/>
            <a:ext cx="8458199"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t>Variables, Nesting, Partials, Import, Mixins, Inheritance, Operators</a:t>
            </a:r>
            <a:endParaRPr lang="en-US" dirty="0"/>
          </a:p>
          <a:p>
            <a:endParaRPr lang="en-US" dirty="0" smtClean="0"/>
          </a:p>
        </p:txBody>
      </p:sp>
      <p:sp>
        <p:nvSpPr>
          <p:cNvPr id="7" name="Content Placeholder 3"/>
          <p:cNvSpPr txBox="1">
            <a:spLocks/>
          </p:cNvSpPr>
          <p:nvPr/>
        </p:nvSpPr>
        <p:spPr>
          <a:xfrm>
            <a:off x="457200" y="2092286"/>
            <a:ext cx="7467600"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t>Variables</a:t>
            </a:r>
            <a:r>
              <a:rPr lang="en-US" sz="1800" dirty="0" smtClean="0"/>
              <a:t> help in reusing common values across styles and can inter-operate with functions. They can be of the following types</a:t>
            </a:r>
          </a:p>
          <a:p>
            <a:pPr lvl="1"/>
            <a:r>
              <a:rPr lang="en-US" sz="1600" dirty="0" smtClean="0"/>
              <a:t>Numbers </a:t>
            </a:r>
            <a:r>
              <a:rPr lang="en-US" sz="1600" dirty="0"/>
              <a:t>(including units)</a:t>
            </a:r>
          </a:p>
          <a:p>
            <a:pPr lvl="1"/>
            <a:r>
              <a:rPr lang="en-US" sz="1600" dirty="0"/>
              <a:t>Strings (with quotes or without)</a:t>
            </a:r>
          </a:p>
          <a:p>
            <a:pPr lvl="1"/>
            <a:r>
              <a:rPr lang="en-US" sz="1600" dirty="0"/>
              <a:t>Colors (name, or names)</a:t>
            </a:r>
          </a:p>
          <a:p>
            <a:pPr lvl="1"/>
            <a:r>
              <a:rPr lang="en-US" sz="1600" dirty="0" smtClean="0"/>
              <a:t>Booleans</a:t>
            </a:r>
            <a:endParaRPr lang="en-US" sz="1600" dirty="0"/>
          </a:p>
        </p:txBody>
      </p:sp>
      <p:sp>
        <p:nvSpPr>
          <p:cNvPr id="8" name="Rectangle 7"/>
          <p:cNvSpPr/>
          <p:nvPr/>
        </p:nvSpPr>
        <p:spPr>
          <a:xfrm>
            <a:off x="609600" y="4114800"/>
            <a:ext cx="3832059" cy="2415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$primary-color: #3bbfce;</a:t>
            </a:r>
          </a:p>
          <a:p>
            <a:r>
              <a:rPr lang="nb-NO" sz="1200" dirty="0">
                <a:solidFill>
                  <a:schemeClr val="tx2">
                    <a:lumMod val="50000"/>
                  </a:schemeClr>
                </a:solidFill>
                <a:latin typeface="Courier New" panose="02070309020205020404" pitchFamily="49" charset="0"/>
                <a:cs typeface="Courier New" panose="02070309020205020404" pitchFamily="49" charset="0"/>
              </a:rPr>
              <a:t>$margin: 16px;</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.content-navigation {</a:t>
            </a:r>
          </a:p>
          <a:p>
            <a:r>
              <a:rPr lang="nb-NO" sz="1200" dirty="0">
                <a:solidFill>
                  <a:schemeClr val="tx2">
                    <a:lumMod val="50000"/>
                  </a:schemeClr>
                </a:solidFill>
                <a:latin typeface="Courier New" panose="02070309020205020404" pitchFamily="49" charset="0"/>
                <a:cs typeface="Courier New" panose="02070309020205020404" pitchFamily="49" charset="0"/>
              </a:rPr>
              <a:t>  border-color: $primary-color;</a:t>
            </a:r>
          </a:p>
          <a:p>
            <a:r>
              <a:rPr lang="nb-NO" sz="1200" dirty="0">
                <a:solidFill>
                  <a:schemeClr val="tx2">
                    <a:lumMod val="50000"/>
                  </a:schemeClr>
                </a:solidFill>
                <a:latin typeface="Courier New" panose="02070309020205020404" pitchFamily="49" charset="0"/>
                <a:cs typeface="Courier New" panose="02070309020205020404" pitchFamily="49" charset="0"/>
              </a:rPr>
              <a:t>  color: darken($primary-color, 10%);</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.border {</a:t>
            </a:r>
          </a:p>
          <a:p>
            <a:r>
              <a:rPr lang="nb-NO" sz="1200" dirty="0">
                <a:solidFill>
                  <a:schemeClr val="tx2">
                    <a:lumMod val="50000"/>
                  </a:schemeClr>
                </a:solidFill>
                <a:latin typeface="Courier New" panose="02070309020205020404" pitchFamily="49" charset="0"/>
                <a:cs typeface="Courier New" panose="02070309020205020404" pitchFamily="49" charset="0"/>
              </a:rPr>
              <a:t>  padding: $margin / 2;</a:t>
            </a:r>
          </a:p>
          <a:p>
            <a:r>
              <a:rPr lang="nb-NO" sz="1200" dirty="0">
                <a:solidFill>
                  <a:schemeClr val="tx2">
                    <a:lumMod val="50000"/>
                  </a:schemeClr>
                </a:solidFill>
                <a:latin typeface="Courier New" panose="02070309020205020404" pitchFamily="49" charset="0"/>
                <a:cs typeface="Courier New" panose="02070309020205020404" pitchFamily="49" charset="0"/>
              </a:rPr>
              <a:t>  margin: $margin / 2;</a:t>
            </a:r>
          </a:p>
          <a:p>
            <a:r>
              <a:rPr lang="nb-NO" sz="1200" dirty="0">
                <a:solidFill>
                  <a:schemeClr val="tx2">
                    <a:lumMod val="50000"/>
                  </a:schemeClr>
                </a:solidFill>
                <a:latin typeface="Courier New" panose="02070309020205020404" pitchFamily="49" charset="0"/>
                <a:cs typeface="Courier New" panose="02070309020205020404" pitchFamily="49" charset="0"/>
              </a:rPr>
              <a:t>  border-color: $primary-color;</a:t>
            </a:r>
          </a:p>
          <a:p>
            <a:r>
              <a:rPr lang="nb-NO" sz="1200" dirty="0">
                <a:solidFill>
                  <a:schemeClr val="tx2">
                    <a:lumMod val="50000"/>
                  </a:schemeClr>
                </a:solidFill>
                <a:latin typeface="Courier New" panose="02070309020205020404" pitchFamily="49" charset="0"/>
                <a:cs typeface="Courier New" panose="02070309020205020404" pitchFamily="49" charset="0"/>
              </a:rPr>
              <a:t>}</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0" name="Rectangle 9"/>
          <p:cNvSpPr/>
          <p:nvPr/>
        </p:nvSpPr>
        <p:spPr>
          <a:xfrm>
            <a:off x="4712319" y="4114800"/>
            <a:ext cx="3832059" cy="2415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.content-navigation {</a:t>
            </a:r>
          </a:p>
          <a:p>
            <a:r>
              <a:rPr lang="nb-NO" sz="1200" dirty="0">
                <a:solidFill>
                  <a:schemeClr val="tx2">
                    <a:lumMod val="50000"/>
                  </a:schemeClr>
                </a:solidFill>
                <a:latin typeface="Courier New" panose="02070309020205020404" pitchFamily="49" charset="0"/>
                <a:cs typeface="Courier New" panose="02070309020205020404" pitchFamily="49" charset="0"/>
              </a:rPr>
              <a:t>  border-color: #3bbfce;</a:t>
            </a:r>
          </a:p>
          <a:p>
            <a:r>
              <a:rPr lang="nb-NO" sz="1200" dirty="0">
                <a:solidFill>
                  <a:schemeClr val="tx2">
                    <a:lumMod val="50000"/>
                  </a:schemeClr>
                </a:solidFill>
                <a:latin typeface="Courier New" panose="02070309020205020404" pitchFamily="49" charset="0"/>
                <a:cs typeface="Courier New" panose="02070309020205020404" pitchFamily="49" charset="0"/>
              </a:rPr>
              <a:t>  color: #2b9eab;</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.border {</a:t>
            </a:r>
          </a:p>
          <a:p>
            <a:r>
              <a:rPr lang="nb-NO" sz="1200" dirty="0">
                <a:solidFill>
                  <a:schemeClr val="tx2">
                    <a:lumMod val="50000"/>
                  </a:schemeClr>
                </a:solidFill>
                <a:latin typeface="Courier New" panose="02070309020205020404" pitchFamily="49" charset="0"/>
                <a:cs typeface="Courier New" panose="02070309020205020404" pitchFamily="49" charset="0"/>
              </a:rPr>
              <a:t>  padding: 8px;</a:t>
            </a:r>
          </a:p>
          <a:p>
            <a:r>
              <a:rPr lang="nb-NO" sz="1200" dirty="0">
                <a:solidFill>
                  <a:schemeClr val="tx2">
                    <a:lumMod val="50000"/>
                  </a:schemeClr>
                </a:solidFill>
                <a:latin typeface="Courier New" panose="02070309020205020404" pitchFamily="49" charset="0"/>
                <a:cs typeface="Courier New" panose="02070309020205020404" pitchFamily="49" charset="0"/>
              </a:rPr>
              <a:t>  margin: 8px;</a:t>
            </a:r>
          </a:p>
          <a:p>
            <a:r>
              <a:rPr lang="nb-NO" sz="1200" dirty="0">
                <a:solidFill>
                  <a:schemeClr val="tx2">
                    <a:lumMod val="50000"/>
                  </a:schemeClr>
                </a:solidFill>
                <a:latin typeface="Courier New" panose="02070309020205020404" pitchFamily="49" charset="0"/>
                <a:cs typeface="Courier New" panose="02070309020205020404" pitchFamily="49" charset="0"/>
              </a:rPr>
              <a:t>  border-color: #3bbfce;</a:t>
            </a:r>
          </a:p>
          <a:p>
            <a:r>
              <a:rPr lang="nb-NO" sz="1200" dirty="0">
                <a:solidFill>
                  <a:schemeClr val="tx2">
                    <a:lumMod val="50000"/>
                  </a:schemeClr>
                </a:solidFill>
                <a:latin typeface="Courier New" panose="02070309020205020404" pitchFamily="49" charset="0"/>
                <a:cs typeface="Courier New" panose="02070309020205020404" pitchFamily="49" charset="0"/>
              </a:rPr>
              <a:t>}</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Content Placeholder 3"/>
          <p:cNvSpPr txBox="1">
            <a:spLocks/>
          </p:cNvSpPr>
          <p:nvPr/>
        </p:nvSpPr>
        <p:spPr>
          <a:xfrm>
            <a:off x="641888" y="3905743"/>
            <a:ext cx="8010978"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100" b="1" dirty="0" smtClean="0"/>
              <a:t>SCSS				 &gt;&gt;&gt;				CSS</a:t>
            </a:r>
            <a:endParaRPr lang="en-US" sz="1050" dirty="0"/>
          </a:p>
        </p:txBody>
      </p:sp>
    </p:spTree>
    <p:extLst>
      <p:ext uri="{BB962C8B-B14F-4D97-AF65-F5344CB8AC3E}">
        <p14:creationId xmlns:p14="http://schemas.microsoft.com/office/powerpoint/2010/main" val="417639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dirty="0" smtClean="0"/>
              <a:t>Session Rules</a:t>
            </a:r>
            <a:endParaRPr lang="en-US" sz="3400" dirty="0"/>
          </a:p>
        </p:txBody>
      </p:sp>
      <p:sp>
        <p:nvSpPr>
          <p:cNvPr id="2" name="Content Placeholder 1"/>
          <p:cNvSpPr>
            <a:spLocks noGrp="1"/>
          </p:cNvSpPr>
          <p:nvPr>
            <p:ph idx="1"/>
          </p:nvPr>
        </p:nvSpPr>
        <p:spPr>
          <a:xfrm>
            <a:off x="76200" y="1143000"/>
            <a:ext cx="8229600" cy="4983163"/>
          </a:xfrm>
        </p:spPr>
        <p:txBody>
          <a:bodyPr/>
          <a:lstStyle/>
          <a:p>
            <a:pPr lvl="2"/>
            <a:r>
              <a:rPr sz="1800" dirty="0" smtClean="0"/>
              <a:t>Please keep your phone on mute during the session.</a:t>
            </a:r>
          </a:p>
          <a:p>
            <a:pPr lvl="2"/>
            <a:r>
              <a:rPr lang="en-US" sz="1800" dirty="0" smtClean="0"/>
              <a:t>Use WebEx icons to indicate your statuses like – Stepping Out, Coffee, Applause etc.</a:t>
            </a:r>
          </a:p>
          <a:p>
            <a:pPr lvl="2"/>
            <a:r>
              <a:rPr lang="en-US" sz="1800" dirty="0" smtClean="0"/>
              <a:t>Stay on mute in WebEx unless you need to speak</a:t>
            </a:r>
          </a:p>
          <a:p>
            <a:pPr lvl="2"/>
            <a:r>
              <a:rPr lang="en-US" sz="1800" dirty="0" smtClean="0"/>
              <a:t>Raise your hand if you need to communicate </a:t>
            </a:r>
          </a:p>
          <a:p>
            <a:pPr lvl="2"/>
            <a:r>
              <a:rPr lang="en-US" sz="1800" dirty="0" smtClean="0"/>
              <a:t>There is no set time to ask questions, feel free to interrupt, should you have questions</a:t>
            </a:r>
          </a:p>
          <a:p>
            <a:pPr lvl="2"/>
            <a:r>
              <a:rPr lang="en-US" sz="1800" dirty="0" smtClean="0"/>
              <a:t>There will be a 10 minutes short break around the middle of the session</a:t>
            </a:r>
          </a:p>
          <a:p>
            <a:pPr lvl="2"/>
            <a:r>
              <a:rPr lang="en-US" sz="1800" dirty="0" smtClean="0"/>
              <a:t>Utilize the time provided by the trainer, in analyzing </a:t>
            </a:r>
          </a:p>
          <a:p>
            <a:pPr marL="914400" lvl="2" indent="0">
              <a:buNone/>
            </a:pPr>
            <a:r>
              <a:rPr lang="en-US" sz="1800" dirty="0"/>
              <a:t> </a:t>
            </a:r>
            <a:r>
              <a:rPr lang="en-US" sz="1800" dirty="0" smtClean="0"/>
              <a:t>   examples, trying out exercises and coming up </a:t>
            </a:r>
          </a:p>
          <a:p>
            <a:pPr marL="914400" lvl="2" indent="0">
              <a:buNone/>
            </a:pPr>
            <a:r>
              <a:rPr lang="en-US" sz="1800" dirty="0" smtClean="0"/>
              <a:t>    with questions</a:t>
            </a:r>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3</a:t>
            </a:fld>
            <a:endParaRPr lang="en-US" sz="1400" dirty="0"/>
          </a:p>
        </p:txBody>
      </p:sp>
      <p:pic>
        <p:nvPicPr>
          <p:cNvPr id="8" name="Picture 7" descr="MC900433838.PNG"/>
          <p:cNvPicPr>
            <a:picLocks noChangeAspect="1"/>
          </p:cNvPicPr>
          <p:nvPr/>
        </p:nvPicPr>
        <p:blipFill>
          <a:blip r:embed="rId3"/>
          <a:stretch>
            <a:fillRect/>
          </a:stretch>
        </p:blipFill>
        <p:spPr>
          <a:xfrm rot="19709527">
            <a:off x="6582012" y="3915014"/>
            <a:ext cx="2590800" cy="2590800"/>
          </a:xfrm>
          <a:prstGeom prst="rect">
            <a:avLst/>
          </a:prstGeom>
        </p:spPr>
      </p:pic>
    </p:spTree>
    <p:extLst>
      <p:ext uri="{BB962C8B-B14F-4D97-AF65-F5344CB8AC3E}">
        <p14:creationId xmlns:p14="http://schemas.microsoft.com/office/powerpoint/2010/main" val="3051315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Sass Features</a:t>
            </a:r>
            <a:endParaRPr lang="en-US" dirty="0"/>
          </a:p>
        </p:txBody>
      </p:sp>
      <p:sp>
        <p:nvSpPr>
          <p:cNvPr id="7" name="Content Placeholder 3"/>
          <p:cNvSpPr txBox="1">
            <a:spLocks/>
          </p:cNvSpPr>
          <p:nvPr/>
        </p:nvSpPr>
        <p:spPr>
          <a:xfrm>
            <a:off x="457200" y="990600"/>
            <a:ext cx="7467600"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Nesting </a:t>
            </a:r>
            <a:r>
              <a:rPr lang="en-US" sz="1800" dirty="0" smtClean="0"/>
              <a:t>styles logically to reduce style repetition.</a:t>
            </a:r>
            <a:endParaRPr lang="en-US" sz="1600" dirty="0"/>
          </a:p>
        </p:txBody>
      </p:sp>
      <p:sp>
        <p:nvSpPr>
          <p:cNvPr id="8" name="Rectangle 7"/>
          <p:cNvSpPr/>
          <p:nvPr/>
        </p:nvSpPr>
        <p:spPr>
          <a:xfrm>
            <a:off x="609600" y="1547005"/>
            <a:ext cx="3832059" cy="2415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table.hl {</a:t>
            </a:r>
          </a:p>
          <a:p>
            <a:r>
              <a:rPr lang="nb-NO" sz="1200" dirty="0">
                <a:solidFill>
                  <a:schemeClr val="tx2">
                    <a:lumMod val="50000"/>
                  </a:schemeClr>
                </a:solidFill>
                <a:latin typeface="Courier New" panose="02070309020205020404" pitchFamily="49" charset="0"/>
                <a:cs typeface="Courier New" panose="02070309020205020404" pitchFamily="49" charset="0"/>
              </a:rPr>
              <a:t>  margin: 2em 0;</a:t>
            </a:r>
          </a:p>
          <a:p>
            <a:r>
              <a:rPr lang="nb-NO" sz="1200" dirty="0">
                <a:solidFill>
                  <a:schemeClr val="tx2">
                    <a:lumMod val="50000"/>
                  </a:schemeClr>
                </a:solidFill>
                <a:latin typeface="Courier New" panose="02070309020205020404" pitchFamily="49" charset="0"/>
                <a:cs typeface="Courier New" panose="02070309020205020404" pitchFamily="49" charset="0"/>
              </a:rPr>
              <a:t>  td.ln {</a:t>
            </a:r>
          </a:p>
          <a:p>
            <a:r>
              <a:rPr lang="nb-NO" sz="1200" dirty="0">
                <a:solidFill>
                  <a:schemeClr val="tx2">
                    <a:lumMod val="50000"/>
                  </a:schemeClr>
                </a:solidFill>
                <a:latin typeface="Courier New" panose="02070309020205020404" pitchFamily="49" charset="0"/>
                <a:cs typeface="Courier New" panose="02070309020205020404" pitchFamily="49" charset="0"/>
              </a:rPr>
              <a:t>    text-align: right;</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li </a:t>
            </a:r>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  font: {</a:t>
            </a:r>
          </a:p>
          <a:p>
            <a:r>
              <a:rPr lang="nb-NO" sz="1200" dirty="0">
                <a:solidFill>
                  <a:schemeClr val="tx2">
                    <a:lumMod val="50000"/>
                  </a:schemeClr>
                </a:solidFill>
                <a:latin typeface="Courier New" panose="02070309020205020404" pitchFamily="49" charset="0"/>
                <a:cs typeface="Courier New" panose="02070309020205020404" pitchFamily="49" charset="0"/>
              </a:rPr>
              <a:t>    family: serif;</a:t>
            </a:r>
          </a:p>
          <a:p>
            <a:r>
              <a:rPr lang="nb-NO" sz="1200" dirty="0">
                <a:solidFill>
                  <a:schemeClr val="tx2">
                    <a:lumMod val="50000"/>
                  </a:schemeClr>
                </a:solidFill>
                <a:latin typeface="Courier New" panose="02070309020205020404" pitchFamily="49" charset="0"/>
                <a:cs typeface="Courier New" panose="02070309020205020404" pitchFamily="49" charset="0"/>
              </a:rPr>
              <a:t>    weight: bold;</a:t>
            </a:r>
          </a:p>
          <a:p>
            <a:r>
              <a:rPr lang="nb-NO" sz="1200" dirty="0">
                <a:solidFill>
                  <a:schemeClr val="tx2">
                    <a:lumMod val="50000"/>
                  </a:schemeClr>
                </a:solidFill>
                <a:latin typeface="Courier New" panose="02070309020205020404" pitchFamily="49" charset="0"/>
                <a:cs typeface="Courier New" panose="02070309020205020404" pitchFamily="49" charset="0"/>
              </a:rPr>
              <a:t>    size: 1.3em;</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0" name="Rectangle 9"/>
          <p:cNvSpPr/>
          <p:nvPr/>
        </p:nvSpPr>
        <p:spPr>
          <a:xfrm>
            <a:off x="4712319" y="1547005"/>
            <a:ext cx="3832059" cy="2415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table.hl {</a:t>
            </a:r>
          </a:p>
          <a:p>
            <a:r>
              <a:rPr lang="nb-NO" sz="1200" dirty="0">
                <a:solidFill>
                  <a:schemeClr val="tx2">
                    <a:lumMod val="50000"/>
                  </a:schemeClr>
                </a:solidFill>
                <a:latin typeface="Courier New" panose="02070309020205020404" pitchFamily="49" charset="0"/>
                <a:cs typeface="Courier New" panose="02070309020205020404" pitchFamily="49" charset="0"/>
              </a:rPr>
              <a:t>  margin: 2em 0;</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table.hl td.ln {</a:t>
            </a:r>
          </a:p>
          <a:p>
            <a:r>
              <a:rPr lang="nb-NO" sz="1200" dirty="0">
                <a:solidFill>
                  <a:schemeClr val="tx2">
                    <a:lumMod val="50000"/>
                  </a:schemeClr>
                </a:solidFill>
                <a:latin typeface="Courier New" panose="02070309020205020404" pitchFamily="49" charset="0"/>
                <a:cs typeface="Courier New" panose="02070309020205020404" pitchFamily="49" charset="0"/>
              </a:rPr>
              <a:t>  text-align: right;</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li </a:t>
            </a:r>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  font-family: serif;</a:t>
            </a:r>
          </a:p>
          <a:p>
            <a:r>
              <a:rPr lang="nb-NO" sz="1200" dirty="0">
                <a:solidFill>
                  <a:schemeClr val="tx2">
                    <a:lumMod val="50000"/>
                  </a:schemeClr>
                </a:solidFill>
                <a:latin typeface="Courier New" panose="02070309020205020404" pitchFamily="49" charset="0"/>
                <a:cs typeface="Courier New" panose="02070309020205020404" pitchFamily="49" charset="0"/>
              </a:rPr>
              <a:t>  font-weight: bold;</a:t>
            </a:r>
          </a:p>
          <a:p>
            <a:r>
              <a:rPr lang="nb-NO" sz="1200" dirty="0">
                <a:solidFill>
                  <a:schemeClr val="tx2">
                    <a:lumMod val="50000"/>
                  </a:schemeClr>
                </a:solidFill>
                <a:latin typeface="Courier New" panose="02070309020205020404" pitchFamily="49" charset="0"/>
                <a:cs typeface="Courier New" panose="02070309020205020404" pitchFamily="49" charset="0"/>
              </a:rPr>
              <a:t>  font-size: 1.3em;</a:t>
            </a:r>
          </a:p>
          <a:p>
            <a:r>
              <a:rPr lang="nb-NO" sz="1200" dirty="0">
                <a:solidFill>
                  <a:schemeClr val="tx2">
                    <a:lumMod val="50000"/>
                  </a:schemeClr>
                </a:solidFill>
                <a:latin typeface="Courier New" panose="02070309020205020404" pitchFamily="49" charset="0"/>
                <a:cs typeface="Courier New" panose="02070309020205020404" pitchFamily="49" charset="0"/>
              </a:rPr>
              <a:t>}</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Content Placeholder 3"/>
          <p:cNvSpPr txBox="1">
            <a:spLocks/>
          </p:cNvSpPr>
          <p:nvPr/>
        </p:nvSpPr>
        <p:spPr>
          <a:xfrm>
            <a:off x="599622" y="1320377"/>
            <a:ext cx="8010978"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t>SCSS				 &gt;&gt;&gt;				CSS</a:t>
            </a:r>
            <a:endParaRPr lang="en-US" sz="1100" dirty="0"/>
          </a:p>
        </p:txBody>
      </p:sp>
      <p:sp>
        <p:nvSpPr>
          <p:cNvPr id="11" name="Rectangle 10"/>
          <p:cNvSpPr/>
          <p:nvPr/>
        </p:nvSpPr>
        <p:spPr>
          <a:xfrm>
            <a:off x="366039" y="4038600"/>
            <a:ext cx="9006561" cy="369332"/>
          </a:xfrm>
          <a:prstGeom prst="rect">
            <a:avLst/>
          </a:prstGeom>
        </p:spPr>
        <p:txBody>
          <a:bodyPr wrap="square">
            <a:spAutoFit/>
          </a:bodyPr>
          <a:lstStyle/>
          <a:p>
            <a:pPr marL="285750" indent="-285750">
              <a:buFont typeface="Arial" panose="020B0604020202020204" pitchFamily="34" charset="0"/>
              <a:buChar char="•"/>
            </a:pPr>
            <a:r>
              <a:rPr lang="en-US" b="1" dirty="0" smtClean="0"/>
              <a:t>Mixins</a:t>
            </a:r>
            <a:r>
              <a:rPr lang="en-US" b="1" dirty="0"/>
              <a:t> </a:t>
            </a:r>
            <a:r>
              <a:rPr lang="en-US" dirty="0" smtClean="0"/>
              <a:t>are logical groups(like classes) of styles that could be reused in multiple spots.</a:t>
            </a:r>
            <a:endParaRPr lang="en-US" sz="1600" dirty="0"/>
          </a:p>
        </p:txBody>
      </p:sp>
      <p:sp>
        <p:nvSpPr>
          <p:cNvPr id="13" name="Rectangle 12"/>
          <p:cNvSpPr/>
          <p:nvPr/>
        </p:nvSpPr>
        <p:spPr>
          <a:xfrm>
            <a:off x="609600" y="4379688"/>
            <a:ext cx="3832059" cy="21958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@mixin </a:t>
            </a:r>
            <a:r>
              <a:rPr lang="nb-NO" sz="1200" dirty="0" smtClean="0">
                <a:solidFill>
                  <a:schemeClr val="tx2">
                    <a:lumMod val="50000"/>
                  </a:schemeClr>
                </a:solidFill>
                <a:latin typeface="Courier New" panose="02070309020205020404" pitchFamily="49" charset="0"/>
                <a:cs typeface="Courier New" panose="02070309020205020404" pitchFamily="49" charset="0"/>
              </a:rPr>
              <a:t>table-base($width) </a:t>
            </a:r>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  th {</a:t>
            </a:r>
          </a:p>
          <a:p>
            <a:r>
              <a:rPr lang="nb-NO" sz="1200" dirty="0">
                <a:solidFill>
                  <a:schemeClr val="tx2">
                    <a:lumMod val="50000"/>
                  </a:schemeClr>
                </a:solidFill>
                <a:latin typeface="Courier New" panose="02070309020205020404" pitchFamily="49" charset="0"/>
                <a:cs typeface="Courier New" panose="02070309020205020404" pitchFamily="49" charset="0"/>
              </a:rPr>
              <a:t>    text-align: center;</a:t>
            </a:r>
          </a:p>
          <a:p>
            <a:r>
              <a:rPr lang="nb-NO" sz="1200" dirty="0">
                <a:solidFill>
                  <a:schemeClr val="tx2">
                    <a:lumMod val="50000"/>
                  </a:schemeClr>
                </a:solidFill>
                <a:latin typeface="Courier New" panose="02070309020205020404" pitchFamily="49" charset="0"/>
                <a:cs typeface="Courier New" panose="02070309020205020404" pitchFamily="49" charset="0"/>
              </a:rPr>
              <a:t>    </a:t>
            </a:r>
            <a:r>
              <a:rPr lang="nb-NO" sz="1200" dirty="0" smtClean="0">
                <a:solidFill>
                  <a:schemeClr val="tx2">
                    <a:lumMod val="50000"/>
                  </a:schemeClr>
                </a:solidFill>
                <a:latin typeface="Courier New" panose="02070309020205020404" pitchFamily="49" charset="0"/>
                <a:cs typeface="Courier New" panose="02070309020205020404" pitchFamily="49" charset="0"/>
              </a:rPr>
              <a:t>width: $width;</a:t>
            </a:r>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td, th {</a:t>
            </a:r>
          </a:p>
          <a:p>
            <a:r>
              <a:rPr lang="nb-NO" sz="1200" dirty="0">
                <a:solidFill>
                  <a:schemeClr val="tx2">
                    <a:lumMod val="50000"/>
                  </a:schemeClr>
                </a:solidFill>
                <a:latin typeface="Courier New" panose="02070309020205020404" pitchFamily="49" charset="0"/>
                <a:cs typeface="Courier New" panose="02070309020205020404" pitchFamily="49" charset="0"/>
              </a:rPr>
              <a:t>    padding: 2px;</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r>
              <a:rPr lang="nb-NO" sz="1200" dirty="0">
                <a:solidFill>
                  <a:schemeClr val="tx2">
                    <a:lumMod val="50000"/>
                  </a:schemeClr>
                </a:solidFill>
                <a:latin typeface="Courier New" panose="02070309020205020404" pitchFamily="49" charset="0"/>
                <a:cs typeface="Courier New" panose="02070309020205020404" pitchFamily="49" charset="0"/>
              </a:rPr>
              <a:t>data {</a:t>
            </a:r>
          </a:p>
          <a:p>
            <a:r>
              <a:rPr lang="nb-NO" sz="1200" dirty="0">
                <a:solidFill>
                  <a:schemeClr val="tx2">
                    <a:lumMod val="50000"/>
                  </a:schemeClr>
                </a:solidFill>
                <a:latin typeface="Courier New" panose="02070309020205020404" pitchFamily="49" charset="0"/>
                <a:cs typeface="Courier New" panose="02070309020205020404" pitchFamily="49" charset="0"/>
              </a:rPr>
              <a:t>  @include </a:t>
            </a:r>
            <a:r>
              <a:rPr lang="nb-NO" sz="1200" dirty="0" smtClean="0">
                <a:solidFill>
                  <a:schemeClr val="tx2">
                    <a:lumMod val="50000"/>
                  </a:schemeClr>
                </a:solidFill>
                <a:latin typeface="Courier New" panose="02070309020205020404" pitchFamily="49" charset="0"/>
                <a:cs typeface="Courier New" panose="02070309020205020404" pitchFamily="49" charset="0"/>
              </a:rPr>
              <a:t>table-base(600px);</a:t>
            </a:r>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4" name="Rectangle 13"/>
          <p:cNvSpPr/>
          <p:nvPr/>
        </p:nvSpPr>
        <p:spPr>
          <a:xfrm>
            <a:off x="4712319" y="4379688"/>
            <a:ext cx="3832059" cy="21958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#data th {</a:t>
            </a:r>
          </a:p>
          <a:p>
            <a:r>
              <a:rPr lang="en-US" sz="1200" dirty="0">
                <a:solidFill>
                  <a:schemeClr val="tx2">
                    <a:lumMod val="50000"/>
                  </a:schemeClr>
                </a:solidFill>
                <a:latin typeface="Courier New" panose="02070309020205020404" pitchFamily="49" charset="0"/>
                <a:cs typeface="Courier New" panose="02070309020205020404" pitchFamily="49" charset="0"/>
              </a:rPr>
              <a:t>  text-align: center;</a:t>
            </a:r>
          </a:p>
          <a:p>
            <a:r>
              <a:rPr lang="en-US" sz="1200" dirty="0">
                <a:solidFill>
                  <a:schemeClr val="tx2">
                    <a:lumMod val="50000"/>
                  </a:schemeClr>
                </a:solidFill>
                <a:latin typeface="Courier New" panose="02070309020205020404" pitchFamily="49" charset="0"/>
                <a:cs typeface="Courier New" panose="02070309020205020404" pitchFamily="49" charset="0"/>
              </a:rPr>
              <a:t>  </a:t>
            </a:r>
            <a:r>
              <a:rPr lang="en-US" sz="1200" dirty="0" smtClean="0">
                <a:solidFill>
                  <a:schemeClr val="tx2">
                    <a:lumMod val="50000"/>
                  </a:schemeClr>
                </a:solidFill>
                <a:latin typeface="Courier New" panose="02070309020205020404" pitchFamily="49" charset="0"/>
                <a:cs typeface="Courier New" panose="02070309020205020404" pitchFamily="49" charset="0"/>
              </a:rPr>
              <a:t>width: 600px;</a:t>
            </a:r>
            <a:endParaRPr lang="en-US" sz="1200" dirty="0">
              <a:solidFill>
                <a:schemeClr val="tx2">
                  <a:lumMod val="50000"/>
                </a:schemeClr>
              </a:solidFill>
              <a:latin typeface="Courier New" panose="02070309020205020404" pitchFamily="49" charset="0"/>
              <a:cs typeface="Courier New" panose="02070309020205020404" pitchFamily="49" charset="0"/>
            </a:endParaRPr>
          </a:p>
          <a:p>
            <a:r>
              <a:rPr lang="en-US" sz="1200" dirty="0">
                <a:solidFill>
                  <a:schemeClr val="tx2">
                    <a:lumMod val="50000"/>
                  </a:schemeClr>
                </a:solidFill>
                <a:latin typeface="Courier New" panose="02070309020205020404" pitchFamily="49" charset="0"/>
                <a:cs typeface="Courier New" panose="02070309020205020404" pitchFamily="49" charset="0"/>
              </a:rPr>
              <a:t>}</a:t>
            </a:r>
          </a:p>
          <a:p>
            <a:r>
              <a:rPr lang="en-US" sz="1200" dirty="0">
                <a:solidFill>
                  <a:schemeClr val="tx2">
                    <a:lumMod val="50000"/>
                  </a:schemeClr>
                </a:solidFill>
                <a:latin typeface="Courier New" panose="02070309020205020404" pitchFamily="49" charset="0"/>
                <a:cs typeface="Courier New" panose="02070309020205020404" pitchFamily="49" charset="0"/>
              </a:rPr>
              <a:t>#data td, #data th {</a:t>
            </a:r>
          </a:p>
          <a:p>
            <a:r>
              <a:rPr lang="en-US" sz="1200" dirty="0">
                <a:solidFill>
                  <a:schemeClr val="tx2">
                    <a:lumMod val="50000"/>
                  </a:schemeClr>
                </a:solidFill>
                <a:latin typeface="Courier New" panose="02070309020205020404" pitchFamily="49" charset="0"/>
                <a:cs typeface="Courier New" panose="02070309020205020404" pitchFamily="49" charset="0"/>
              </a:rPr>
              <a:t>  padding: 2px;</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194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Sass Features</a:t>
            </a:r>
            <a:endParaRPr lang="en-US" dirty="0"/>
          </a:p>
        </p:txBody>
      </p:sp>
      <p:sp>
        <p:nvSpPr>
          <p:cNvPr id="7" name="Content Placeholder 3"/>
          <p:cNvSpPr txBox="1">
            <a:spLocks/>
          </p:cNvSpPr>
          <p:nvPr/>
        </p:nvSpPr>
        <p:spPr>
          <a:xfrm>
            <a:off x="229136" y="1029686"/>
            <a:ext cx="8946333"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Loops </a:t>
            </a:r>
            <a:r>
              <a:rPr lang="en-US" sz="1800" dirty="0" smtClean="0"/>
              <a:t>allow </a:t>
            </a:r>
            <a:r>
              <a:rPr lang="en-US" sz="1800" dirty="0"/>
              <a:t>for iterating over variables using @for, @each and @while, which can be used to apply different styles to elements with similar classes or ids</a:t>
            </a:r>
            <a:endParaRPr lang="en-US" sz="1600" dirty="0"/>
          </a:p>
        </p:txBody>
      </p:sp>
      <p:sp>
        <p:nvSpPr>
          <p:cNvPr id="8" name="Rectangle 7"/>
          <p:cNvSpPr/>
          <p:nvPr/>
        </p:nvSpPr>
        <p:spPr>
          <a:xfrm>
            <a:off x="609600" y="2004205"/>
            <a:ext cx="3832059" cy="2415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@each $animal in puma, sea-slug, egret, salamander {</a:t>
            </a:r>
          </a:p>
          <a:p>
            <a:r>
              <a:rPr lang="en-US" sz="1200" dirty="0">
                <a:solidFill>
                  <a:schemeClr val="tx2">
                    <a:lumMod val="50000"/>
                  </a:schemeClr>
                </a:solidFill>
                <a:latin typeface="Courier New" panose="02070309020205020404" pitchFamily="49" charset="0"/>
                <a:cs typeface="Courier New" panose="02070309020205020404" pitchFamily="49" charset="0"/>
              </a:rPr>
              <a:t>  .#{$animal}-icon {</a:t>
            </a:r>
          </a:p>
          <a:p>
            <a:r>
              <a:rPr lang="en-US" sz="1200" dirty="0">
                <a:solidFill>
                  <a:schemeClr val="tx2">
                    <a:lumMod val="50000"/>
                  </a:schemeClr>
                </a:solidFill>
                <a:latin typeface="Courier New" panose="02070309020205020404" pitchFamily="49" charset="0"/>
                <a:cs typeface="Courier New" panose="02070309020205020404" pitchFamily="49" charset="0"/>
              </a:rPr>
              <a:t>    background-image: url('/images/#{$animal}.png');</a:t>
            </a:r>
          </a:p>
          <a:p>
            <a:r>
              <a:rPr lang="en-US" sz="1200" dirty="0">
                <a:solidFill>
                  <a:schemeClr val="tx2">
                    <a:lumMod val="50000"/>
                  </a:schemeClr>
                </a:solidFill>
                <a:latin typeface="Courier New" panose="02070309020205020404" pitchFamily="49" charset="0"/>
                <a:cs typeface="Courier New" panose="02070309020205020404" pitchFamily="49" charset="0"/>
              </a:rPr>
              <a:t>  }</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0" name="Rectangle 9"/>
          <p:cNvSpPr/>
          <p:nvPr/>
        </p:nvSpPr>
        <p:spPr>
          <a:xfrm>
            <a:off x="4712319" y="2004205"/>
            <a:ext cx="3832059" cy="24153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.puma-icon {</a:t>
            </a:r>
          </a:p>
          <a:p>
            <a:r>
              <a:rPr lang="nb-NO" sz="1200" dirty="0">
                <a:solidFill>
                  <a:schemeClr val="tx2">
                    <a:lumMod val="50000"/>
                  </a:schemeClr>
                </a:solidFill>
                <a:latin typeface="Courier New" panose="02070309020205020404" pitchFamily="49" charset="0"/>
                <a:cs typeface="Courier New" panose="02070309020205020404" pitchFamily="49" charset="0"/>
              </a:rPr>
              <a:t>  background-image: url('/images/puma.png'); }</a:t>
            </a:r>
          </a:p>
          <a:p>
            <a:r>
              <a:rPr lang="nb-NO" sz="1200" dirty="0">
                <a:solidFill>
                  <a:schemeClr val="tx2">
                    <a:lumMod val="50000"/>
                  </a:schemeClr>
                </a:solidFill>
                <a:latin typeface="Courier New" panose="02070309020205020404" pitchFamily="49" charset="0"/>
                <a:cs typeface="Courier New" panose="02070309020205020404" pitchFamily="49" charset="0"/>
              </a:rPr>
              <a:t>.sea-slug-icon {</a:t>
            </a:r>
          </a:p>
          <a:p>
            <a:r>
              <a:rPr lang="nb-NO" sz="1200" dirty="0">
                <a:solidFill>
                  <a:schemeClr val="tx2">
                    <a:lumMod val="50000"/>
                  </a:schemeClr>
                </a:solidFill>
                <a:latin typeface="Courier New" panose="02070309020205020404" pitchFamily="49" charset="0"/>
                <a:cs typeface="Courier New" panose="02070309020205020404" pitchFamily="49" charset="0"/>
              </a:rPr>
              <a:t>  background-image: url('/images/sea-slug.png'); }</a:t>
            </a:r>
          </a:p>
          <a:p>
            <a:r>
              <a:rPr lang="nb-NO" sz="1200" dirty="0">
                <a:solidFill>
                  <a:schemeClr val="tx2">
                    <a:lumMod val="50000"/>
                  </a:schemeClr>
                </a:solidFill>
                <a:latin typeface="Courier New" panose="02070309020205020404" pitchFamily="49" charset="0"/>
                <a:cs typeface="Courier New" panose="02070309020205020404" pitchFamily="49" charset="0"/>
              </a:rPr>
              <a:t>.egret-icon {</a:t>
            </a:r>
          </a:p>
          <a:p>
            <a:r>
              <a:rPr lang="nb-NO" sz="1200" dirty="0">
                <a:solidFill>
                  <a:schemeClr val="tx2">
                    <a:lumMod val="50000"/>
                  </a:schemeClr>
                </a:solidFill>
                <a:latin typeface="Courier New" panose="02070309020205020404" pitchFamily="49" charset="0"/>
                <a:cs typeface="Courier New" panose="02070309020205020404" pitchFamily="49" charset="0"/>
              </a:rPr>
              <a:t>  background-image: url('/images/egret.png'); }</a:t>
            </a:r>
          </a:p>
          <a:p>
            <a:r>
              <a:rPr lang="nb-NO" sz="1200" dirty="0">
                <a:solidFill>
                  <a:schemeClr val="tx2">
                    <a:lumMod val="50000"/>
                  </a:schemeClr>
                </a:solidFill>
                <a:latin typeface="Courier New" panose="02070309020205020404" pitchFamily="49" charset="0"/>
                <a:cs typeface="Courier New" panose="02070309020205020404" pitchFamily="49" charset="0"/>
              </a:rPr>
              <a:t>.salamander-icon {</a:t>
            </a:r>
          </a:p>
          <a:p>
            <a:r>
              <a:rPr lang="nb-NO" sz="1200" dirty="0">
                <a:solidFill>
                  <a:schemeClr val="tx2">
                    <a:lumMod val="50000"/>
                  </a:schemeClr>
                </a:solidFill>
                <a:latin typeface="Courier New" panose="02070309020205020404" pitchFamily="49" charset="0"/>
                <a:cs typeface="Courier New" panose="02070309020205020404" pitchFamily="49" charset="0"/>
              </a:rPr>
              <a:t>  background-image: url('/images/salamander.png'); }</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Content Placeholder 3"/>
          <p:cNvSpPr txBox="1">
            <a:spLocks/>
          </p:cNvSpPr>
          <p:nvPr/>
        </p:nvSpPr>
        <p:spPr>
          <a:xfrm>
            <a:off x="599622" y="1777577"/>
            <a:ext cx="8010978"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t>SCSS				 &gt;&gt;&gt;				CSS</a:t>
            </a:r>
            <a:endParaRPr lang="en-US" sz="1100" dirty="0"/>
          </a:p>
        </p:txBody>
      </p:sp>
      <p:sp>
        <p:nvSpPr>
          <p:cNvPr id="17" name="Rectangle 16"/>
          <p:cNvSpPr/>
          <p:nvPr/>
        </p:nvSpPr>
        <p:spPr>
          <a:xfrm>
            <a:off x="609600" y="4743553"/>
            <a:ext cx="3832059" cy="14997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@for $i from 1 through 3 {</a:t>
            </a:r>
          </a:p>
          <a:p>
            <a:r>
              <a:rPr lang="en-US" sz="1200" dirty="0">
                <a:solidFill>
                  <a:schemeClr val="tx2">
                    <a:lumMod val="50000"/>
                  </a:schemeClr>
                </a:solidFill>
                <a:latin typeface="Courier New" panose="02070309020205020404" pitchFamily="49" charset="0"/>
                <a:cs typeface="Courier New" panose="02070309020205020404" pitchFamily="49" charset="0"/>
              </a:rPr>
              <a:t>  .item-#{$i} { width: 2em * $i; }</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8" name="Rectangle 17"/>
          <p:cNvSpPr/>
          <p:nvPr/>
        </p:nvSpPr>
        <p:spPr>
          <a:xfrm>
            <a:off x="4712319" y="4743553"/>
            <a:ext cx="3832059" cy="14997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.item-1 {</a:t>
            </a:r>
          </a:p>
          <a:p>
            <a:r>
              <a:rPr lang="nb-NO" sz="1200" dirty="0">
                <a:solidFill>
                  <a:schemeClr val="tx2">
                    <a:lumMod val="50000"/>
                  </a:schemeClr>
                </a:solidFill>
                <a:latin typeface="Courier New" panose="02070309020205020404" pitchFamily="49" charset="0"/>
                <a:cs typeface="Courier New" panose="02070309020205020404" pitchFamily="49" charset="0"/>
              </a:rPr>
              <a:t>  width: 2em; }</a:t>
            </a:r>
          </a:p>
          <a:p>
            <a:r>
              <a:rPr lang="nb-NO" sz="1200" dirty="0">
                <a:solidFill>
                  <a:schemeClr val="tx2">
                    <a:lumMod val="50000"/>
                  </a:schemeClr>
                </a:solidFill>
                <a:latin typeface="Courier New" panose="02070309020205020404" pitchFamily="49" charset="0"/>
                <a:cs typeface="Courier New" panose="02070309020205020404" pitchFamily="49" charset="0"/>
              </a:rPr>
              <a:t>.item-2 {</a:t>
            </a:r>
          </a:p>
          <a:p>
            <a:r>
              <a:rPr lang="nb-NO" sz="1200" dirty="0">
                <a:solidFill>
                  <a:schemeClr val="tx2">
                    <a:lumMod val="50000"/>
                  </a:schemeClr>
                </a:solidFill>
                <a:latin typeface="Courier New" panose="02070309020205020404" pitchFamily="49" charset="0"/>
                <a:cs typeface="Courier New" panose="02070309020205020404" pitchFamily="49" charset="0"/>
              </a:rPr>
              <a:t>  width: 4em; }</a:t>
            </a:r>
          </a:p>
          <a:p>
            <a:r>
              <a:rPr lang="nb-NO" sz="1200" dirty="0">
                <a:solidFill>
                  <a:schemeClr val="tx2">
                    <a:lumMod val="50000"/>
                  </a:schemeClr>
                </a:solidFill>
                <a:latin typeface="Courier New" panose="02070309020205020404" pitchFamily="49" charset="0"/>
                <a:cs typeface="Courier New" panose="02070309020205020404" pitchFamily="49" charset="0"/>
              </a:rPr>
              <a:t>.item-3 {</a:t>
            </a:r>
          </a:p>
          <a:p>
            <a:r>
              <a:rPr lang="nb-NO" sz="1200" dirty="0">
                <a:solidFill>
                  <a:schemeClr val="tx2">
                    <a:lumMod val="50000"/>
                  </a:schemeClr>
                </a:solidFill>
                <a:latin typeface="Courier New" panose="02070309020205020404" pitchFamily="49" charset="0"/>
                <a:cs typeface="Courier New" panose="02070309020205020404" pitchFamily="49" charset="0"/>
              </a:rPr>
              <a:t>  width: 6em; }</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3953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Sass Features</a:t>
            </a:r>
            <a:endParaRPr lang="en-US" dirty="0"/>
          </a:p>
        </p:txBody>
      </p:sp>
      <p:sp>
        <p:nvSpPr>
          <p:cNvPr id="7" name="Content Placeholder 3"/>
          <p:cNvSpPr txBox="1">
            <a:spLocks/>
          </p:cNvSpPr>
          <p:nvPr/>
        </p:nvSpPr>
        <p:spPr>
          <a:xfrm>
            <a:off x="229136" y="914400"/>
            <a:ext cx="8946333"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Partials </a:t>
            </a:r>
            <a:r>
              <a:rPr lang="en-US" sz="1800" dirty="0"/>
              <a:t>contain little snippets of CSS that you can include in other Sass files. This is a great way to modularize your </a:t>
            </a:r>
            <a:r>
              <a:rPr lang="en-US" sz="1800" dirty="0" smtClean="0"/>
              <a:t>CSS. Often used in tandem with </a:t>
            </a:r>
            <a:r>
              <a:rPr lang="en-US" sz="1800" b="1" dirty="0" smtClean="0"/>
              <a:t>Imports</a:t>
            </a:r>
            <a:endParaRPr lang="en-US" sz="1600" b="1" dirty="0"/>
          </a:p>
        </p:txBody>
      </p:sp>
      <p:sp>
        <p:nvSpPr>
          <p:cNvPr id="8" name="Rectangle 7"/>
          <p:cNvSpPr/>
          <p:nvPr/>
        </p:nvSpPr>
        <p:spPr>
          <a:xfrm>
            <a:off x="663741" y="1840937"/>
            <a:ext cx="3832059" cy="18147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 _reset.scss</a:t>
            </a:r>
          </a:p>
          <a:p>
            <a:endParaRPr lang="en-US" sz="1200" dirty="0">
              <a:solidFill>
                <a:schemeClr val="tx2">
                  <a:lumMod val="50000"/>
                </a:schemeClr>
              </a:solidFill>
              <a:latin typeface="Courier New" panose="02070309020205020404" pitchFamily="49" charset="0"/>
              <a:cs typeface="Courier New" panose="02070309020205020404" pitchFamily="49" charset="0"/>
            </a:endParaRPr>
          </a:p>
          <a:p>
            <a:r>
              <a:rPr lang="en-US" sz="1200" dirty="0">
                <a:solidFill>
                  <a:schemeClr val="tx2">
                    <a:lumMod val="50000"/>
                  </a:schemeClr>
                </a:solidFill>
                <a:latin typeface="Courier New" panose="02070309020205020404" pitchFamily="49" charset="0"/>
                <a:cs typeface="Courier New" panose="02070309020205020404" pitchFamily="49" charset="0"/>
              </a:rPr>
              <a:t>html,</a:t>
            </a:r>
          </a:p>
          <a:p>
            <a:r>
              <a:rPr lang="en-US" sz="1200" dirty="0">
                <a:solidFill>
                  <a:schemeClr val="tx2">
                    <a:lumMod val="50000"/>
                  </a:schemeClr>
                </a:solidFill>
                <a:latin typeface="Courier New" panose="02070309020205020404" pitchFamily="49" charset="0"/>
                <a:cs typeface="Courier New" panose="02070309020205020404" pitchFamily="49" charset="0"/>
              </a:rPr>
              <a:t>body,</a:t>
            </a:r>
          </a:p>
          <a:p>
            <a:r>
              <a:rPr lang="en-US" sz="1200" dirty="0">
                <a:solidFill>
                  <a:schemeClr val="tx2">
                    <a:lumMod val="50000"/>
                  </a:schemeClr>
                </a:solidFill>
                <a:latin typeface="Courier New" panose="02070309020205020404" pitchFamily="49" charset="0"/>
                <a:cs typeface="Courier New" panose="02070309020205020404" pitchFamily="49" charset="0"/>
              </a:rPr>
              <a:t>ul,</a:t>
            </a:r>
          </a:p>
          <a:p>
            <a:r>
              <a:rPr lang="en-US" sz="1200" dirty="0">
                <a:solidFill>
                  <a:schemeClr val="tx2">
                    <a:lumMod val="50000"/>
                  </a:schemeClr>
                </a:solidFill>
                <a:latin typeface="Courier New" panose="02070309020205020404" pitchFamily="49" charset="0"/>
                <a:cs typeface="Courier New" panose="02070309020205020404" pitchFamily="49" charset="0"/>
              </a:rPr>
              <a:t>ol {</a:t>
            </a:r>
          </a:p>
          <a:p>
            <a:r>
              <a:rPr lang="en-US" sz="1200" dirty="0">
                <a:solidFill>
                  <a:schemeClr val="tx2">
                    <a:lumMod val="50000"/>
                  </a:schemeClr>
                </a:solidFill>
                <a:latin typeface="Courier New" panose="02070309020205020404" pitchFamily="49" charset="0"/>
                <a:cs typeface="Courier New" panose="02070309020205020404" pitchFamily="49" charset="0"/>
              </a:rPr>
              <a:t>  margin:  0;</a:t>
            </a:r>
          </a:p>
          <a:p>
            <a:r>
              <a:rPr lang="en-US" sz="1200" dirty="0">
                <a:solidFill>
                  <a:schemeClr val="tx2">
                    <a:lumMod val="50000"/>
                  </a:schemeClr>
                </a:solidFill>
                <a:latin typeface="Courier New" panose="02070309020205020404" pitchFamily="49" charset="0"/>
                <a:cs typeface="Courier New" panose="02070309020205020404" pitchFamily="49" charset="0"/>
              </a:rPr>
              <a:t>  padding: 0;</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0" name="Rectangle 9"/>
          <p:cNvSpPr/>
          <p:nvPr/>
        </p:nvSpPr>
        <p:spPr>
          <a:xfrm>
            <a:off x="4712319" y="1855014"/>
            <a:ext cx="3832059" cy="18147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 base.scss</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@import 'reset';</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body {</a:t>
            </a:r>
          </a:p>
          <a:p>
            <a:r>
              <a:rPr lang="nb-NO" sz="1200" dirty="0">
                <a:solidFill>
                  <a:schemeClr val="tx2">
                    <a:lumMod val="50000"/>
                  </a:schemeClr>
                </a:solidFill>
                <a:latin typeface="Courier New" panose="02070309020205020404" pitchFamily="49" charset="0"/>
                <a:cs typeface="Courier New" panose="02070309020205020404" pitchFamily="49" charset="0"/>
              </a:rPr>
              <a:t>  font: 100% Helvetica, sans-serif;</a:t>
            </a:r>
          </a:p>
          <a:p>
            <a:r>
              <a:rPr lang="nb-NO" sz="1200" dirty="0">
                <a:solidFill>
                  <a:schemeClr val="tx2">
                    <a:lumMod val="50000"/>
                  </a:schemeClr>
                </a:solidFill>
                <a:latin typeface="Courier New" panose="02070309020205020404" pitchFamily="49" charset="0"/>
                <a:cs typeface="Courier New" panose="02070309020205020404" pitchFamily="49" charset="0"/>
              </a:rPr>
              <a:t>  background-color: #efefef;</a:t>
            </a:r>
          </a:p>
          <a:p>
            <a:r>
              <a:rPr lang="nb-NO"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2" name="Content Placeholder 3"/>
          <p:cNvSpPr txBox="1">
            <a:spLocks/>
          </p:cNvSpPr>
          <p:nvPr/>
        </p:nvSpPr>
        <p:spPr>
          <a:xfrm>
            <a:off x="599622" y="1561114"/>
            <a:ext cx="8010978"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t>Reusable SCSS Snippet			         Importing SCSS</a:t>
            </a:r>
            <a:endParaRPr lang="en-US" sz="1100" dirty="0"/>
          </a:p>
        </p:txBody>
      </p:sp>
      <p:sp>
        <p:nvSpPr>
          <p:cNvPr id="9" name="Content Placeholder 3"/>
          <p:cNvSpPr txBox="1">
            <a:spLocks/>
          </p:cNvSpPr>
          <p:nvPr/>
        </p:nvSpPr>
        <p:spPr>
          <a:xfrm>
            <a:off x="229136" y="3657600"/>
            <a:ext cx="8946333"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Extend/Inheritance </a:t>
            </a:r>
            <a:r>
              <a:rPr lang="en-US" sz="1600" dirty="0" smtClean="0"/>
              <a:t>enables sharing </a:t>
            </a:r>
            <a:r>
              <a:rPr lang="en-US" sz="1600" dirty="0"/>
              <a:t>a set of CSS properties from one selector to another. It helps keep your Sass very DRY.</a:t>
            </a:r>
            <a:endParaRPr lang="en-US" sz="1400" b="1" dirty="0"/>
          </a:p>
        </p:txBody>
      </p:sp>
      <p:sp>
        <p:nvSpPr>
          <p:cNvPr id="11" name="Rectangle 10"/>
          <p:cNvSpPr/>
          <p:nvPr/>
        </p:nvSpPr>
        <p:spPr>
          <a:xfrm>
            <a:off x="663741" y="4214003"/>
            <a:ext cx="3832059" cy="241539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solidFill>
                  <a:schemeClr val="tx2">
                    <a:lumMod val="50000"/>
                  </a:schemeClr>
                </a:solidFill>
                <a:latin typeface="Courier New" panose="02070309020205020404" pitchFamily="49" charset="0"/>
                <a:cs typeface="Courier New" panose="02070309020205020404" pitchFamily="49" charset="0"/>
              </a:rPr>
              <a:t>// </a:t>
            </a:r>
            <a:r>
              <a:rPr lang="en-US" sz="1200" dirty="0">
                <a:solidFill>
                  <a:schemeClr val="tx2">
                    <a:lumMod val="50000"/>
                  </a:schemeClr>
                </a:solidFill>
                <a:latin typeface="Courier New" panose="02070309020205020404" pitchFamily="49" charset="0"/>
                <a:cs typeface="Courier New" panose="02070309020205020404" pitchFamily="49" charset="0"/>
              </a:rPr>
              <a:t>This </a:t>
            </a:r>
            <a:r>
              <a:rPr lang="en-US" sz="1200" dirty="0" smtClean="0">
                <a:solidFill>
                  <a:schemeClr val="tx2">
                    <a:lumMod val="50000"/>
                  </a:schemeClr>
                </a:solidFill>
                <a:latin typeface="Courier New" panose="02070309020205020404" pitchFamily="49" charset="0"/>
                <a:cs typeface="Courier New" panose="02070309020205020404" pitchFamily="49" charset="0"/>
              </a:rPr>
              <a:t>prints as it is extended</a:t>
            </a:r>
            <a:endParaRPr lang="en-US" sz="1200" dirty="0">
              <a:solidFill>
                <a:schemeClr val="tx2">
                  <a:lumMod val="50000"/>
                </a:schemeClr>
              </a:solidFill>
              <a:latin typeface="Courier New" panose="02070309020205020404" pitchFamily="49" charset="0"/>
              <a:cs typeface="Courier New" panose="02070309020205020404" pitchFamily="49" charset="0"/>
            </a:endParaRPr>
          </a:p>
          <a:p>
            <a:r>
              <a:rPr lang="en-US" sz="1200" dirty="0">
                <a:solidFill>
                  <a:schemeClr val="tx2">
                    <a:lumMod val="50000"/>
                  </a:schemeClr>
                </a:solidFill>
                <a:latin typeface="Courier New" panose="02070309020205020404" pitchFamily="49" charset="0"/>
                <a:cs typeface="Courier New" panose="02070309020205020404" pitchFamily="49" charset="0"/>
              </a:rPr>
              <a:t>%message-shared {</a:t>
            </a:r>
          </a:p>
          <a:p>
            <a:r>
              <a:rPr lang="en-US" sz="1200" dirty="0">
                <a:solidFill>
                  <a:schemeClr val="tx2">
                    <a:lumMod val="50000"/>
                  </a:schemeClr>
                </a:solidFill>
                <a:latin typeface="Courier New" panose="02070309020205020404" pitchFamily="49" charset="0"/>
                <a:cs typeface="Courier New" panose="02070309020205020404" pitchFamily="49" charset="0"/>
              </a:rPr>
              <a:t>  border: 1px solid #ccc;</a:t>
            </a:r>
          </a:p>
          <a:p>
            <a:r>
              <a:rPr lang="en-US" sz="1200" dirty="0">
                <a:solidFill>
                  <a:schemeClr val="tx2">
                    <a:lumMod val="50000"/>
                  </a:schemeClr>
                </a:solidFill>
                <a:latin typeface="Courier New" panose="02070309020205020404" pitchFamily="49" charset="0"/>
                <a:cs typeface="Courier New" panose="02070309020205020404" pitchFamily="49" charset="0"/>
              </a:rPr>
              <a:t>  padding: 10px;</a:t>
            </a:r>
          </a:p>
          <a:p>
            <a:r>
              <a:rPr lang="en-US" sz="1200" dirty="0">
                <a:solidFill>
                  <a:schemeClr val="tx2">
                    <a:lumMod val="50000"/>
                  </a:schemeClr>
                </a:solidFill>
                <a:latin typeface="Courier New" panose="02070309020205020404" pitchFamily="49" charset="0"/>
                <a:cs typeface="Courier New" panose="02070309020205020404" pitchFamily="49" charset="0"/>
              </a:rPr>
              <a:t>  color: #333;</a:t>
            </a:r>
          </a:p>
          <a:p>
            <a:r>
              <a:rPr lang="en-US" sz="1200" dirty="0">
                <a:solidFill>
                  <a:schemeClr val="tx2">
                    <a:lumMod val="50000"/>
                  </a:schemeClr>
                </a:solidFill>
                <a:latin typeface="Courier New" panose="02070309020205020404" pitchFamily="49" charset="0"/>
                <a:cs typeface="Courier New" panose="02070309020205020404" pitchFamily="49" charset="0"/>
              </a:rPr>
              <a:t>}</a:t>
            </a:r>
          </a:p>
          <a:p>
            <a:endParaRPr lang="en-US" sz="1200" dirty="0">
              <a:solidFill>
                <a:schemeClr val="tx2">
                  <a:lumMod val="50000"/>
                </a:schemeClr>
              </a:solidFill>
              <a:latin typeface="Courier New" panose="02070309020205020404" pitchFamily="49" charset="0"/>
              <a:cs typeface="Courier New" panose="02070309020205020404" pitchFamily="49" charset="0"/>
            </a:endParaRPr>
          </a:p>
          <a:p>
            <a:r>
              <a:rPr lang="en-US" sz="1200" dirty="0">
                <a:solidFill>
                  <a:schemeClr val="tx2">
                    <a:lumMod val="50000"/>
                  </a:schemeClr>
                </a:solidFill>
                <a:latin typeface="Courier New" panose="02070309020205020404" pitchFamily="49" charset="0"/>
                <a:cs typeface="Courier New" panose="02070309020205020404" pitchFamily="49" charset="0"/>
              </a:rPr>
              <a:t>// This </a:t>
            </a:r>
            <a:r>
              <a:rPr lang="en-US" sz="1200" dirty="0" smtClean="0">
                <a:solidFill>
                  <a:schemeClr val="tx2">
                    <a:lumMod val="50000"/>
                  </a:schemeClr>
                </a:solidFill>
                <a:latin typeface="Courier New" panose="02070309020205020404" pitchFamily="49" charset="0"/>
                <a:cs typeface="Courier New" panose="02070309020205020404" pitchFamily="49" charset="0"/>
              </a:rPr>
              <a:t>won't </a:t>
            </a:r>
            <a:r>
              <a:rPr lang="en-US" sz="1200" dirty="0">
                <a:solidFill>
                  <a:schemeClr val="tx2">
                    <a:lumMod val="50000"/>
                  </a:schemeClr>
                </a:solidFill>
                <a:latin typeface="Courier New" panose="02070309020205020404" pitchFamily="49" charset="0"/>
                <a:cs typeface="Courier New" panose="02070309020205020404" pitchFamily="49" charset="0"/>
              </a:rPr>
              <a:t>print </a:t>
            </a:r>
            <a:r>
              <a:rPr lang="en-US" sz="1200" dirty="0" smtClean="0">
                <a:solidFill>
                  <a:schemeClr val="tx2">
                    <a:lumMod val="50000"/>
                  </a:schemeClr>
                </a:solidFill>
                <a:latin typeface="Courier New" panose="02070309020205020404" pitchFamily="49" charset="0"/>
                <a:cs typeface="Courier New" panose="02070309020205020404" pitchFamily="49" charset="0"/>
              </a:rPr>
              <a:t>as it is not extended</a:t>
            </a:r>
            <a:endParaRPr lang="en-US" sz="1200" dirty="0">
              <a:solidFill>
                <a:schemeClr val="tx2">
                  <a:lumMod val="50000"/>
                </a:schemeClr>
              </a:solidFill>
              <a:latin typeface="Courier New" panose="02070309020205020404" pitchFamily="49" charset="0"/>
              <a:cs typeface="Courier New" panose="02070309020205020404" pitchFamily="49" charset="0"/>
            </a:endParaRPr>
          </a:p>
          <a:p>
            <a:r>
              <a:rPr lang="en-US" sz="1200" dirty="0">
                <a:solidFill>
                  <a:schemeClr val="tx2">
                    <a:lumMod val="50000"/>
                  </a:schemeClr>
                </a:solidFill>
                <a:latin typeface="Courier New" panose="02070309020205020404" pitchFamily="49" charset="0"/>
                <a:cs typeface="Courier New" panose="02070309020205020404" pitchFamily="49" charset="0"/>
              </a:rPr>
              <a:t>%equal-heights {</a:t>
            </a:r>
          </a:p>
          <a:p>
            <a:r>
              <a:rPr lang="en-US" sz="1200" dirty="0">
                <a:solidFill>
                  <a:schemeClr val="tx2">
                    <a:lumMod val="50000"/>
                  </a:schemeClr>
                </a:solidFill>
                <a:latin typeface="Courier New" panose="02070309020205020404" pitchFamily="49" charset="0"/>
                <a:cs typeface="Courier New" panose="02070309020205020404" pitchFamily="49" charset="0"/>
              </a:rPr>
              <a:t>  display: flex;</a:t>
            </a:r>
          </a:p>
          <a:p>
            <a:r>
              <a:rPr lang="en-US" sz="1200" dirty="0">
                <a:solidFill>
                  <a:schemeClr val="tx2">
                    <a:lumMod val="50000"/>
                  </a:schemeClr>
                </a:solidFill>
                <a:latin typeface="Courier New" panose="02070309020205020404" pitchFamily="49" charset="0"/>
                <a:cs typeface="Courier New" panose="02070309020205020404" pitchFamily="49" charset="0"/>
              </a:rPr>
              <a:t>  flex-wrap: wrap;</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3" name="Rectangle 12"/>
          <p:cNvSpPr/>
          <p:nvPr/>
        </p:nvSpPr>
        <p:spPr>
          <a:xfrm>
            <a:off x="4712319" y="4214003"/>
            <a:ext cx="3832059" cy="241539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smtClean="0">
                <a:solidFill>
                  <a:schemeClr val="tx2">
                    <a:lumMod val="50000"/>
                  </a:schemeClr>
                </a:solidFill>
                <a:latin typeface="Courier New" panose="02070309020205020404" pitchFamily="49" charset="0"/>
                <a:cs typeface="Courier New" panose="02070309020205020404" pitchFamily="49" charset="0"/>
              </a:rPr>
              <a:t>//Extensions</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r>
              <a:rPr lang="nb-NO" sz="1200" dirty="0">
                <a:solidFill>
                  <a:schemeClr val="tx2">
                    <a:lumMod val="50000"/>
                  </a:schemeClr>
                </a:solidFill>
                <a:latin typeface="Courier New" panose="02070309020205020404" pitchFamily="49" charset="0"/>
                <a:cs typeface="Courier New" panose="02070309020205020404" pitchFamily="49" charset="0"/>
              </a:rPr>
              <a:t>message {</a:t>
            </a:r>
          </a:p>
          <a:p>
            <a:r>
              <a:rPr lang="nb-NO" sz="1200" dirty="0">
                <a:solidFill>
                  <a:schemeClr val="tx2">
                    <a:lumMod val="50000"/>
                  </a:schemeClr>
                </a:solidFill>
                <a:latin typeface="Courier New" panose="02070309020205020404" pitchFamily="49" charset="0"/>
                <a:cs typeface="Courier New" panose="02070309020205020404" pitchFamily="49" charset="0"/>
              </a:rPr>
              <a:t>  @extend %message-shared;</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r>
              <a:rPr lang="nb-NO" sz="1200" dirty="0">
                <a:solidFill>
                  <a:schemeClr val="tx2">
                    <a:lumMod val="50000"/>
                  </a:schemeClr>
                </a:solidFill>
                <a:latin typeface="Courier New" panose="02070309020205020404" pitchFamily="49" charset="0"/>
                <a:cs typeface="Courier New" panose="02070309020205020404" pitchFamily="49" charset="0"/>
              </a:rPr>
              <a:t>success {</a:t>
            </a:r>
          </a:p>
          <a:p>
            <a:r>
              <a:rPr lang="nb-NO" sz="1200" dirty="0">
                <a:solidFill>
                  <a:schemeClr val="tx2">
                    <a:lumMod val="50000"/>
                  </a:schemeClr>
                </a:solidFill>
                <a:latin typeface="Courier New" panose="02070309020205020404" pitchFamily="49" charset="0"/>
                <a:cs typeface="Courier New" panose="02070309020205020404" pitchFamily="49" charset="0"/>
              </a:rPr>
              <a:t>  @extend %message-shared;</a:t>
            </a:r>
          </a:p>
          <a:p>
            <a:r>
              <a:rPr lang="nb-NO" sz="1200" dirty="0">
                <a:solidFill>
                  <a:schemeClr val="tx2">
                    <a:lumMod val="50000"/>
                  </a:schemeClr>
                </a:solidFill>
                <a:latin typeface="Courier New" panose="02070309020205020404" pitchFamily="49" charset="0"/>
                <a:cs typeface="Courier New" panose="02070309020205020404" pitchFamily="49" charset="0"/>
              </a:rPr>
              <a:t>  border-color: green;</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smtClean="0">
                <a:solidFill>
                  <a:schemeClr val="tx2">
                    <a:lumMod val="50000"/>
                  </a:schemeClr>
                </a:solidFill>
                <a:latin typeface="Courier New" panose="02070309020205020404" pitchFamily="49" charset="0"/>
                <a:cs typeface="Courier New" panose="02070309020205020404" pitchFamily="49" charset="0"/>
              </a:rPr>
              <a:t>.</a:t>
            </a:r>
            <a:r>
              <a:rPr lang="nb-NO" sz="1200" dirty="0">
                <a:solidFill>
                  <a:schemeClr val="tx2">
                    <a:lumMod val="50000"/>
                  </a:schemeClr>
                </a:solidFill>
                <a:latin typeface="Courier New" panose="02070309020205020404" pitchFamily="49" charset="0"/>
                <a:cs typeface="Courier New" panose="02070309020205020404" pitchFamily="49" charset="0"/>
              </a:rPr>
              <a:t>error {</a:t>
            </a:r>
          </a:p>
          <a:p>
            <a:r>
              <a:rPr lang="nb-NO" sz="1200" dirty="0">
                <a:solidFill>
                  <a:schemeClr val="tx2">
                    <a:lumMod val="50000"/>
                  </a:schemeClr>
                </a:solidFill>
                <a:latin typeface="Courier New" panose="02070309020205020404" pitchFamily="49" charset="0"/>
                <a:cs typeface="Courier New" panose="02070309020205020404" pitchFamily="49" charset="0"/>
              </a:rPr>
              <a:t>  @extend %message-shared;</a:t>
            </a:r>
          </a:p>
          <a:p>
            <a:r>
              <a:rPr lang="nb-NO" sz="1200" dirty="0">
                <a:solidFill>
                  <a:schemeClr val="tx2">
                    <a:lumMod val="50000"/>
                  </a:schemeClr>
                </a:solidFill>
                <a:latin typeface="Courier New" panose="02070309020205020404" pitchFamily="49" charset="0"/>
                <a:cs typeface="Courier New" panose="02070309020205020404" pitchFamily="49" charset="0"/>
              </a:rPr>
              <a:t>  border-color: red;</a:t>
            </a:r>
          </a:p>
          <a:p>
            <a:r>
              <a:rPr lang="nb-NO" sz="1200" dirty="0">
                <a:solidFill>
                  <a:schemeClr val="tx2">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5161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Sass Features</a:t>
            </a:r>
            <a:endParaRPr lang="en-US" dirty="0"/>
          </a:p>
        </p:txBody>
      </p:sp>
      <p:sp>
        <p:nvSpPr>
          <p:cNvPr id="7" name="Content Placeholder 3"/>
          <p:cNvSpPr txBox="1">
            <a:spLocks/>
          </p:cNvSpPr>
          <p:nvPr/>
        </p:nvSpPr>
        <p:spPr>
          <a:xfrm>
            <a:off x="229136" y="914400"/>
            <a:ext cx="8946333"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Parent Selector </a:t>
            </a:r>
            <a:r>
              <a:rPr lang="en-US" sz="1800" b="1" dirty="0" smtClean="0"/>
              <a:t>&amp; </a:t>
            </a:r>
            <a:r>
              <a:rPr lang="en-US" sz="1800" dirty="0" smtClean="0"/>
              <a:t>is used to refer the parent selector that the current style is hosted in </a:t>
            </a:r>
            <a:endParaRPr lang="en-US" sz="1600" dirty="0"/>
          </a:p>
        </p:txBody>
      </p:sp>
      <p:sp>
        <p:nvSpPr>
          <p:cNvPr id="8" name="Rectangle 7"/>
          <p:cNvSpPr/>
          <p:nvPr/>
        </p:nvSpPr>
        <p:spPr>
          <a:xfrm>
            <a:off x="663741" y="1840937"/>
            <a:ext cx="3832059" cy="18147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#main {</a:t>
            </a:r>
          </a:p>
          <a:p>
            <a:r>
              <a:rPr lang="en-US" sz="1200" dirty="0">
                <a:solidFill>
                  <a:schemeClr val="tx2">
                    <a:lumMod val="50000"/>
                  </a:schemeClr>
                </a:solidFill>
                <a:latin typeface="Courier New" panose="02070309020205020404" pitchFamily="49" charset="0"/>
                <a:cs typeface="Courier New" panose="02070309020205020404" pitchFamily="49" charset="0"/>
              </a:rPr>
              <a:t>  color: black;</a:t>
            </a:r>
          </a:p>
          <a:p>
            <a:r>
              <a:rPr lang="en-US" sz="1200" dirty="0">
                <a:solidFill>
                  <a:schemeClr val="tx2">
                    <a:lumMod val="50000"/>
                  </a:schemeClr>
                </a:solidFill>
                <a:latin typeface="Courier New" panose="02070309020205020404" pitchFamily="49" charset="0"/>
                <a:cs typeface="Courier New" panose="02070309020205020404" pitchFamily="49" charset="0"/>
              </a:rPr>
              <a:t>  a {</a:t>
            </a:r>
          </a:p>
          <a:p>
            <a:r>
              <a:rPr lang="en-US" sz="1200" dirty="0">
                <a:solidFill>
                  <a:schemeClr val="tx2">
                    <a:lumMod val="50000"/>
                  </a:schemeClr>
                </a:solidFill>
                <a:latin typeface="Courier New" panose="02070309020205020404" pitchFamily="49" charset="0"/>
                <a:cs typeface="Courier New" panose="02070309020205020404" pitchFamily="49" charset="0"/>
              </a:rPr>
              <a:t>    font-weight: bold;</a:t>
            </a:r>
          </a:p>
          <a:p>
            <a:r>
              <a:rPr lang="en-US" sz="1200" dirty="0">
                <a:solidFill>
                  <a:schemeClr val="tx2">
                    <a:lumMod val="50000"/>
                  </a:schemeClr>
                </a:solidFill>
                <a:latin typeface="Courier New" panose="02070309020205020404" pitchFamily="49" charset="0"/>
                <a:cs typeface="Courier New" panose="02070309020205020404" pitchFamily="49" charset="0"/>
              </a:rPr>
              <a:t>    &amp;:hover { color: red; }</a:t>
            </a:r>
          </a:p>
          <a:p>
            <a:r>
              <a:rPr lang="en-US" sz="1200" dirty="0">
                <a:solidFill>
                  <a:schemeClr val="tx2">
                    <a:lumMod val="50000"/>
                  </a:schemeClr>
                </a:solidFill>
                <a:latin typeface="Courier New" panose="02070309020205020404" pitchFamily="49" charset="0"/>
                <a:cs typeface="Courier New" panose="02070309020205020404" pitchFamily="49" charset="0"/>
              </a:rPr>
              <a:t>  }</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0" name="Rectangle 9"/>
          <p:cNvSpPr/>
          <p:nvPr/>
        </p:nvSpPr>
        <p:spPr>
          <a:xfrm>
            <a:off x="4712319" y="1855014"/>
            <a:ext cx="3832059" cy="18147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#main {</a:t>
            </a:r>
          </a:p>
          <a:p>
            <a:r>
              <a:rPr lang="en-US" sz="1200" dirty="0">
                <a:solidFill>
                  <a:schemeClr val="tx2">
                    <a:lumMod val="50000"/>
                  </a:schemeClr>
                </a:solidFill>
                <a:latin typeface="Courier New" panose="02070309020205020404" pitchFamily="49" charset="0"/>
                <a:cs typeface="Courier New" panose="02070309020205020404" pitchFamily="49" charset="0"/>
              </a:rPr>
              <a:t>  color: black; }</a:t>
            </a:r>
          </a:p>
          <a:p>
            <a:r>
              <a:rPr lang="en-US" sz="1200" dirty="0">
                <a:solidFill>
                  <a:schemeClr val="tx2">
                    <a:lumMod val="50000"/>
                  </a:schemeClr>
                </a:solidFill>
                <a:latin typeface="Courier New" panose="02070309020205020404" pitchFamily="49" charset="0"/>
                <a:cs typeface="Courier New" panose="02070309020205020404" pitchFamily="49" charset="0"/>
              </a:rPr>
              <a:t>  #main a {</a:t>
            </a:r>
          </a:p>
          <a:p>
            <a:r>
              <a:rPr lang="en-US" sz="1200" dirty="0">
                <a:solidFill>
                  <a:schemeClr val="tx2">
                    <a:lumMod val="50000"/>
                  </a:schemeClr>
                </a:solidFill>
                <a:latin typeface="Courier New" panose="02070309020205020404" pitchFamily="49" charset="0"/>
                <a:cs typeface="Courier New" panose="02070309020205020404" pitchFamily="49" charset="0"/>
              </a:rPr>
              <a:t>    font-weight: bold; }</a:t>
            </a:r>
          </a:p>
          <a:p>
            <a:r>
              <a:rPr lang="en-US" sz="1200" dirty="0">
                <a:solidFill>
                  <a:schemeClr val="tx2">
                    <a:lumMod val="50000"/>
                  </a:schemeClr>
                </a:solidFill>
                <a:latin typeface="Courier New" panose="02070309020205020404" pitchFamily="49" charset="0"/>
                <a:cs typeface="Courier New" panose="02070309020205020404" pitchFamily="49" charset="0"/>
              </a:rPr>
              <a:t>    #main a:hover {</a:t>
            </a:r>
          </a:p>
          <a:p>
            <a:r>
              <a:rPr lang="en-US" sz="1200" dirty="0">
                <a:solidFill>
                  <a:schemeClr val="tx2">
                    <a:lumMod val="50000"/>
                  </a:schemeClr>
                </a:solidFill>
                <a:latin typeface="Courier New" panose="02070309020205020404" pitchFamily="49" charset="0"/>
                <a:cs typeface="Courier New" panose="02070309020205020404" pitchFamily="49" charset="0"/>
              </a:rPr>
              <a:t>      color: red; }</a:t>
            </a:r>
            <a:endParaRPr lang="nb-NO"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Content Placeholder 3"/>
          <p:cNvSpPr txBox="1">
            <a:spLocks/>
          </p:cNvSpPr>
          <p:nvPr/>
        </p:nvSpPr>
        <p:spPr>
          <a:xfrm>
            <a:off x="599622" y="1561114"/>
            <a:ext cx="8010978"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smtClean="0"/>
              <a:t>SCSS 			         	         CSS</a:t>
            </a:r>
            <a:endParaRPr lang="en-US" sz="1100" dirty="0"/>
          </a:p>
        </p:txBody>
      </p:sp>
      <p:sp>
        <p:nvSpPr>
          <p:cNvPr id="14" name="Rectangle 13"/>
          <p:cNvSpPr/>
          <p:nvPr/>
        </p:nvSpPr>
        <p:spPr>
          <a:xfrm>
            <a:off x="663741" y="3921406"/>
            <a:ext cx="3832059" cy="18147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#main {</a:t>
            </a:r>
          </a:p>
          <a:p>
            <a:r>
              <a:rPr lang="en-US" sz="1200" dirty="0">
                <a:solidFill>
                  <a:schemeClr val="tx2">
                    <a:lumMod val="50000"/>
                  </a:schemeClr>
                </a:solidFill>
                <a:latin typeface="Courier New" panose="02070309020205020404" pitchFamily="49" charset="0"/>
                <a:cs typeface="Courier New" panose="02070309020205020404" pitchFamily="49" charset="0"/>
              </a:rPr>
              <a:t>  color: black;</a:t>
            </a:r>
          </a:p>
          <a:p>
            <a:r>
              <a:rPr lang="en-US" sz="1200" dirty="0">
                <a:solidFill>
                  <a:schemeClr val="tx2">
                    <a:lumMod val="50000"/>
                  </a:schemeClr>
                </a:solidFill>
                <a:latin typeface="Courier New" panose="02070309020205020404" pitchFamily="49" charset="0"/>
                <a:cs typeface="Courier New" panose="02070309020205020404" pitchFamily="49" charset="0"/>
              </a:rPr>
              <a:t>  &amp;-sidebar { border: 1px solid; }</a:t>
            </a:r>
          </a:p>
          <a:p>
            <a:r>
              <a:rPr lang="en-US" sz="1200" dirty="0">
                <a:solidFill>
                  <a:schemeClr val="tx2">
                    <a:lumMod val="50000"/>
                  </a:schemeClr>
                </a:solidFill>
                <a:latin typeface="Courier New" panose="02070309020205020404" pitchFamily="49" charset="0"/>
                <a:cs typeface="Courier New" panose="02070309020205020404" pitchFamily="49" charset="0"/>
              </a:rPr>
              <a:t>}</a:t>
            </a:r>
          </a:p>
        </p:txBody>
      </p:sp>
      <p:sp>
        <p:nvSpPr>
          <p:cNvPr id="15" name="Rectangle 14"/>
          <p:cNvSpPr/>
          <p:nvPr/>
        </p:nvSpPr>
        <p:spPr>
          <a:xfrm>
            <a:off x="4712319" y="3935483"/>
            <a:ext cx="3832059" cy="18147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#main {</a:t>
            </a:r>
          </a:p>
          <a:p>
            <a:r>
              <a:rPr lang="en-US" sz="1200" dirty="0">
                <a:solidFill>
                  <a:schemeClr val="tx2">
                    <a:lumMod val="50000"/>
                  </a:schemeClr>
                </a:solidFill>
                <a:latin typeface="Courier New" panose="02070309020205020404" pitchFamily="49" charset="0"/>
                <a:cs typeface="Courier New" panose="02070309020205020404" pitchFamily="49" charset="0"/>
              </a:rPr>
              <a:t>  color: black; }</a:t>
            </a:r>
          </a:p>
          <a:p>
            <a:r>
              <a:rPr lang="en-US" sz="1200" dirty="0">
                <a:solidFill>
                  <a:schemeClr val="tx2">
                    <a:lumMod val="50000"/>
                  </a:schemeClr>
                </a:solidFill>
                <a:latin typeface="Courier New" panose="02070309020205020404" pitchFamily="49" charset="0"/>
                <a:cs typeface="Courier New" panose="02070309020205020404" pitchFamily="49" charset="0"/>
              </a:rPr>
              <a:t>  #main-sidebar {</a:t>
            </a:r>
          </a:p>
          <a:p>
            <a:r>
              <a:rPr lang="en-US" sz="1200" dirty="0">
                <a:solidFill>
                  <a:schemeClr val="tx2">
                    <a:lumMod val="50000"/>
                  </a:schemeClr>
                </a:solidFill>
                <a:latin typeface="Courier New" panose="02070309020205020404" pitchFamily="49" charset="0"/>
                <a:cs typeface="Courier New" panose="02070309020205020404" pitchFamily="49" charset="0"/>
              </a:rPr>
              <a:t>    border: 1px solid; }</a:t>
            </a:r>
            <a:endParaRPr lang="nb-NO" sz="1200" dirty="0">
              <a:solidFill>
                <a:schemeClr val="tx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5618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Sass Support</a:t>
            </a:r>
            <a:endParaRPr lang="en-US" dirty="0"/>
          </a:p>
        </p:txBody>
      </p:sp>
      <p:sp>
        <p:nvSpPr>
          <p:cNvPr id="7" name="Content Placeholder 3"/>
          <p:cNvSpPr txBox="1">
            <a:spLocks/>
          </p:cNvSpPr>
          <p:nvPr/>
        </p:nvSpPr>
        <p:spPr>
          <a:xfrm>
            <a:off x="229136" y="914400"/>
            <a:ext cx="8946333" cy="418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chemeClr val="tx1"/>
                </a:solidFill>
              </a:rPr>
              <a:t>While creating an Angular Application using Angular CLI, it prompts the user to pick from CSS Options – CSS, SCSS, Less or Stylus</a:t>
            </a:r>
          </a:p>
          <a:p>
            <a:pPr marL="0" indent="0">
              <a:buNone/>
            </a:pPr>
            <a:endParaRPr lang="en-US" sz="1800" dirty="0">
              <a:solidFill>
                <a:schemeClr val="tx1"/>
              </a:solidFill>
            </a:endParaRPr>
          </a:p>
          <a:p>
            <a:pPr marL="0" indent="0">
              <a:buNone/>
            </a:pPr>
            <a:endParaRPr lang="en-US" sz="1800" dirty="0" smtClean="0">
              <a:solidFill>
                <a:schemeClr val="tx1"/>
              </a:solidFill>
            </a:endParaRPr>
          </a:p>
          <a:p>
            <a:pPr marL="0" indent="0">
              <a:buNone/>
            </a:pPr>
            <a:endParaRPr lang="en-US" sz="1800" dirty="0">
              <a:solidFill>
                <a:schemeClr val="tx1"/>
              </a:solidFill>
            </a:endParaRPr>
          </a:p>
          <a:p>
            <a:pPr marL="0" indent="0">
              <a:buNone/>
            </a:pPr>
            <a:endParaRPr lang="en-US" sz="1800" dirty="0" smtClean="0">
              <a:solidFill>
                <a:schemeClr val="tx1"/>
              </a:solidFill>
            </a:endParaRPr>
          </a:p>
          <a:p>
            <a:pPr marL="0" indent="0">
              <a:buNone/>
            </a:pPr>
            <a:endParaRPr lang="en-US" sz="1800" dirty="0">
              <a:solidFill>
                <a:schemeClr val="tx1"/>
              </a:solidFill>
            </a:endParaRPr>
          </a:p>
          <a:p>
            <a:pPr marL="0" indent="0">
              <a:buNone/>
            </a:pPr>
            <a:r>
              <a:rPr lang="en-US" sz="1800" dirty="0" smtClean="0">
                <a:solidFill>
                  <a:schemeClr val="tx1"/>
                </a:solidFill>
              </a:rPr>
              <a:t>Or set the --style flag with the new command while creating a new project</a:t>
            </a:r>
          </a:p>
          <a:p>
            <a:pPr marL="0" indent="0">
              <a:buNone/>
            </a:pPr>
            <a:endParaRPr lang="en-US" sz="1800" dirty="0">
              <a:solidFill>
                <a:schemeClr val="tx1"/>
              </a:solidFill>
            </a:endParaRPr>
          </a:p>
          <a:p>
            <a:pPr marL="0" indent="0">
              <a:buNone/>
            </a:pPr>
            <a:endParaRPr lang="en-US" sz="1800" dirty="0" smtClean="0">
              <a:solidFill>
                <a:schemeClr val="tx1"/>
              </a:solidFill>
            </a:endParaRPr>
          </a:p>
          <a:p>
            <a:pPr marL="0" indent="0">
              <a:buNone/>
            </a:pPr>
            <a:r>
              <a:rPr lang="en-US" sz="1800" dirty="0" smtClean="0">
                <a:solidFill>
                  <a:schemeClr val="tx1"/>
                </a:solidFill>
              </a:rPr>
              <a:t>To convert an existing CSS project into SCSS, perform the following steps:</a:t>
            </a:r>
          </a:p>
          <a:p>
            <a:pPr marL="800100" lvl="1" indent="-342900">
              <a:buFont typeface="+mj-lt"/>
              <a:buAutoNum type="arabicPeriod"/>
            </a:pPr>
            <a:r>
              <a:rPr lang="en-US" sz="1600" dirty="0" smtClean="0">
                <a:solidFill>
                  <a:schemeClr val="tx1"/>
                </a:solidFill>
              </a:rPr>
              <a:t>Run the following command in the project</a:t>
            </a:r>
          </a:p>
          <a:p>
            <a:pPr marL="800100" lvl="1" indent="-342900">
              <a:buFont typeface="+mj-lt"/>
              <a:buAutoNum type="arabicPeriod"/>
            </a:pPr>
            <a:endParaRPr lang="en-US" sz="1600" dirty="0">
              <a:solidFill>
                <a:schemeClr val="tx1"/>
              </a:solidFill>
            </a:endParaRPr>
          </a:p>
          <a:p>
            <a:pPr marL="800100" lvl="1" indent="-342900">
              <a:buFont typeface="+mj-lt"/>
              <a:buAutoNum type="arabicPeriod"/>
            </a:pPr>
            <a:endParaRPr lang="en-US" sz="1600" dirty="0" smtClean="0">
              <a:solidFill>
                <a:schemeClr val="tx1"/>
              </a:solidFill>
            </a:endParaRPr>
          </a:p>
          <a:p>
            <a:pPr marL="800100" lvl="1" indent="-342900">
              <a:buFont typeface="+mj-lt"/>
              <a:buAutoNum type="arabicPeriod"/>
            </a:pPr>
            <a:r>
              <a:rPr lang="en-US" sz="1600" dirty="0" smtClean="0">
                <a:solidFill>
                  <a:schemeClr val="tx1"/>
                </a:solidFill>
              </a:rPr>
              <a:t>Rename existing </a:t>
            </a:r>
            <a:r>
              <a:rPr lang="en-US" sz="1600" dirty="0">
                <a:solidFill>
                  <a:schemeClr val="tx1"/>
                </a:solidFill>
              </a:rPr>
              <a:t>.css files to .scss (i.e. styles.css and app/app.component.css)</a:t>
            </a:r>
          </a:p>
          <a:p>
            <a:pPr marL="800100" lvl="1" indent="-342900">
              <a:buFont typeface="+mj-lt"/>
              <a:buAutoNum type="arabicPeriod"/>
            </a:pPr>
            <a:r>
              <a:rPr lang="en-US" sz="1600" dirty="0" smtClean="0">
                <a:solidFill>
                  <a:schemeClr val="tx1"/>
                </a:solidFill>
              </a:rPr>
              <a:t>Point </a:t>
            </a:r>
            <a:r>
              <a:rPr lang="en-US" sz="1600" dirty="0">
                <a:solidFill>
                  <a:schemeClr val="tx1"/>
                </a:solidFill>
              </a:rPr>
              <a:t>the </a:t>
            </a:r>
            <a:r>
              <a:rPr lang="en-US" sz="1600" i="1" dirty="0" smtClean="0">
                <a:solidFill>
                  <a:schemeClr val="tx1"/>
                </a:solidFill>
              </a:rPr>
              <a:t>angular.json </a:t>
            </a:r>
            <a:r>
              <a:rPr lang="en-US" sz="1600" dirty="0" smtClean="0">
                <a:solidFill>
                  <a:schemeClr val="tx1"/>
                </a:solidFill>
              </a:rPr>
              <a:t>file to </a:t>
            </a:r>
            <a:r>
              <a:rPr lang="en-US" sz="1600" dirty="0">
                <a:solidFill>
                  <a:schemeClr val="tx1"/>
                </a:solidFill>
              </a:rPr>
              <a:t>find </a:t>
            </a:r>
            <a:r>
              <a:rPr lang="en-US" sz="1600" dirty="0" smtClean="0">
                <a:solidFill>
                  <a:schemeClr val="tx1"/>
                </a:solidFill>
              </a:rPr>
              <a:t>styles.scss</a:t>
            </a:r>
          </a:p>
          <a:p>
            <a:pPr marL="800100" lvl="1" indent="-342900">
              <a:buFont typeface="+mj-lt"/>
              <a:buAutoNum type="arabicPeriod"/>
            </a:pPr>
            <a:r>
              <a:rPr lang="en-US" sz="1600" dirty="0">
                <a:solidFill>
                  <a:schemeClr val="tx1"/>
                </a:solidFill>
              </a:rPr>
              <a:t>Point the components to find your new style </a:t>
            </a:r>
            <a:r>
              <a:rPr lang="en-US" sz="1600" dirty="0" smtClean="0">
                <a:solidFill>
                  <a:schemeClr val="tx1"/>
                </a:solidFill>
              </a:rPr>
              <a:t>files; wherever </a:t>
            </a:r>
            <a:r>
              <a:rPr lang="en-US" sz="1600" i="1" dirty="0" smtClean="0">
                <a:solidFill>
                  <a:schemeClr val="tx1"/>
                </a:solidFill>
              </a:rPr>
              <a:t>styleUrls </a:t>
            </a:r>
            <a:r>
              <a:rPr lang="en-US" sz="1600" dirty="0" smtClean="0">
                <a:solidFill>
                  <a:schemeClr val="tx1"/>
                </a:solidFill>
              </a:rPr>
              <a:t>attribute was used</a:t>
            </a:r>
            <a:endParaRPr lang="en-US" sz="1600" dirty="0">
              <a:solidFill>
                <a:schemeClr val="tx1"/>
              </a:solidFill>
            </a:endParaRPr>
          </a:p>
          <a:p>
            <a:pPr marL="800100" lvl="1" indent="-342900">
              <a:buFont typeface="+mj-lt"/>
              <a:buAutoNum type="arabicPeriod"/>
            </a:pPr>
            <a:endParaRPr lang="en-US" sz="1600" dirty="0">
              <a:solidFill>
                <a:schemeClr val="tx1"/>
              </a:solidFill>
            </a:endParaRPr>
          </a:p>
          <a:p>
            <a:pPr marL="0" indent="0">
              <a:buNone/>
            </a:pPr>
            <a:endParaRPr lang="en-US" sz="1600" dirty="0">
              <a:solidFill>
                <a:schemeClr val="tx1"/>
              </a:solidFill>
            </a:endParaRPr>
          </a:p>
        </p:txBody>
      </p:sp>
      <p:pic>
        <p:nvPicPr>
          <p:cNvPr id="2" name="Picture 1"/>
          <p:cNvPicPr>
            <a:picLocks noChangeAspect="1"/>
          </p:cNvPicPr>
          <p:nvPr/>
        </p:nvPicPr>
        <p:blipFill rotWithShape="1">
          <a:blip r:embed="rId2"/>
          <a:srcRect t="45528" r="38800" b="33876"/>
          <a:stretch/>
        </p:blipFill>
        <p:spPr>
          <a:xfrm>
            <a:off x="720851" y="1524000"/>
            <a:ext cx="7962902" cy="1447801"/>
          </a:xfrm>
          <a:prstGeom prst="rect">
            <a:avLst/>
          </a:prstGeom>
        </p:spPr>
      </p:pic>
      <p:sp>
        <p:nvSpPr>
          <p:cNvPr id="11" name="Rectangle 10"/>
          <p:cNvSpPr/>
          <p:nvPr/>
        </p:nvSpPr>
        <p:spPr>
          <a:xfrm>
            <a:off x="720851" y="3505200"/>
            <a:ext cx="7962902" cy="57822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ng new </a:t>
            </a:r>
            <a:r>
              <a:rPr lang="en-US" sz="1200" dirty="0" smtClean="0">
                <a:solidFill>
                  <a:schemeClr val="tx2">
                    <a:lumMod val="50000"/>
                  </a:schemeClr>
                </a:solidFill>
                <a:latin typeface="Courier New" panose="02070309020205020404" pitchFamily="49" charset="0"/>
                <a:cs typeface="Courier New" panose="02070309020205020404" pitchFamily="49" charset="0"/>
              </a:rPr>
              <a:t>angular-sass-sample --</a:t>
            </a:r>
            <a:r>
              <a:rPr lang="en-US" sz="1200" dirty="0">
                <a:solidFill>
                  <a:schemeClr val="tx2">
                    <a:lumMod val="50000"/>
                  </a:schemeClr>
                </a:solidFill>
                <a:latin typeface="Courier New" panose="02070309020205020404" pitchFamily="49" charset="0"/>
                <a:cs typeface="Courier New" panose="02070309020205020404" pitchFamily="49" charset="0"/>
              </a:rPr>
              <a:t>style=scss</a:t>
            </a:r>
          </a:p>
        </p:txBody>
      </p:sp>
      <p:sp>
        <p:nvSpPr>
          <p:cNvPr id="13" name="Rectangle 12"/>
          <p:cNvSpPr/>
          <p:nvPr/>
        </p:nvSpPr>
        <p:spPr>
          <a:xfrm>
            <a:off x="720851" y="4800600"/>
            <a:ext cx="7962902" cy="43443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ng config defaults.styleExt=scss</a:t>
            </a:r>
          </a:p>
        </p:txBody>
      </p:sp>
    </p:spTree>
    <p:extLst>
      <p:ext uri="{BB962C8B-B14F-4D97-AF65-F5344CB8AC3E}">
        <p14:creationId xmlns:p14="http://schemas.microsoft.com/office/powerpoint/2010/main" val="3138138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35</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663185" y="2145268"/>
            <a:ext cx="1366015" cy="369332"/>
          </a:xfrm>
          <a:prstGeom prst="rect">
            <a:avLst/>
          </a:prstGeom>
        </p:spPr>
        <p:txBody>
          <a:bodyPr wrap="none">
            <a:spAutoFit/>
          </a:bodyPr>
          <a:lstStyle/>
          <a:p>
            <a:r>
              <a:rPr lang="en-US" dirty="0"/>
              <a:t>Demo : </a:t>
            </a:r>
            <a:r>
              <a:rPr lang="en-US" dirty="0" smtClean="0"/>
              <a:t>SASS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4" name="Rectangle 1"/>
          <p:cNvSpPr>
            <a:spLocks noChangeArrowheads="1"/>
          </p:cNvSpPr>
          <p:nvPr/>
        </p:nvSpPr>
        <p:spPr bwMode="auto">
          <a:xfrm>
            <a:off x="381000" y="1204838"/>
            <a:ext cx="8534400" cy="523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400" dirty="0"/>
              <a:t>Unit Testing</a:t>
            </a:r>
          </a:p>
          <a:p>
            <a:pPr marL="342900" indent="-342900">
              <a:buFont typeface="Arial" panose="020B0604020202020204" pitchFamily="34" charset="0"/>
              <a:buChar char="•"/>
            </a:pPr>
            <a:r>
              <a:rPr lang="en-US" sz="2400" dirty="0"/>
              <a:t>E2E Testing</a:t>
            </a:r>
          </a:p>
          <a:p>
            <a:pPr marL="342900" indent="-342900">
              <a:buFont typeface="Arial" panose="020B0604020202020204" pitchFamily="34" charset="0"/>
              <a:buChar char="•"/>
            </a:pPr>
            <a:r>
              <a:rPr lang="en-US" sz="2400" dirty="0" smtClean="0"/>
              <a:t>Angular Style Guide </a:t>
            </a:r>
          </a:p>
          <a:p>
            <a:pPr marL="800100" lvl="1" indent="-342900">
              <a:buFont typeface="Arial" panose="020B0604020202020204" pitchFamily="34" charset="0"/>
              <a:buChar char="•"/>
            </a:pPr>
            <a:r>
              <a:rPr lang="en-US" sz="2400" dirty="0" smtClean="0"/>
              <a:t>Best Practices</a:t>
            </a:r>
          </a:p>
          <a:p>
            <a:pPr marL="800100" lvl="1" indent="-342900">
              <a:buFont typeface="Arial" panose="020B0604020202020204" pitchFamily="34" charset="0"/>
              <a:buChar char="•"/>
            </a:pPr>
            <a:r>
              <a:rPr lang="en-US" sz="2400" dirty="0" smtClean="0"/>
              <a:t>Coding Standards</a:t>
            </a:r>
          </a:p>
          <a:p>
            <a:pPr marL="800100" lvl="1" indent="-342900">
              <a:buFont typeface="Arial" panose="020B0604020202020204" pitchFamily="34" charset="0"/>
              <a:buChar char="•"/>
            </a:pPr>
            <a:r>
              <a:rPr lang="en-US" sz="2400" dirty="0" smtClean="0"/>
              <a:t>Convention over Configuration</a:t>
            </a:r>
          </a:p>
          <a:p>
            <a:pPr marL="342900" indent="-342900">
              <a:buFont typeface="Arial" panose="020B0604020202020204" pitchFamily="34" charset="0"/>
              <a:buChar char="•"/>
            </a:pPr>
            <a:r>
              <a:rPr lang="en-US" sz="2400" dirty="0" smtClean="0"/>
              <a:t>Angular Animations</a:t>
            </a:r>
            <a:endParaRPr lang="en-US" sz="2400" dirty="0"/>
          </a:p>
          <a:p>
            <a:pPr marL="342900" indent="-342900">
              <a:buFont typeface="Arial" panose="020B0604020202020204" pitchFamily="34" charset="0"/>
              <a:buChar char="•"/>
            </a:pPr>
            <a:r>
              <a:rPr lang="en-US" sz="2400" dirty="0" smtClean="0"/>
              <a:t>Designing Multiple </a:t>
            </a:r>
            <a:r>
              <a:rPr lang="en-US" sz="2400" dirty="0"/>
              <a:t>Modules</a:t>
            </a:r>
          </a:p>
          <a:p>
            <a:pPr marL="342900" indent="-342900">
              <a:buFont typeface="Arial" panose="020B0604020202020204" pitchFamily="34" charset="0"/>
              <a:buChar char="•"/>
            </a:pPr>
            <a:r>
              <a:rPr lang="en-US" sz="2400" dirty="0" smtClean="0"/>
              <a:t>Advanced Techniques</a:t>
            </a:r>
          </a:p>
          <a:p>
            <a:pPr marL="800100" lvl="1" indent="-342900">
              <a:buFont typeface="Arial" panose="020B0604020202020204" pitchFamily="34" charset="0"/>
              <a:buChar char="•"/>
            </a:pPr>
            <a:r>
              <a:rPr lang="en-US" sz="2400" dirty="0" smtClean="0"/>
              <a:t>Internationalization </a:t>
            </a:r>
          </a:p>
          <a:p>
            <a:pPr marL="800100" lvl="1" indent="-342900">
              <a:buFont typeface="Arial" panose="020B0604020202020204" pitchFamily="34" charset="0"/>
              <a:buChar char="•"/>
            </a:pPr>
            <a:r>
              <a:rPr lang="en-US" sz="2400" dirty="0" smtClean="0"/>
              <a:t>Security</a:t>
            </a:r>
          </a:p>
          <a:p>
            <a:pPr marL="800100" lvl="1" indent="-342900">
              <a:buFont typeface="Arial" panose="020B0604020202020204" pitchFamily="34" charset="0"/>
              <a:buChar char="•"/>
            </a:pPr>
            <a:r>
              <a:rPr lang="en-US" sz="2400" dirty="0" smtClean="0"/>
              <a:t>Server Side Rendering</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smtClean="0"/>
          </a:p>
        </p:txBody>
      </p:sp>
      <p:sp>
        <p:nvSpPr>
          <p:cNvPr id="7" name="Rounded Rectangle 6"/>
          <p:cNvSpPr/>
          <p:nvPr/>
        </p:nvSpPr>
        <p:spPr>
          <a:xfrm>
            <a:off x="7848600" y="4038600"/>
            <a:ext cx="152400" cy="2514600"/>
          </a:xfrm>
          <a:prstGeom prst="roundRect">
            <a:avLst/>
          </a:prstGeom>
          <a:solidFill>
            <a:schemeClr val="bg1">
              <a:lumMod val="6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8" name="Pentagon 7"/>
          <p:cNvSpPr/>
          <p:nvPr/>
        </p:nvSpPr>
        <p:spPr>
          <a:xfrm>
            <a:off x="7112000" y="4343400"/>
            <a:ext cx="1828800" cy="304800"/>
          </a:xfrm>
          <a:prstGeom prst="homePlate">
            <a:avLst/>
          </a:prstGeom>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9" name="Pentagon 8"/>
          <p:cNvSpPr/>
          <p:nvPr/>
        </p:nvSpPr>
        <p:spPr>
          <a:xfrm flipH="1">
            <a:off x="7112000" y="4862795"/>
            <a:ext cx="1828800" cy="304800"/>
          </a:xfrm>
          <a:prstGeom prst="homePlate">
            <a:avLst/>
          </a:prstGeom>
          <a:solidFill>
            <a:srgbClr val="00B050"/>
          </a:solidFill>
          <a:ln/>
          <a:scene3d>
            <a:camera prst="orthographicFront">
              <a:rot lat="0" lon="13800000" rev="0"/>
            </a:camera>
            <a:lightRig rig="threePt" dir="t"/>
          </a:scene3d>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0" name="Pentagon 9"/>
          <p:cNvSpPr/>
          <p:nvPr/>
        </p:nvSpPr>
        <p:spPr>
          <a:xfrm flipH="1">
            <a:off x="7112000" y="5420290"/>
            <a:ext cx="1828800" cy="304800"/>
          </a:xfrm>
          <a:prstGeom prst="homePlate">
            <a:avLst/>
          </a:prstGeom>
          <a:solidFill>
            <a:srgbClr val="00B050"/>
          </a:solidFill>
          <a:ln/>
          <a:scene3d>
            <a:camera prst="orthographicFront">
              <a:rot lat="0" lon="3000000" rev="600000"/>
            </a:camera>
            <a:lightRig rig="threePt" dir="t"/>
          </a:scene3d>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 name="TextBox 2"/>
          <p:cNvSpPr txBox="1"/>
          <p:nvPr/>
        </p:nvSpPr>
        <p:spPr>
          <a:xfrm>
            <a:off x="7620000" y="2971800"/>
            <a:ext cx="660758" cy="1323439"/>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8000" b="1" dirty="0" smtClean="0">
                <a:ln/>
                <a:solidFill>
                  <a:schemeClr val="bg1">
                    <a:lumMod val="75000"/>
                  </a:schemeClr>
                </a:solidFill>
              </a:rPr>
              <a:t>?</a:t>
            </a:r>
            <a:endParaRPr lang="en-US" sz="8000" b="1" dirty="0">
              <a:ln/>
              <a:solidFill>
                <a:schemeClr val="bg1">
                  <a:lumMod val="75000"/>
                </a:schemeClr>
              </a:solidFill>
            </a:endParaRPr>
          </a:p>
        </p:txBody>
      </p:sp>
      <p:sp>
        <p:nvSpPr>
          <p:cNvPr id="11" name="TextBox 10"/>
          <p:cNvSpPr txBox="1"/>
          <p:nvPr/>
        </p:nvSpPr>
        <p:spPr>
          <a:xfrm>
            <a:off x="7696200" y="2971800"/>
            <a:ext cx="458780" cy="1323439"/>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8000" b="1" dirty="0" smtClean="0">
                <a:ln/>
                <a:solidFill>
                  <a:srgbClr val="FF0000"/>
                </a:solidFill>
              </a:rPr>
              <a:t>.</a:t>
            </a:r>
            <a:endParaRPr lang="en-US" sz="8000" b="1" dirty="0">
              <a:ln/>
              <a:solidFill>
                <a:srgbClr val="FF0000"/>
              </a:solidFill>
            </a:endParaRPr>
          </a:p>
        </p:txBody>
      </p:sp>
    </p:spTree>
    <p:extLst>
      <p:ext uri="{BB962C8B-B14F-4D97-AF65-F5344CB8AC3E}">
        <p14:creationId xmlns:p14="http://schemas.microsoft.com/office/powerpoint/2010/main" val="1665611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pPr algn="r"/>
            <a:fld id="{47ED8886-DB3B-44F4-9A80-E6A224679F20}" type="slidenum">
              <a:rPr lang="en-US" smtClean="0"/>
              <a:pPr algn="r"/>
              <a:t>37</a:t>
            </a:fld>
            <a:endParaRPr lang="en-US" dirty="0"/>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2" name="Content Placeholder 1"/>
          <p:cNvSpPr>
            <a:spLocks noGrp="1"/>
          </p:cNvSpPr>
          <p:nvPr>
            <p:ph idx="1"/>
          </p:nvPr>
        </p:nvSpPr>
        <p:spPr/>
        <p:txBody>
          <a:bodyPr/>
          <a:lstStyle/>
          <a:p>
            <a:r>
              <a:rPr lang="en-US" dirty="0" smtClean="0"/>
              <a:t>How to enable Material in an Angular application?</a:t>
            </a:r>
          </a:p>
          <a:p>
            <a:r>
              <a:rPr lang="en-US" dirty="0" smtClean="0"/>
              <a:t>Is Material part of Angular?</a:t>
            </a:r>
          </a:p>
          <a:p>
            <a:r>
              <a:rPr lang="en-US" dirty="0" smtClean="0"/>
              <a:t>What are some traits of a PWA Application?</a:t>
            </a:r>
          </a:p>
          <a:p>
            <a:r>
              <a:rPr lang="en-US" dirty="0" smtClean="0"/>
              <a:t>How to test the PWA adherence of an application?</a:t>
            </a:r>
          </a:p>
          <a:p>
            <a:r>
              <a:rPr lang="en-US" dirty="0" smtClean="0"/>
              <a:t>What are CSS Pre-processors?</a:t>
            </a:r>
          </a:p>
          <a:p>
            <a:r>
              <a:rPr lang="en-US" dirty="0" smtClean="0"/>
              <a:t>What is the difference between SASS and SCSS?</a:t>
            </a:r>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idx="1"/>
          </p:nvPr>
        </p:nvSpPr>
        <p:spPr/>
        <p:txBody>
          <a:bodyPr/>
          <a:lstStyle/>
          <a:p>
            <a:pPr marL="0" indent="0">
              <a:buNone/>
            </a:pPr>
            <a:r>
              <a:rPr lang="en-US" dirty="0" smtClean="0"/>
              <a:t>Following are the key points of this session:</a:t>
            </a:r>
          </a:p>
          <a:p>
            <a:r>
              <a:rPr lang="en-US" sz="1800" dirty="0">
                <a:solidFill>
                  <a:schemeClr val="tx1"/>
                </a:solidFill>
              </a:rPr>
              <a:t>Material Design (codenamed </a:t>
            </a:r>
            <a:r>
              <a:rPr lang="en-US" sz="1800" b="1" dirty="0">
                <a:solidFill>
                  <a:schemeClr val="tx1"/>
                </a:solidFill>
              </a:rPr>
              <a:t>Quantum Paper</a:t>
            </a:r>
            <a:r>
              <a:rPr lang="en-US" sz="1800" dirty="0">
                <a:solidFill>
                  <a:schemeClr val="tx1"/>
                </a:solidFill>
              </a:rPr>
              <a:t>) is a visual design language developed by Google</a:t>
            </a:r>
            <a:r>
              <a:rPr lang="en-US" sz="1800" dirty="0" smtClean="0">
                <a:solidFill>
                  <a:schemeClr val="tx1"/>
                </a:solidFill>
              </a:rPr>
              <a:t>.</a:t>
            </a:r>
          </a:p>
          <a:p>
            <a:r>
              <a:rPr lang="en-US" sz="1800" dirty="0">
                <a:solidFill>
                  <a:schemeClr val="tx1"/>
                </a:solidFill>
              </a:rPr>
              <a:t>Based on the Google Cards Design principles, Cards are surfaces that display content and actions on a single topic</a:t>
            </a:r>
            <a:r>
              <a:rPr lang="en-US" sz="1800" dirty="0" smtClean="0">
                <a:solidFill>
                  <a:schemeClr val="tx1"/>
                </a:solidFill>
              </a:rPr>
              <a:t>.</a:t>
            </a:r>
          </a:p>
          <a:p>
            <a:r>
              <a:rPr lang="en-US" sz="1800" dirty="0">
                <a:solidFill>
                  <a:schemeClr val="tx1"/>
                </a:solidFill>
              </a:rPr>
              <a:t>Angular Material comprises a range of components which implement common interaction patterns according to the Material Design specification.</a:t>
            </a:r>
          </a:p>
          <a:p>
            <a:r>
              <a:rPr lang="en-US" sz="1800" dirty="0">
                <a:solidFill>
                  <a:schemeClr val="tx1"/>
                </a:solidFill>
              </a:rPr>
              <a:t>The term </a:t>
            </a:r>
            <a:r>
              <a:rPr lang="en-US" sz="1800" b="1" dirty="0">
                <a:solidFill>
                  <a:schemeClr val="tx1"/>
                </a:solidFill>
              </a:rPr>
              <a:t>Sass</a:t>
            </a:r>
            <a:r>
              <a:rPr lang="en-US" sz="1800" dirty="0">
                <a:solidFill>
                  <a:schemeClr val="tx1"/>
                </a:solidFill>
              </a:rPr>
              <a:t> usually refers to the pre-processor itself that supports both .sass and .scss files.</a:t>
            </a:r>
          </a:p>
          <a:p>
            <a:r>
              <a:rPr lang="en-US" sz="1800" dirty="0">
                <a:solidFill>
                  <a:schemeClr val="tx1"/>
                </a:solidFill>
              </a:rPr>
              <a:t>PWAs combine the flexibility of the web with the experience of a native application.</a:t>
            </a:r>
          </a:p>
          <a:p>
            <a:pPr marL="0" indent="0">
              <a:buNone/>
            </a:pPr>
            <a:endParaRPr lang="en-US" dirty="0"/>
          </a:p>
          <a:p>
            <a:pPr marL="0" indent="0">
              <a:buNone/>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12"/>
          </p:nvPr>
        </p:nvSpPr>
        <p:spPr/>
        <p:txBody>
          <a:bodyPr/>
          <a:lstStyle/>
          <a:p>
            <a:fld id="{E7AF38FF-B38D-4060-8B8D-2D16AAFBAAC1}" type="slidenum">
              <a:rPr lang="en-US" smtClean="0"/>
              <a:pPr/>
              <a:t>39</a:t>
            </a:fld>
            <a:endParaRPr lang="en-US" dirty="0"/>
          </a:p>
        </p:txBody>
      </p:sp>
    </p:spTree>
    <p:extLst>
      <p:ext uri="{BB962C8B-B14F-4D97-AF65-F5344CB8AC3E}">
        <p14:creationId xmlns:p14="http://schemas.microsoft.com/office/powerpoint/2010/main" val="125061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4588" y="1989843"/>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621571" y="986404"/>
            <a:ext cx="8229601" cy="4983163"/>
          </a:xfrm>
        </p:spPr>
        <p:txBody>
          <a:bodyPr/>
          <a:lstStyle/>
          <a:p>
            <a:pPr marL="0" indent="0">
              <a:buNone/>
            </a:pPr>
            <a:r>
              <a:rPr lang="en-US" dirty="0" smtClean="0">
                <a:solidFill>
                  <a:schemeClr val="tx1"/>
                </a:solidFill>
              </a:rPr>
              <a:t>After completing this session, you will be able to:</a:t>
            </a:r>
          </a:p>
          <a:p>
            <a:pPr marL="0" indent="0">
              <a:buNone/>
            </a:pPr>
            <a:endParaRPr sz="1800" dirty="0" smtClean="0">
              <a:solidFill>
                <a:schemeClr val="tx1"/>
              </a:solidFill>
            </a:endParaRPr>
          </a:p>
          <a:p>
            <a:pPr lvl="1"/>
            <a:r>
              <a:rPr dirty="0" smtClean="0">
                <a:solidFill>
                  <a:schemeClr val="tx1"/>
                </a:solidFill>
              </a:rPr>
              <a:t>Explain the design and components of Angular Material</a:t>
            </a:r>
          </a:p>
          <a:p>
            <a:pPr lvl="1"/>
            <a:r>
              <a:rPr lang="en-US" dirty="0" smtClean="0">
                <a:solidFill>
                  <a:schemeClr val="tx1"/>
                </a:solidFill>
              </a:rPr>
              <a:t>Define Progressive Web Application(PWA)</a:t>
            </a:r>
            <a:endParaRPr lang="en-US" dirty="0">
              <a:solidFill>
                <a:schemeClr val="tx1"/>
              </a:solidFill>
            </a:endParaRPr>
          </a:p>
          <a:p>
            <a:pPr lvl="1"/>
            <a:r>
              <a:rPr lang="en-US" dirty="0" smtClean="0">
                <a:solidFill>
                  <a:schemeClr val="tx1"/>
                </a:solidFill>
              </a:rPr>
              <a:t>Describe the features of Sass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38400" y="76200"/>
            <a:ext cx="6857996" cy="478971"/>
          </a:xfrm>
          <a:prstGeom prst="rect">
            <a:avLst/>
          </a:prstGeom>
        </p:spPr>
        <p:txBody>
          <a:bodyPr vert="horz" lIns="91440" tIns="45720" rIns="91440" bIns="45720" rtlCol="0" anchor="b">
            <a:noAutofit/>
          </a:bodyPr>
          <a:lstStyle>
            <a:lvl1pPr algn="ctr" defTabSz="914400" rtl="0" eaLnBrk="1" latinLnBrk="0" hangingPunct="1">
              <a:spcBef>
                <a:spcPct val="0"/>
              </a:spcBef>
              <a:buNone/>
              <a:defRPr lang="en-US" sz="4500" b="0" kern="1200">
                <a:solidFill>
                  <a:schemeClr val="bg1"/>
                </a:solidFill>
                <a:latin typeface="Arial Rounded MT Bold" pitchFamily="34" charset="0"/>
                <a:ea typeface="+mn-ea"/>
                <a:cs typeface="+mn-cs"/>
              </a:defRPr>
            </a:lvl1pPr>
          </a:lstStyle>
          <a:p>
            <a:pPr algn="l"/>
            <a:r>
              <a:rPr lang="en-US" sz="3200" dirty="0" smtClean="0"/>
              <a:t>References</a:t>
            </a:r>
            <a:endParaRPr lang="en-US" sz="3200" dirty="0"/>
          </a:p>
        </p:txBody>
      </p:sp>
      <p:sp>
        <p:nvSpPr>
          <p:cNvPr id="6" name="Content Placeholder 1"/>
          <p:cNvSpPr txBox="1">
            <a:spLocks/>
          </p:cNvSpPr>
          <p:nvPr/>
        </p:nvSpPr>
        <p:spPr>
          <a:xfrm>
            <a:off x="217449" y="2111829"/>
            <a:ext cx="8229600" cy="2324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dirty="0" smtClean="0">
                <a:hlinkClick r:id="rId2"/>
              </a:rPr>
              <a:t>https</a:t>
            </a:r>
            <a:r>
              <a:rPr lang="en-US" sz="1400" dirty="0">
                <a:hlinkClick r:id="rId2"/>
              </a:rPr>
              <a:t>://angular.io/</a:t>
            </a:r>
            <a:endParaRPr lang="en-US" sz="1400" dirty="0"/>
          </a:p>
          <a:p>
            <a:pPr marL="285750" indent="-285750" algn="l">
              <a:buFont typeface="Arial" panose="020B0604020202020204" pitchFamily="34" charset="0"/>
              <a:buChar char="•"/>
            </a:pPr>
            <a:r>
              <a:rPr lang="en-US" sz="1400" dirty="0">
                <a:hlinkClick r:id="rId3"/>
              </a:rPr>
              <a:t>https://genuitec.com</a:t>
            </a:r>
            <a:endParaRPr lang="en-US" sz="1400" dirty="0"/>
          </a:p>
          <a:p>
            <a:pPr marL="285750" indent="-285750" algn="l">
              <a:buFont typeface="Arial" panose="020B0604020202020204" pitchFamily="34" charset="0"/>
              <a:buChar char="•"/>
            </a:pPr>
            <a:r>
              <a:rPr lang="en-US" sz="1400" dirty="0">
                <a:hlinkClick r:id="rId4"/>
              </a:rPr>
              <a:t>https://angularexamples.io</a:t>
            </a:r>
            <a:endParaRPr lang="en-US" sz="1400" dirty="0"/>
          </a:p>
          <a:p>
            <a:pPr marL="285750" indent="-285750" algn="l">
              <a:buFont typeface="Arial" panose="020B0604020202020204" pitchFamily="34" charset="0"/>
              <a:buChar char="•"/>
            </a:pPr>
            <a:r>
              <a:rPr lang="en-US" sz="1400" dirty="0">
                <a:hlinkClick r:id="rId5"/>
              </a:rPr>
              <a:t>https://lishman.io</a:t>
            </a:r>
            <a:endParaRPr lang="en-US" sz="1400" dirty="0"/>
          </a:p>
          <a:p>
            <a:pPr marL="285750" indent="-285750" algn="l">
              <a:buFont typeface="Arial" panose="020B0604020202020204" pitchFamily="34" charset="0"/>
              <a:buChar char="•"/>
            </a:pPr>
            <a:r>
              <a:rPr lang="en-US" sz="1400" dirty="0">
                <a:hlinkClick r:id="rId6"/>
              </a:rPr>
              <a:t>https://rangle.io</a:t>
            </a:r>
            <a:endParaRPr lang="en-US" sz="1400" dirty="0"/>
          </a:p>
          <a:p>
            <a:pPr marL="285750" indent="-285750" algn="l">
              <a:buFont typeface="Arial" panose="020B0604020202020204" pitchFamily="34" charset="0"/>
              <a:buChar char="•"/>
            </a:pPr>
            <a:r>
              <a:rPr lang="en-US" sz="1400" dirty="0">
                <a:hlinkClick r:id="rId7"/>
              </a:rPr>
              <a:t>https://dzone.com/articles/developing-pwa-using-angular-7</a:t>
            </a:r>
            <a:endParaRPr lang="en-US" sz="1400" dirty="0"/>
          </a:p>
          <a:p>
            <a:pPr marL="285750" indent="-285750" algn="l">
              <a:buFont typeface="Arial" panose="020B0604020202020204" pitchFamily="34" charset="0"/>
              <a:buChar char="•"/>
            </a:pPr>
            <a:r>
              <a:rPr lang="en-US" sz="1400" dirty="0">
                <a:hlinkClick r:id="rId8"/>
              </a:rPr>
              <a:t>https://sass-lang.com/</a:t>
            </a:r>
          </a:p>
          <a:p>
            <a:pPr marL="285750" indent="-285750" algn="l">
              <a:buFont typeface="Arial" panose="020B0604020202020204" pitchFamily="34" charset="0"/>
              <a:buChar char="•"/>
            </a:pPr>
            <a:r>
              <a:rPr lang="en-US" sz="1400" dirty="0">
                <a:hlinkClick r:id="rId8"/>
              </a:rPr>
              <a:t>https://material.angular.io/</a:t>
            </a:r>
          </a:p>
          <a:p>
            <a:pPr marL="285750" indent="-285750" algn="l">
              <a:buFont typeface="Arial" panose="020B0604020202020204" pitchFamily="34" charset="0"/>
              <a:buChar char="•"/>
            </a:pPr>
            <a:r>
              <a:rPr lang="en-US" sz="1400" dirty="0">
                <a:hlinkClick r:id="rId8"/>
              </a:rPr>
              <a:t>https://www.smashingmagazine.com/2018/09/pwa-angular-6</a:t>
            </a:r>
            <a:r>
              <a:rPr lang="en-US" sz="1400" dirty="0" smtClean="0">
                <a:hlinkClick r:id="rId8"/>
              </a:rPr>
              <a:t>/</a:t>
            </a:r>
          </a:p>
          <a:p>
            <a:pPr marL="285750" indent="-285750" algn="l">
              <a:buFont typeface="Arial" panose="020B0604020202020204" pitchFamily="34" charset="0"/>
              <a:buChar char="•"/>
            </a:pPr>
            <a:r>
              <a:rPr lang="en-US" sz="1400" dirty="0">
                <a:hlinkClick r:id="rId8"/>
              </a:rPr>
              <a:t>https://www.sitepoint.com/angular-material-design-components</a:t>
            </a:r>
            <a:r>
              <a:rPr lang="en-US" sz="1400" dirty="0" smtClean="0">
                <a:hlinkClick r:id="rId8"/>
              </a:rPr>
              <a:t>/</a:t>
            </a:r>
          </a:p>
          <a:p>
            <a:pPr marL="285750" indent="-285750" algn="l">
              <a:buFont typeface="Arial" panose="020B0604020202020204" pitchFamily="34" charset="0"/>
              <a:buChar char="•"/>
            </a:pPr>
            <a:r>
              <a:rPr lang="en-US" sz="1400" dirty="0">
                <a:hlinkClick r:id="rId8"/>
              </a:rPr>
              <a:t>https://www.freakyjolly.com/angular-7-implement-infinite-virtual-scroll-in-few-easy-steps-in-latest-angular-7-x/</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smtClean="0"/>
          </a:p>
        </p:txBody>
      </p:sp>
      <p:sp>
        <p:nvSpPr>
          <p:cNvPr id="7" name="Content Placeholder 1"/>
          <p:cNvSpPr txBox="1">
            <a:spLocks/>
          </p:cNvSpPr>
          <p:nvPr/>
        </p:nvSpPr>
        <p:spPr>
          <a:xfrm>
            <a:off x="228600" y="1066800"/>
            <a:ext cx="8872728"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l"/>
            <a:r>
              <a:rPr lang="en-US" sz="1400" i="1" dirty="0" smtClean="0"/>
              <a:t>The author or the organization does not claim any intellectual rights on the content used in these materials. Some of the materials have been taken from the following(but not limited to the below) references. These materials belong to the respective authors. The content is used for learning purposes. Most of them with due permission from the original sources</a:t>
            </a:r>
            <a:endParaRPr lang="en-US" sz="1400" i="1" dirty="0"/>
          </a:p>
        </p:txBody>
      </p:sp>
    </p:spTree>
    <p:extLst>
      <p:ext uri="{BB962C8B-B14F-4D97-AF65-F5344CB8AC3E}">
        <p14:creationId xmlns:p14="http://schemas.microsoft.com/office/powerpoint/2010/main" val="3617792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5029773"/>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lumMod val="75000"/>
                    <a:lumOff val="25000"/>
                  </a:schemeClr>
                </a:solidFill>
                <a:latin typeface="Arial Rounded MT Bold" pitchFamily="34" charset="0"/>
              </a:rPr>
              <a:t>You have successfully </a:t>
            </a:r>
            <a:r>
              <a:rPr lang="en-US" sz="2400" dirty="0" smtClean="0">
                <a:solidFill>
                  <a:schemeClr val="tx1">
                    <a:lumMod val="75000"/>
                    <a:lumOff val="25000"/>
                  </a:schemeClr>
                </a:solidFill>
                <a:latin typeface="Arial Rounded MT Bold" pitchFamily="34" charset="0"/>
              </a:rPr>
              <a:t>completed</a:t>
            </a:r>
          </a:p>
          <a:p>
            <a:pPr marL="65088" lvl="1"/>
            <a:r>
              <a:rPr lang="en-US" sz="2400" dirty="0" smtClean="0">
                <a:solidFill>
                  <a:schemeClr val="tx1">
                    <a:lumMod val="65000"/>
                    <a:lumOff val="35000"/>
                  </a:schemeClr>
                </a:solidFill>
                <a:latin typeface="Arial Rounded MT Bold" pitchFamily="34" charset="0"/>
                <a:cs typeface="Arial" pitchFamily="34" charset="0"/>
              </a:rPr>
              <a:t>Materials, PWA and Sass</a:t>
            </a:r>
            <a:endParaRPr lang="en-US" sz="2400" dirty="0" smtClean="0">
              <a:solidFill>
                <a:schemeClr val="tx1">
                  <a:lumMod val="75000"/>
                  <a:lumOff val="25000"/>
                </a:schemeClr>
              </a:solidFill>
              <a:latin typeface="Arial Rounded MT Bold" pitchFamily="34" charset="0"/>
            </a:endParaRPr>
          </a:p>
          <a:p>
            <a:pPr marL="65088" lvl="1"/>
            <a:endParaRPr lang="en-US" sz="2400" dirty="0">
              <a:solidFill>
                <a:schemeClr val="bg1"/>
              </a:solidFill>
              <a:latin typeface="Arial Rounded MT Bold" pitchFamily="34" charset="0"/>
            </a:endParaRPr>
          </a:p>
          <a:p>
            <a:pPr marL="65088" lvl="1"/>
            <a:endParaRPr lang="en-US" sz="2400" b="1" dirty="0">
              <a:solidFill>
                <a:schemeClr val="tx1">
                  <a:lumMod val="65000"/>
                  <a:lumOff val="35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Materials</a:t>
            </a:r>
            <a:endParaRPr lang="en-US" sz="2400" b="1" dirty="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337859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Material Design</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7" name="Content Placeholder 2"/>
          <p:cNvSpPr>
            <a:spLocks noGrp="1"/>
          </p:cNvSpPr>
          <p:nvPr>
            <p:ph idx="1"/>
          </p:nvPr>
        </p:nvSpPr>
        <p:spPr>
          <a:xfrm>
            <a:off x="457200" y="1143000"/>
            <a:ext cx="8229600" cy="4983163"/>
          </a:xfrm>
        </p:spPr>
        <p:txBody>
          <a:bodyPr/>
          <a:lstStyle/>
          <a:p>
            <a:pPr marL="0" indent="0">
              <a:buNone/>
            </a:pPr>
            <a:r>
              <a:rPr lang="en-US" dirty="0"/>
              <a:t>Material Design (codenamed </a:t>
            </a:r>
            <a:r>
              <a:rPr lang="en-US" b="1" dirty="0"/>
              <a:t>Quantum Paper</a:t>
            </a:r>
            <a:r>
              <a:rPr lang="en-US" dirty="0"/>
              <a:t>) is a visual </a:t>
            </a:r>
            <a:r>
              <a:rPr lang="en-US" dirty="0" smtClean="0"/>
              <a:t>design language developed by Google.</a:t>
            </a:r>
          </a:p>
          <a:p>
            <a:pPr marL="0" indent="0">
              <a:buNone/>
            </a:pPr>
            <a:r>
              <a:rPr lang="en-US" dirty="0" smtClean="0"/>
              <a:t>It </a:t>
            </a:r>
            <a:r>
              <a:rPr lang="en-US" dirty="0"/>
              <a:t>can be used to create digital experiences. It’s a set of principles and guidelines across platforms and devices for interactivity, motion and components that simplify the design workflow for teams designing their product</a:t>
            </a:r>
            <a:r>
              <a:rPr lang="en-US" dirty="0" smtClean="0"/>
              <a:t>.</a:t>
            </a:r>
          </a:p>
          <a:p>
            <a:pPr marL="0" indent="0">
              <a:buNone/>
            </a:pPr>
            <a:r>
              <a:rPr lang="en-US" dirty="0" smtClean="0"/>
              <a:t>Based on the Google Cards Design principles, </a:t>
            </a:r>
            <a:r>
              <a:rPr lang="en-US" dirty="0"/>
              <a:t>Cards are surfaces that display content and actions on a single </a:t>
            </a:r>
            <a:r>
              <a:rPr lang="en-US" dirty="0" smtClean="0"/>
              <a:t>topic.</a:t>
            </a:r>
          </a:p>
          <a:p>
            <a:pPr marL="0" indent="0">
              <a:buNone/>
            </a:pPr>
            <a:r>
              <a:rPr lang="en-US" dirty="0" smtClean="0"/>
              <a:t>Angular Material brings the idea of Materials to Angular. It provides a library of pre-designed material tools with rich UI components</a:t>
            </a:r>
          </a:p>
          <a:p>
            <a:pPr marL="0"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Material Design</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7" name="Content Placeholder 2"/>
          <p:cNvSpPr>
            <a:spLocks noGrp="1"/>
          </p:cNvSpPr>
          <p:nvPr>
            <p:ph idx="1"/>
          </p:nvPr>
        </p:nvSpPr>
        <p:spPr/>
        <p:txBody>
          <a:bodyPr/>
          <a:lstStyle/>
          <a:p>
            <a:pPr marL="0" indent="0">
              <a:buNone/>
            </a:pPr>
            <a:r>
              <a:rPr lang="en-US" dirty="0" smtClean="0"/>
              <a:t>Google Cards are </a:t>
            </a:r>
            <a:r>
              <a:rPr lang="en-US" dirty="0"/>
              <a:t>surfaces that display content and actions on a single </a:t>
            </a:r>
            <a:r>
              <a:rPr lang="en-US" dirty="0" smtClean="0"/>
              <a:t>topic.</a:t>
            </a:r>
          </a:p>
          <a:p>
            <a:pPr marL="0" indent="0">
              <a:buNone/>
            </a:pPr>
            <a:r>
              <a:rPr lang="en-US" dirty="0" smtClean="0"/>
              <a:t>They are built with the following core principles:</a:t>
            </a:r>
          </a:p>
          <a:p>
            <a:pPr marL="0" indent="0">
              <a:buNone/>
            </a:pPr>
            <a:endParaRPr lang="en-US" dirty="0" smtClean="0"/>
          </a:p>
          <a:p>
            <a:pPr marL="0" indent="0">
              <a:buNone/>
            </a:pPr>
            <a:endParaRPr lang="en-US" dirty="0"/>
          </a:p>
        </p:txBody>
      </p:sp>
      <p:graphicFrame>
        <p:nvGraphicFramePr>
          <p:cNvPr id="8" name="Diagram 7"/>
          <p:cNvGraphicFramePr/>
          <p:nvPr>
            <p:extLst>
              <p:ext uri="{D42A27DB-BD31-4B8C-83A1-F6EECF244321}">
                <p14:modId xmlns:p14="http://schemas.microsoft.com/office/powerpoint/2010/main" val="1868952017"/>
              </p:ext>
            </p:extLst>
          </p:nvPr>
        </p:nvGraphicFramePr>
        <p:xfrm>
          <a:off x="914400" y="1981200"/>
          <a:ext cx="7543800" cy="43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896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Card Anatomy</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8</a:t>
            </a:fld>
            <a:endParaRPr lang="en-US" dirty="0"/>
          </a:p>
        </p:txBody>
      </p:sp>
      <p:sp>
        <p:nvSpPr>
          <p:cNvPr id="8" name="Content Placeholder 2"/>
          <p:cNvSpPr>
            <a:spLocks noGrp="1"/>
          </p:cNvSpPr>
          <p:nvPr>
            <p:ph idx="1"/>
          </p:nvPr>
        </p:nvSpPr>
        <p:spPr>
          <a:xfrm>
            <a:off x="4775508" y="762000"/>
            <a:ext cx="4292292" cy="4983163"/>
          </a:xfrm>
        </p:spPr>
        <p:txBody>
          <a:bodyPr>
            <a:noAutofit/>
          </a:bodyPr>
          <a:lstStyle/>
          <a:p>
            <a:pPr marL="0" indent="0">
              <a:buNone/>
            </a:pPr>
            <a:r>
              <a:rPr lang="en-US" sz="1400" b="1" dirty="0"/>
              <a:t>1. Container</a:t>
            </a:r>
          </a:p>
          <a:p>
            <a:pPr marL="0" indent="0">
              <a:buNone/>
            </a:pPr>
            <a:r>
              <a:rPr lang="en-US" sz="1400" dirty="0"/>
              <a:t>Card containers hold all card elements, and their size is determined by the space those elements occupy. Card elevation is expressed by the container. </a:t>
            </a:r>
          </a:p>
          <a:p>
            <a:pPr marL="0" indent="0">
              <a:buNone/>
            </a:pPr>
            <a:r>
              <a:rPr lang="en-US" sz="1400" b="1" dirty="0"/>
              <a:t>2. Thumbnail [optional]</a:t>
            </a:r>
          </a:p>
          <a:p>
            <a:pPr marL="0" indent="0">
              <a:buNone/>
            </a:pPr>
            <a:r>
              <a:rPr lang="en-US" sz="1400" dirty="0"/>
              <a:t>Cards can include thumbnails to display an avatar, logo, or icon.</a:t>
            </a:r>
          </a:p>
          <a:p>
            <a:pPr marL="0" indent="0">
              <a:buNone/>
            </a:pPr>
            <a:r>
              <a:rPr lang="en-US" sz="1400" b="1" dirty="0"/>
              <a:t>3. Header text [optional]</a:t>
            </a:r>
          </a:p>
          <a:p>
            <a:pPr marL="0" indent="0">
              <a:buNone/>
            </a:pPr>
            <a:r>
              <a:rPr lang="en-US" sz="1400" dirty="0"/>
              <a:t>Header text can include things like the name of a photo album or article.</a:t>
            </a:r>
          </a:p>
          <a:p>
            <a:pPr marL="0" indent="0">
              <a:buNone/>
            </a:pPr>
            <a:r>
              <a:rPr lang="en-US" sz="1400" b="1" dirty="0"/>
              <a:t>4. Subhead [optional] </a:t>
            </a:r>
          </a:p>
          <a:p>
            <a:pPr marL="0" indent="0">
              <a:buNone/>
            </a:pPr>
            <a:r>
              <a:rPr lang="en-US" sz="1400" dirty="0"/>
              <a:t>Subhead text can include text elements such as an article byline or a tagged location.</a:t>
            </a:r>
          </a:p>
          <a:p>
            <a:pPr marL="0" indent="0">
              <a:buNone/>
            </a:pPr>
            <a:r>
              <a:rPr lang="en-US" sz="1400" b="1" dirty="0"/>
              <a:t>5. Media [optional]</a:t>
            </a:r>
          </a:p>
          <a:p>
            <a:pPr marL="0" indent="0">
              <a:buNone/>
            </a:pPr>
            <a:r>
              <a:rPr lang="en-US" sz="1400" dirty="0"/>
              <a:t>Cards can include a variety of media, including photos, and graphics, such as weather icons.</a:t>
            </a:r>
          </a:p>
          <a:p>
            <a:pPr marL="0" indent="0">
              <a:buNone/>
            </a:pPr>
            <a:r>
              <a:rPr lang="en-US" sz="1400" b="1" dirty="0"/>
              <a:t>6. Supporting text [optional]</a:t>
            </a:r>
          </a:p>
          <a:p>
            <a:pPr marL="0" indent="0">
              <a:buNone/>
            </a:pPr>
            <a:r>
              <a:rPr lang="en-US" sz="1400" dirty="0"/>
              <a:t>Supporting text include text like an article summary or a restaurant description. </a:t>
            </a:r>
          </a:p>
          <a:p>
            <a:pPr marL="0" indent="0">
              <a:buNone/>
            </a:pPr>
            <a:r>
              <a:rPr lang="en-US" sz="1400" b="1" dirty="0"/>
              <a:t>7. Buttons [optional]</a:t>
            </a:r>
          </a:p>
          <a:p>
            <a:pPr marL="0" indent="0">
              <a:buNone/>
            </a:pPr>
            <a:r>
              <a:rPr lang="en-US" sz="1400" dirty="0"/>
              <a:t>Cards can include buttons for actions.</a:t>
            </a:r>
          </a:p>
          <a:p>
            <a:pPr marL="0" indent="0">
              <a:buNone/>
            </a:pPr>
            <a:r>
              <a:rPr lang="en-US" sz="1400" b="1" dirty="0"/>
              <a:t>8. Icons [optional]</a:t>
            </a:r>
          </a:p>
          <a:p>
            <a:pPr marL="0" indent="0">
              <a:buNone/>
            </a:pPr>
            <a:r>
              <a:rPr lang="en-US" sz="1400" dirty="0"/>
              <a:t>Cards can include icons for actions.</a:t>
            </a:r>
          </a:p>
        </p:txBody>
      </p:sp>
      <p:pic>
        <p:nvPicPr>
          <p:cNvPr id="2" name="Picture 1"/>
          <p:cNvPicPr>
            <a:picLocks noChangeAspect="1"/>
          </p:cNvPicPr>
          <p:nvPr/>
        </p:nvPicPr>
        <p:blipFill>
          <a:blip r:embed="rId2"/>
          <a:stretch>
            <a:fillRect/>
          </a:stretch>
        </p:blipFill>
        <p:spPr>
          <a:xfrm>
            <a:off x="28970" y="1171290"/>
            <a:ext cx="4746538" cy="5015992"/>
          </a:xfrm>
          <a:prstGeom prst="rect">
            <a:avLst/>
          </a:prstGeom>
        </p:spPr>
      </p:pic>
    </p:spTree>
    <p:extLst>
      <p:ext uri="{BB962C8B-B14F-4D97-AF65-F5344CB8AC3E}">
        <p14:creationId xmlns:p14="http://schemas.microsoft.com/office/powerpoint/2010/main" val="316818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698" y="882804"/>
            <a:ext cx="8649393" cy="4983163"/>
          </a:xfrm>
        </p:spPr>
        <p:txBody>
          <a:bodyPr/>
          <a:lstStyle/>
          <a:p>
            <a:pPr marL="0" indent="0">
              <a:buNone/>
            </a:pPr>
            <a:r>
              <a:rPr lang="en-US" dirty="0">
                <a:solidFill>
                  <a:schemeClr val="tx1"/>
                </a:solidFill>
              </a:rPr>
              <a:t>Angular Material is a UI component library for </a:t>
            </a:r>
            <a:r>
              <a:rPr lang="en-US" dirty="0" smtClean="0">
                <a:solidFill>
                  <a:schemeClr val="tx1"/>
                </a:solidFill>
              </a:rPr>
              <a:t>Angular developers</a:t>
            </a:r>
            <a:r>
              <a:rPr lang="en-US" dirty="0">
                <a:solidFill>
                  <a:schemeClr val="tx1"/>
                </a:solidFill>
              </a:rPr>
              <a:t>. Angular Material components help in constructing attractive, consistent, and functional web pages and web </a:t>
            </a:r>
            <a:r>
              <a:rPr lang="en-US" dirty="0" smtClean="0">
                <a:solidFill>
                  <a:schemeClr val="tx1"/>
                </a:solidFill>
              </a:rPr>
              <a:t>applications, </a:t>
            </a:r>
            <a:r>
              <a:rPr lang="en-US" dirty="0">
                <a:solidFill>
                  <a:schemeClr val="tx1"/>
                </a:solidFill>
              </a:rPr>
              <a:t>while adhering to modern web design principles like browser portability, device independence, and </a:t>
            </a:r>
            <a:r>
              <a:rPr lang="en-US" dirty="0" smtClean="0">
                <a:solidFill>
                  <a:schemeClr val="tx1"/>
                </a:solidFill>
              </a:rPr>
              <a:t>graceful degradation – principles adopted from Google Cards.</a:t>
            </a:r>
          </a:p>
          <a:p>
            <a:pPr marL="0" indent="0">
              <a:buNone/>
            </a:pPr>
            <a:r>
              <a:rPr lang="en-US" dirty="0" smtClean="0">
                <a:solidFill>
                  <a:schemeClr val="tx1"/>
                </a:solidFill>
              </a:rPr>
              <a:t>Following are the key features of Angular Material:</a:t>
            </a:r>
          </a:p>
          <a:p>
            <a:pPr marL="0" indent="0">
              <a:buNone/>
            </a:pPr>
            <a:endParaRPr lang="en-US" dirty="0" smtClean="0">
              <a:solidFill>
                <a:schemeClr val="tx1"/>
              </a:solidFill>
            </a:endParaRPr>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sp>
        <p:nvSpPr>
          <p:cNvPr id="9" name="Title 1"/>
          <p:cNvSpPr>
            <a:spLocks noGrp="1"/>
          </p:cNvSpPr>
          <p:nvPr>
            <p:ph type="title"/>
          </p:nvPr>
        </p:nvSpPr>
        <p:spPr/>
        <p:txBody>
          <a:bodyPr/>
          <a:lstStyle/>
          <a:p>
            <a:r>
              <a:rPr lang="en-US" dirty="0" smtClean="0"/>
              <a:t>Angular Material</a:t>
            </a:r>
            <a:endParaRPr lang="en-US" dirty="0"/>
          </a:p>
        </p:txBody>
      </p:sp>
      <p:pic>
        <p:nvPicPr>
          <p:cNvPr id="6" name="Picture 5"/>
          <p:cNvPicPr>
            <a:picLocks noChangeAspect="1"/>
          </p:cNvPicPr>
          <p:nvPr/>
        </p:nvPicPr>
        <p:blipFill>
          <a:blip r:embed="rId2"/>
          <a:stretch>
            <a:fillRect/>
          </a:stretch>
        </p:blipFill>
        <p:spPr>
          <a:xfrm>
            <a:off x="4760354" y="2932229"/>
            <a:ext cx="3967101" cy="3268546"/>
          </a:xfrm>
          <a:prstGeom prst="rect">
            <a:avLst/>
          </a:prstGeom>
        </p:spPr>
      </p:pic>
      <p:sp>
        <p:nvSpPr>
          <p:cNvPr id="8" name="Content Placeholder 1"/>
          <p:cNvSpPr txBox="1">
            <a:spLocks/>
          </p:cNvSpPr>
          <p:nvPr/>
        </p:nvSpPr>
        <p:spPr>
          <a:xfrm>
            <a:off x="336927" y="2919166"/>
            <a:ext cx="4158012"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Comprehensive, modern UI components that work across the web, mobile and desktop</a:t>
            </a:r>
          </a:p>
          <a:p>
            <a:r>
              <a:rPr lang="en-US" sz="1800" b="1" dirty="0" smtClean="0"/>
              <a:t>Themable</a:t>
            </a:r>
            <a:r>
              <a:rPr lang="en-US" sz="1800" dirty="0" smtClean="0"/>
              <a:t>, for when you need to stay on brand or just have a favorite color. Accessible and internationalized so that all users are welcome.</a:t>
            </a:r>
          </a:p>
          <a:p>
            <a:r>
              <a:rPr lang="en-US" sz="1800" dirty="0"/>
              <a:t>Built by the Angular team to integrate seamlessly with Angular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D23CA7C76A245B6CFFC5D7A1394C6" ma:contentTypeVersion="0" ma:contentTypeDescription="Create a new document." ma:contentTypeScope="" ma:versionID="dc7880f833458f33b631c21d7f0a2db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2CD262-6828-42D8-8EED-40B3DE4CD3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78FCE96-C8A4-4E92-8467-18B7198B1C7C}">
  <ds:schemaRefs>
    <ds:schemaRef ds:uri="http://schemas.microsoft.com/office/2006/documentManagement/types"/>
    <ds:schemaRef ds:uri="http://purl.org/dc/dcmityp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http://www.w3.org/XML/1998/namespace"/>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5627</TotalTime>
  <Words>3473</Words>
  <Application>Microsoft Office PowerPoint</Application>
  <PresentationFormat>On-screen Show (4:3)</PresentationFormat>
  <Paragraphs>567</Paragraphs>
  <Slides>41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Arial Narrow</vt:lpstr>
      <vt:lpstr>Arial Rounded MT Bold</vt:lpstr>
      <vt:lpstr>Arial Unicode MS</vt:lpstr>
      <vt:lpstr>Calibri</vt:lpstr>
      <vt:lpstr>Courier New</vt:lpstr>
      <vt:lpstr>Verdana</vt:lpstr>
      <vt:lpstr>Wingdings</vt:lpstr>
      <vt:lpstr>Custom Design</vt:lpstr>
      <vt:lpstr>PowerPoint Presentation</vt:lpstr>
      <vt:lpstr>PowerPoint Presentation</vt:lpstr>
      <vt:lpstr>Session Rules</vt:lpstr>
      <vt:lpstr>Objectives</vt:lpstr>
      <vt:lpstr>PowerPoint Presentation</vt:lpstr>
      <vt:lpstr>Material Design</vt:lpstr>
      <vt:lpstr>Material Design</vt:lpstr>
      <vt:lpstr>Card Anatomy</vt:lpstr>
      <vt:lpstr>Angular Material</vt:lpstr>
      <vt:lpstr>Material Components</vt:lpstr>
      <vt:lpstr>Angular Material Support</vt:lpstr>
      <vt:lpstr>Angular Material Support (Contd.)</vt:lpstr>
      <vt:lpstr>Learn How - Demonstration</vt:lpstr>
      <vt:lpstr>PowerPoint Presentation</vt:lpstr>
      <vt:lpstr>Introducing PWA</vt:lpstr>
      <vt:lpstr>PWA Characteristics</vt:lpstr>
      <vt:lpstr>PWA Enabling Technologies</vt:lpstr>
      <vt:lpstr>PWA Enabling Technologies (Contd.)</vt:lpstr>
      <vt:lpstr>Service Workers Characteristics</vt:lpstr>
      <vt:lpstr>PowerPoint Presentation</vt:lpstr>
      <vt:lpstr>Angular PWA Support</vt:lpstr>
      <vt:lpstr>Angular PWA Support</vt:lpstr>
      <vt:lpstr>Lighthouse Plugin</vt:lpstr>
      <vt:lpstr>Learn How - Demonstration</vt:lpstr>
      <vt:lpstr>PowerPoint Presentation</vt:lpstr>
      <vt:lpstr>CSS Preprocessors</vt:lpstr>
      <vt:lpstr>Introducing Sass</vt:lpstr>
      <vt:lpstr>Introducing Sass (Contd.)</vt:lpstr>
      <vt:lpstr>Sass Features</vt:lpstr>
      <vt:lpstr>Sass Features</vt:lpstr>
      <vt:lpstr>Sass Features</vt:lpstr>
      <vt:lpstr>Sass Features</vt:lpstr>
      <vt:lpstr>Sass Features</vt:lpstr>
      <vt:lpstr>Angular Sass Support</vt:lpstr>
      <vt:lpstr>Learn How - Demonstration</vt:lpstr>
      <vt:lpstr>What Next?</vt:lpstr>
      <vt:lpstr>Questions</vt:lpstr>
      <vt:lpstr>Test Your Understanding</vt:lpstr>
      <vt:lpstr>Summary</vt:lpstr>
      <vt:lpstr>PowerPoint Presentation</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Vignesh Murali Natarajan</dc:creator>
  <cp:lastModifiedBy>Dasgupta, Saipatri (Cognizant)</cp:lastModifiedBy>
  <cp:revision>324</cp:revision>
  <dcterms:created xsi:type="dcterms:W3CDTF">2011-06-15T11:24:59Z</dcterms:created>
  <dcterms:modified xsi:type="dcterms:W3CDTF">2019-05-15T11:45:50Z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0x0101008CED23CA7C76A245B6CFFC5D7A1394C6</vt:lpwstr>
  </property>
  <property fmtid="{D5CDD505-2E9C-101B-9397-08002B2CF9AE}" pid="3" name="_dlc_DocIdItemGuid">
    <vt:lpwstr>1c19f327-3998-48ba-bd4d-be7aee79e354</vt:lpwstr>
  </property>
</Properties>
</file>