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488562-1C40-41D7-B6A7-EEA270E10B77}"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F574A-45D3-4FAC-A89C-4287245BFC0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19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88562-1C40-41D7-B6A7-EEA270E10B77}"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F574A-45D3-4FAC-A89C-4287245BFC0B}" type="slidenum">
              <a:rPr lang="en-US" smtClean="0"/>
              <a:t>‹#›</a:t>
            </a:fld>
            <a:endParaRPr lang="en-US"/>
          </a:p>
        </p:txBody>
      </p:sp>
    </p:spTree>
    <p:extLst>
      <p:ext uri="{BB962C8B-B14F-4D97-AF65-F5344CB8AC3E}">
        <p14:creationId xmlns:p14="http://schemas.microsoft.com/office/powerpoint/2010/main" val="373316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88562-1C40-41D7-B6A7-EEA270E10B77}"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F574A-45D3-4FAC-A89C-4287245BFC0B}" type="slidenum">
              <a:rPr lang="en-US" smtClean="0"/>
              <a:t>‹#›</a:t>
            </a:fld>
            <a:endParaRPr lang="en-US"/>
          </a:p>
        </p:txBody>
      </p:sp>
    </p:spTree>
    <p:extLst>
      <p:ext uri="{BB962C8B-B14F-4D97-AF65-F5344CB8AC3E}">
        <p14:creationId xmlns:p14="http://schemas.microsoft.com/office/powerpoint/2010/main" val="265984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88562-1C40-41D7-B6A7-EEA270E10B77}"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F574A-45D3-4FAC-A89C-4287245BFC0B}" type="slidenum">
              <a:rPr lang="en-US" smtClean="0"/>
              <a:t>‹#›</a:t>
            </a:fld>
            <a:endParaRPr lang="en-US"/>
          </a:p>
        </p:txBody>
      </p:sp>
    </p:spTree>
    <p:extLst>
      <p:ext uri="{BB962C8B-B14F-4D97-AF65-F5344CB8AC3E}">
        <p14:creationId xmlns:p14="http://schemas.microsoft.com/office/powerpoint/2010/main" val="274076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488562-1C40-41D7-B6A7-EEA270E10B77}"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F574A-45D3-4FAC-A89C-4287245BFC0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73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488562-1C40-41D7-B6A7-EEA270E10B77}" type="datetimeFigureOut">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F574A-45D3-4FAC-A89C-4287245BFC0B}" type="slidenum">
              <a:rPr lang="en-US" smtClean="0"/>
              <a:t>‹#›</a:t>
            </a:fld>
            <a:endParaRPr lang="en-US"/>
          </a:p>
        </p:txBody>
      </p:sp>
    </p:spTree>
    <p:extLst>
      <p:ext uri="{BB962C8B-B14F-4D97-AF65-F5344CB8AC3E}">
        <p14:creationId xmlns:p14="http://schemas.microsoft.com/office/powerpoint/2010/main" val="167633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488562-1C40-41D7-B6A7-EEA270E10B77}" type="datetimeFigureOut">
              <a:rPr lang="en-US" smtClean="0"/>
              <a:t>8/6/2017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F574A-45D3-4FAC-A89C-4287245BFC0B}" type="slidenum">
              <a:rPr lang="en-US" smtClean="0"/>
              <a:t>‹#›</a:t>
            </a:fld>
            <a:endParaRPr lang="en-US"/>
          </a:p>
        </p:txBody>
      </p:sp>
    </p:spTree>
    <p:extLst>
      <p:ext uri="{BB962C8B-B14F-4D97-AF65-F5344CB8AC3E}">
        <p14:creationId xmlns:p14="http://schemas.microsoft.com/office/powerpoint/2010/main" val="47688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488562-1C40-41D7-B6A7-EEA270E10B77}" type="datetimeFigureOut">
              <a:rPr lang="en-US" smtClean="0"/>
              <a:t>8/6/2017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F574A-45D3-4FAC-A89C-4287245BFC0B}" type="slidenum">
              <a:rPr lang="en-US" smtClean="0"/>
              <a:t>‹#›</a:t>
            </a:fld>
            <a:endParaRPr lang="en-US"/>
          </a:p>
        </p:txBody>
      </p:sp>
    </p:spTree>
    <p:extLst>
      <p:ext uri="{BB962C8B-B14F-4D97-AF65-F5344CB8AC3E}">
        <p14:creationId xmlns:p14="http://schemas.microsoft.com/office/powerpoint/2010/main" val="136278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488562-1C40-41D7-B6A7-EEA270E10B77}" type="datetimeFigureOut">
              <a:rPr lang="en-US" smtClean="0"/>
              <a:t>8/6/2017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9FF574A-45D3-4FAC-A89C-4287245BFC0B}" type="slidenum">
              <a:rPr lang="en-US" smtClean="0"/>
              <a:t>‹#›</a:t>
            </a:fld>
            <a:endParaRPr lang="en-US"/>
          </a:p>
        </p:txBody>
      </p:sp>
    </p:spTree>
    <p:extLst>
      <p:ext uri="{BB962C8B-B14F-4D97-AF65-F5344CB8AC3E}">
        <p14:creationId xmlns:p14="http://schemas.microsoft.com/office/powerpoint/2010/main" val="35382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488562-1C40-41D7-B6A7-EEA270E10B77}" type="datetimeFigureOut">
              <a:rPr lang="en-US" smtClean="0"/>
              <a:t>8/6/2017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FF574A-45D3-4FAC-A89C-4287245BFC0B}" type="slidenum">
              <a:rPr lang="en-US" smtClean="0"/>
              <a:t>‹#›</a:t>
            </a:fld>
            <a:endParaRPr lang="en-US"/>
          </a:p>
        </p:txBody>
      </p:sp>
    </p:spTree>
    <p:extLst>
      <p:ext uri="{BB962C8B-B14F-4D97-AF65-F5344CB8AC3E}">
        <p14:creationId xmlns:p14="http://schemas.microsoft.com/office/powerpoint/2010/main" val="169299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488562-1C40-41D7-B6A7-EEA270E10B77}" type="datetimeFigureOut">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F574A-45D3-4FAC-A89C-4287245BFC0B}" type="slidenum">
              <a:rPr lang="en-US" smtClean="0"/>
              <a:t>‹#›</a:t>
            </a:fld>
            <a:endParaRPr lang="en-US"/>
          </a:p>
        </p:txBody>
      </p:sp>
    </p:spTree>
    <p:extLst>
      <p:ext uri="{BB962C8B-B14F-4D97-AF65-F5344CB8AC3E}">
        <p14:creationId xmlns:p14="http://schemas.microsoft.com/office/powerpoint/2010/main" val="61782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488562-1C40-41D7-B6A7-EEA270E10B77}" type="datetimeFigureOut">
              <a:rPr lang="en-US" smtClean="0"/>
              <a:t>8/6/2017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FF574A-45D3-4FAC-A89C-4287245BFC0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953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C6DC2-53BD-4407-8A61-D016B93EAA67}"/>
              </a:ext>
            </a:extLst>
          </p:cNvPr>
          <p:cNvPicPr>
            <a:picLocks noChangeAspect="1"/>
          </p:cNvPicPr>
          <p:nvPr/>
        </p:nvPicPr>
        <p:blipFill rotWithShape="1">
          <a:blip r:embed="rId2">
            <a:alphaModFix amt="35000"/>
            <a:extLst/>
          </a:blip>
          <a:srcRect t="13107" b="2307"/>
          <a:stretch/>
        </p:blipFill>
        <p:spPr>
          <a:xfrm>
            <a:off x="20" y="10"/>
            <a:ext cx="12191980" cy="6857990"/>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E82F8E8-21EE-470E-92F2-6D1BD2E99E50}"/>
              </a:ext>
            </a:extLst>
          </p:cNvPr>
          <p:cNvSpPr>
            <a:spLocks noGrp="1"/>
          </p:cNvSpPr>
          <p:nvPr>
            <p:ph type="ctrTitle"/>
          </p:nvPr>
        </p:nvSpPr>
        <p:spPr>
          <a:xfrm>
            <a:off x="1097280" y="758952"/>
            <a:ext cx="10058400" cy="3566160"/>
          </a:xfrm>
        </p:spPr>
        <p:txBody>
          <a:bodyPr>
            <a:normAutofit/>
          </a:bodyPr>
          <a:lstStyle/>
          <a:p>
            <a:r>
              <a:rPr lang="en-US" b="1">
                <a:solidFill>
                  <a:srgbClr val="FFFFFF"/>
                </a:solidFill>
              </a:rPr>
              <a:t>Amazon Book Review Analysis with NLP</a:t>
            </a:r>
            <a:endParaRPr lang="en-US">
              <a:solidFill>
                <a:srgbClr val="FFFFFF"/>
              </a:solidFill>
            </a:endParaRPr>
          </a:p>
        </p:txBody>
      </p:sp>
      <p:sp>
        <p:nvSpPr>
          <p:cNvPr id="3" name="Subtitle 2">
            <a:extLst>
              <a:ext uri="{FF2B5EF4-FFF2-40B4-BE49-F238E27FC236}">
                <a16:creationId xmlns:a16="http://schemas.microsoft.com/office/drawing/2014/main" id="{9F9C22E3-3412-4282-B429-C932287CA01F}"/>
              </a:ext>
            </a:extLst>
          </p:cNvPr>
          <p:cNvSpPr>
            <a:spLocks noGrp="1"/>
          </p:cNvSpPr>
          <p:nvPr>
            <p:ph type="subTitle" idx="1"/>
          </p:nvPr>
        </p:nvSpPr>
        <p:spPr>
          <a:xfrm>
            <a:off x="1100051" y="4455620"/>
            <a:ext cx="10058400" cy="1143000"/>
          </a:xfrm>
        </p:spPr>
        <p:txBody>
          <a:bodyPr>
            <a:normAutofit/>
          </a:bodyPr>
          <a:lstStyle/>
          <a:p>
            <a:r>
              <a:rPr lang="en-US">
                <a:solidFill>
                  <a:srgbClr val="FFFFFF"/>
                </a:solidFill>
              </a:rPr>
              <a:t>Melanie Hanna</a:t>
            </a:r>
          </a:p>
          <a:p>
            <a:r>
              <a:rPr lang="en-US">
                <a:solidFill>
                  <a:srgbClr val="FFFFFF"/>
                </a:solidFill>
              </a:rPr>
              <a:t>August 2017</a:t>
            </a:r>
          </a:p>
        </p:txBody>
      </p:sp>
    </p:spTree>
    <p:extLst>
      <p:ext uri="{BB962C8B-B14F-4D97-AF65-F5344CB8AC3E}">
        <p14:creationId xmlns:p14="http://schemas.microsoft.com/office/powerpoint/2010/main" val="10775141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51CA-11D5-4E25-97E0-3297BB5F7CAD}"/>
              </a:ext>
            </a:extLst>
          </p:cNvPr>
          <p:cNvSpPr>
            <a:spLocks noGrp="1"/>
          </p:cNvSpPr>
          <p:nvPr>
            <p:ph type="title"/>
          </p:nvPr>
        </p:nvSpPr>
        <p:spPr/>
        <p:txBody>
          <a:bodyPr/>
          <a:lstStyle/>
          <a:p>
            <a:r>
              <a:rPr lang="en-US" dirty="0"/>
              <a:t>Naïve Bayes classifier example</a:t>
            </a:r>
          </a:p>
        </p:txBody>
      </p:sp>
      <p:sp>
        <p:nvSpPr>
          <p:cNvPr id="3" name="Content Placeholder 2">
            <a:extLst>
              <a:ext uri="{FF2B5EF4-FFF2-40B4-BE49-F238E27FC236}">
                <a16:creationId xmlns:a16="http://schemas.microsoft.com/office/drawing/2014/main" id="{FA2F5957-4815-410A-9E62-1C648CB02E87}"/>
              </a:ext>
            </a:extLst>
          </p:cNvPr>
          <p:cNvSpPr>
            <a:spLocks noGrp="1"/>
          </p:cNvSpPr>
          <p:nvPr>
            <p:ph idx="1"/>
          </p:nvPr>
        </p:nvSpPr>
        <p:spPr>
          <a:xfrm>
            <a:off x="1201782" y="1845734"/>
            <a:ext cx="10058400" cy="4023360"/>
          </a:xfrm>
        </p:spPr>
        <p:txBody>
          <a:bodyPr/>
          <a:lstStyle/>
          <a:p>
            <a:pPr marL="0" indent="0">
              <a:buNone/>
            </a:pPr>
            <a:r>
              <a:rPr lang="en-US" dirty="0"/>
              <a:t>Example review: </a:t>
            </a:r>
            <a:r>
              <a:rPr lang="en-US" i="1" dirty="0"/>
              <a:t>“This Harvard Law grad finally has a Yale man he can respect. I grew up without running water in Boone County, WV, and wound up with a degree from Harvard Law School. JD Vance's story brought me to tears and cheers, for he has told the story of my people.”</a:t>
            </a:r>
          </a:p>
          <a:p>
            <a:pPr marL="0" indent="0">
              <a:buNone/>
            </a:pPr>
            <a:endParaRPr lang="en-US" i="1" dirty="0"/>
          </a:p>
          <a:p>
            <a:pPr marL="0" indent="0">
              <a:buNone/>
            </a:pPr>
            <a:endParaRPr lang="en-US" i="1" dirty="0"/>
          </a:p>
          <a:p>
            <a:pPr marL="0" indent="0">
              <a:buNone/>
            </a:pPr>
            <a:r>
              <a:rPr lang="en-US" i="1" dirty="0"/>
              <a:t> </a:t>
            </a:r>
            <a:r>
              <a:rPr lang="en-US" dirty="0"/>
              <a:t>Model correctly predicted 5-stars with 90% certainty</a:t>
            </a:r>
          </a:p>
        </p:txBody>
      </p:sp>
    </p:spTree>
    <p:extLst>
      <p:ext uri="{BB962C8B-B14F-4D97-AF65-F5344CB8AC3E}">
        <p14:creationId xmlns:p14="http://schemas.microsoft.com/office/powerpoint/2010/main" val="128812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32B5-E303-48EA-9ABE-4549F74F52E9}"/>
              </a:ext>
            </a:extLst>
          </p:cNvPr>
          <p:cNvSpPr>
            <a:spLocks noGrp="1"/>
          </p:cNvSpPr>
          <p:nvPr>
            <p:ph type="title"/>
          </p:nvPr>
        </p:nvSpPr>
        <p:spPr/>
        <p:txBody>
          <a:bodyPr/>
          <a:lstStyle/>
          <a:p>
            <a:r>
              <a:rPr lang="en-US" dirty="0"/>
              <a:t>Naïve Bayes classifier example</a:t>
            </a:r>
          </a:p>
        </p:txBody>
      </p:sp>
      <p:sp>
        <p:nvSpPr>
          <p:cNvPr id="3" name="Content Placeholder 2">
            <a:extLst>
              <a:ext uri="{FF2B5EF4-FFF2-40B4-BE49-F238E27FC236}">
                <a16:creationId xmlns:a16="http://schemas.microsoft.com/office/drawing/2014/main" id="{D0D99438-4838-42F4-A880-2225A2F6DD09}"/>
              </a:ext>
            </a:extLst>
          </p:cNvPr>
          <p:cNvSpPr>
            <a:spLocks noGrp="1"/>
          </p:cNvSpPr>
          <p:nvPr>
            <p:ph idx="1"/>
          </p:nvPr>
        </p:nvSpPr>
        <p:spPr>
          <a:xfrm>
            <a:off x="1184365" y="1854442"/>
            <a:ext cx="10058400" cy="4023360"/>
          </a:xfrm>
        </p:spPr>
        <p:txBody>
          <a:bodyPr/>
          <a:lstStyle/>
          <a:p>
            <a:pPr marL="0" indent="0">
              <a:buNone/>
            </a:pPr>
            <a:r>
              <a:rPr lang="en-US" dirty="0"/>
              <a:t>Example review: </a:t>
            </a:r>
            <a:r>
              <a:rPr lang="en-US" i="1" dirty="0"/>
              <a:t>“Insulting Trash. Classicism to the tenth degree. No actual analytical thought in how circumstances out of the individuals control contributed to their plight. Also, don't degrade a whole society based on your own trashy family. Also, the author seems to think he's special. He's not, he had decent grandparents so he had some good influences that contributed to his success. He should focus more on that instead of his mommy daddy issues.”</a:t>
            </a:r>
          </a:p>
          <a:p>
            <a:pPr marL="0" indent="0">
              <a:buNone/>
            </a:pPr>
            <a:endParaRPr lang="en-US" i="1" dirty="0"/>
          </a:p>
          <a:p>
            <a:pPr marL="0" indent="0">
              <a:buNone/>
            </a:pPr>
            <a:endParaRPr lang="en-US" i="1" dirty="0"/>
          </a:p>
          <a:p>
            <a:pPr marL="0" indent="0">
              <a:buNone/>
            </a:pPr>
            <a:r>
              <a:rPr lang="en-US" i="1" dirty="0"/>
              <a:t> </a:t>
            </a:r>
            <a:r>
              <a:rPr lang="en-US" dirty="0"/>
              <a:t>Model correctly predicted 1-star with 50% certainty</a:t>
            </a:r>
          </a:p>
          <a:p>
            <a:endParaRPr lang="en-US" dirty="0"/>
          </a:p>
        </p:txBody>
      </p:sp>
    </p:spTree>
    <p:extLst>
      <p:ext uri="{BB962C8B-B14F-4D97-AF65-F5344CB8AC3E}">
        <p14:creationId xmlns:p14="http://schemas.microsoft.com/office/powerpoint/2010/main" val="139877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9221-D3D9-460C-99CB-425A752CB418}"/>
              </a:ext>
            </a:extLst>
          </p:cNvPr>
          <p:cNvSpPr>
            <a:spLocks noGrp="1"/>
          </p:cNvSpPr>
          <p:nvPr>
            <p:ph type="title"/>
          </p:nvPr>
        </p:nvSpPr>
        <p:spPr/>
        <p:txBody>
          <a:bodyPr/>
          <a:lstStyle/>
          <a:p>
            <a:r>
              <a:rPr lang="en-US" dirty="0"/>
              <a:t>Naïve Bayes classifier example</a:t>
            </a:r>
          </a:p>
        </p:txBody>
      </p:sp>
      <p:sp>
        <p:nvSpPr>
          <p:cNvPr id="3" name="Content Placeholder 2">
            <a:extLst>
              <a:ext uri="{FF2B5EF4-FFF2-40B4-BE49-F238E27FC236}">
                <a16:creationId xmlns:a16="http://schemas.microsoft.com/office/drawing/2014/main" id="{7204E6CA-56DA-4D17-BFDF-4CD4726D8CA6}"/>
              </a:ext>
            </a:extLst>
          </p:cNvPr>
          <p:cNvSpPr>
            <a:spLocks noGrp="1"/>
          </p:cNvSpPr>
          <p:nvPr>
            <p:ph idx="1"/>
          </p:nvPr>
        </p:nvSpPr>
        <p:spPr>
          <a:xfrm>
            <a:off x="1184365" y="1845734"/>
            <a:ext cx="10058400" cy="4023360"/>
          </a:xfrm>
        </p:spPr>
        <p:txBody>
          <a:bodyPr/>
          <a:lstStyle/>
          <a:p>
            <a:pPr marL="0" indent="0">
              <a:buNone/>
            </a:pPr>
            <a:r>
              <a:rPr lang="en-US" dirty="0"/>
              <a:t>Example review: </a:t>
            </a:r>
            <a:r>
              <a:rPr lang="en-US" i="1" dirty="0"/>
              <a:t>“Good, but no real surprises. I enjoyed reading this memoir because of the fact it was a memoir and, if well written, I am generally intrigued by the lives of others. However, one of the big hypes of the book was it supposedly contained the answers to why so many voted for Trump. I didn't find any fascinating revelations on that issue and am still stupefied by it. There were some interesting statistics though and, overall, it was a good read. I'm sure there will be good discussions at book group tonight!”</a:t>
            </a:r>
          </a:p>
          <a:p>
            <a:pPr marL="0" indent="0">
              <a:buNone/>
            </a:pPr>
            <a:endParaRPr lang="en-US" i="1" dirty="0"/>
          </a:p>
          <a:p>
            <a:pPr marL="0" indent="0">
              <a:buNone/>
            </a:pPr>
            <a:endParaRPr lang="en-US" i="1" dirty="0"/>
          </a:p>
          <a:p>
            <a:pPr marL="0" indent="0">
              <a:buNone/>
            </a:pPr>
            <a:r>
              <a:rPr lang="en-US" i="1" dirty="0"/>
              <a:t> </a:t>
            </a:r>
            <a:r>
              <a:rPr lang="en-US" dirty="0"/>
              <a:t>Model incorrectly predicted 3-stars with 72% certainty.  Review is a 4-star.</a:t>
            </a:r>
          </a:p>
          <a:p>
            <a:endParaRPr lang="en-US" dirty="0"/>
          </a:p>
        </p:txBody>
      </p:sp>
    </p:spTree>
    <p:extLst>
      <p:ext uri="{BB962C8B-B14F-4D97-AF65-F5344CB8AC3E}">
        <p14:creationId xmlns:p14="http://schemas.microsoft.com/office/powerpoint/2010/main" val="210445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D443-EE5A-408E-B10B-98B10EBC9DFB}"/>
              </a:ext>
            </a:extLst>
          </p:cNvPr>
          <p:cNvSpPr>
            <a:spLocks noGrp="1"/>
          </p:cNvSpPr>
          <p:nvPr>
            <p:ph type="title"/>
          </p:nvPr>
        </p:nvSpPr>
        <p:spPr/>
        <p:txBody>
          <a:bodyPr/>
          <a:lstStyle/>
          <a:p>
            <a:r>
              <a:rPr lang="en-US" dirty="0"/>
              <a:t>Topic modeling</a:t>
            </a:r>
          </a:p>
        </p:txBody>
      </p:sp>
      <p:sp>
        <p:nvSpPr>
          <p:cNvPr id="3" name="Content Placeholder 2">
            <a:extLst>
              <a:ext uri="{FF2B5EF4-FFF2-40B4-BE49-F238E27FC236}">
                <a16:creationId xmlns:a16="http://schemas.microsoft.com/office/drawing/2014/main" id="{7F9A0E72-DCE7-4AE6-9C22-D09250E7F65D}"/>
              </a:ext>
            </a:extLst>
          </p:cNvPr>
          <p:cNvSpPr>
            <a:spLocks noGrp="1"/>
          </p:cNvSpPr>
          <p:nvPr>
            <p:ph idx="1"/>
          </p:nvPr>
        </p:nvSpPr>
        <p:spPr/>
        <p:txBody>
          <a:bodyPr/>
          <a:lstStyle/>
          <a:p>
            <a:r>
              <a:rPr lang="en-US" dirty="0"/>
              <a:t>Latent </a:t>
            </a:r>
            <a:r>
              <a:rPr lang="en-US" dirty="0" err="1"/>
              <a:t>Dirichlet</a:t>
            </a:r>
            <a:r>
              <a:rPr lang="en-US" dirty="0"/>
              <a:t> allocation (LDA) represents documents as a mixture of topics, which are in turn represented by a mixture of terms</a:t>
            </a:r>
          </a:p>
          <a:p>
            <a:pPr lvl="1"/>
            <a:r>
              <a:rPr lang="en-US" dirty="0"/>
              <a:t>Number of topics is pre-defined (50 used in this analysis)</a:t>
            </a:r>
          </a:p>
          <a:p>
            <a:r>
              <a:rPr lang="en-US" dirty="0"/>
              <a:t>Text pre-processing includes parsing, lemmatizing, finding bi-grams and omitting stop-words</a:t>
            </a:r>
          </a:p>
        </p:txBody>
      </p:sp>
      <p:pic>
        <p:nvPicPr>
          <p:cNvPr id="2050" name="Picture 2" descr="Image result for LATENT DIRICHLET ALLOCATION">
            <a:extLst>
              <a:ext uri="{FF2B5EF4-FFF2-40B4-BE49-F238E27FC236}">
                <a16:creationId xmlns:a16="http://schemas.microsoft.com/office/drawing/2014/main" id="{1FF8F22D-CC4C-4180-BE04-E38686713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482" y="3741302"/>
            <a:ext cx="3379643" cy="177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5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90D1-7EE0-42C4-909E-E0ED3C0921A5}"/>
              </a:ext>
            </a:extLst>
          </p:cNvPr>
          <p:cNvSpPr>
            <a:spLocks noGrp="1"/>
          </p:cNvSpPr>
          <p:nvPr>
            <p:ph type="title"/>
          </p:nvPr>
        </p:nvSpPr>
        <p:spPr/>
        <p:txBody>
          <a:bodyPr/>
          <a:lstStyle/>
          <a:p>
            <a:r>
              <a:rPr lang="en-US" dirty="0"/>
              <a:t>Pre-processing example</a:t>
            </a:r>
          </a:p>
        </p:txBody>
      </p:sp>
      <p:sp>
        <p:nvSpPr>
          <p:cNvPr id="3" name="Content Placeholder 2">
            <a:extLst>
              <a:ext uri="{FF2B5EF4-FFF2-40B4-BE49-F238E27FC236}">
                <a16:creationId xmlns:a16="http://schemas.microsoft.com/office/drawing/2014/main" id="{AC953006-FBD3-4BA8-9720-75AA6C63401A}"/>
              </a:ext>
            </a:extLst>
          </p:cNvPr>
          <p:cNvSpPr>
            <a:spLocks noGrp="1"/>
          </p:cNvSpPr>
          <p:nvPr>
            <p:ph idx="1"/>
          </p:nvPr>
        </p:nvSpPr>
        <p:spPr/>
        <p:txBody>
          <a:bodyPr/>
          <a:lstStyle/>
          <a:p>
            <a:r>
              <a:rPr lang="en-US" dirty="0"/>
              <a:t>Original:</a:t>
            </a:r>
          </a:p>
          <a:p>
            <a:r>
              <a:rPr lang="en-US" i="1" dirty="0"/>
              <a:t>“Flawless. Anything I've read by Gibran is, in my mind, flawless. This, the most famous of his works, is no exception. It is simple, yet deep; honest and profound; moving and inspirational. Gibran's work is one of a kind, and can be far more encouraging and moving than any self-help program or therapy or anything like that. The poetic style, the aphorisms, the parables, the almost biblical feel, are all just what over-worked, over-stressed, modern and spiritually starved worldly people need.”</a:t>
            </a:r>
          </a:p>
          <a:p>
            <a:r>
              <a:rPr lang="en-US" dirty="0"/>
              <a:t>Transformed:</a:t>
            </a:r>
          </a:p>
          <a:p>
            <a:r>
              <a:rPr lang="en-US" i="1" dirty="0"/>
              <a:t>“flawless read </a:t>
            </a:r>
            <a:r>
              <a:rPr lang="en-US" i="1" dirty="0" err="1"/>
              <a:t>gibran</a:t>
            </a:r>
            <a:r>
              <a:rPr lang="en-US" i="1" dirty="0"/>
              <a:t> mind flawless </a:t>
            </a:r>
            <a:r>
              <a:rPr lang="en-US" i="1" dirty="0" err="1"/>
              <a:t>most_famous</a:t>
            </a:r>
            <a:r>
              <a:rPr lang="en-US" i="1" dirty="0"/>
              <a:t> work </a:t>
            </a:r>
            <a:r>
              <a:rPr lang="en-US" i="1" dirty="0" err="1"/>
              <a:t>no_exception</a:t>
            </a:r>
            <a:r>
              <a:rPr lang="en-US" i="1" dirty="0"/>
              <a:t> simple deep honest profound inspirational </a:t>
            </a:r>
            <a:r>
              <a:rPr lang="en-US" i="1" dirty="0" err="1"/>
              <a:t>gibran</a:t>
            </a:r>
            <a:r>
              <a:rPr lang="en-US" i="1" dirty="0"/>
              <a:t> work kind far encouraging self help program therapy like poetic style aphorism parable biblical feel work stress modern spiritually starve worldly people ne”</a:t>
            </a:r>
          </a:p>
          <a:p>
            <a:endParaRPr lang="en-US" dirty="0"/>
          </a:p>
        </p:txBody>
      </p:sp>
    </p:spTree>
    <p:extLst>
      <p:ext uri="{BB962C8B-B14F-4D97-AF65-F5344CB8AC3E}">
        <p14:creationId xmlns:p14="http://schemas.microsoft.com/office/powerpoint/2010/main" val="256035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AEB7-7D2C-46A1-85B7-C78523E2B359}"/>
              </a:ext>
            </a:extLst>
          </p:cNvPr>
          <p:cNvSpPr>
            <a:spLocks noGrp="1"/>
          </p:cNvSpPr>
          <p:nvPr>
            <p:ph type="title"/>
          </p:nvPr>
        </p:nvSpPr>
        <p:spPr>
          <a:xfrm>
            <a:off x="1097280" y="286603"/>
            <a:ext cx="10058400" cy="1450757"/>
          </a:xfrm>
        </p:spPr>
        <p:txBody>
          <a:bodyPr/>
          <a:lstStyle/>
          <a:p>
            <a:r>
              <a:rPr lang="en-US" dirty="0"/>
              <a:t>Topics created</a:t>
            </a:r>
          </a:p>
        </p:txBody>
      </p:sp>
      <p:graphicFrame>
        <p:nvGraphicFramePr>
          <p:cNvPr id="8" name="Content Placeholder 7">
            <a:extLst>
              <a:ext uri="{FF2B5EF4-FFF2-40B4-BE49-F238E27FC236}">
                <a16:creationId xmlns:a16="http://schemas.microsoft.com/office/drawing/2014/main" id="{17EFAF74-0452-409A-B8C6-117F5A244322}"/>
              </a:ext>
            </a:extLst>
          </p:cNvPr>
          <p:cNvGraphicFramePr>
            <a:graphicFrameLocks noGrp="1"/>
          </p:cNvGraphicFramePr>
          <p:nvPr>
            <p:ph idx="1"/>
            <p:extLst>
              <p:ext uri="{D42A27DB-BD31-4B8C-83A1-F6EECF244321}">
                <p14:modId xmlns:p14="http://schemas.microsoft.com/office/powerpoint/2010/main" val="627610400"/>
              </p:ext>
            </p:extLst>
          </p:nvPr>
        </p:nvGraphicFramePr>
        <p:xfrm>
          <a:off x="7422580" y="1846265"/>
          <a:ext cx="1778867" cy="4022720"/>
        </p:xfrm>
        <a:graphic>
          <a:graphicData uri="http://schemas.openxmlformats.org/drawingml/2006/table">
            <a:tbl>
              <a:tblPr firstRow="1" firstCol="1" bandRow="1">
                <a:tableStyleId>{5C22544A-7EE6-4342-B048-85BDC9FD1C3A}</a:tableStyleId>
              </a:tblPr>
              <a:tblGrid>
                <a:gridCol w="641882">
                  <a:extLst>
                    <a:ext uri="{9D8B030D-6E8A-4147-A177-3AD203B41FA5}">
                      <a16:colId xmlns:a16="http://schemas.microsoft.com/office/drawing/2014/main" val="1461632487"/>
                    </a:ext>
                  </a:extLst>
                </a:gridCol>
                <a:gridCol w="1136985">
                  <a:extLst>
                    <a:ext uri="{9D8B030D-6E8A-4147-A177-3AD203B41FA5}">
                      <a16:colId xmlns:a16="http://schemas.microsoft.com/office/drawing/2014/main" val="299389713"/>
                    </a:ext>
                  </a:extLst>
                </a:gridCol>
              </a:tblGrid>
              <a:tr h="154720">
                <a:tc>
                  <a:txBody>
                    <a:bodyPr/>
                    <a:lstStyle/>
                    <a:p>
                      <a:pPr marL="0" marR="0">
                        <a:lnSpc>
                          <a:spcPct val="107000"/>
                        </a:lnSpc>
                        <a:spcBef>
                          <a:spcPts val="0"/>
                        </a:spcBef>
                        <a:spcAft>
                          <a:spcPts val="0"/>
                        </a:spcAft>
                      </a:pPr>
                      <a:r>
                        <a:rPr lang="en-US" sz="900">
                          <a:effectLst/>
                        </a:rPr>
                        <a:t>Topic No.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Theme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53644450"/>
                  </a:ext>
                </a:extLst>
              </a:tr>
              <a:tr h="154720">
                <a:tc>
                  <a:txBody>
                    <a:bodyPr/>
                    <a:lstStyle/>
                    <a:p>
                      <a:pPr marL="0" marR="0" algn="ctr">
                        <a:lnSpc>
                          <a:spcPct val="107000"/>
                        </a:lnSpc>
                        <a:spcBef>
                          <a:spcPts val="0"/>
                        </a:spcBef>
                        <a:spcAft>
                          <a:spcPts val="0"/>
                        </a:spcAft>
                      </a:pPr>
                      <a:r>
                        <a:rPr lang="en-US" sz="9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Rome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125094155"/>
                  </a:ext>
                </a:extLst>
              </a:tr>
              <a:tr h="154720">
                <a:tc>
                  <a:txBody>
                    <a:bodyPr/>
                    <a:lstStyle/>
                    <a:p>
                      <a:pPr marL="0" marR="0" algn="ct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sports, monsters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247148566"/>
                  </a:ext>
                </a:extLst>
              </a:tr>
              <a:tr h="154720">
                <a:tc>
                  <a:txBody>
                    <a:bodyPr/>
                    <a:lstStyle/>
                    <a:p>
                      <a:pPr marL="0" marR="0" algn="ct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Christianity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596690842"/>
                  </a:ext>
                </a:extLst>
              </a:tr>
              <a:tr h="154720">
                <a:tc>
                  <a:txBody>
                    <a:bodyPr/>
                    <a:lstStyle/>
                    <a:p>
                      <a:pPr marL="0" marR="0" algn="ct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758119242"/>
                  </a:ext>
                </a:extLst>
              </a:tr>
              <a:tr h="154720">
                <a:tc>
                  <a:txBody>
                    <a:bodyPr/>
                    <a:lstStyle/>
                    <a:p>
                      <a:pPr marL="0" marR="0" algn="ct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character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877915752"/>
                  </a:ext>
                </a:extLst>
              </a:tr>
              <a:tr h="154720">
                <a:tc>
                  <a:txBody>
                    <a:bodyPr/>
                    <a:lstStyle/>
                    <a:p>
                      <a:pPr marL="0" marR="0" algn="ct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sci-fi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925164981"/>
                  </a:ext>
                </a:extLst>
              </a:tr>
              <a:tr h="154720">
                <a:tc>
                  <a:txBody>
                    <a:bodyPr/>
                    <a:lstStyle/>
                    <a:p>
                      <a:pPr marL="0" marR="0" algn="ctr">
                        <a:lnSpc>
                          <a:spcPct val="107000"/>
                        </a:lnSpc>
                        <a:spcBef>
                          <a:spcPts val="0"/>
                        </a:spcBef>
                        <a:spcAft>
                          <a:spcPts val="0"/>
                        </a:spcAft>
                      </a:pPr>
                      <a:r>
                        <a:rPr lang="en-US" sz="9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humankind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483306509"/>
                  </a:ext>
                </a:extLst>
              </a:tr>
              <a:tr h="154720">
                <a:tc>
                  <a:txBody>
                    <a:bodyPr/>
                    <a:lstStyle/>
                    <a:p>
                      <a:pPr marL="0" marR="0" algn="ctr">
                        <a:lnSpc>
                          <a:spcPct val="107000"/>
                        </a:lnSpc>
                        <a:spcBef>
                          <a:spcPts val="0"/>
                        </a:spcBef>
                        <a:spcAft>
                          <a:spcPts val="0"/>
                        </a:spcAft>
                      </a:pPr>
                      <a:r>
                        <a:rPr lang="en-US" sz="9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contractions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248674878"/>
                  </a:ext>
                </a:extLst>
              </a:tr>
              <a:tr h="154720">
                <a:tc>
                  <a:txBody>
                    <a:bodyPr/>
                    <a:lstStyle/>
                    <a:p>
                      <a:pPr marL="0" marR="0" algn="ctr">
                        <a:lnSpc>
                          <a:spcPct val="107000"/>
                        </a:lnSpc>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842545880"/>
                  </a:ext>
                </a:extLst>
              </a:tr>
              <a:tr h="154720">
                <a:tc>
                  <a:txBody>
                    <a:bodyPr/>
                    <a:lstStyle/>
                    <a:p>
                      <a:pPr marL="0" marR="0" algn="ctr">
                        <a:lnSpc>
                          <a:spcPct val="107000"/>
                        </a:lnSpc>
                        <a:spcBef>
                          <a:spcPts val="0"/>
                        </a:spcBef>
                        <a:spcAft>
                          <a:spcPts val="0"/>
                        </a:spcAft>
                      </a:pPr>
                      <a:r>
                        <a:rPr lang="en-US" sz="9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269959610"/>
                  </a:ext>
                </a:extLst>
              </a:tr>
              <a:tr h="154720">
                <a:tc>
                  <a:txBody>
                    <a:bodyPr/>
                    <a:lstStyle/>
                    <a:p>
                      <a:pPr marL="0" marR="0" algn="ctr">
                        <a:lnSpc>
                          <a:spcPct val="107000"/>
                        </a:lnSpc>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women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606442530"/>
                  </a:ext>
                </a:extLst>
              </a:tr>
              <a:tr h="154720">
                <a:tc>
                  <a:txBody>
                    <a:bodyPr/>
                    <a:lstStyle/>
                    <a:p>
                      <a:pPr marL="0" marR="0" algn="ctr">
                        <a:lnSpc>
                          <a:spcPct val="107000"/>
                        </a:lnSpc>
                        <a:spcBef>
                          <a:spcPts val="0"/>
                        </a:spcBef>
                        <a:spcAft>
                          <a:spcPts val="0"/>
                        </a:spcAft>
                      </a:pPr>
                      <a:r>
                        <a:rPr lang="en-US" sz="9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good, great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756291534"/>
                  </a:ext>
                </a:extLst>
              </a:tr>
              <a:tr h="154720">
                <a:tc>
                  <a:txBody>
                    <a:bodyPr/>
                    <a:lstStyle/>
                    <a:p>
                      <a:pPr marL="0" marR="0" algn="ctr">
                        <a:lnSpc>
                          <a:spcPct val="107000"/>
                        </a:lnSpc>
                        <a:spcBef>
                          <a:spcPts val="0"/>
                        </a:spcBef>
                        <a:spcAft>
                          <a:spcPts val="0"/>
                        </a:spcAft>
                      </a:pPr>
                      <a:r>
                        <a:rPr lang="en-US" sz="9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world, experience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473616514"/>
                  </a:ext>
                </a:extLst>
              </a:tr>
              <a:tr h="154720">
                <a:tc>
                  <a:txBody>
                    <a:bodyPr/>
                    <a:lstStyle/>
                    <a:p>
                      <a:pPr marL="0" marR="0" algn="ctr">
                        <a:lnSpc>
                          <a:spcPct val="107000"/>
                        </a:lnSpc>
                        <a:spcBef>
                          <a:spcPts val="0"/>
                        </a:spcBef>
                        <a:spcAft>
                          <a:spcPts val="0"/>
                        </a:spcAft>
                      </a:pPr>
                      <a:r>
                        <a:rPr lang="en-US" sz="900">
                          <a:effectLst/>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life, people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379466819"/>
                  </a:ext>
                </a:extLst>
              </a:tr>
              <a:tr h="154720">
                <a:tc>
                  <a:txBody>
                    <a:bodyPr/>
                    <a:lstStyle/>
                    <a:p>
                      <a:pPr marL="0" marR="0" algn="ctr">
                        <a:lnSpc>
                          <a:spcPct val="107000"/>
                        </a:lnSpc>
                        <a:spcBef>
                          <a:spcPts val="0"/>
                        </a:spcBef>
                        <a:spcAft>
                          <a:spcPts val="0"/>
                        </a:spcAft>
                      </a:pPr>
                      <a:r>
                        <a:rPr lang="en-US" sz="900">
                          <a:effectLst/>
                        </a:rPr>
                        <a:t>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108240503"/>
                  </a:ext>
                </a:extLst>
              </a:tr>
              <a:tr h="154720">
                <a:tc>
                  <a:txBody>
                    <a:bodyPr/>
                    <a:lstStyle/>
                    <a:p>
                      <a:pPr marL="0" marR="0" algn="ctr">
                        <a:lnSpc>
                          <a:spcPct val="107000"/>
                        </a:lnSpc>
                        <a:spcBef>
                          <a:spcPts val="0"/>
                        </a:spcBef>
                        <a:spcAft>
                          <a:spcPts val="0"/>
                        </a:spcAft>
                      </a:pPr>
                      <a:r>
                        <a:rPr lang="en-US" sz="900">
                          <a:effectLst/>
                        </a:rPr>
                        <a:t>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love, like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291151427"/>
                  </a:ext>
                </a:extLst>
              </a:tr>
              <a:tr h="154720">
                <a:tc>
                  <a:txBody>
                    <a:bodyPr/>
                    <a:lstStyle/>
                    <a:p>
                      <a:pPr marL="0" marR="0" algn="ctr">
                        <a:lnSpc>
                          <a:spcPct val="107000"/>
                        </a:lnSpc>
                        <a:spcBef>
                          <a:spcPts val="0"/>
                        </a:spcBef>
                        <a:spcAft>
                          <a:spcPts val="0"/>
                        </a:spcAft>
                      </a:pPr>
                      <a:r>
                        <a:rPr lang="en-US" sz="900">
                          <a:effectLst/>
                        </a:rPr>
                        <a:t>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family relationships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521239619"/>
                  </a:ext>
                </a:extLst>
              </a:tr>
              <a:tr h="154720">
                <a:tc>
                  <a:txBody>
                    <a:bodyPr/>
                    <a:lstStyle/>
                    <a:p>
                      <a:pPr marL="0" marR="0" algn="ctr">
                        <a:lnSpc>
                          <a:spcPct val="107000"/>
                        </a:lnSpc>
                        <a:spcBef>
                          <a:spcPts val="0"/>
                        </a:spcBef>
                        <a:spcAft>
                          <a:spcPts val="0"/>
                        </a:spcAft>
                      </a:pPr>
                      <a:r>
                        <a:rPr lang="en-US" sz="900">
                          <a:effectLst/>
                        </a:rPr>
                        <a:t>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story, family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137835206"/>
                  </a:ext>
                </a:extLst>
              </a:tr>
              <a:tr h="154720">
                <a:tc>
                  <a:txBody>
                    <a:bodyPr/>
                    <a:lstStyle/>
                    <a:p>
                      <a:pPr marL="0" marR="0" algn="ctr">
                        <a:lnSpc>
                          <a:spcPct val="107000"/>
                        </a:lnSpc>
                        <a:spcBef>
                          <a:spcPts val="0"/>
                        </a:spcBef>
                        <a:spcAft>
                          <a:spcPts val="0"/>
                        </a:spcAft>
                      </a:pPr>
                      <a:r>
                        <a:rPr lang="en-US" sz="900">
                          <a:effectLst/>
                        </a:rPr>
                        <a:t>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physical book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4105495629"/>
                  </a:ext>
                </a:extLst>
              </a:tr>
              <a:tr h="154720">
                <a:tc>
                  <a:txBody>
                    <a:bodyPr/>
                    <a:lstStyle/>
                    <a:p>
                      <a:pPr marL="0" marR="0" algn="ctr">
                        <a:lnSpc>
                          <a:spcPct val="107000"/>
                        </a:lnSpc>
                        <a:spcBef>
                          <a:spcPts val="0"/>
                        </a:spcBef>
                        <a:spcAft>
                          <a:spcPts val="0"/>
                        </a:spcAft>
                      </a:pPr>
                      <a:r>
                        <a:rPr lang="en-US" sz="900">
                          <a:effectLst/>
                        </a:rPr>
                        <a:t>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plot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904075849"/>
                  </a:ext>
                </a:extLst>
              </a:tr>
              <a:tr h="154720">
                <a:tc>
                  <a:txBody>
                    <a:bodyPr/>
                    <a:lstStyle/>
                    <a:p>
                      <a:pPr marL="0" marR="0" algn="ctr">
                        <a:lnSpc>
                          <a:spcPct val="107000"/>
                        </a:lnSpc>
                        <a:spcBef>
                          <a:spcPts val="0"/>
                        </a:spcBef>
                        <a:spcAft>
                          <a:spcPts val="0"/>
                        </a:spcAft>
                      </a:pPr>
                      <a:r>
                        <a:rPr lang="en-US" sz="900">
                          <a:effectLst/>
                        </a:rPr>
                        <a:t>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male names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917734135"/>
                  </a:ext>
                </a:extLst>
              </a:tr>
              <a:tr h="154720">
                <a:tc>
                  <a:txBody>
                    <a:bodyPr/>
                    <a:lstStyle/>
                    <a:p>
                      <a:pPr marL="0" marR="0" algn="ctr">
                        <a:lnSpc>
                          <a:spcPct val="107000"/>
                        </a:lnSpc>
                        <a:spcBef>
                          <a:spcPts val="0"/>
                        </a:spcBef>
                        <a:spcAft>
                          <a:spcPts val="0"/>
                        </a:spcAft>
                      </a:pPr>
                      <a:r>
                        <a:rPr lang="en-US" sz="900">
                          <a:effectLst/>
                        </a:rPr>
                        <a:t>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angel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222905077"/>
                  </a:ext>
                </a:extLst>
              </a:tr>
              <a:tr h="154720">
                <a:tc>
                  <a:txBody>
                    <a:bodyPr/>
                    <a:lstStyle/>
                    <a:p>
                      <a:pPr marL="0" marR="0" algn="ctr">
                        <a:lnSpc>
                          <a:spcPct val="107000"/>
                        </a:lnSpc>
                        <a:spcBef>
                          <a:spcPts val="0"/>
                        </a:spcBef>
                        <a:spcAft>
                          <a:spcPts val="0"/>
                        </a:spcAft>
                      </a:pPr>
                      <a:r>
                        <a:rPr lang="en-US" sz="900">
                          <a:effectLst/>
                        </a:rPr>
                        <a:t>22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080580714"/>
                  </a:ext>
                </a:extLst>
              </a:tr>
              <a:tr h="154720">
                <a:tc>
                  <a:txBody>
                    <a:bodyPr/>
                    <a:lstStyle/>
                    <a:p>
                      <a:pPr marL="0" marR="0" algn="ctr">
                        <a:lnSpc>
                          <a:spcPct val="107000"/>
                        </a:lnSpc>
                        <a:spcBef>
                          <a:spcPts val="0"/>
                        </a:spcBef>
                        <a:spcAft>
                          <a:spcPts val="0"/>
                        </a:spcAft>
                      </a:pPr>
                      <a:r>
                        <a:rPr lang="en-US" sz="900">
                          <a:effectLst/>
                        </a:rPr>
                        <a:t>23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paranormal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733435650"/>
                  </a:ext>
                </a:extLst>
              </a:tr>
              <a:tr h="154720">
                <a:tc>
                  <a:txBody>
                    <a:bodyPr/>
                    <a:lstStyle/>
                    <a:p>
                      <a:pPr marL="0" marR="0" algn="ctr">
                        <a:lnSpc>
                          <a:spcPct val="107000"/>
                        </a:lnSpc>
                        <a:spcBef>
                          <a:spcPts val="0"/>
                        </a:spcBef>
                        <a:spcAft>
                          <a:spcPts val="0"/>
                        </a:spcAft>
                      </a:pPr>
                      <a:r>
                        <a:rPr lang="en-US" sz="900">
                          <a:effectLst/>
                        </a:rPr>
                        <a:t>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dirty="0">
                          <a:effectLst/>
                        </a:rPr>
                        <a:t>history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346558968"/>
                  </a:ext>
                </a:extLst>
              </a:tr>
            </a:tbl>
          </a:graphicData>
        </a:graphic>
      </p:graphicFrame>
      <p:graphicFrame>
        <p:nvGraphicFramePr>
          <p:cNvPr id="9" name="Table 8">
            <a:extLst>
              <a:ext uri="{FF2B5EF4-FFF2-40B4-BE49-F238E27FC236}">
                <a16:creationId xmlns:a16="http://schemas.microsoft.com/office/drawing/2014/main" id="{2D9F7EF0-DF5A-48CC-A73D-9FBEDA026E8C}"/>
              </a:ext>
            </a:extLst>
          </p:cNvPr>
          <p:cNvGraphicFramePr>
            <a:graphicFrameLocks noGrp="1"/>
          </p:cNvGraphicFramePr>
          <p:nvPr>
            <p:extLst>
              <p:ext uri="{D42A27DB-BD31-4B8C-83A1-F6EECF244321}">
                <p14:modId xmlns:p14="http://schemas.microsoft.com/office/powerpoint/2010/main" val="2856763242"/>
              </p:ext>
            </p:extLst>
          </p:nvPr>
        </p:nvGraphicFramePr>
        <p:xfrm>
          <a:off x="9376813" y="1846265"/>
          <a:ext cx="1778867" cy="4022720"/>
        </p:xfrm>
        <a:graphic>
          <a:graphicData uri="http://schemas.openxmlformats.org/drawingml/2006/table">
            <a:tbl>
              <a:tblPr firstRow="1" firstCol="1" bandRow="1">
                <a:tableStyleId>{5C22544A-7EE6-4342-B048-85BDC9FD1C3A}</a:tableStyleId>
              </a:tblPr>
              <a:tblGrid>
                <a:gridCol w="641882">
                  <a:extLst>
                    <a:ext uri="{9D8B030D-6E8A-4147-A177-3AD203B41FA5}">
                      <a16:colId xmlns:a16="http://schemas.microsoft.com/office/drawing/2014/main" val="3227344750"/>
                    </a:ext>
                  </a:extLst>
                </a:gridCol>
                <a:gridCol w="1136985">
                  <a:extLst>
                    <a:ext uri="{9D8B030D-6E8A-4147-A177-3AD203B41FA5}">
                      <a16:colId xmlns:a16="http://schemas.microsoft.com/office/drawing/2014/main" val="733877315"/>
                    </a:ext>
                  </a:extLst>
                </a:gridCol>
              </a:tblGrid>
              <a:tr h="154720">
                <a:tc>
                  <a:txBody>
                    <a:bodyPr/>
                    <a:lstStyle/>
                    <a:p>
                      <a:pPr marL="0" marR="0" algn="ctr">
                        <a:lnSpc>
                          <a:spcPct val="107000"/>
                        </a:lnSpc>
                        <a:spcBef>
                          <a:spcPts val="0"/>
                        </a:spcBef>
                        <a:spcAft>
                          <a:spcPts val="0"/>
                        </a:spcAft>
                      </a:pPr>
                      <a:r>
                        <a:rPr lang="en-US" sz="900">
                          <a:effectLst/>
                        </a:rPr>
                        <a:t>Topic No.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Theme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354544536"/>
                  </a:ext>
                </a:extLst>
              </a:tr>
              <a:tr h="154720">
                <a:tc>
                  <a:txBody>
                    <a:bodyPr/>
                    <a:lstStyle/>
                    <a:p>
                      <a:pPr marL="0" marR="0" algn="ctr">
                        <a:lnSpc>
                          <a:spcPct val="107000"/>
                        </a:lnSpc>
                        <a:spcBef>
                          <a:spcPts val="0"/>
                        </a:spcBef>
                        <a:spcAft>
                          <a:spcPts val="0"/>
                        </a:spcAft>
                      </a:pPr>
                      <a:r>
                        <a:rPr lang="en-US" sz="900">
                          <a:effectLst/>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story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637895107"/>
                  </a:ext>
                </a:extLst>
              </a:tr>
              <a:tr h="154720">
                <a:tc>
                  <a:txBody>
                    <a:bodyPr/>
                    <a:lstStyle/>
                    <a:p>
                      <a:pPr marL="0" marR="0" algn="ctr">
                        <a:lnSpc>
                          <a:spcPct val="107000"/>
                        </a:lnSpc>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America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842096444"/>
                  </a:ext>
                </a:extLst>
              </a:tr>
              <a:tr h="154720">
                <a:tc>
                  <a:txBody>
                    <a:bodyPr/>
                    <a:lstStyle/>
                    <a:p>
                      <a:pPr marL="0" marR="0" indent="-19050" algn="ctr">
                        <a:lnSpc>
                          <a:spcPct val="107000"/>
                        </a:lnSpc>
                        <a:spcBef>
                          <a:spcPts val="0"/>
                        </a:spcBef>
                        <a:spcAft>
                          <a:spcPts val="0"/>
                        </a:spcAft>
                      </a:pPr>
                      <a:r>
                        <a:rPr lang="en-US" sz="900">
                          <a:effectLst/>
                        </a:rPr>
                        <a:t>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humor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549311978"/>
                  </a:ext>
                </a:extLst>
              </a:tr>
              <a:tr h="154720">
                <a:tc>
                  <a:txBody>
                    <a:bodyPr/>
                    <a:lstStyle/>
                    <a:p>
                      <a:pPr marL="0" marR="0" algn="ctr">
                        <a:lnSpc>
                          <a:spcPct val="107000"/>
                        </a:lnSpc>
                        <a:spcBef>
                          <a:spcPts val="0"/>
                        </a:spcBef>
                        <a:spcAft>
                          <a:spcPts val="0"/>
                        </a:spcAft>
                      </a:pPr>
                      <a:r>
                        <a:rPr lang="en-US" sz="900">
                          <a:effectLst/>
                        </a:rPr>
                        <a:t>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fantasy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727860246"/>
                  </a:ext>
                </a:extLst>
              </a:tr>
              <a:tr h="154720">
                <a:tc>
                  <a:txBody>
                    <a:bodyPr/>
                    <a:lstStyle/>
                    <a:p>
                      <a:pPr marL="0" marR="0" algn="ctr">
                        <a:lnSpc>
                          <a:spcPct val="107000"/>
                        </a:lnSpc>
                        <a:spcBef>
                          <a:spcPts val="0"/>
                        </a:spcBef>
                        <a:spcAft>
                          <a:spcPts val="0"/>
                        </a:spcAft>
                      </a:pPr>
                      <a:r>
                        <a:rPr lang="en-US" sz="900">
                          <a:effectLst/>
                        </a:rPr>
                        <a:t>29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814398585"/>
                  </a:ext>
                </a:extLst>
              </a:tr>
              <a:tr h="154720">
                <a:tc>
                  <a:txBody>
                    <a:bodyPr/>
                    <a:lstStyle/>
                    <a:p>
                      <a:pPr marL="0" marR="0" algn="ctr">
                        <a:lnSpc>
                          <a:spcPct val="107000"/>
                        </a:lnSpc>
                        <a:spcBef>
                          <a:spcPts val="0"/>
                        </a:spcBef>
                        <a:spcAft>
                          <a:spcPts val="0"/>
                        </a:spcAft>
                      </a:pPr>
                      <a:r>
                        <a:rPr lang="en-US" sz="900">
                          <a:effectLst/>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good, great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936944461"/>
                  </a:ext>
                </a:extLst>
              </a:tr>
              <a:tr h="154720">
                <a:tc>
                  <a:txBody>
                    <a:bodyPr/>
                    <a:lstStyle/>
                    <a:p>
                      <a:pPr marL="0" marR="0" algn="ctr">
                        <a:lnSpc>
                          <a:spcPct val="107000"/>
                        </a:lnSpc>
                        <a:spcBef>
                          <a:spcPts val="0"/>
                        </a:spcBef>
                        <a:spcAft>
                          <a:spcPts val="0"/>
                        </a:spcAft>
                      </a:pPr>
                      <a:r>
                        <a:rPr lang="en-US" sz="900">
                          <a:effectLst/>
                        </a:rPr>
                        <a:t>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Jewish history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3710466658"/>
                  </a:ext>
                </a:extLst>
              </a:tr>
              <a:tr h="154720">
                <a:tc>
                  <a:txBody>
                    <a:bodyPr/>
                    <a:lstStyle/>
                    <a:p>
                      <a:pPr marL="0" marR="0" algn="ctr">
                        <a:lnSpc>
                          <a:spcPct val="107000"/>
                        </a:lnSpc>
                        <a:spcBef>
                          <a:spcPts val="0"/>
                        </a:spcBef>
                        <a:spcAft>
                          <a:spcPts val="0"/>
                        </a:spcAft>
                      </a:pPr>
                      <a:r>
                        <a:rPr lang="en-US" sz="900">
                          <a:effectLst/>
                        </a:rPr>
                        <a:t>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American military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485556884"/>
                  </a:ext>
                </a:extLst>
              </a:tr>
              <a:tr h="154720">
                <a:tc>
                  <a:txBody>
                    <a:bodyPr/>
                    <a:lstStyle/>
                    <a:p>
                      <a:pPr marL="0" marR="0" algn="ctr">
                        <a:lnSpc>
                          <a:spcPct val="107000"/>
                        </a:lnSpc>
                        <a:spcBef>
                          <a:spcPts val="0"/>
                        </a:spcBef>
                        <a:spcAft>
                          <a:spcPts val="0"/>
                        </a:spcAft>
                      </a:pPr>
                      <a:r>
                        <a:rPr lang="en-US" sz="900">
                          <a:effectLst/>
                        </a:rPr>
                        <a:t>33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survival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978594116"/>
                  </a:ext>
                </a:extLst>
              </a:tr>
              <a:tr h="154720">
                <a:tc>
                  <a:txBody>
                    <a:bodyPr/>
                    <a:lstStyle/>
                    <a:p>
                      <a:pPr marL="0" marR="0" algn="ctr">
                        <a:lnSpc>
                          <a:spcPct val="107000"/>
                        </a:lnSpc>
                        <a:spcBef>
                          <a:spcPts val="0"/>
                        </a:spcBef>
                        <a:spcAft>
                          <a:spcPts val="0"/>
                        </a:spcAft>
                      </a:pPr>
                      <a:r>
                        <a:rPr lang="en-US" sz="900">
                          <a:effectLst/>
                        </a:rPr>
                        <a:t>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fairy tale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096241599"/>
                  </a:ext>
                </a:extLst>
              </a:tr>
              <a:tr h="154720">
                <a:tc>
                  <a:txBody>
                    <a:bodyPr/>
                    <a:lstStyle/>
                    <a:p>
                      <a:pPr marL="0" marR="0" algn="ctr">
                        <a:lnSpc>
                          <a:spcPct val="107000"/>
                        </a:lnSpc>
                        <a:spcBef>
                          <a:spcPts val="0"/>
                        </a:spcBef>
                        <a:spcAft>
                          <a:spcPts val="0"/>
                        </a:spcAft>
                      </a:pPr>
                      <a:r>
                        <a:rPr lang="en-US" sz="900">
                          <a:effectLst/>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like, love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910615299"/>
                  </a:ext>
                </a:extLst>
              </a:tr>
              <a:tr h="154720">
                <a:tc>
                  <a:txBody>
                    <a:bodyPr/>
                    <a:lstStyle/>
                    <a:p>
                      <a:pPr marL="0" marR="0" algn="ctr">
                        <a:lnSpc>
                          <a:spcPct val="107000"/>
                        </a:lnSpc>
                        <a:spcBef>
                          <a:spcPts val="0"/>
                        </a:spcBef>
                        <a:spcAft>
                          <a:spcPts val="0"/>
                        </a:spcAft>
                      </a:pPr>
                      <a:r>
                        <a:rPr lang="en-US" sz="900">
                          <a:effectLst/>
                        </a:rPr>
                        <a:t>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self-help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76820318"/>
                  </a:ext>
                </a:extLst>
              </a:tr>
              <a:tr h="154720">
                <a:tc>
                  <a:txBody>
                    <a:bodyPr/>
                    <a:lstStyle/>
                    <a:p>
                      <a:pPr marL="0" marR="0" algn="ctr">
                        <a:lnSpc>
                          <a:spcPct val="107000"/>
                        </a:lnSpc>
                        <a:spcBef>
                          <a:spcPts val="0"/>
                        </a:spcBef>
                        <a:spcAft>
                          <a:spcPts val="0"/>
                        </a:spcAft>
                      </a:pPr>
                      <a:r>
                        <a:rPr lang="en-US" sz="900">
                          <a:effectLst/>
                        </a:rPr>
                        <a:t>37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story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327988221"/>
                  </a:ext>
                </a:extLst>
              </a:tr>
              <a:tr h="154720">
                <a:tc>
                  <a:txBody>
                    <a:bodyPr/>
                    <a:lstStyle/>
                    <a:p>
                      <a:pPr marL="0" marR="0" algn="ctr">
                        <a:lnSpc>
                          <a:spcPct val="107000"/>
                        </a:lnSpc>
                        <a:spcBef>
                          <a:spcPts val="0"/>
                        </a:spcBef>
                        <a:spcAft>
                          <a:spcPts val="0"/>
                        </a:spcAft>
                      </a:pPr>
                      <a:r>
                        <a:rPr lang="en-US" sz="900">
                          <a:effectLst/>
                        </a:rPr>
                        <a:t>38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family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532692674"/>
                  </a:ext>
                </a:extLst>
              </a:tr>
              <a:tr h="154720">
                <a:tc>
                  <a:txBody>
                    <a:bodyPr/>
                    <a:lstStyle/>
                    <a:p>
                      <a:pPr marL="0" marR="0" algn="ctr">
                        <a:lnSpc>
                          <a:spcPct val="107000"/>
                        </a:lnSpc>
                        <a:spcBef>
                          <a:spcPts val="0"/>
                        </a:spcBef>
                        <a:spcAft>
                          <a:spcPts val="0"/>
                        </a:spcAft>
                      </a:pPr>
                      <a:r>
                        <a:rPr lang="en-US" sz="900">
                          <a:effectLst/>
                        </a:rPr>
                        <a:t>39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cookbook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329140593"/>
                  </a:ext>
                </a:extLst>
              </a:tr>
              <a:tr h="154720">
                <a:tc>
                  <a:txBody>
                    <a:bodyPr/>
                    <a:lstStyle/>
                    <a:p>
                      <a:pPr marL="0" marR="0" algn="ctr">
                        <a:lnSpc>
                          <a:spcPct val="107000"/>
                        </a:lnSpc>
                        <a:spcBef>
                          <a:spcPts val="0"/>
                        </a:spcBef>
                        <a:spcAft>
                          <a:spcPts val="0"/>
                        </a:spcAft>
                      </a:pPr>
                      <a:r>
                        <a:rPr lang="en-US" sz="900">
                          <a:effectLst/>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719295441"/>
                  </a:ext>
                </a:extLst>
              </a:tr>
              <a:tr h="154720">
                <a:tc>
                  <a:txBody>
                    <a:bodyPr/>
                    <a:lstStyle/>
                    <a:p>
                      <a:pPr marL="0" marR="0" algn="ctr">
                        <a:lnSpc>
                          <a:spcPct val="107000"/>
                        </a:lnSpc>
                        <a:spcBef>
                          <a:spcPts val="0"/>
                        </a:spcBef>
                        <a:spcAft>
                          <a:spcPts val="0"/>
                        </a:spcAft>
                      </a:pPr>
                      <a:r>
                        <a:rPr lang="en-US" sz="900">
                          <a:effectLst/>
                        </a:rPr>
                        <a:t>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series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914505120"/>
                  </a:ext>
                </a:extLst>
              </a:tr>
              <a:tr h="154720">
                <a:tc>
                  <a:txBody>
                    <a:bodyPr/>
                    <a:lstStyle/>
                    <a:p>
                      <a:pPr marL="0" marR="0" algn="ctr">
                        <a:lnSpc>
                          <a:spcPct val="107000"/>
                        </a:lnSpc>
                        <a:spcBef>
                          <a:spcPts val="0"/>
                        </a:spcBef>
                        <a:spcAft>
                          <a:spcPts val="0"/>
                        </a:spcAft>
                      </a:pPr>
                      <a:r>
                        <a:rPr lang="en-US" sz="900">
                          <a:effectLst/>
                        </a:rPr>
                        <a:t>42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murder mystery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628374"/>
                  </a:ext>
                </a:extLst>
              </a:tr>
              <a:tr h="154720">
                <a:tc>
                  <a:txBody>
                    <a:bodyPr/>
                    <a:lstStyle/>
                    <a:p>
                      <a:pPr marL="0" marR="0" algn="ctr">
                        <a:lnSpc>
                          <a:spcPct val="107000"/>
                        </a:lnSpc>
                        <a:spcBef>
                          <a:spcPts val="0"/>
                        </a:spcBef>
                        <a:spcAft>
                          <a:spcPts val="0"/>
                        </a:spcAft>
                      </a:pPr>
                      <a:r>
                        <a:rPr lang="en-US" sz="900">
                          <a:effectLst/>
                        </a:rPr>
                        <a:t>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technical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2961566593"/>
                  </a:ext>
                </a:extLst>
              </a:tr>
              <a:tr h="154720">
                <a:tc>
                  <a:txBody>
                    <a:bodyPr/>
                    <a:lstStyle/>
                    <a:p>
                      <a:pPr marL="0" marR="0" algn="ctr">
                        <a:lnSpc>
                          <a:spcPct val="107000"/>
                        </a:lnSpc>
                        <a:spcBef>
                          <a:spcPts val="0"/>
                        </a:spcBef>
                        <a:spcAft>
                          <a:spcPts val="0"/>
                        </a:spcAft>
                      </a:pPr>
                      <a:r>
                        <a:rPr lang="en-US" sz="900">
                          <a:effectLst/>
                        </a:rPr>
                        <a:t>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05860528"/>
                  </a:ext>
                </a:extLst>
              </a:tr>
              <a:tr h="154720">
                <a:tc>
                  <a:txBody>
                    <a:bodyPr/>
                    <a:lstStyle/>
                    <a:p>
                      <a:pPr marL="0" marR="0" algn="ctr">
                        <a:lnSpc>
                          <a:spcPct val="107000"/>
                        </a:lnSpc>
                        <a:spcBef>
                          <a:spcPts val="0"/>
                        </a:spcBef>
                        <a:spcAft>
                          <a:spcPts val="0"/>
                        </a:spcAft>
                      </a:pPr>
                      <a:r>
                        <a:rPr lang="en-US" sz="900">
                          <a:effectLst/>
                        </a:rPr>
                        <a:t>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novel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624082272"/>
                  </a:ext>
                </a:extLst>
              </a:tr>
              <a:tr h="154720">
                <a:tc>
                  <a:txBody>
                    <a:bodyPr/>
                    <a:lstStyle/>
                    <a:p>
                      <a:pPr marL="0" marR="0" algn="ctr">
                        <a:lnSpc>
                          <a:spcPct val="107000"/>
                        </a:lnSpc>
                        <a:spcBef>
                          <a:spcPts val="0"/>
                        </a:spcBef>
                        <a:spcAft>
                          <a:spcPts val="0"/>
                        </a:spcAft>
                      </a:pPr>
                      <a:r>
                        <a:rPr lang="en-US" sz="900">
                          <a:effectLst/>
                        </a:rPr>
                        <a:t>46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dirty="0">
                          <a:effectLst/>
                        </a:rPr>
                        <a:t>Dallas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142417585"/>
                  </a:ext>
                </a:extLst>
              </a:tr>
              <a:tr h="154720">
                <a:tc>
                  <a:txBody>
                    <a:bodyPr/>
                    <a:lstStyle/>
                    <a:p>
                      <a:pPr marL="0" marR="0" algn="ctr">
                        <a:lnSpc>
                          <a:spcPct val="107000"/>
                        </a:lnSpc>
                        <a:spcBef>
                          <a:spcPts val="0"/>
                        </a:spcBef>
                        <a:spcAft>
                          <a:spcPts val="0"/>
                        </a:spcAft>
                      </a:pPr>
                      <a:r>
                        <a:rPr lang="en-US" sz="900">
                          <a:effectLst/>
                        </a:rPr>
                        <a:t>47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children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588011058"/>
                  </a:ext>
                </a:extLst>
              </a:tr>
              <a:tr h="154720">
                <a:tc>
                  <a:txBody>
                    <a:bodyPr/>
                    <a:lstStyle/>
                    <a:p>
                      <a:pPr marL="0" marR="0" algn="ctr">
                        <a:lnSpc>
                          <a:spcPct val="107000"/>
                        </a:lnSpc>
                        <a:spcBef>
                          <a:spcPts val="0"/>
                        </a:spcBef>
                        <a:spcAft>
                          <a:spcPts val="0"/>
                        </a:spcAft>
                      </a:pPr>
                      <a:r>
                        <a:rPr lang="en-US" sz="900">
                          <a:effectLst/>
                        </a:rPr>
                        <a:t>48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a:effectLst/>
                        </a:rPr>
                        <a:t>general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828268481"/>
                  </a:ext>
                </a:extLst>
              </a:tr>
              <a:tr h="154720">
                <a:tc>
                  <a:txBody>
                    <a:bodyPr/>
                    <a:lstStyle/>
                    <a:p>
                      <a:pPr marL="0" marR="0" algn="ctr">
                        <a:lnSpc>
                          <a:spcPct val="107000"/>
                        </a:lnSpc>
                        <a:spcBef>
                          <a:spcPts val="0"/>
                        </a:spcBef>
                        <a:spcAft>
                          <a:spcPts val="0"/>
                        </a:spcAft>
                      </a:pPr>
                      <a:r>
                        <a:rPr lang="en-US" sz="900">
                          <a:effectLst/>
                        </a:rPr>
                        <a:t>49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tc>
                  <a:txBody>
                    <a:bodyPr/>
                    <a:lstStyle/>
                    <a:p>
                      <a:pPr marL="0" marR="0">
                        <a:lnSpc>
                          <a:spcPct val="107000"/>
                        </a:lnSpc>
                        <a:spcBef>
                          <a:spcPts val="0"/>
                        </a:spcBef>
                        <a:spcAft>
                          <a:spcPts val="0"/>
                        </a:spcAft>
                      </a:pPr>
                      <a:r>
                        <a:rPr lang="en-US" sz="900" dirty="0">
                          <a:effectLst/>
                        </a:rPr>
                        <a:t>female names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9149" marR="59149" marT="0" marB="0"/>
                </a:tc>
                <a:extLst>
                  <a:ext uri="{0D108BD9-81ED-4DB2-BD59-A6C34878D82A}">
                    <a16:rowId xmlns:a16="http://schemas.microsoft.com/office/drawing/2014/main" val="1304732078"/>
                  </a:ext>
                </a:extLst>
              </a:tr>
            </a:tbl>
          </a:graphicData>
        </a:graphic>
      </p:graphicFrame>
      <p:sp>
        <p:nvSpPr>
          <p:cNvPr id="12" name="Content Placeholder 2">
            <a:extLst>
              <a:ext uri="{FF2B5EF4-FFF2-40B4-BE49-F238E27FC236}">
                <a16:creationId xmlns:a16="http://schemas.microsoft.com/office/drawing/2014/main" id="{FA4D2B30-E466-4BEB-B2E1-A6C1D6ECC894}"/>
              </a:ext>
            </a:extLst>
          </p:cNvPr>
          <p:cNvSpPr txBox="1">
            <a:spLocks/>
          </p:cNvSpPr>
          <p:nvPr/>
        </p:nvSpPr>
        <p:spPr>
          <a:xfrm>
            <a:off x="1097280" y="1845734"/>
            <a:ext cx="6226629"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#27: “Humor”</a:t>
            </a:r>
          </a:p>
          <a:p>
            <a:pPr lvl="1"/>
            <a:r>
              <a:rPr lang="en-US" dirty="0"/>
              <a:t>“laugh”, “funny”, “hilarious”</a:t>
            </a:r>
          </a:p>
          <a:p>
            <a:r>
              <a:rPr lang="en-US" dirty="0"/>
              <a:t>#18: “Physical book”</a:t>
            </a:r>
          </a:p>
          <a:p>
            <a:pPr lvl="1"/>
            <a:r>
              <a:rPr lang="en-US" dirty="0"/>
              <a:t>“illustration”, “edition”, “art”</a:t>
            </a:r>
          </a:p>
          <a:p>
            <a:r>
              <a:rPr lang="en-US" dirty="0"/>
              <a:t>“General” topics have no apparent overarching theme</a:t>
            </a:r>
          </a:p>
          <a:p>
            <a:pPr lvl="1"/>
            <a:r>
              <a:rPr lang="en-US" dirty="0"/>
              <a:t>“Like”, “know”, “</a:t>
            </a:r>
            <a:r>
              <a:rPr lang="en-US" dirty="0" err="1"/>
              <a:t>juliette</a:t>
            </a:r>
            <a:r>
              <a:rPr lang="en-US" dirty="0"/>
              <a:t>”</a:t>
            </a:r>
          </a:p>
        </p:txBody>
      </p:sp>
    </p:spTree>
    <p:extLst>
      <p:ext uri="{BB962C8B-B14F-4D97-AF65-F5344CB8AC3E}">
        <p14:creationId xmlns:p14="http://schemas.microsoft.com/office/powerpoint/2010/main" val="241750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35F5ED1-5962-4365-B9DC-51EAE4FF5067}"/>
              </a:ext>
            </a:extLst>
          </p:cNvPr>
          <p:cNvPicPr>
            <a:picLocks noChangeAspect="1"/>
          </p:cNvPicPr>
          <p:nvPr/>
        </p:nvPicPr>
        <p:blipFill>
          <a:blip r:embed="rId2"/>
          <a:stretch>
            <a:fillRect/>
          </a:stretch>
        </p:blipFill>
        <p:spPr>
          <a:xfrm>
            <a:off x="4308871" y="1184749"/>
            <a:ext cx="7672652" cy="4488502"/>
          </a:xfrm>
          <a:prstGeom prst="rect">
            <a:avLst/>
          </a:prstGeom>
        </p:spPr>
      </p:pic>
      <p:sp>
        <p:nvSpPr>
          <p:cNvPr id="2" name="Title 1">
            <a:extLst>
              <a:ext uri="{FF2B5EF4-FFF2-40B4-BE49-F238E27FC236}">
                <a16:creationId xmlns:a16="http://schemas.microsoft.com/office/drawing/2014/main" id="{131CA92F-5B88-4452-BACD-FD4421981C82}"/>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2-D visualization</a:t>
            </a:r>
          </a:p>
        </p:txBody>
      </p:sp>
      <p:sp>
        <p:nvSpPr>
          <p:cNvPr id="3" name="Content Placeholder 2">
            <a:extLst>
              <a:ext uri="{FF2B5EF4-FFF2-40B4-BE49-F238E27FC236}">
                <a16:creationId xmlns:a16="http://schemas.microsoft.com/office/drawing/2014/main" id="{16BD2433-F171-4CE4-897C-0A345B56AE03}"/>
              </a:ext>
            </a:extLst>
          </p:cNvPr>
          <p:cNvSpPr>
            <a:spLocks noGrp="1"/>
          </p:cNvSpPr>
          <p:nvPr>
            <p:ph idx="1"/>
          </p:nvPr>
        </p:nvSpPr>
        <p:spPr>
          <a:xfrm>
            <a:off x="492370" y="2653800"/>
            <a:ext cx="3252315" cy="3590246"/>
          </a:xfrm>
        </p:spPr>
        <p:txBody>
          <a:bodyPr>
            <a:normAutofit/>
          </a:bodyPr>
          <a:lstStyle/>
          <a:p>
            <a:r>
              <a:rPr lang="en-US" sz="1300" dirty="0">
                <a:solidFill>
                  <a:srgbClr val="FFFFFF"/>
                </a:solidFill>
              </a:rPr>
              <a:t>Outliers to left (9, 8, 25, 1) are “like, love” topics</a:t>
            </a:r>
          </a:p>
          <a:p>
            <a:r>
              <a:rPr lang="en-US" sz="1300" dirty="0">
                <a:solidFill>
                  <a:srgbClr val="FFFFFF"/>
                </a:solidFill>
              </a:rPr>
              <a:t>Near the bottom of the plot (27, 35, 4, 2, 15) are “cookbook”, “self-help” and “physical book” themes</a:t>
            </a:r>
          </a:p>
          <a:p>
            <a:r>
              <a:rPr lang="en-US" sz="1300" dirty="0">
                <a:solidFill>
                  <a:srgbClr val="FFFFFF"/>
                </a:solidFill>
              </a:rPr>
              <a:t>Y-axis  = abstraction</a:t>
            </a:r>
          </a:p>
          <a:p>
            <a:pPr lvl="1"/>
            <a:r>
              <a:rPr lang="en-US" sz="1100" dirty="0">
                <a:solidFill>
                  <a:srgbClr val="FFFFFF"/>
                </a:solidFill>
              </a:rPr>
              <a:t>More concrete themes on bottom and more abstract themes (family, adventure) on top</a:t>
            </a:r>
          </a:p>
          <a:p>
            <a:r>
              <a:rPr lang="en-US" sz="1300" dirty="0">
                <a:solidFill>
                  <a:srgbClr val="FFFFFF"/>
                </a:solidFill>
              </a:rPr>
              <a:t>X-axis = descriptiveness</a:t>
            </a:r>
          </a:p>
          <a:p>
            <a:pPr lvl="1"/>
            <a:r>
              <a:rPr lang="en-US" sz="1100" dirty="0">
                <a:solidFill>
                  <a:srgbClr val="FFFFFF"/>
                </a:solidFill>
              </a:rPr>
              <a:t>Descriptions (“love”, “like”) on left and object-based (vampire, Jesus) on right</a:t>
            </a:r>
          </a:p>
        </p:txBody>
      </p:sp>
    </p:spTree>
    <p:extLst>
      <p:ext uri="{BB962C8B-B14F-4D97-AF65-F5344CB8AC3E}">
        <p14:creationId xmlns:p14="http://schemas.microsoft.com/office/powerpoint/2010/main" val="198974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B4C5-5A01-4C3E-A112-B1D1FE53A33F}"/>
              </a:ext>
            </a:extLst>
          </p:cNvPr>
          <p:cNvSpPr>
            <a:spLocks noGrp="1"/>
          </p:cNvSpPr>
          <p:nvPr>
            <p:ph type="title"/>
          </p:nvPr>
        </p:nvSpPr>
        <p:spPr/>
        <p:txBody>
          <a:bodyPr/>
          <a:lstStyle/>
          <a:p>
            <a:r>
              <a:rPr lang="en-US" dirty="0"/>
              <a:t>Topic model example</a:t>
            </a:r>
          </a:p>
        </p:txBody>
      </p:sp>
      <p:sp>
        <p:nvSpPr>
          <p:cNvPr id="3" name="Content Placeholder 2">
            <a:extLst>
              <a:ext uri="{FF2B5EF4-FFF2-40B4-BE49-F238E27FC236}">
                <a16:creationId xmlns:a16="http://schemas.microsoft.com/office/drawing/2014/main" id="{1A8A2189-86D1-4321-82EE-DC5168911B6F}"/>
              </a:ext>
            </a:extLst>
          </p:cNvPr>
          <p:cNvSpPr>
            <a:spLocks noGrp="1"/>
          </p:cNvSpPr>
          <p:nvPr>
            <p:ph idx="1"/>
          </p:nvPr>
        </p:nvSpPr>
        <p:spPr/>
        <p:txBody>
          <a:bodyPr/>
          <a:lstStyle/>
          <a:p>
            <a:r>
              <a:rPr lang="en-US" i="1" dirty="0"/>
              <a:t>“Words to Live By and Learn From. A must in everyone's library for graceful poetry, </a:t>
            </a:r>
            <a:r>
              <a:rPr lang="en-US" i="1" dirty="0" err="1"/>
              <a:t>inpirational</a:t>
            </a:r>
            <a:r>
              <a:rPr lang="en-US" i="1" dirty="0"/>
              <a:t> reading and lessons to live by and to even to let go.  A new printing would be a welcome as the "used" ones in good condition are quite expensive.”</a:t>
            </a:r>
          </a:p>
          <a:p>
            <a:endParaRPr lang="en-US" i="1" dirty="0"/>
          </a:p>
          <a:p>
            <a:pPr marL="457200" indent="-457200">
              <a:buFont typeface="+mj-lt"/>
              <a:buAutoNum type="arabicPeriod"/>
            </a:pPr>
            <a:r>
              <a:rPr lang="en-US" dirty="0"/>
              <a:t>  “physical book” (0.493)</a:t>
            </a:r>
          </a:p>
          <a:p>
            <a:pPr marL="457200" indent="-457200">
              <a:buFont typeface="+mj-lt"/>
              <a:buAutoNum type="arabicPeriod"/>
            </a:pPr>
            <a:r>
              <a:rPr lang="en-US" dirty="0"/>
              <a:t>  “life, people” (0.271)</a:t>
            </a:r>
          </a:p>
          <a:p>
            <a:pPr marL="457200" indent="-457200">
              <a:buFont typeface="+mj-lt"/>
              <a:buAutoNum type="arabicPeriod"/>
            </a:pPr>
            <a:r>
              <a:rPr lang="en-US" dirty="0"/>
              <a:t>  “good, great” (0.184) </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1502059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8709-08BD-45FC-BABF-2CEDF8548E37}"/>
              </a:ext>
            </a:extLst>
          </p:cNvPr>
          <p:cNvSpPr>
            <a:spLocks noGrp="1"/>
          </p:cNvSpPr>
          <p:nvPr>
            <p:ph type="title"/>
          </p:nvPr>
        </p:nvSpPr>
        <p:spPr/>
        <p:txBody>
          <a:bodyPr/>
          <a:lstStyle/>
          <a:p>
            <a:r>
              <a:rPr lang="en-US" dirty="0"/>
              <a:t>Recommender system overview</a:t>
            </a:r>
          </a:p>
        </p:txBody>
      </p:sp>
      <p:sp>
        <p:nvSpPr>
          <p:cNvPr id="3" name="Content Placeholder 2">
            <a:extLst>
              <a:ext uri="{FF2B5EF4-FFF2-40B4-BE49-F238E27FC236}">
                <a16:creationId xmlns:a16="http://schemas.microsoft.com/office/drawing/2014/main" id="{7559114E-D1E5-4B2E-AEBC-3BAD43E2BB1E}"/>
              </a:ext>
            </a:extLst>
          </p:cNvPr>
          <p:cNvSpPr>
            <a:spLocks noGrp="1"/>
          </p:cNvSpPr>
          <p:nvPr>
            <p:ph idx="1"/>
          </p:nvPr>
        </p:nvSpPr>
        <p:spPr/>
        <p:txBody>
          <a:bodyPr/>
          <a:lstStyle/>
          <a:p>
            <a:r>
              <a:rPr lang="en-US" dirty="0"/>
              <a:t>Extracts 3 most common topics from user’s favorable reviews</a:t>
            </a:r>
          </a:p>
          <a:p>
            <a:r>
              <a:rPr lang="en-US" dirty="0"/>
              <a:t>Searches through all 5-star reviews in database for titles with matching topics</a:t>
            </a:r>
          </a:p>
          <a:p>
            <a:r>
              <a:rPr lang="en-US" dirty="0"/>
              <a:t>Compiles list of recommended titles</a:t>
            </a:r>
          </a:p>
        </p:txBody>
      </p:sp>
    </p:spTree>
    <p:extLst>
      <p:ext uri="{BB962C8B-B14F-4D97-AF65-F5344CB8AC3E}">
        <p14:creationId xmlns:p14="http://schemas.microsoft.com/office/powerpoint/2010/main" val="35411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C858-5540-4A41-B4B8-FDC9D3BE0E6E}"/>
              </a:ext>
            </a:extLst>
          </p:cNvPr>
          <p:cNvSpPr>
            <a:spLocks noGrp="1"/>
          </p:cNvSpPr>
          <p:nvPr>
            <p:ph type="title"/>
          </p:nvPr>
        </p:nvSpPr>
        <p:spPr/>
        <p:txBody>
          <a:bodyPr/>
          <a:lstStyle/>
          <a:p>
            <a:r>
              <a:rPr lang="en-US" dirty="0"/>
              <a:t>Recommender system in action</a:t>
            </a:r>
          </a:p>
        </p:txBody>
      </p:sp>
      <p:sp>
        <p:nvSpPr>
          <p:cNvPr id="3" name="Content Placeholder 2">
            <a:extLst>
              <a:ext uri="{FF2B5EF4-FFF2-40B4-BE49-F238E27FC236}">
                <a16:creationId xmlns:a16="http://schemas.microsoft.com/office/drawing/2014/main" id="{0316276F-6FEF-4E0D-883B-432E46157F65}"/>
              </a:ext>
            </a:extLst>
          </p:cNvPr>
          <p:cNvSpPr>
            <a:spLocks noGrp="1"/>
          </p:cNvSpPr>
          <p:nvPr>
            <p:ph idx="1"/>
          </p:nvPr>
        </p:nvSpPr>
        <p:spPr/>
        <p:txBody>
          <a:bodyPr>
            <a:normAutofit lnSpcReduction="10000"/>
          </a:bodyPr>
          <a:lstStyle/>
          <a:p>
            <a:r>
              <a:rPr lang="en-US" dirty="0"/>
              <a:t>Reviewer </a:t>
            </a:r>
            <a:r>
              <a:rPr lang="en-US" dirty="0" err="1"/>
              <a:t>Aistis</a:t>
            </a:r>
            <a:r>
              <a:rPr lang="en-US" dirty="0"/>
              <a:t> </a:t>
            </a:r>
            <a:r>
              <a:rPr lang="en-US" dirty="0" err="1"/>
              <a:t>Zidanavicius</a:t>
            </a:r>
            <a:r>
              <a:rPr lang="en-US" dirty="0"/>
              <a:t> gave 5 stars to:</a:t>
            </a:r>
          </a:p>
          <a:p>
            <a:pPr lvl="1"/>
            <a:r>
              <a:rPr lang="en-US" i="1" dirty="0"/>
              <a:t>The Monk Who Sold His Ferrari</a:t>
            </a:r>
            <a:endParaRPr lang="en-US" dirty="0"/>
          </a:p>
          <a:p>
            <a:pPr lvl="1"/>
            <a:r>
              <a:rPr lang="en-US" i="1" dirty="0"/>
              <a:t>The </a:t>
            </a:r>
            <a:r>
              <a:rPr lang="en-US" i="1" dirty="0" err="1"/>
              <a:t>Zahir</a:t>
            </a:r>
            <a:r>
              <a:rPr lang="en-US" i="1" dirty="0"/>
              <a:t>: A Novel of Obsession</a:t>
            </a:r>
            <a:endParaRPr lang="en-US" dirty="0"/>
          </a:p>
          <a:p>
            <a:pPr lvl="1"/>
            <a:r>
              <a:rPr lang="en-US" i="1" dirty="0"/>
              <a:t>Brave New World</a:t>
            </a:r>
            <a:endParaRPr lang="en-US" dirty="0"/>
          </a:p>
          <a:p>
            <a:pPr lvl="1"/>
            <a:r>
              <a:rPr lang="en-US" i="1" dirty="0"/>
              <a:t>The Alchemist</a:t>
            </a:r>
            <a:endParaRPr lang="en-US" dirty="0"/>
          </a:p>
          <a:p>
            <a:pPr lvl="1"/>
            <a:r>
              <a:rPr lang="en-US" i="1" dirty="0"/>
              <a:t>The Greatness Guide: 101 Lessons for Making What’s Good at Word and in Life Even Better</a:t>
            </a:r>
            <a:endParaRPr lang="en-US" dirty="0"/>
          </a:p>
          <a:p>
            <a:pPr lvl="1"/>
            <a:r>
              <a:rPr lang="en-US" i="1" dirty="0"/>
              <a:t>Start Where You Are: Life Lessons in Getting from Where You Are to Where You Want to Be</a:t>
            </a:r>
          </a:p>
          <a:p>
            <a:pPr marL="201168" lvl="1" indent="0">
              <a:buNone/>
            </a:pPr>
            <a:endParaRPr lang="en-US" i="1" dirty="0"/>
          </a:p>
          <a:p>
            <a:r>
              <a:rPr lang="en-US" dirty="0"/>
              <a:t>Recommender system identified as </a:t>
            </a:r>
            <a:r>
              <a:rPr lang="en-US" dirty="0" err="1"/>
              <a:t>Aistis</a:t>
            </a:r>
            <a:r>
              <a:rPr lang="en-US" dirty="0"/>
              <a:t>’ preferred dominant themes:</a:t>
            </a:r>
          </a:p>
          <a:p>
            <a:pPr lvl="1"/>
            <a:r>
              <a:rPr lang="en-US" dirty="0"/>
              <a:t>“life, people”</a:t>
            </a:r>
          </a:p>
          <a:p>
            <a:pPr lvl="1"/>
            <a:r>
              <a:rPr lang="en-US" dirty="0"/>
              <a:t>“like, love”</a:t>
            </a:r>
          </a:p>
          <a:p>
            <a:pPr lvl="1"/>
            <a:r>
              <a:rPr lang="en-US" dirty="0"/>
              <a:t>“self-help”</a:t>
            </a:r>
          </a:p>
          <a:p>
            <a:endParaRPr lang="en-US" dirty="0"/>
          </a:p>
        </p:txBody>
      </p:sp>
    </p:spTree>
    <p:extLst>
      <p:ext uri="{BB962C8B-B14F-4D97-AF65-F5344CB8AC3E}">
        <p14:creationId xmlns:p14="http://schemas.microsoft.com/office/powerpoint/2010/main" val="424386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EC38-BAC7-4499-88E9-A69B32B64BF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DAD0713-C27E-4985-8C02-E43690564DC8}"/>
              </a:ext>
            </a:extLst>
          </p:cNvPr>
          <p:cNvSpPr>
            <a:spLocks noGrp="1"/>
          </p:cNvSpPr>
          <p:nvPr>
            <p:ph idx="1"/>
          </p:nvPr>
        </p:nvSpPr>
        <p:spPr/>
        <p:txBody>
          <a:bodyPr/>
          <a:lstStyle/>
          <a:p>
            <a:r>
              <a:rPr lang="en-US" dirty="0"/>
              <a:t>In this analysis, we set out to:</a:t>
            </a:r>
          </a:p>
          <a:p>
            <a:pPr marL="457200" indent="-457200">
              <a:buFont typeface="+mj-lt"/>
              <a:buAutoNum type="arabicPeriod"/>
            </a:pPr>
            <a:r>
              <a:rPr lang="en-US" dirty="0"/>
              <a:t>Analyze book review text from Amazon to understand how favorably readers find books on average from the star rating system and determine the most frequently used words and parts of speech in review text.</a:t>
            </a:r>
          </a:p>
          <a:p>
            <a:pPr marL="457200" indent="-457200">
              <a:buFont typeface="+mj-lt"/>
              <a:buAutoNum type="arabicPeriod"/>
            </a:pPr>
            <a:endParaRPr lang="en-US" dirty="0"/>
          </a:p>
          <a:p>
            <a:pPr marL="457200" indent="-457200">
              <a:buFont typeface="+mj-lt"/>
              <a:buAutoNum type="arabicPeriod"/>
            </a:pPr>
            <a:r>
              <a:rPr lang="en-US" dirty="0"/>
              <a:t>Create a Naive Bayes model to predict star rating of a review based on textual analysis.</a:t>
            </a:r>
          </a:p>
          <a:p>
            <a:pPr marL="457200" indent="-457200">
              <a:buFont typeface="+mj-lt"/>
              <a:buAutoNum type="arabicPeriod"/>
            </a:pPr>
            <a:endParaRPr lang="en-US" dirty="0"/>
          </a:p>
          <a:p>
            <a:pPr marL="457200" indent="-457200">
              <a:buFont typeface="+mj-lt"/>
              <a:buAutoNum type="arabicPeriod"/>
            </a:pPr>
            <a:r>
              <a:rPr lang="en-US" dirty="0"/>
              <a:t>Recommend books based on topics determined through latent </a:t>
            </a:r>
            <a:r>
              <a:rPr lang="en-US" dirty="0" err="1"/>
              <a:t>Dirichlet</a:t>
            </a:r>
            <a:r>
              <a:rPr lang="en-US" dirty="0"/>
              <a:t> allocation that are included in favorable reviews by the user.</a:t>
            </a:r>
          </a:p>
        </p:txBody>
      </p:sp>
    </p:spTree>
    <p:extLst>
      <p:ext uri="{BB962C8B-B14F-4D97-AF65-F5344CB8AC3E}">
        <p14:creationId xmlns:p14="http://schemas.microsoft.com/office/powerpoint/2010/main" val="1562779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55B9-7B49-4D4A-82F6-6C936B8A6209}"/>
              </a:ext>
            </a:extLst>
          </p:cNvPr>
          <p:cNvSpPr>
            <a:spLocks noGrp="1"/>
          </p:cNvSpPr>
          <p:nvPr>
            <p:ph type="title"/>
          </p:nvPr>
        </p:nvSpPr>
        <p:spPr/>
        <p:txBody>
          <a:bodyPr/>
          <a:lstStyle/>
          <a:p>
            <a:r>
              <a:rPr lang="en-US" dirty="0"/>
              <a:t>Recommender system in action</a:t>
            </a:r>
          </a:p>
        </p:txBody>
      </p:sp>
      <p:sp>
        <p:nvSpPr>
          <p:cNvPr id="3" name="Content Placeholder 2">
            <a:extLst>
              <a:ext uri="{FF2B5EF4-FFF2-40B4-BE49-F238E27FC236}">
                <a16:creationId xmlns:a16="http://schemas.microsoft.com/office/drawing/2014/main" id="{F7C28100-872B-425D-A467-DCC633FD17D1}"/>
              </a:ext>
            </a:extLst>
          </p:cNvPr>
          <p:cNvSpPr>
            <a:spLocks noGrp="1"/>
          </p:cNvSpPr>
          <p:nvPr>
            <p:ph idx="1"/>
          </p:nvPr>
        </p:nvSpPr>
        <p:spPr/>
        <p:txBody>
          <a:bodyPr/>
          <a:lstStyle/>
          <a:p>
            <a:r>
              <a:rPr lang="en-US" dirty="0"/>
              <a:t>System returned 10,500 titles as recommendations for </a:t>
            </a:r>
            <a:r>
              <a:rPr lang="en-US" dirty="0" err="1"/>
              <a:t>Aistis</a:t>
            </a:r>
            <a:r>
              <a:rPr lang="en-US" dirty="0"/>
              <a:t>, some of which were:</a:t>
            </a:r>
          </a:p>
          <a:p>
            <a:pPr lvl="1"/>
            <a:r>
              <a:rPr lang="en-US" i="1" dirty="0"/>
              <a:t>Big Fish</a:t>
            </a:r>
          </a:p>
          <a:p>
            <a:pPr lvl="1"/>
            <a:r>
              <a:rPr lang="en-US" i="1" dirty="0" err="1"/>
              <a:t>Shadowmagic</a:t>
            </a:r>
            <a:r>
              <a:rPr lang="en-US" i="1" dirty="0"/>
              <a:t>: Prince of Hazel and Oak</a:t>
            </a:r>
          </a:p>
          <a:p>
            <a:pPr lvl="1"/>
            <a:r>
              <a:rPr lang="en-US" i="1" dirty="0"/>
              <a:t>The Hair Color Mix Book</a:t>
            </a:r>
          </a:p>
          <a:p>
            <a:endParaRPr lang="en-US" i="1" dirty="0"/>
          </a:p>
          <a:p>
            <a:r>
              <a:rPr lang="en-US" dirty="0"/>
              <a:t>Matched fantasy/mysticism from </a:t>
            </a:r>
            <a:r>
              <a:rPr lang="en-US" i="1" dirty="0"/>
              <a:t>Brave New World, The Alchemist</a:t>
            </a:r>
            <a:r>
              <a:rPr lang="en-US" dirty="0"/>
              <a:t> and self-help on </a:t>
            </a:r>
            <a:r>
              <a:rPr lang="en-US" i="1" dirty="0"/>
              <a:t>The Hair Color Mix Book</a:t>
            </a:r>
            <a:endParaRPr lang="en-US" dirty="0"/>
          </a:p>
        </p:txBody>
      </p:sp>
    </p:spTree>
    <p:extLst>
      <p:ext uri="{BB962C8B-B14F-4D97-AF65-F5344CB8AC3E}">
        <p14:creationId xmlns:p14="http://schemas.microsoft.com/office/powerpoint/2010/main" val="820308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F9397B-3886-4817-A7D0-270303428423}"/>
              </a:ext>
            </a:extLst>
          </p:cNvPr>
          <p:cNvPicPr>
            <a:picLocks noChangeAspect="1"/>
          </p:cNvPicPr>
          <p:nvPr/>
        </p:nvPicPr>
        <p:blipFill rotWithShape="1">
          <a:blip r:embed="rId2">
            <a:duotone>
              <a:prstClr val="black"/>
              <a:schemeClr val="tx2">
                <a:tint val="45000"/>
                <a:satMod val="400000"/>
              </a:schemeClr>
            </a:duotone>
            <a:alphaModFix amt="40000"/>
            <a:extLst/>
          </a:blip>
          <a:srcRect t="13107" b="2307"/>
          <a:stretch/>
        </p:blipFill>
        <p:spPr>
          <a:xfrm>
            <a:off x="1" y="10"/>
            <a:ext cx="12192000" cy="6857991"/>
          </a:xfrm>
          <a:prstGeom prst="rect">
            <a:avLst/>
          </a:prstGeom>
        </p:spPr>
      </p:pic>
      <p:sp>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405ACF-2FD0-424F-8359-6B0613C958B3}"/>
              </a:ext>
            </a:extLst>
          </p:cNvPr>
          <p:cNvSpPr>
            <a:spLocks noGrp="1"/>
          </p:cNvSpPr>
          <p:nvPr>
            <p:ph type="title"/>
          </p:nvPr>
        </p:nvSpPr>
        <p:spPr>
          <a:xfrm>
            <a:off x="1097280" y="286603"/>
            <a:ext cx="10058400" cy="1450757"/>
          </a:xfrm>
        </p:spPr>
        <p:txBody>
          <a:bodyPr>
            <a:normAutofit/>
          </a:bodyPr>
          <a:lstStyle/>
          <a:p>
            <a:r>
              <a:rPr lang="en-US"/>
              <a:t>Recommendations and Future Work</a:t>
            </a:r>
            <a:endParaRPr lang="en-US" dirty="0"/>
          </a:p>
        </p:txBody>
      </p:sp>
      <p:sp>
        <p:nvSpPr>
          <p:cNvPr id="3" name="Content Placeholder 2">
            <a:extLst>
              <a:ext uri="{FF2B5EF4-FFF2-40B4-BE49-F238E27FC236}">
                <a16:creationId xmlns:a16="http://schemas.microsoft.com/office/drawing/2014/main" id="{2DB39534-1EDD-4772-8252-1D01C331A9DA}"/>
              </a:ext>
            </a:extLst>
          </p:cNvPr>
          <p:cNvSpPr>
            <a:spLocks noGrp="1"/>
          </p:cNvSpPr>
          <p:nvPr>
            <p:ph idx="1"/>
          </p:nvPr>
        </p:nvSpPr>
        <p:spPr>
          <a:xfrm>
            <a:off x="1097280" y="1845734"/>
            <a:ext cx="10058400" cy="4023360"/>
          </a:xfrm>
        </p:spPr>
        <p:txBody>
          <a:bodyPr>
            <a:normAutofit/>
          </a:bodyPr>
          <a:lstStyle/>
          <a:p>
            <a:r>
              <a:rPr lang="en-US" dirty="0"/>
              <a:t>Increase number of topics in the LDA model to create more specific themes</a:t>
            </a:r>
          </a:p>
          <a:p>
            <a:r>
              <a:rPr lang="en-US" dirty="0"/>
              <a:t>Weight similar topics (ex. “American military” &amp; “survival”) more heavily</a:t>
            </a:r>
          </a:p>
          <a:p>
            <a:r>
              <a:rPr lang="en-US" dirty="0"/>
              <a:t>Incorporate user data (i.e. age, gender)</a:t>
            </a:r>
          </a:p>
          <a:p>
            <a:endParaRPr lang="en-US" dirty="0"/>
          </a:p>
          <a:p>
            <a:r>
              <a:rPr lang="en-US" dirty="0"/>
              <a:t>Recommendations:</a:t>
            </a:r>
          </a:p>
          <a:p>
            <a:pPr lvl="1"/>
            <a:r>
              <a:rPr lang="en-US" dirty="0"/>
              <a:t>After further refinement, implement recommender system</a:t>
            </a:r>
          </a:p>
          <a:p>
            <a:pPr lvl="1"/>
            <a:r>
              <a:rPr lang="en-US" dirty="0"/>
              <a:t>Identify new titles to stock that correspond to the terms the Naïve Bayes model finds most accurate in predicting favorability of a review</a:t>
            </a:r>
          </a:p>
        </p:txBody>
      </p:sp>
    </p:spTree>
    <p:extLst>
      <p:ext uri="{BB962C8B-B14F-4D97-AF65-F5344CB8AC3E}">
        <p14:creationId xmlns:p14="http://schemas.microsoft.com/office/powerpoint/2010/main" val="28948149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68783E-3483-4A14-9C4B-C8A536196152}"/>
              </a:ext>
            </a:extLst>
          </p:cNvPr>
          <p:cNvSpPr>
            <a:spLocks noGrp="1"/>
          </p:cNvSpPr>
          <p:nvPr>
            <p:ph type="title"/>
          </p:nvPr>
        </p:nvSpPr>
        <p:spPr>
          <a:xfrm>
            <a:off x="990932" y="286603"/>
            <a:ext cx="6750987" cy="1450757"/>
          </a:xfrm>
        </p:spPr>
        <p:txBody>
          <a:bodyPr>
            <a:normAutofit/>
          </a:bodyPr>
          <a:lstStyle/>
          <a:p>
            <a:r>
              <a:rPr lang="en-US" dirty="0">
                <a:solidFill>
                  <a:schemeClr val="accent2"/>
                </a:solidFill>
              </a:rPr>
              <a:t>Data Sets</a:t>
            </a:r>
          </a:p>
        </p:txBody>
      </p:sp>
      <p:sp>
        <p:nvSpPr>
          <p:cNvPr id="5" name="Content Placeholder 4">
            <a:extLst>
              <a:ext uri="{FF2B5EF4-FFF2-40B4-BE49-F238E27FC236}">
                <a16:creationId xmlns:a16="http://schemas.microsoft.com/office/drawing/2014/main" id="{374E2DE8-9D74-4351-A933-74C2FF5CA94B}"/>
              </a:ext>
            </a:extLst>
          </p:cNvPr>
          <p:cNvSpPr>
            <a:spLocks noGrp="1"/>
          </p:cNvSpPr>
          <p:nvPr>
            <p:ph idx="1"/>
          </p:nvPr>
        </p:nvSpPr>
        <p:spPr>
          <a:xfrm>
            <a:off x="990932" y="2172009"/>
            <a:ext cx="6350394" cy="4023360"/>
          </a:xfrm>
        </p:spPr>
        <p:txBody>
          <a:bodyPr>
            <a:normAutofit lnSpcReduction="10000"/>
          </a:bodyPr>
          <a:lstStyle/>
          <a:p>
            <a:r>
              <a:rPr lang="en-US" dirty="0"/>
              <a:t>Five-core data set compiled from Julian </a:t>
            </a:r>
            <a:r>
              <a:rPr lang="en-US" dirty="0" err="1"/>
              <a:t>McAuley</a:t>
            </a:r>
            <a:r>
              <a:rPr lang="en-US" dirty="0"/>
              <a:t> at UCSD containing:</a:t>
            </a:r>
          </a:p>
          <a:p>
            <a:r>
              <a:rPr lang="en-US" dirty="0"/>
              <a:t>More than 500,000 reviews from…</a:t>
            </a:r>
          </a:p>
          <a:p>
            <a:pPr lvl="1"/>
            <a:r>
              <a:rPr lang="en-US" dirty="0"/>
              <a:t>12,000 different books</a:t>
            </a:r>
          </a:p>
          <a:p>
            <a:pPr lvl="1"/>
            <a:r>
              <a:rPr lang="en-US" dirty="0"/>
              <a:t>214,000 unique reviewers</a:t>
            </a:r>
          </a:p>
          <a:p>
            <a:endParaRPr lang="en-US" dirty="0"/>
          </a:p>
          <a:p>
            <a:r>
              <a:rPr lang="en-US" dirty="0"/>
              <a:t>Data set included:</a:t>
            </a:r>
          </a:p>
          <a:p>
            <a:pPr lvl="1"/>
            <a:r>
              <a:rPr lang="en-US" dirty="0"/>
              <a:t>Book title</a:t>
            </a:r>
          </a:p>
          <a:p>
            <a:pPr lvl="1"/>
            <a:r>
              <a:rPr lang="en-US" dirty="0"/>
              <a:t>Reviewer ID</a:t>
            </a:r>
          </a:p>
          <a:p>
            <a:pPr lvl="1"/>
            <a:r>
              <a:rPr lang="en-US" dirty="0"/>
              <a:t>Reviewer name</a:t>
            </a:r>
          </a:p>
          <a:p>
            <a:pPr lvl="1"/>
            <a:r>
              <a:rPr lang="en-US" dirty="0"/>
              <a:t>Review text</a:t>
            </a:r>
          </a:p>
          <a:p>
            <a:pPr lvl="1"/>
            <a:r>
              <a:rPr lang="en-US" dirty="0"/>
              <a:t>Star rating</a:t>
            </a:r>
          </a:p>
          <a:p>
            <a:endParaRPr lang="en-US" dirty="0"/>
          </a:p>
        </p:txBody>
      </p:sp>
    </p:spTree>
    <p:extLst>
      <p:ext uri="{BB962C8B-B14F-4D97-AF65-F5344CB8AC3E}">
        <p14:creationId xmlns:p14="http://schemas.microsoft.com/office/powerpoint/2010/main" val="355635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5E20A5-21C1-40D3-BDD5-D73EF5B5F5EA}"/>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Data Exploration</a:t>
            </a:r>
          </a:p>
        </p:txBody>
      </p:sp>
    </p:spTree>
    <p:extLst>
      <p:ext uri="{BB962C8B-B14F-4D97-AF65-F5344CB8AC3E}">
        <p14:creationId xmlns:p14="http://schemas.microsoft.com/office/powerpoint/2010/main" val="319980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D52CD0F-275B-4F71-8252-C6D08F6422E4}"/>
              </a:ext>
            </a:extLst>
          </p:cNvPr>
          <p:cNvPicPr>
            <a:picLocks noChangeAspect="1"/>
          </p:cNvPicPr>
          <p:nvPr/>
        </p:nvPicPr>
        <p:blipFill rotWithShape="1">
          <a:blip r:embed="rId2"/>
          <a:srcRect/>
          <a:stretch/>
        </p:blipFill>
        <p:spPr>
          <a:xfrm>
            <a:off x="643192" y="1756153"/>
            <a:ext cx="5451627" cy="3025652"/>
          </a:xfrm>
          <a:prstGeom prst="rect">
            <a:avLst/>
          </a:prstGeom>
        </p:spPr>
      </p:pic>
      <p:sp>
        <p:nvSpPr>
          <p:cNvPr id="2" name="Title 1">
            <a:extLst>
              <a:ext uri="{FF2B5EF4-FFF2-40B4-BE49-F238E27FC236}">
                <a16:creationId xmlns:a16="http://schemas.microsoft.com/office/drawing/2014/main" id="{82C2D6D1-2D29-4ABE-9A86-3D0E4D54B217}"/>
              </a:ext>
            </a:extLst>
          </p:cNvPr>
          <p:cNvSpPr>
            <a:spLocks noGrp="1"/>
          </p:cNvSpPr>
          <p:nvPr>
            <p:ph type="title"/>
          </p:nvPr>
        </p:nvSpPr>
        <p:spPr>
          <a:xfrm>
            <a:off x="6411685" y="634946"/>
            <a:ext cx="5127171" cy="1450757"/>
          </a:xfrm>
        </p:spPr>
        <p:txBody>
          <a:bodyPr>
            <a:normAutofit/>
          </a:bodyPr>
          <a:lstStyle/>
          <a:p>
            <a:r>
              <a:rPr lang="en-US"/>
              <a:t>Initial analysis</a:t>
            </a:r>
            <a:endParaRPr lang="en-US" dirty="0"/>
          </a:p>
        </p:txBody>
      </p:sp>
      <p:sp>
        <p:nvSpPr>
          <p:cNvPr id="3" name="Content Placeholder 2">
            <a:extLst>
              <a:ext uri="{FF2B5EF4-FFF2-40B4-BE49-F238E27FC236}">
                <a16:creationId xmlns:a16="http://schemas.microsoft.com/office/drawing/2014/main" id="{F7176C67-A9C8-4041-A415-8C907D2BF006}"/>
              </a:ext>
            </a:extLst>
          </p:cNvPr>
          <p:cNvSpPr>
            <a:spLocks noGrp="1"/>
          </p:cNvSpPr>
          <p:nvPr>
            <p:ph idx="1"/>
          </p:nvPr>
        </p:nvSpPr>
        <p:spPr>
          <a:xfrm>
            <a:off x="6411684" y="2198914"/>
            <a:ext cx="5127172" cy="3670180"/>
          </a:xfrm>
        </p:spPr>
        <p:txBody>
          <a:bodyPr>
            <a:normAutofit/>
          </a:bodyPr>
          <a:lstStyle/>
          <a:p>
            <a:r>
              <a:rPr lang="en-US" dirty="0"/>
              <a:t>78% of all reviews were rated as 4 stars or higher</a:t>
            </a:r>
          </a:p>
          <a:p>
            <a:pPr lvl="1"/>
            <a:r>
              <a:rPr lang="en-US" dirty="0"/>
              <a:t>Only 10% of reviews were rated at 2 stars or below</a:t>
            </a:r>
          </a:p>
          <a:p>
            <a:r>
              <a:rPr lang="en-US" dirty="0"/>
              <a:t>Most users (~60%) reliably rate at 5 stars</a:t>
            </a:r>
          </a:p>
          <a:p>
            <a:r>
              <a:rPr lang="en-US" dirty="0"/>
              <a:t>Indicates users only review for well-liked books or mainly buy books they enjoy</a:t>
            </a:r>
          </a:p>
        </p:txBody>
      </p:sp>
    </p:spTree>
    <p:extLst>
      <p:ext uri="{BB962C8B-B14F-4D97-AF65-F5344CB8AC3E}">
        <p14:creationId xmlns:p14="http://schemas.microsoft.com/office/powerpoint/2010/main" val="332317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96CD8653-E398-4CA0-A84F-B106A4E3A0B8}"/>
              </a:ext>
            </a:extLst>
          </p:cNvPr>
          <p:cNvPicPr/>
          <p:nvPr/>
        </p:nvPicPr>
        <p:blipFill>
          <a:blip r:embed="rId2"/>
          <a:stretch>
            <a:fillRect/>
          </a:stretch>
        </p:blipFill>
        <p:spPr>
          <a:xfrm>
            <a:off x="4742017" y="1720982"/>
            <a:ext cx="6798082" cy="3416035"/>
          </a:xfrm>
          <a:prstGeom prst="rect">
            <a:avLst/>
          </a:prstGeom>
        </p:spPr>
      </p:pic>
      <p:sp>
        <p:nvSpPr>
          <p:cNvPr id="2" name="Title 1">
            <a:extLst>
              <a:ext uri="{FF2B5EF4-FFF2-40B4-BE49-F238E27FC236}">
                <a16:creationId xmlns:a16="http://schemas.microsoft.com/office/drawing/2014/main" id="{0E55618A-ACC8-41D9-A654-27190D9DF287}"/>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N-gram analysis</a:t>
            </a:r>
          </a:p>
        </p:txBody>
      </p:sp>
      <p:sp>
        <p:nvSpPr>
          <p:cNvPr id="3" name="Content Placeholder 2">
            <a:extLst>
              <a:ext uri="{FF2B5EF4-FFF2-40B4-BE49-F238E27FC236}">
                <a16:creationId xmlns:a16="http://schemas.microsoft.com/office/drawing/2014/main" id="{F0638962-0D45-4E95-BEC2-7A7F1D672977}"/>
              </a:ext>
            </a:extLst>
          </p:cNvPr>
          <p:cNvSpPr>
            <a:spLocks noGrp="1"/>
          </p:cNvSpPr>
          <p:nvPr>
            <p:ph idx="1"/>
          </p:nvPr>
        </p:nvSpPr>
        <p:spPr>
          <a:xfrm>
            <a:off x="492370" y="2653800"/>
            <a:ext cx="3191355" cy="3494451"/>
          </a:xfrm>
        </p:spPr>
        <p:txBody>
          <a:bodyPr>
            <a:normAutofit/>
          </a:bodyPr>
          <a:lstStyle/>
          <a:p>
            <a:pPr marL="0" indent="0">
              <a:buNone/>
            </a:pPr>
            <a:r>
              <a:rPr lang="en-US" sz="1500" dirty="0">
                <a:solidFill>
                  <a:srgbClr val="FFFFFF"/>
                </a:solidFill>
              </a:rPr>
              <a:t>“Stemmed” tokens were counted to determine most frequent words:</a:t>
            </a:r>
          </a:p>
          <a:p>
            <a:pPr lvl="1">
              <a:buFont typeface="Arial" panose="020B0604020202020204" pitchFamily="34" charset="0"/>
              <a:buChar char="•"/>
            </a:pPr>
            <a:r>
              <a:rPr lang="en-US" sz="1300" dirty="0">
                <a:solidFill>
                  <a:srgbClr val="FFFFFF"/>
                </a:solidFill>
              </a:rPr>
              <a:t>Book</a:t>
            </a:r>
          </a:p>
          <a:p>
            <a:pPr lvl="1">
              <a:buFont typeface="Arial" panose="020B0604020202020204" pitchFamily="34" charset="0"/>
              <a:buChar char="•"/>
            </a:pPr>
            <a:r>
              <a:rPr lang="en-US" sz="1300" dirty="0">
                <a:solidFill>
                  <a:srgbClr val="FFFFFF"/>
                </a:solidFill>
              </a:rPr>
              <a:t>Read</a:t>
            </a:r>
          </a:p>
          <a:p>
            <a:pPr lvl="1">
              <a:buFont typeface="Arial" panose="020B0604020202020204" pitchFamily="34" charset="0"/>
              <a:buChar char="•"/>
            </a:pPr>
            <a:r>
              <a:rPr lang="en-US" sz="1300" dirty="0" err="1">
                <a:solidFill>
                  <a:srgbClr val="FFFFFF"/>
                </a:solidFill>
              </a:rPr>
              <a:t>Stori</a:t>
            </a:r>
            <a:endParaRPr lang="en-US" sz="1300" dirty="0">
              <a:solidFill>
                <a:srgbClr val="FFFFFF"/>
              </a:solidFill>
            </a:endParaRPr>
          </a:p>
          <a:p>
            <a:pPr lvl="1">
              <a:buFont typeface="Arial" panose="020B0604020202020204" pitchFamily="34" charset="0"/>
              <a:buChar char="•"/>
            </a:pPr>
            <a:r>
              <a:rPr lang="en-US" sz="1300" dirty="0">
                <a:solidFill>
                  <a:srgbClr val="FFFFFF"/>
                </a:solidFill>
              </a:rPr>
              <a:t>Like</a:t>
            </a:r>
          </a:p>
          <a:p>
            <a:pPr lvl="1">
              <a:buFont typeface="Arial" panose="020B0604020202020204" pitchFamily="34" charset="0"/>
              <a:buChar char="•"/>
            </a:pPr>
            <a:r>
              <a:rPr lang="en-US" sz="1300" dirty="0" err="1">
                <a:solidFill>
                  <a:srgbClr val="FFFFFF"/>
                </a:solidFill>
              </a:rPr>
              <a:t>Charact</a:t>
            </a:r>
            <a:endParaRPr lang="en-US" sz="1300" dirty="0">
              <a:solidFill>
                <a:srgbClr val="FFFFFF"/>
              </a:solidFill>
            </a:endParaRPr>
          </a:p>
          <a:p>
            <a:pPr marL="0" indent="0">
              <a:buNone/>
            </a:pPr>
            <a:r>
              <a:rPr lang="en-US" sz="1500" dirty="0">
                <a:solidFill>
                  <a:srgbClr val="FFFFFF"/>
                </a:solidFill>
              </a:rPr>
              <a:t>Reviews were sorted into bi-grams and frequencies again counted:</a:t>
            </a:r>
          </a:p>
          <a:p>
            <a:pPr lvl="1">
              <a:buFont typeface="Arial" panose="020B0604020202020204" pitchFamily="34" charset="0"/>
              <a:buChar char="•"/>
            </a:pPr>
            <a:r>
              <a:rPr lang="en-US" sz="1300" dirty="0" err="1">
                <a:solidFill>
                  <a:srgbClr val="FFFFFF"/>
                </a:solidFill>
              </a:rPr>
              <a:t>Thi</a:t>
            </a:r>
            <a:r>
              <a:rPr lang="en-US" sz="1300" dirty="0">
                <a:solidFill>
                  <a:srgbClr val="FFFFFF"/>
                </a:solidFill>
              </a:rPr>
              <a:t> book</a:t>
            </a:r>
          </a:p>
          <a:p>
            <a:pPr lvl="1">
              <a:buFont typeface="Arial" panose="020B0604020202020204" pitchFamily="34" charset="0"/>
              <a:buChar char="•"/>
            </a:pPr>
            <a:r>
              <a:rPr lang="en-US" sz="1300" dirty="0">
                <a:solidFill>
                  <a:srgbClr val="FFFFFF"/>
                </a:solidFill>
              </a:rPr>
              <a:t>Read book</a:t>
            </a:r>
          </a:p>
          <a:p>
            <a:pPr lvl="1">
              <a:buFont typeface="Arial" panose="020B0604020202020204" pitchFamily="34" charset="0"/>
              <a:buChar char="•"/>
            </a:pPr>
            <a:r>
              <a:rPr lang="en-US" sz="1300" dirty="0">
                <a:solidFill>
                  <a:srgbClr val="FFFFFF"/>
                </a:solidFill>
              </a:rPr>
              <a:t>Recommend </a:t>
            </a:r>
            <a:r>
              <a:rPr lang="en-US" sz="1300" dirty="0" err="1">
                <a:solidFill>
                  <a:srgbClr val="FFFFFF"/>
                </a:solidFill>
              </a:rPr>
              <a:t>thi</a:t>
            </a:r>
            <a:endParaRPr lang="en-US" sz="1300" dirty="0">
              <a:solidFill>
                <a:srgbClr val="FFFFFF"/>
              </a:solidFill>
            </a:endParaRPr>
          </a:p>
          <a:p>
            <a:pPr lvl="1">
              <a:buFont typeface="Arial" panose="020B0604020202020204" pitchFamily="34" charset="0"/>
              <a:buChar char="•"/>
            </a:pPr>
            <a:r>
              <a:rPr lang="en-US" sz="1300" dirty="0">
                <a:solidFill>
                  <a:srgbClr val="FFFFFF"/>
                </a:solidFill>
              </a:rPr>
              <a:t>Main </a:t>
            </a:r>
            <a:r>
              <a:rPr lang="en-US" sz="1300" dirty="0" err="1">
                <a:solidFill>
                  <a:srgbClr val="FFFFFF"/>
                </a:solidFill>
              </a:rPr>
              <a:t>charact</a:t>
            </a:r>
            <a:r>
              <a:rPr lang="en-US" sz="1300" dirty="0">
                <a:solidFill>
                  <a:srgbClr val="FFFFFF"/>
                </a:solidFill>
              </a:rPr>
              <a:t> </a:t>
            </a:r>
          </a:p>
        </p:txBody>
      </p:sp>
    </p:spTree>
    <p:extLst>
      <p:ext uri="{BB962C8B-B14F-4D97-AF65-F5344CB8AC3E}">
        <p14:creationId xmlns:p14="http://schemas.microsoft.com/office/powerpoint/2010/main" val="268331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EDAC50B-BE49-49D1-AB70-ACDAE7A9F2CC}"/>
              </a:ext>
            </a:extLst>
          </p:cNvPr>
          <p:cNvPicPr/>
          <p:nvPr/>
        </p:nvPicPr>
        <p:blipFill>
          <a:blip r:embed="rId2"/>
          <a:stretch>
            <a:fillRect/>
          </a:stretch>
        </p:blipFill>
        <p:spPr>
          <a:xfrm>
            <a:off x="1678846" y="3159704"/>
            <a:ext cx="3889560" cy="2813059"/>
          </a:xfrm>
          <a:prstGeom prst="rect">
            <a:avLst/>
          </a:prstGeom>
        </p:spPr>
      </p:pic>
      <p:sp>
        <p:nvSpPr>
          <p:cNvPr id="2" name="Title 1">
            <a:extLst>
              <a:ext uri="{FF2B5EF4-FFF2-40B4-BE49-F238E27FC236}">
                <a16:creationId xmlns:a16="http://schemas.microsoft.com/office/drawing/2014/main" id="{273BB09E-0B4E-4487-9130-1603D6100C16}"/>
              </a:ext>
            </a:extLst>
          </p:cNvPr>
          <p:cNvSpPr>
            <a:spLocks noGrp="1"/>
          </p:cNvSpPr>
          <p:nvPr>
            <p:ph type="title"/>
          </p:nvPr>
        </p:nvSpPr>
        <p:spPr>
          <a:xfrm>
            <a:off x="7859485" y="634946"/>
            <a:ext cx="3690257" cy="1450757"/>
          </a:xfrm>
        </p:spPr>
        <p:txBody>
          <a:bodyPr>
            <a:normAutofit/>
          </a:bodyPr>
          <a:lstStyle/>
          <a:p>
            <a:r>
              <a:rPr lang="en-US" dirty="0"/>
              <a:t>Parts of speech</a:t>
            </a:r>
          </a:p>
        </p:txBody>
      </p:sp>
      <p:sp>
        <p:nvSpPr>
          <p:cNvPr id="3" name="Content Placeholder 2">
            <a:extLst>
              <a:ext uri="{FF2B5EF4-FFF2-40B4-BE49-F238E27FC236}">
                <a16:creationId xmlns:a16="http://schemas.microsoft.com/office/drawing/2014/main" id="{D63BDDC7-DDB4-4031-823A-87918E687FD3}"/>
              </a:ext>
            </a:extLst>
          </p:cNvPr>
          <p:cNvSpPr>
            <a:spLocks noGrp="1"/>
          </p:cNvSpPr>
          <p:nvPr>
            <p:ph idx="1"/>
          </p:nvPr>
        </p:nvSpPr>
        <p:spPr>
          <a:xfrm>
            <a:off x="7859485" y="2198914"/>
            <a:ext cx="3690257" cy="3670180"/>
          </a:xfrm>
        </p:spPr>
        <p:txBody>
          <a:bodyPr>
            <a:normAutofit/>
          </a:bodyPr>
          <a:lstStyle/>
          <a:p>
            <a:pPr marL="0" indent="0">
              <a:buNone/>
            </a:pPr>
            <a:r>
              <a:rPr lang="en-US" dirty="0"/>
              <a:t>Compiled average number of each part of speech in a review per star rating </a:t>
            </a:r>
          </a:p>
          <a:p>
            <a:pPr marL="0" indent="0">
              <a:buNone/>
            </a:pPr>
            <a:r>
              <a:rPr lang="en-US" dirty="0"/>
              <a:t>Interjections (ex. “Wow!”) are used in 5-star reviews at twice the rate of 1-star reviews</a:t>
            </a:r>
          </a:p>
        </p:txBody>
      </p:sp>
      <p:graphicFrame>
        <p:nvGraphicFramePr>
          <p:cNvPr id="5" name="Table 4">
            <a:extLst>
              <a:ext uri="{FF2B5EF4-FFF2-40B4-BE49-F238E27FC236}">
                <a16:creationId xmlns:a16="http://schemas.microsoft.com/office/drawing/2014/main" id="{B7513AB7-CC11-4516-BF67-F63F97F53E1E}"/>
              </a:ext>
            </a:extLst>
          </p:cNvPr>
          <p:cNvGraphicFramePr>
            <a:graphicFrameLocks noGrp="1"/>
          </p:cNvGraphicFramePr>
          <p:nvPr>
            <p:extLst>
              <p:ext uri="{D42A27DB-BD31-4B8C-83A1-F6EECF244321}">
                <p14:modId xmlns:p14="http://schemas.microsoft.com/office/powerpoint/2010/main" val="146646898"/>
              </p:ext>
            </p:extLst>
          </p:nvPr>
        </p:nvGraphicFramePr>
        <p:xfrm>
          <a:off x="1615528" y="731191"/>
          <a:ext cx="3952878" cy="1826264"/>
        </p:xfrm>
        <a:graphic>
          <a:graphicData uri="http://schemas.openxmlformats.org/drawingml/2006/table">
            <a:tbl>
              <a:tblPr firstRow="1" firstCol="1" bandRow="1">
                <a:tableStyleId>{5C22544A-7EE6-4342-B048-85BDC9FD1C3A}</a:tableStyleId>
              </a:tblPr>
              <a:tblGrid>
                <a:gridCol w="1036638">
                  <a:extLst>
                    <a:ext uri="{9D8B030D-6E8A-4147-A177-3AD203B41FA5}">
                      <a16:colId xmlns:a16="http://schemas.microsoft.com/office/drawing/2014/main" val="154787814"/>
                    </a:ext>
                  </a:extLst>
                </a:gridCol>
                <a:gridCol w="583248">
                  <a:extLst>
                    <a:ext uri="{9D8B030D-6E8A-4147-A177-3AD203B41FA5}">
                      <a16:colId xmlns:a16="http://schemas.microsoft.com/office/drawing/2014/main" val="2924332994"/>
                    </a:ext>
                  </a:extLst>
                </a:gridCol>
                <a:gridCol w="583248">
                  <a:extLst>
                    <a:ext uri="{9D8B030D-6E8A-4147-A177-3AD203B41FA5}">
                      <a16:colId xmlns:a16="http://schemas.microsoft.com/office/drawing/2014/main" val="916743419"/>
                    </a:ext>
                  </a:extLst>
                </a:gridCol>
                <a:gridCol w="583248">
                  <a:extLst>
                    <a:ext uri="{9D8B030D-6E8A-4147-A177-3AD203B41FA5}">
                      <a16:colId xmlns:a16="http://schemas.microsoft.com/office/drawing/2014/main" val="1561108124"/>
                    </a:ext>
                  </a:extLst>
                </a:gridCol>
                <a:gridCol w="583248">
                  <a:extLst>
                    <a:ext uri="{9D8B030D-6E8A-4147-A177-3AD203B41FA5}">
                      <a16:colId xmlns:a16="http://schemas.microsoft.com/office/drawing/2014/main" val="227418121"/>
                    </a:ext>
                  </a:extLst>
                </a:gridCol>
                <a:gridCol w="583248">
                  <a:extLst>
                    <a:ext uri="{9D8B030D-6E8A-4147-A177-3AD203B41FA5}">
                      <a16:colId xmlns:a16="http://schemas.microsoft.com/office/drawing/2014/main" val="698654954"/>
                    </a:ext>
                  </a:extLst>
                </a:gridCol>
              </a:tblGrid>
              <a:tr h="0">
                <a:tc>
                  <a:txBody>
                    <a:bodyPr/>
                    <a:lstStyle/>
                    <a:p>
                      <a:pPr marL="0" marR="0">
                        <a:lnSpc>
                          <a:spcPct val="107000"/>
                        </a:lnSpc>
                        <a:spcBef>
                          <a:spcPts val="0"/>
                        </a:spcBef>
                        <a:spcAft>
                          <a:spcPts val="0"/>
                        </a:spcAft>
                      </a:pPr>
                      <a:r>
                        <a:rPr lang="en-US" sz="1400">
                          <a:effectLst/>
                        </a:rPr>
                        <a:t>No. of stars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0125391"/>
                  </a:ext>
                </a:extLst>
              </a:tr>
              <a:tr h="0">
                <a:tc>
                  <a:txBody>
                    <a:bodyPr/>
                    <a:lstStyle/>
                    <a:p>
                      <a:pPr marL="0" marR="0">
                        <a:lnSpc>
                          <a:spcPct val="107000"/>
                        </a:lnSpc>
                        <a:spcBef>
                          <a:spcPts val="0"/>
                        </a:spcBef>
                        <a:spcAft>
                          <a:spcPts val="0"/>
                        </a:spcAft>
                      </a:pPr>
                      <a:r>
                        <a:rPr lang="en-US" sz="1400">
                          <a:effectLst/>
                        </a:rPr>
                        <a:t>Adjective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19.18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21.48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22.28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21.74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16.70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618267"/>
                  </a:ext>
                </a:extLst>
              </a:tr>
              <a:tr h="0">
                <a:tc>
                  <a:txBody>
                    <a:bodyPr/>
                    <a:lstStyle/>
                    <a:p>
                      <a:pPr marL="0" marR="0">
                        <a:lnSpc>
                          <a:spcPct val="107000"/>
                        </a:lnSpc>
                        <a:spcBef>
                          <a:spcPts val="0"/>
                        </a:spcBef>
                        <a:spcAft>
                          <a:spcPts val="0"/>
                        </a:spcAft>
                      </a:pPr>
                      <a:r>
                        <a:rPr lang="en-US" sz="1400">
                          <a:effectLst/>
                        </a:rPr>
                        <a:t>Adverb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18.30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17.61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813685"/>
                  </a:ext>
                </a:extLst>
              </a:tr>
              <a:tr h="0">
                <a:tc>
                  <a:txBody>
                    <a:bodyPr/>
                    <a:lstStyle/>
                    <a:p>
                      <a:pPr marL="0" marR="0">
                        <a:lnSpc>
                          <a:spcPct val="107000"/>
                        </a:lnSpc>
                        <a:spcBef>
                          <a:spcPts val="0"/>
                        </a:spcBef>
                        <a:spcAft>
                          <a:spcPts val="0"/>
                        </a:spcAft>
                      </a:pPr>
                      <a:r>
                        <a:rPr lang="en-US" sz="1400">
                          <a:effectLst/>
                        </a:rPr>
                        <a:t>Interjection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0.40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619577"/>
                  </a:ext>
                </a:extLst>
              </a:tr>
              <a:tr h="0">
                <a:tc>
                  <a:txBody>
                    <a:bodyPr/>
                    <a:lstStyle/>
                    <a:p>
                      <a:pPr marL="0" marR="0">
                        <a:lnSpc>
                          <a:spcPct val="107000"/>
                        </a:lnSpc>
                        <a:spcBef>
                          <a:spcPts val="0"/>
                        </a:spcBef>
                        <a:spcAft>
                          <a:spcPts val="0"/>
                        </a:spcAft>
                      </a:pPr>
                      <a:r>
                        <a:rPr lang="en-US" sz="1400">
                          <a:effectLst/>
                        </a:rPr>
                        <a:t>Noun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35.45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38.57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39.51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38.88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30.10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2571626"/>
                  </a:ext>
                </a:extLst>
              </a:tr>
              <a:tr h="0">
                <a:tc>
                  <a:txBody>
                    <a:bodyPr/>
                    <a:lstStyle/>
                    <a:p>
                      <a:pPr marL="0" marR="0">
                        <a:lnSpc>
                          <a:spcPct val="107000"/>
                        </a:lnSpc>
                        <a:spcBef>
                          <a:spcPts val="0"/>
                        </a:spcBef>
                        <a:spcAft>
                          <a:spcPts val="0"/>
                        </a:spcAft>
                      </a:pPr>
                      <a:r>
                        <a:rPr lang="en-US" sz="1400">
                          <a:effectLst/>
                        </a:rPr>
                        <a:t>Number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1.99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3226855"/>
                  </a:ext>
                </a:extLst>
              </a:tr>
              <a:tr h="0">
                <a:tc>
                  <a:txBody>
                    <a:bodyPr/>
                    <a:lstStyle/>
                    <a:p>
                      <a:pPr marL="0" marR="0">
                        <a:lnSpc>
                          <a:spcPct val="107000"/>
                        </a:lnSpc>
                        <a:spcBef>
                          <a:spcPts val="0"/>
                        </a:spcBef>
                        <a:spcAft>
                          <a:spcPts val="0"/>
                        </a:spcAft>
                      </a:pPr>
                      <a:r>
                        <a:rPr lang="en-US" sz="1400">
                          <a:effectLst/>
                        </a:rPr>
                        <a:t>Pronoun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12.57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13.88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12.51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3437233"/>
                  </a:ext>
                </a:extLst>
              </a:tr>
              <a:tr h="0">
                <a:tc>
                  <a:txBody>
                    <a:bodyPr/>
                    <a:lstStyle/>
                    <a:p>
                      <a:pPr marL="0" marR="0">
                        <a:lnSpc>
                          <a:spcPct val="107000"/>
                        </a:lnSpc>
                        <a:spcBef>
                          <a:spcPts val="0"/>
                        </a:spcBef>
                        <a:spcAft>
                          <a:spcPts val="0"/>
                        </a:spcAft>
                      </a:pPr>
                      <a:r>
                        <a:rPr lang="en-US" sz="1400">
                          <a:effectLst/>
                        </a:rPr>
                        <a:t>Verb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36.66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40.03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39.57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36.93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28.61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6204542"/>
                  </a:ext>
                </a:extLst>
              </a:tr>
            </a:tbl>
          </a:graphicData>
        </a:graphic>
      </p:graphicFrame>
    </p:spTree>
    <p:extLst>
      <p:ext uri="{BB962C8B-B14F-4D97-AF65-F5344CB8AC3E}">
        <p14:creationId xmlns:p14="http://schemas.microsoft.com/office/powerpoint/2010/main" val="400628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84A79C-73D3-4534-B201-400D9B32E0C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chemeClr val="tx1">
                    <a:lumMod val="85000"/>
                    <a:lumOff val="15000"/>
                  </a:schemeClr>
                </a:solidFill>
              </a:rPr>
              <a:t>Predictive Modeling</a:t>
            </a:r>
          </a:p>
        </p:txBody>
      </p:sp>
    </p:spTree>
    <p:extLst>
      <p:ext uri="{BB962C8B-B14F-4D97-AF65-F5344CB8AC3E}">
        <p14:creationId xmlns:p14="http://schemas.microsoft.com/office/powerpoint/2010/main" val="288779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45EA-0F83-4378-9F1C-4F1C74B2469D}"/>
              </a:ext>
            </a:extLst>
          </p:cNvPr>
          <p:cNvSpPr>
            <a:spLocks noGrp="1"/>
          </p:cNvSpPr>
          <p:nvPr>
            <p:ph type="title"/>
          </p:nvPr>
        </p:nvSpPr>
        <p:spPr/>
        <p:txBody>
          <a:bodyPr/>
          <a:lstStyle/>
          <a:p>
            <a:r>
              <a:rPr lang="en-US" dirty="0"/>
              <a:t>Naïve Bayes classifier</a:t>
            </a:r>
          </a:p>
        </p:txBody>
      </p:sp>
      <p:sp>
        <p:nvSpPr>
          <p:cNvPr id="3" name="Content Placeholder 2">
            <a:extLst>
              <a:ext uri="{FF2B5EF4-FFF2-40B4-BE49-F238E27FC236}">
                <a16:creationId xmlns:a16="http://schemas.microsoft.com/office/drawing/2014/main" id="{ED8A5FBB-C403-4B66-8E1A-F20107271318}"/>
              </a:ext>
            </a:extLst>
          </p:cNvPr>
          <p:cNvSpPr>
            <a:spLocks noGrp="1"/>
          </p:cNvSpPr>
          <p:nvPr>
            <p:ph idx="1"/>
          </p:nvPr>
        </p:nvSpPr>
        <p:spPr>
          <a:xfrm>
            <a:off x="1193074" y="1915402"/>
            <a:ext cx="10058400" cy="4023360"/>
          </a:xfrm>
        </p:spPr>
        <p:txBody>
          <a:bodyPr/>
          <a:lstStyle/>
          <a:p>
            <a:pPr marL="0" indent="0">
              <a:buNone/>
            </a:pPr>
            <a:r>
              <a:rPr lang="en-US" b="1" dirty="0"/>
              <a:t>Goal: </a:t>
            </a:r>
            <a:r>
              <a:rPr lang="en-US" dirty="0"/>
              <a:t>Find probability of each star rating given a bag-of-words representation of review text</a:t>
            </a:r>
          </a:p>
          <a:p>
            <a:pPr marL="0" indent="0">
              <a:buNone/>
            </a:pPr>
            <a:r>
              <a:rPr lang="en-US" b="1" dirty="0"/>
              <a:t>Result: </a:t>
            </a:r>
            <a:r>
              <a:rPr lang="en-US" dirty="0"/>
              <a:t>60% accuracy on the test set</a:t>
            </a:r>
          </a:p>
          <a:p>
            <a:pPr marL="0" indent="0">
              <a:buNone/>
            </a:pPr>
            <a:r>
              <a:rPr lang="en-US" dirty="0"/>
              <a:t>Performs well on 1-star and 5-star reviews but struggles with 3-star</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11144947-1DEC-42C6-9523-A4A0BD97B3EA}"/>
                  </a:ext>
                </a:extLst>
              </p:cNvPr>
              <p:cNvSpPr/>
              <p:nvPr/>
            </p:nvSpPr>
            <p:spPr>
              <a:xfrm>
                <a:off x="3725308" y="4148629"/>
                <a:ext cx="3959346" cy="100495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𝑐</m:t>
                          </m:r>
                        </m:e>
                        <m:e>
                          <m:r>
                            <a:rPr lang="en-US" sz="2800" i="1">
                              <a:latin typeface="Cambria Math" panose="02040503050406030204" pitchFamily="18" charset="0"/>
                            </a:rPr>
                            <m:t>𝑓</m:t>
                          </m:r>
                        </m:e>
                      </m:d>
                      <m:r>
                        <a:rPr lang="en-US" sz="2800" i="0">
                          <a:latin typeface="Cambria Math" panose="02040503050406030204" pitchFamily="18" charset="0"/>
                        </a:rPr>
                        <m:t>= </m:t>
                      </m:r>
                      <m:f>
                        <m:fPr>
                          <m:ctrlPr>
                            <a:rPr lang="en-US" sz="2800" i="1">
                              <a:latin typeface="Cambria Math" panose="02040503050406030204" pitchFamily="18" charset="0"/>
                            </a:rPr>
                          </m:ctrlPr>
                        </m:fPr>
                        <m:num>
                          <m:d>
                            <m:dPr>
                              <m:begChr m:val=""/>
                              <m:ctrlPr>
                                <a:rPr lang="en-US" sz="2800" i="1">
                                  <a:latin typeface="Cambria Math" panose="02040503050406030204" pitchFamily="18" charset="0"/>
                                </a:rPr>
                              </m:ctrlPr>
                            </m:dPr>
                            <m:e>
                              <m:r>
                                <a:rPr lang="en-US" sz="2800" i="1">
                                  <a:latin typeface="Cambria Math" panose="02040503050406030204" pitchFamily="18" charset="0"/>
                                </a:rPr>
                                <m:t>𝑃</m:t>
                              </m:r>
                              <m:r>
                                <a:rPr lang="en-US" sz="2800" i="0">
                                  <a:latin typeface="Cambria Math" panose="02040503050406030204" pitchFamily="18" charset="0"/>
                                </a:rPr>
                                <m:t>(</m:t>
                              </m:r>
                              <m:r>
                                <a:rPr lang="en-US" sz="2800" i="1">
                                  <a:latin typeface="Cambria Math" panose="02040503050406030204" pitchFamily="18" charset="0"/>
                                </a:rPr>
                                <m:t>𝑐</m:t>
                              </m:r>
                              <m:r>
                                <a:rPr lang="en-US" sz="2800" i="0">
                                  <a:latin typeface="Cambria Math" panose="02040503050406030204" pitchFamily="18" charset="0"/>
                                </a:rPr>
                                <m:t>∩</m:t>
                              </m:r>
                              <m:r>
                                <a:rPr lang="en-US" sz="2800" i="1">
                                  <a:latin typeface="Cambria Math" panose="02040503050406030204" pitchFamily="18" charset="0"/>
                                </a:rPr>
                                <m:t>𝑓</m:t>
                              </m:r>
                            </m:e>
                          </m:d>
                        </m:num>
                        <m:den>
                          <m:d>
                            <m:dPr>
                              <m:begChr m:val=""/>
                              <m:ctrlPr>
                                <a:rPr lang="en-US" sz="2800" i="1">
                                  <a:latin typeface="Cambria Math" panose="02040503050406030204" pitchFamily="18" charset="0"/>
                                </a:rPr>
                              </m:ctrlPr>
                            </m:dPr>
                            <m:e>
                              <m:r>
                                <a:rPr lang="en-US" sz="2800" i="1">
                                  <a:latin typeface="Cambria Math" panose="02040503050406030204" pitchFamily="18" charset="0"/>
                                </a:rPr>
                                <m:t>𝑃</m:t>
                              </m:r>
                              <m:r>
                                <a:rPr lang="en-US" sz="2800" i="0">
                                  <a:latin typeface="Cambria Math" panose="02040503050406030204" pitchFamily="18" charset="0"/>
                                </a:rPr>
                                <m:t>(</m:t>
                              </m:r>
                              <m:r>
                                <a:rPr lang="en-US" sz="2800" i="1">
                                  <a:latin typeface="Cambria Math" panose="02040503050406030204" pitchFamily="18" charset="0"/>
                                </a:rPr>
                                <m:t>𝑓</m:t>
                              </m:r>
                            </m:e>
                          </m:d>
                        </m:den>
                      </m:f>
                    </m:oMath>
                  </m:oMathPara>
                </a14:m>
                <a:endParaRPr lang="en-US" sz="2800" dirty="0"/>
              </a:p>
            </p:txBody>
          </p:sp>
        </mc:Choice>
        <mc:Fallback>
          <p:sp>
            <p:nvSpPr>
              <p:cNvPr id="4" name="Rectangle 3">
                <a:extLst>
                  <a:ext uri="{FF2B5EF4-FFF2-40B4-BE49-F238E27FC236}">
                    <a16:creationId xmlns:a16="http://schemas.microsoft.com/office/drawing/2014/main" id="{11144947-1DEC-42C6-9523-A4A0BD97B3EA}"/>
                  </a:ext>
                </a:extLst>
              </p:cNvPr>
              <p:cNvSpPr>
                <a:spLocks noRot="1" noChangeAspect="1" noMove="1" noResize="1" noEditPoints="1" noAdjustHandles="1" noChangeArrowheads="1" noChangeShapeType="1" noTextEdit="1"/>
              </p:cNvSpPr>
              <p:nvPr/>
            </p:nvSpPr>
            <p:spPr>
              <a:xfrm>
                <a:off x="3725308" y="4148629"/>
                <a:ext cx="3959346" cy="100495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09623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232</TotalTime>
  <Words>1451</Words>
  <Application>Microsoft Office PowerPoint</Application>
  <PresentationFormat>Widescreen</PresentationFormat>
  <Paragraphs>277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Retrospect</vt:lpstr>
      <vt:lpstr>Amazon Book Review Analysis with NLP</vt:lpstr>
      <vt:lpstr>Introduction</vt:lpstr>
      <vt:lpstr>Data Sets</vt:lpstr>
      <vt:lpstr>Data Exploration</vt:lpstr>
      <vt:lpstr>Initial analysis</vt:lpstr>
      <vt:lpstr>N-gram analysis</vt:lpstr>
      <vt:lpstr>Parts of speech</vt:lpstr>
      <vt:lpstr>Predictive Modeling</vt:lpstr>
      <vt:lpstr>Naïve Bayes classifier</vt:lpstr>
      <vt:lpstr>Naïve Bayes classifier example</vt:lpstr>
      <vt:lpstr>Naïve Bayes classifier example</vt:lpstr>
      <vt:lpstr>Naïve Bayes classifier example</vt:lpstr>
      <vt:lpstr>Topic modeling</vt:lpstr>
      <vt:lpstr>Pre-processing example</vt:lpstr>
      <vt:lpstr>Topics created</vt:lpstr>
      <vt:lpstr>2-D visualization</vt:lpstr>
      <vt:lpstr>Topic model example</vt:lpstr>
      <vt:lpstr>Recommender system overview</vt:lpstr>
      <vt:lpstr>Recommender system in action</vt:lpstr>
      <vt:lpstr>Recommender system in action</vt:lpstr>
      <vt:lpstr>Recommendations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Book Review Analysis with NLP</dc:title>
  <dc:creator>Melanie Hanna</dc:creator>
  <cp:lastModifiedBy>Melanie Hanna</cp:lastModifiedBy>
  <cp:revision>15</cp:revision>
  <dcterms:created xsi:type="dcterms:W3CDTF">2017-08-06T17:16:40Z</dcterms:created>
  <dcterms:modified xsi:type="dcterms:W3CDTF">2017-08-06T21:09:00Z</dcterms:modified>
</cp:coreProperties>
</file>