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72" r:id="rId5"/>
    <p:sldId id="260" r:id="rId6"/>
    <p:sldId id="259" r:id="rId7"/>
    <p:sldId id="265" r:id="rId8"/>
    <p:sldId id="274" r:id="rId9"/>
    <p:sldId id="270" r:id="rId10"/>
    <p:sldId id="267" r:id="rId11"/>
    <p:sldId id="273" r:id="rId12"/>
    <p:sldId id="261" r:id="rId13"/>
    <p:sldId id="275" r:id="rId14"/>
    <p:sldId id="276" r:id="rId15"/>
    <p:sldId id="262" r:id="rId16"/>
    <p:sldId id="277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8" d="100"/>
          <a:sy n="78" d="100"/>
        </p:scale>
        <p:origin x="169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ub.cmap.illinois.gov/dataset/community-data-snapshots-raw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irt field&#10;&#10;Description generated with very high confidence">
            <a:extLst>
              <a:ext uri="{FF2B5EF4-FFF2-40B4-BE49-F238E27FC236}">
                <a16:creationId xmlns:a16="http://schemas.microsoft.com/office/drawing/2014/main" id="{20DBC224-1D65-4B6B-8699-E06F49165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89" b="622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74FA4-DFF2-4B9D-8817-8074B106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6700"/>
              <a:t>POTHOLE ANALYSIS in THE CITY OF Chicago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79BA5-7073-4CEE-A9B0-D072341F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Melanie Hanna</a:t>
            </a:r>
          </a:p>
          <a:p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43358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6FE1-EA9F-4910-A9CC-35DE274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North vs. South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58B-711F-4CB5-A9C6-5C651C11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Southern community areas typically see more potholes per block than northern areas</a:t>
            </a:r>
          </a:p>
          <a:p>
            <a:pPr lvl="1"/>
            <a:r>
              <a:rPr lang="en-US" dirty="0"/>
              <a:t>Southern average: 13.1 holes</a:t>
            </a:r>
          </a:p>
          <a:p>
            <a:pPr lvl="1"/>
            <a:r>
              <a:rPr lang="en-US" dirty="0"/>
              <a:t>Northern average: 9.0 holes</a:t>
            </a:r>
          </a:p>
          <a:p>
            <a:r>
              <a:rPr lang="en-US" dirty="0"/>
              <a:t>Northern areas wait longer on average for pothole repair than southern community areas</a:t>
            </a:r>
          </a:p>
          <a:p>
            <a:pPr lvl="1"/>
            <a:r>
              <a:rPr lang="en-US" dirty="0"/>
              <a:t>Southern average: 21.1 days</a:t>
            </a:r>
          </a:p>
          <a:p>
            <a:pPr lvl="1"/>
            <a:r>
              <a:rPr lang="en-US" dirty="0"/>
              <a:t>Northern average: 36.4 days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69E42-1915-4CB3-B00A-BB7D39BC2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17704" y="361950"/>
            <a:ext cx="3032820" cy="2915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F9FF-E1EE-4B95-8507-55134D10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704" y="3610970"/>
            <a:ext cx="3032820" cy="2913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94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C7E6-61F5-4857-B3DE-DD50F6F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PREDictive</a:t>
            </a:r>
            <a:r>
              <a:rPr lang="en-US" dirty="0"/>
              <a:t>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3213-69A7-47D2-A259-60A18D47A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033FA-1F3E-41A9-8EFA-D0CCA23EC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2158" y="1788160"/>
            <a:ext cx="5201796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F1062-F8CA-43DB-AB96-AE0A876A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5EE-420C-4CF4-A948-AA4EAED8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Selected 19 features from the census data covering:</a:t>
            </a:r>
          </a:p>
          <a:p>
            <a:pPr lvl="1"/>
            <a:r>
              <a:rPr lang="en-US" sz="1800" dirty="0"/>
              <a:t>Median age</a:t>
            </a:r>
          </a:p>
          <a:p>
            <a:pPr lvl="1"/>
            <a:r>
              <a:rPr lang="en-US" sz="1800" dirty="0"/>
              <a:t>Median income</a:t>
            </a:r>
          </a:p>
          <a:p>
            <a:pPr lvl="1"/>
            <a:r>
              <a:rPr lang="en-US" sz="1800" dirty="0"/>
              <a:t>Race</a:t>
            </a:r>
          </a:p>
          <a:p>
            <a:pPr lvl="1"/>
            <a:r>
              <a:rPr lang="en-US" sz="1800" dirty="0"/>
              <a:t>Mode of transport for commuting</a:t>
            </a:r>
          </a:p>
          <a:p>
            <a:pPr lvl="1"/>
            <a:r>
              <a:rPr lang="en-US" sz="1800" dirty="0"/>
              <a:t>Percent of land used as industrial, commercial, residential, &amp; transportation</a:t>
            </a:r>
          </a:p>
          <a:p>
            <a:pPr lvl="1"/>
            <a:r>
              <a:rPr lang="en-US" sz="1800" dirty="0"/>
              <a:t>Percent of owner-occupied housing</a:t>
            </a:r>
          </a:p>
          <a:p>
            <a:r>
              <a:rPr lang="en-US" sz="1800" dirty="0"/>
              <a:t>Correlation matrix shows some relationships but none strong enough to skew the model</a:t>
            </a:r>
          </a:p>
        </p:txBody>
      </p:sp>
    </p:spTree>
    <p:extLst>
      <p:ext uri="{BB962C8B-B14F-4D97-AF65-F5344CB8AC3E}">
        <p14:creationId xmlns:p14="http://schemas.microsoft.com/office/powerpoint/2010/main" val="337667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EB50A-7664-4B70-BAE6-47BF19D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Linear regression on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2ABF-4FAA-4084-847E-9E6EE9EA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Model explains 37% of the variance in the data – a moderate value for fit</a:t>
            </a:r>
          </a:p>
          <a:p>
            <a:r>
              <a:rPr lang="en-US" dirty="0"/>
              <a:t>Large increase in error from training set to test data, indicating an overfit model that does not generalize well</a:t>
            </a:r>
          </a:p>
          <a:p>
            <a:r>
              <a:rPr lang="en-US" dirty="0"/>
              <a:t>Linear regression is not a good choice for this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35272-1978-4B37-AFE8-CCB46F6C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9"/>
          <a:stretch/>
        </p:blipFill>
        <p:spPr>
          <a:xfrm>
            <a:off x="1272111" y="1220117"/>
            <a:ext cx="4367213" cy="433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85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B50A-7664-4B70-BAE6-47BF19D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Linear regression on number of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2ABF-4FAA-4084-847E-9E6EE9EA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Model explains 65% of the variance in the data – a much better fit than the response model</a:t>
            </a:r>
          </a:p>
          <a:p>
            <a:r>
              <a:rPr lang="en-US" dirty="0"/>
              <a:t>Small error on both training and test data</a:t>
            </a:r>
          </a:p>
          <a:p>
            <a:r>
              <a:rPr lang="en-US" dirty="0"/>
              <a:t>Linear regression models the number of holes found per block very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54E09-A7DA-4E59-8E3A-51C35379F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45"/>
          <a:stretch/>
        </p:blipFill>
        <p:spPr>
          <a:xfrm>
            <a:off x="1320628" y="1280211"/>
            <a:ext cx="4375836" cy="4248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561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3C78-1F0F-41A2-8FF6-C58BACE2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Random tree regression on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08D9-3F7D-441B-A3C5-55E63ACE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66270" cy="3581400"/>
          </a:xfrm>
        </p:spPr>
        <p:txBody>
          <a:bodyPr/>
          <a:lstStyle/>
          <a:p>
            <a:r>
              <a:rPr lang="en-US" dirty="0"/>
              <a:t>Model explains 89% of data’s variance but does not generalize well to the test set</a:t>
            </a:r>
          </a:p>
          <a:p>
            <a:r>
              <a:rPr lang="en-US" dirty="0"/>
              <a:t>Percentage of land zoned as commercial and percent of vacant land are most important features during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ECEB-36A3-4998-AAF3-1D8785B0B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4446" y="2171700"/>
            <a:ext cx="5215684" cy="33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402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BF57-7C8E-47F5-BF25-4AFE05BE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 regression on number of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E6D6-460B-4A19-BFC0-E7432476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63978" cy="3581400"/>
          </a:xfrm>
        </p:spPr>
        <p:txBody>
          <a:bodyPr/>
          <a:lstStyle/>
          <a:p>
            <a:r>
              <a:rPr lang="en-US" dirty="0"/>
              <a:t>Model explains 90% of the variance in the data</a:t>
            </a:r>
          </a:p>
          <a:p>
            <a:r>
              <a:rPr lang="en-US" dirty="0"/>
              <a:t>Error on the training and test set is remarkably low</a:t>
            </a:r>
          </a:p>
          <a:p>
            <a:r>
              <a:rPr lang="en-US" dirty="0"/>
              <a:t>Percentage of black residents is by far the most important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7D48C-1A42-49F7-BCFB-21F88EA705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8572" y="2082339"/>
            <a:ext cx="4917990" cy="3230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864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38B4C7-E1AC-4921-903A-81B73017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2078417"/>
            <a:ext cx="3613752" cy="3246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7214-3E4C-4EE1-A114-52F32BC6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61" y="710513"/>
            <a:ext cx="6562905" cy="1485900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B5C0-8811-401B-BFA7-08C0910E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1767016"/>
            <a:ext cx="6982446" cy="4100384"/>
          </a:xfrm>
        </p:spPr>
        <p:txBody>
          <a:bodyPr>
            <a:normAutofit/>
          </a:bodyPr>
          <a:lstStyle/>
          <a:p>
            <a:pPr>
              <a:lnSpc>
                <a:spcPct val="84000"/>
              </a:lnSpc>
            </a:pPr>
            <a:r>
              <a:rPr lang="en-US" dirty="0"/>
              <a:t>Combined census features from regression models and pothole data into one dataset and reduced to 2 dimensions</a:t>
            </a:r>
          </a:p>
          <a:p>
            <a:pPr>
              <a:lnSpc>
                <a:spcPct val="84000"/>
              </a:lnSpc>
            </a:pPr>
            <a:r>
              <a:rPr lang="en-US" dirty="0"/>
              <a:t>Trained clustering model around 2 clusters to explore north-south relationships in community areas</a:t>
            </a:r>
          </a:p>
          <a:p>
            <a:pPr lvl="1">
              <a:lnSpc>
                <a:spcPct val="84000"/>
              </a:lnSpc>
            </a:pPr>
            <a:r>
              <a:rPr lang="en-US" u="sng" dirty="0"/>
              <a:t>Cluster 1</a:t>
            </a:r>
            <a:r>
              <a:rPr lang="en-US" dirty="0"/>
              <a:t>: 12 northern CA’s and 2 southern ones</a:t>
            </a:r>
          </a:p>
          <a:p>
            <a:pPr lvl="1">
              <a:lnSpc>
                <a:spcPct val="84000"/>
              </a:lnSpc>
            </a:pPr>
            <a:r>
              <a:rPr lang="en-US" u="sng" dirty="0"/>
              <a:t>Cluster 2</a:t>
            </a:r>
            <a:r>
              <a:rPr lang="en-US" dirty="0"/>
              <a:t>: 5 northern CA's and 27 southern ones</a:t>
            </a:r>
          </a:p>
          <a:p>
            <a:pPr>
              <a:lnSpc>
                <a:spcPct val="84000"/>
              </a:lnSpc>
            </a:pPr>
            <a:r>
              <a:rPr lang="en-US" dirty="0"/>
              <a:t>Clustering model then applied to test data</a:t>
            </a:r>
          </a:p>
          <a:p>
            <a:pPr lvl="1">
              <a:lnSpc>
                <a:spcPct val="84000"/>
              </a:lnSpc>
            </a:pPr>
            <a:r>
              <a:rPr lang="en-US" u="sng" dirty="0"/>
              <a:t>Cluster 1</a:t>
            </a:r>
            <a:r>
              <a:rPr lang="en-US" dirty="0"/>
              <a:t>: 3 northern CA's and 0 southern ones</a:t>
            </a:r>
          </a:p>
          <a:p>
            <a:pPr lvl="1">
              <a:lnSpc>
                <a:spcPct val="84000"/>
              </a:lnSpc>
            </a:pPr>
            <a:r>
              <a:rPr lang="en-US" u="sng" dirty="0"/>
              <a:t>Cluster 2</a:t>
            </a:r>
            <a:r>
              <a:rPr lang="en-US" dirty="0"/>
              <a:t>: 0 northern CA's and 15 southern ones</a:t>
            </a:r>
          </a:p>
          <a:p>
            <a:pPr>
              <a:lnSpc>
                <a:spcPct val="84000"/>
              </a:lnSpc>
            </a:pPr>
            <a:r>
              <a:rPr lang="en-US" dirty="0"/>
              <a:t>Very accurate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53130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irt field&#10;&#10;Description generated with very high confidence">
            <a:extLst>
              <a:ext uri="{FF2B5EF4-FFF2-40B4-BE49-F238E27FC236}">
                <a16:creationId xmlns:a16="http://schemas.microsoft.com/office/drawing/2014/main" id="{FF5A3460-645F-4155-8D5B-C218E1EB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86" r="1" b="6223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BE57-EC16-481A-A736-7DDEEE64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Recommendations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42EE-92DD-434F-A70C-1D66B2F7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bg2"/>
                </a:solidFill>
              </a:rPr>
              <a:t>Use censusreporter.org to gather census data on smaller geographies</a:t>
            </a:r>
          </a:p>
          <a:p>
            <a:pPr lvl="0"/>
            <a:r>
              <a:rPr lang="en-US">
                <a:solidFill>
                  <a:schemeClr val="bg2"/>
                </a:solidFill>
              </a:rPr>
              <a:t>For the City: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Conduct a study to determine the root cause of the north/south divide in 311 service request response time</a:t>
            </a:r>
          </a:p>
          <a:p>
            <a:r>
              <a:rPr lang="en-US">
                <a:solidFill>
                  <a:schemeClr val="bg2"/>
                </a:solidFill>
              </a:rPr>
              <a:t>For Chicago residents: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Lobby your alderman if your community area has a longer than average response time for pothole repair requests or if a large number of potholes are expected per block in your neighborhood.  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Plot your daily commute to determine if those streets are pothole-ridden and route a new course on smoother roads.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BA4F1-8359-46CA-99C4-9F2C6775D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6695" y="0"/>
            <a:ext cx="540962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259F8-3F0E-4AE1-B161-0F121228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9D93-DAFB-4744-A7A3-99BEB663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We set out to:</a:t>
            </a:r>
          </a:p>
          <a:p>
            <a:pPr lvl="1"/>
            <a:r>
              <a:rPr lang="en-US" dirty="0"/>
              <a:t>Analyze pothole data across all 77 community areas in the city of Chicago</a:t>
            </a:r>
          </a:p>
          <a:p>
            <a:pPr lvl="1"/>
            <a:r>
              <a:rPr lang="en-US" dirty="0"/>
              <a:t>Compare to census data to discover patterns in demographic/economic variables</a:t>
            </a:r>
          </a:p>
          <a:p>
            <a:pPr lvl="1"/>
            <a:r>
              <a:rPr lang="en-US" dirty="0"/>
              <a:t>Create predictive models to forecast pothole metrics for a given geographic area </a:t>
            </a:r>
          </a:p>
        </p:txBody>
      </p:sp>
    </p:spTree>
    <p:extLst>
      <p:ext uri="{BB962C8B-B14F-4D97-AF65-F5344CB8AC3E}">
        <p14:creationId xmlns:p14="http://schemas.microsoft.com/office/powerpoint/2010/main" val="9114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DB86-5C5E-4D07-903E-08724142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F4A7-D22F-4596-9D1B-83AB333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829800" cy="4132385"/>
          </a:xfrm>
        </p:spPr>
        <p:txBody>
          <a:bodyPr>
            <a:normAutofit/>
          </a:bodyPr>
          <a:lstStyle/>
          <a:p>
            <a:r>
              <a:rPr lang="en-US" dirty="0"/>
              <a:t>City of Chicago’s 311 Service Request database from January 2011 to June 2017</a:t>
            </a:r>
          </a:p>
          <a:p>
            <a:pPr lvl="1"/>
            <a:r>
              <a:rPr lang="en-US" dirty="0"/>
              <a:t>More than 477,000 pothole reports</a:t>
            </a:r>
          </a:p>
          <a:p>
            <a:pPr lvl="1"/>
            <a:r>
              <a:rPr lang="en-US" dirty="0"/>
              <a:t>Includes creation and completion date, number of potholes found on block when crew arrives, physical address of request</a:t>
            </a:r>
          </a:p>
          <a:p>
            <a:r>
              <a:rPr lang="en-US" dirty="0"/>
              <a:t>Chicago Metropolitan Agency for Planning (CMAP)’s Community Snapshot data:</a:t>
            </a:r>
          </a:p>
          <a:p>
            <a:pPr lvl="1"/>
            <a:r>
              <a:rPr lang="en-US" dirty="0"/>
              <a:t>77 community areas</a:t>
            </a:r>
          </a:p>
          <a:p>
            <a:pPr lvl="1"/>
            <a:r>
              <a:rPr lang="en-US" dirty="0"/>
              <a:t>Sourced from U.S. Census Bureau's 2010-14 American Community Survey, Longitudinal Employment-Household Dynamics data for 2014, and 2014/2015 data from the Illinois Department of Employment Security and the Illinois Department of Revenue </a:t>
            </a:r>
          </a:p>
          <a:p>
            <a:pPr lvl="1"/>
            <a:r>
              <a:rPr lang="en-US" dirty="0"/>
              <a:t>155 metrics in total (median income, percent vacant housing, etc.)</a:t>
            </a:r>
            <a:endParaRPr lang="en-US" u="sng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688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ABAD-E929-42BA-B7E7-326EA905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5304-1CE7-4B91-A9F1-B1D37DA70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7B8D-0E2C-497D-BE21-C676EA83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pPr>
              <a:lnSpc>
                <a:spcPct val="79000"/>
              </a:lnSpc>
            </a:pPr>
            <a:r>
              <a:rPr lang="en-US" sz="3700"/>
              <a:t>Service requests by community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10BC-9B49-4A7D-A191-6851EFC2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Linear relationship between total population and the annual number of pothole repair requests</a:t>
            </a:r>
          </a:p>
          <a:p>
            <a:r>
              <a:rPr lang="en-US" dirty="0"/>
              <a:t>Slope of regression line indicates 2.1 requests are submitted per 100 residents, regardless of community area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6CB74-7CD6-4D0A-B817-B825D6E3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2" y="751553"/>
            <a:ext cx="5820697" cy="51158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833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AA76E-8BDC-487A-9F63-4912630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Service requests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A724-7334-4E23-A818-6ECDACE6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87" y="1638676"/>
            <a:ext cx="9368513" cy="3581400"/>
          </a:xfrm>
        </p:spPr>
        <p:txBody>
          <a:bodyPr>
            <a:normAutofit/>
          </a:bodyPr>
          <a:lstStyle/>
          <a:p>
            <a:r>
              <a:rPr lang="en-US" sz="1800" dirty="0"/>
              <a:t>Spike in requests in early 2014 aligns with winter vortex</a:t>
            </a:r>
          </a:p>
          <a:p>
            <a:r>
              <a:rPr lang="en-US" sz="1800" dirty="0"/>
              <a:t>Regular increase in springtime months</a:t>
            </a:r>
          </a:p>
          <a:p>
            <a:pPr lvl="1"/>
            <a:r>
              <a:rPr lang="en-US" sz="1800" dirty="0"/>
              <a:t>43.5% of all requests occur in 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C4198-7CFF-43B2-8463-A55A2A14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2955684"/>
            <a:ext cx="7513689" cy="3571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40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17C4-CC49-4D10-9318-11D3B2A5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Pothole metrics vs.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2310-E8C3-4FA9-9581-5D8B3327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56920"/>
          </a:xfrm>
        </p:spPr>
        <p:txBody>
          <a:bodyPr numCol="1"/>
          <a:lstStyle/>
          <a:p>
            <a:r>
              <a:rPr lang="en-US" dirty="0"/>
              <a:t>Analyzed relationships between the following: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C5025F-C758-42A6-9434-5FA4EBA1B8BF}"/>
              </a:ext>
            </a:extLst>
          </p:cNvPr>
          <p:cNvSpPr txBox="1">
            <a:spLocks/>
          </p:cNvSpPr>
          <p:nvPr/>
        </p:nvSpPr>
        <p:spPr>
          <a:xfrm>
            <a:off x="1371600" y="3042920"/>
            <a:ext cx="9601200" cy="35814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Pothole metrics</a:t>
            </a:r>
          </a:p>
          <a:p>
            <a:pPr lvl="2"/>
            <a:r>
              <a:rPr lang="en-US" dirty="0"/>
              <a:t>Number of potholes found by the DoT per block</a:t>
            </a:r>
          </a:p>
          <a:p>
            <a:pPr lvl="2"/>
            <a:r>
              <a:rPr lang="en-US" dirty="0"/>
              <a:t>Number of annual pothole repair requests</a:t>
            </a:r>
          </a:p>
          <a:p>
            <a:pPr lvl="2"/>
            <a:r>
              <a:rPr lang="en-US" dirty="0"/>
              <a:t>Response time to repair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Census data</a:t>
            </a:r>
          </a:p>
          <a:p>
            <a:pPr lvl="2"/>
            <a:r>
              <a:rPr lang="en-US" dirty="0"/>
              <a:t>Median income</a:t>
            </a:r>
          </a:p>
          <a:p>
            <a:pPr lvl="2"/>
            <a:r>
              <a:rPr lang="en-US" dirty="0"/>
              <a:t>Percent of land defined as roadways</a:t>
            </a:r>
          </a:p>
          <a:p>
            <a:pPr lvl="2"/>
            <a:r>
              <a:rPr lang="en-US" dirty="0"/>
              <a:t>Commuting transportation method (public transit, carpool, etc.)</a:t>
            </a:r>
          </a:p>
          <a:p>
            <a:pPr lvl="2"/>
            <a:r>
              <a:rPr lang="en-US" dirty="0"/>
              <a:t>Percent of land as commercial</a:t>
            </a:r>
          </a:p>
          <a:p>
            <a:pPr lvl="2"/>
            <a:r>
              <a:rPr lang="en-US" dirty="0"/>
              <a:t>Percent of land as residential</a:t>
            </a:r>
          </a:p>
          <a:p>
            <a:pPr lvl="2"/>
            <a:r>
              <a:rPr lang="en-US" dirty="0"/>
              <a:t>Percent of land as industrial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5F6503-F58A-486C-8150-29AE4D569BE6}"/>
              </a:ext>
            </a:extLst>
          </p:cNvPr>
          <p:cNvCxnSpPr/>
          <p:nvPr/>
        </p:nvCxnSpPr>
        <p:spPr>
          <a:xfrm>
            <a:off x="6061587" y="3583858"/>
            <a:ext cx="104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68950E-4F78-40E5-AC70-633415892599}"/>
              </a:ext>
            </a:extLst>
          </p:cNvPr>
          <p:cNvCxnSpPr/>
          <p:nvPr/>
        </p:nvCxnSpPr>
        <p:spPr>
          <a:xfrm>
            <a:off x="6046839" y="3598606"/>
            <a:ext cx="1076632" cy="38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6012E-2EC1-4438-84C0-85BC38DA7BF9}"/>
              </a:ext>
            </a:extLst>
          </p:cNvPr>
          <p:cNvCxnSpPr/>
          <p:nvPr/>
        </p:nvCxnSpPr>
        <p:spPr>
          <a:xfrm>
            <a:off x="6061587" y="3583858"/>
            <a:ext cx="1047136" cy="95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9CDFAB-B64E-4FA9-A3ED-D28ED93E21BE}"/>
              </a:ext>
            </a:extLst>
          </p:cNvPr>
          <p:cNvCxnSpPr/>
          <p:nvPr/>
        </p:nvCxnSpPr>
        <p:spPr>
          <a:xfrm>
            <a:off x="6061587" y="3583858"/>
            <a:ext cx="1061884" cy="15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79F39E-0CD7-407E-83CF-1D437A540450}"/>
              </a:ext>
            </a:extLst>
          </p:cNvPr>
          <p:cNvCxnSpPr/>
          <p:nvPr/>
        </p:nvCxnSpPr>
        <p:spPr>
          <a:xfrm>
            <a:off x="6061587" y="3583858"/>
            <a:ext cx="1061884" cy="193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5E5AF-68E0-41E9-AB49-259E29676D93}"/>
              </a:ext>
            </a:extLst>
          </p:cNvPr>
          <p:cNvCxnSpPr/>
          <p:nvPr/>
        </p:nvCxnSpPr>
        <p:spPr>
          <a:xfrm>
            <a:off x="6046839" y="3598606"/>
            <a:ext cx="1076632" cy="226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8BAFD5-A4F9-4A49-A3A0-A8BE90E7EA0C}"/>
              </a:ext>
            </a:extLst>
          </p:cNvPr>
          <p:cNvCxnSpPr/>
          <p:nvPr/>
        </p:nvCxnSpPr>
        <p:spPr>
          <a:xfrm flipV="1">
            <a:off x="6046839" y="3598606"/>
            <a:ext cx="1076632" cy="61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C0808-5D54-44FC-8099-7F05B2D10E40}"/>
              </a:ext>
            </a:extLst>
          </p:cNvPr>
          <p:cNvCxnSpPr/>
          <p:nvPr/>
        </p:nvCxnSpPr>
        <p:spPr>
          <a:xfrm flipV="1">
            <a:off x="6061587" y="3982065"/>
            <a:ext cx="1061884" cy="26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BB7ACC-8A05-4845-872A-4C043310C261}"/>
              </a:ext>
            </a:extLst>
          </p:cNvPr>
          <p:cNvCxnSpPr/>
          <p:nvPr/>
        </p:nvCxnSpPr>
        <p:spPr>
          <a:xfrm>
            <a:off x="6046839" y="4218039"/>
            <a:ext cx="1076632" cy="32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E1137-B301-4B18-BACE-B1A878CFB678}"/>
              </a:ext>
            </a:extLst>
          </p:cNvPr>
          <p:cNvCxnSpPr/>
          <p:nvPr/>
        </p:nvCxnSpPr>
        <p:spPr>
          <a:xfrm>
            <a:off x="6046839" y="4232787"/>
            <a:ext cx="1061884" cy="92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89747A-54D0-4982-984F-BA1E76DA5F4A}"/>
              </a:ext>
            </a:extLst>
          </p:cNvPr>
          <p:cNvCxnSpPr/>
          <p:nvPr/>
        </p:nvCxnSpPr>
        <p:spPr>
          <a:xfrm>
            <a:off x="6046839" y="4232787"/>
            <a:ext cx="1076632" cy="128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05F977-AF89-4443-BE54-2B887A539869}"/>
              </a:ext>
            </a:extLst>
          </p:cNvPr>
          <p:cNvCxnSpPr/>
          <p:nvPr/>
        </p:nvCxnSpPr>
        <p:spPr>
          <a:xfrm>
            <a:off x="6046839" y="4247535"/>
            <a:ext cx="1076632" cy="161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F38421-FEC1-496C-AED4-F8AA60D10C49}"/>
              </a:ext>
            </a:extLst>
          </p:cNvPr>
          <p:cNvCxnSpPr/>
          <p:nvPr/>
        </p:nvCxnSpPr>
        <p:spPr>
          <a:xfrm flipV="1">
            <a:off x="6046839" y="3598606"/>
            <a:ext cx="1061884" cy="120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E03EF1-DC45-4878-BF53-B92B06EA4212}"/>
              </a:ext>
            </a:extLst>
          </p:cNvPr>
          <p:cNvCxnSpPr/>
          <p:nvPr/>
        </p:nvCxnSpPr>
        <p:spPr>
          <a:xfrm flipV="1">
            <a:off x="6046839" y="3982065"/>
            <a:ext cx="1076632" cy="81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D18DC3-05DC-43B2-90CF-A9E5AB76D8B9}"/>
              </a:ext>
            </a:extLst>
          </p:cNvPr>
          <p:cNvCxnSpPr/>
          <p:nvPr/>
        </p:nvCxnSpPr>
        <p:spPr>
          <a:xfrm flipV="1">
            <a:off x="6061587" y="4542503"/>
            <a:ext cx="1047136" cy="26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FC4086-ADAA-40A5-9F86-AD32E21D886A}"/>
              </a:ext>
            </a:extLst>
          </p:cNvPr>
          <p:cNvCxnSpPr/>
          <p:nvPr/>
        </p:nvCxnSpPr>
        <p:spPr>
          <a:xfrm>
            <a:off x="6061587" y="4807974"/>
            <a:ext cx="1061884" cy="35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A69CB3-EBC6-4094-9664-2B42B55A568F}"/>
              </a:ext>
            </a:extLst>
          </p:cNvPr>
          <p:cNvCxnSpPr/>
          <p:nvPr/>
        </p:nvCxnSpPr>
        <p:spPr>
          <a:xfrm>
            <a:off x="6046839" y="4807974"/>
            <a:ext cx="1076632" cy="70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8C3D07-9FD7-4241-987B-14EB1B32C654}"/>
              </a:ext>
            </a:extLst>
          </p:cNvPr>
          <p:cNvCxnSpPr/>
          <p:nvPr/>
        </p:nvCxnSpPr>
        <p:spPr>
          <a:xfrm>
            <a:off x="6061587" y="4807974"/>
            <a:ext cx="1061884" cy="105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941935-2569-4E64-A243-F1C87377D288}"/>
              </a:ext>
            </a:extLst>
          </p:cNvPr>
          <p:cNvCxnSpPr/>
          <p:nvPr/>
        </p:nvCxnSpPr>
        <p:spPr>
          <a:xfrm>
            <a:off x="6061587" y="3598606"/>
            <a:ext cx="0" cy="64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D4053A-6682-4A05-A071-8D33703F454A}"/>
              </a:ext>
            </a:extLst>
          </p:cNvPr>
          <p:cNvCxnSpPr/>
          <p:nvPr/>
        </p:nvCxnSpPr>
        <p:spPr>
          <a:xfrm>
            <a:off x="6061587" y="4247535"/>
            <a:ext cx="0" cy="56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9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897B-E428-4FCE-91CE-E148EC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Pothole metrics vs.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5462-A332-46ED-94F0-FCC6D270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9379"/>
            <a:ext cx="9601200" cy="3581400"/>
          </a:xfrm>
        </p:spPr>
        <p:txBody>
          <a:bodyPr/>
          <a:lstStyle/>
          <a:p>
            <a:r>
              <a:rPr lang="en-US" dirty="0"/>
              <a:t>Correlations found between all three pothole metrics:</a:t>
            </a:r>
          </a:p>
          <a:p>
            <a:pPr lvl="1"/>
            <a:r>
              <a:rPr lang="en-US" dirty="0"/>
              <a:t>Number of potholes found is negatively correlated with both response time and annual requests</a:t>
            </a:r>
          </a:p>
          <a:p>
            <a:pPr lvl="2"/>
            <a:r>
              <a:rPr lang="en-US" dirty="0"/>
              <a:t>Fewer potholes are discovered with more frequent and prompt service</a:t>
            </a:r>
          </a:p>
          <a:p>
            <a:pPr lvl="1"/>
            <a:r>
              <a:rPr lang="en-US" dirty="0"/>
              <a:t>Response time is positively correlated with annual requests</a:t>
            </a:r>
          </a:p>
          <a:p>
            <a:pPr lvl="2"/>
            <a:r>
              <a:rPr lang="en-US" dirty="0"/>
              <a:t>DoT does not respond as quickly to CA’s filing more repair requests OR CA’s file more repair requests when the DoT responds slowly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2D5BE-E21F-43EF-9EEF-DAEB6E65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17" y="4165335"/>
            <a:ext cx="8926270" cy="2436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70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A839-D546-4727-BC91-0021469D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relationships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C20C-1B30-45D9-B9F3-1F49D995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median income    , annual repair requests</a:t>
            </a:r>
          </a:p>
          <a:p>
            <a:r>
              <a:rPr lang="en-US" dirty="0"/>
              <a:t>As median income    , number of potholes found</a:t>
            </a:r>
          </a:p>
          <a:p>
            <a:r>
              <a:rPr lang="en-US" dirty="0"/>
              <a:t>As percent of land zoned as residential    , annual requests</a:t>
            </a:r>
          </a:p>
          <a:p>
            <a:pPr lvl="1"/>
            <a:r>
              <a:rPr lang="en-US" dirty="0"/>
              <a:t>Tied to correlation with total population</a:t>
            </a:r>
          </a:p>
          <a:p>
            <a:r>
              <a:rPr lang="en-US" dirty="0"/>
              <a:t>As percent of land zoned as commercial    , annual requests</a:t>
            </a:r>
          </a:p>
          <a:p>
            <a:r>
              <a:rPr lang="en-US" dirty="0"/>
              <a:t>As percent of land zoned as commercial    , response time  </a:t>
            </a:r>
          </a:p>
          <a:p>
            <a:r>
              <a:rPr lang="en-US" dirty="0"/>
              <a:t>As percent of land zoned as commercial    , number of potholes found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DC9EFB-9F72-4078-B823-CFDC3DD312D3}"/>
              </a:ext>
            </a:extLst>
          </p:cNvPr>
          <p:cNvSpPr/>
          <p:nvPr/>
        </p:nvSpPr>
        <p:spPr>
          <a:xfrm rot="16200000">
            <a:off x="3814974" y="2312293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0AEFC9-D749-4CFC-A68F-00C2D1F157B4}"/>
              </a:ext>
            </a:extLst>
          </p:cNvPr>
          <p:cNvSpPr/>
          <p:nvPr/>
        </p:nvSpPr>
        <p:spPr>
          <a:xfrm rot="5400000">
            <a:off x="7028839" y="2766698"/>
            <a:ext cx="328064" cy="2296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867FB3-2220-48A7-8571-66029C7C9995}"/>
              </a:ext>
            </a:extLst>
          </p:cNvPr>
          <p:cNvSpPr/>
          <p:nvPr/>
        </p:nvSpPr>
        <p:spPr>
          <a:xfrm rot="16200000">
            <a:off x="6643464" y="2312292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B15050-CD14-416F-B345-525D96413E05}"/>
              </a:ext>
            </a:extLst>
          </p:cNvPr>
          <p:cNvSpPr/>
          <p:nvPr/>
        </p:nvSpPr>
        <p:spPr>
          <a:xfrm rot="16200000">
            <a:off x="3814975" y="2766697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A7A5A1-94B6-4647-916C-83390066F7C0}"/>
              </a:ext>
            </a:extLst>
          </p:cNvPr>
          <p:cNvSpPr/>
          <p:nvPr/>
        </p:nvSpPr>
        <p:spPr>
          <a:xfrm rot="16200000">
            <a:off x="8161872" y="3215504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F7DB81-5834-4960-8A5C-B779AAC4A4DA}"/>
              </a:ext>
            </a:extLst>
          </p:cNvPr>
          <p:cNvSpPr/>
          <p:nvPr/>
        </p:nvSpPr>
        <p:spPr>
          <a:xfrm rot="16200000">
            <a:off x="6008168" y="3215504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EF8C94-1618-4E7B-8C56-141A5EB6EEAC}"/>
              </a:ext>
            </a:extLst>
          </p:cNvPr>
          <p:cNvSpPr/>
          <p:nvPr/>
        </p:nvSpPr>
        <p:spPr>
          <a:xfrm rot="16200000">
            <a:off x="6122991" y="4017356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9FC73A-A223-44DC-8613-0D6F1213B86B}"/>
              </a:ext>
            </a:extLst>
          </p:cNvPr>
          <p:cNvSpPr/>
          <p:nvPr/>
        </p:nvSpPr>
        <p:spPr>
          <a:xfrm rot="16200000">
            <a:off x="6130678" y="4900269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B3DEEE-B8B8-4FC9-B31C-DE92664B9210}"/>
              </a:ext>
            </a:extLst>
          </p:cNvPr>
          <p:cNvSpPr/>
          <p:nvPr/>
        </p:nvSpPr>
        <p:spPr>
          <a:xfrm rot="16200000">
            <a:off x="6122991" y="4459720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C90CE7F-AE68-437D-B9CC-188BA533A45D}"/>
              </a:ext>
            </a:extLst>
          </p:cNvPr>
          <p:cNvSpPr/>
          <p:nvPr/>
        </p:nvSpPr>
        <p:spPr>
          <a:xfrm rot="16200000">
            <a:off x="8266292" y="4007667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48326C-2EFF-4538-807F-F2CE7B9CC3D6}"/>
              </a:ext>
            </a:extLst>
          </p:cNvPr>
          <p:cNvSpPr/>
          <p:nvPr/>
        </p:nvSpPr>
        <p:spPr>
          <a:xfrm rot="16200000">
            <a:off x="8027207" y="4423862"/>
            <a:ext cx="328064" cy="2296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5861A3-F112-4027-89D8-E4A50A85A64C}"/>
              </a:ext>
            </a:extLst>
          </p:cNvPr>
          <p:cNvSpPr/>
          <p:nvPr/>
        </p:nvSpPr>
        <p:spPr>
          <a:xfrm rot="5400000">
            <a:off x="9269660" y="4922004"/>
            <a:ext cx="328064" cy="2296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99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890</TotalTime>
  <Words>882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POTHOLE ANALYSIS in THE CITY OF Chicago </vt:lpstr>
      <vt:lpstr>Introduction</vt:lpstr>
      <vt:lpstr>Data sets</vt:lpstr>
      <vt:lpstr>Data exploration</vt:lpstr>
      <vt:lpstr>Service requests by community area</vt:lpstr>
      <vt:lpstr>Service requests over time</vt:lpstr>
      <vt:lpstr>Pothole metrics vs. census data</vt:lpstr>
      <vt:lpstr>Pothole metrics vs. census data</vt:lpstr>
      <vt:lpstr>Other relationships found</vt:lpstr>
      <vt:lpstr>North vs. South</vt:lpstr>
      <vt:lpstr>PREDictive models</vt:lpstr>
      <vt:lpstr>Linear regression</vt:lpstr>
      <vt:lpstr>Linear regression on response time</vt:lpstr>
      <vt:lpstr>Linear regression on number of holes</vt:lpstr>
      <vt:lpstr>Random tree regression on response time</vt:lpstr>
      <vt:lpstr>Random tree regression on number of holes</vt:lpstr>
      <vt:lpstr>Clustering</vt:lpstr>
      <vt:lpstr>Recommendations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ANALYSIS in THE CITY OF Chicago</dc:title>
  <dc:creator>Melanie Hanna</dc:creator>
  <cp:lastModifiedBy>Melanie Hanna</cp:lastModifiedBy>
  <cp:revision>34</cp:revision>
  <dcterms:created xsi:type="dcterms:W3CDTF">2017-07-11T14:17:44Z</dcterms:created>
  <dcterms:modified xsi:type="dcterms:W3CDTF">2017-07-13T03:48:24Z</dcterms:modified>
</cp:coreProperties>
</file>