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412" autoAdjust="0"/>
  </p:normalViewPr>
  <p:slideViewPr>
    <p:cSldViewPr snapToGrid="0">
      <p:cViewPr varScale="1">
        <p:scale>
          <a:sx n="70" d="100"/>
          <a:sy n="70" d="100"/>
        </p:scale>
        <p:origin x="116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A4D3C-6F50-91EB-B766-08B04E3C70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EBFCC6-B572-5097-05F7-63397E99EA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8A2107-B830-0B67-2CE4-D17169B3C2DB}"/>
              </a:ext>
            </a:extLst>
          </p:cNvPr>
          <p:cNvSpPr>
            <a:spLocks noGrp="1"/>
          </p:cNvSpPr>
          <p:nvPr>
            <p:ph type="dt" sz="half" idx="10"/>
          </p:nvPr>
        </p:nvSpPr>
        <p:spPr/>
        <p:txBody>
          <a:bodyPr/>
          <a:lstStyle/>
          <a:p>
            <a:fld id="{D0DA8676-22ED-4108-9780-E0F908AFCD0D}" type="datetimeFigureOut">
              <a:rPr lang="en-US" smtClean="0"/>
              <a:t>9/5/2022</a:t>
            </a:fld>
            <a:endParaRPr lang="en-US"/>
          </a:p>
        </p:txBody>
      </p:sp>
      <p:sp>
        <p:nvSpPr>
          <p:cNvPr id="5" name="Footer Placeholder 4">
            <a:extLst>
              <a:ext uri="{FF2B5EF4-FFF2-40B4-BE49-F238E27FC236}">
                <a16:creationId xmlns:a16="http://schemas.microsoft.com/office/drawing/2014/main" id="{0FC959D1-0919-83DF-AA8E-837320829F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8ADB08-3031-35F5-50BA-7C1C9CDA2291}"/>
              </a:ext>
            </a:extLst>
          </p:cNvPr>
          <p:cNvSpPr>
            <a:spLocks noGrp="1"/>
          </p:cNvSpPr>
          <p:nvPr>
            <p:ph type="sldNum" sz="quarter" idx="12"/>
          </p:nvPr>
        </p:nvSpPr>
        <p:spPr/>
        <p:txBody>
          <a:bodyPr/>
          <a:lstStyle/>
          <a:p>
            <a:fld id="{D2D9B3CE-F3E9-4168-8FCF-19F3BCB5D3C6}" type="slidenum">
              <a:rPr lang="en-US" smtClean="0"/>
              <a:t>‹#›</a:t>
            </a:fld>
            <a:endParaRPr lang="en-US"/>
          </a:p>
        </p:txBody>
      </p:sp>
    </p:spTree>
    <p:extLst>
      <p:ext uri="{BB962C8B-B14F-4D97-AF65-F5344CB8AC3E}">
        <p14:creationId xmlns:p14="http://schemas.microsoft.com/office/powerpoint/2010/main" val="3411434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1C0D0-B426-5486-F3E8-217235B058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25179B-2671-1A34-CF58-2570282E5C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4FB463-0DA9-359C-E598-283E175C3D2A}"/>
              </a:ext>
            </a:extLst>
          </p:cNvPr>
          <p:cNvSpPr>
            <a:spLocks noGrp="1"/>
          </p:cNvSpPr>
          <p:nvPr>
            <p:ph type="dt" sz="half" idx="10"/>
          </p:nvPr>
        </p:nvSpPr>
        <p:spPr/>
        <p:txBody>
          <a:bodyPr/>
          <a:lstStyle/>
          <a:p>
            <a:fld id="{D0DA8676-22ED-4108-9780-E0F908AFCD0D}" type="datetimeFigureOut">
              <a:rPr lang="en-US" smtClean="0"/>
              <a:t>9/5/2022</a:t>
            </a:fld>
            <a:endParaRPr lang="en-US"/>
          </a:p>
        </p:txBody>
      </p:sp>
      <p:sp>
        <p:nvSpPr>
          <p:cNvPr id="5" name="Footer Placeholder 4">
            <a:extLst>
              <a:ext uri="{FF2B5EF4-FFF2-40B4-BE49-F238E27FC236}">
                <a16:creationId xmlns:a16="http://schemas.microsoft.com/office/drawing/2014/main" id="{90F8C919-BAAA-B53D-E499-DA0726BA02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C6E9E1-74F0-E38F-4ED8-94301040BD7C}"/>
              </a:ext>
            </a:extLst>
          </p:cNvPr>
          <p:cNvSpPr>
            <a:spLocks noGrp="1"/>
          </p:cNvSpPr>
          <p:nvPr>
            <p:ph type="sldNum" sz="quarter" idx="12"/>
          </p:nvPr>
        </p:nvSpPr>
        <p:spPr/>
        <p:txBody>
          <a:bodyPr/>
          <a:lstStyle/>
          <a:p>
            <a:fld id="{D2D9B3CE-F3E9-4168-8FCF-19F3BCB5D3C6}" type="slidenum">
              <a:rPr lang="en-US" smtClean="0"/>
              <a:t>‹#›</a:t>
            </a:fld>
            <a:endParaRPr lang="en-US"/>
          </a:p>
        </p:txBody>
      </p:sp>
    </p:spTree>
    <p:extLst>
      <p:ext uri="{BB962C8B-B14F-4D97-AF65-F5344CB8AC3E}">
        <p14:creationId xmlns:p14="http://schemas.microsoft.com/office/powerpoint/2010/main" val="486073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651386-53F5-D055-49CC-85E54F194D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324B6D-444D-41CA-9DA8-C12ED8E66B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2205B8-F2DE-53B3-63E3-29F2BAC47272}"/>
              </a:ext>
            </a:extLst>
          </p:cNvPr>
          <p:cNvSpPr>
            <a:spLocks noGrp="1"/>
          </p:cNvSpPr>
          <p:nvPr>
            <p:ph type="dt" sz="half" idx="10"/>
          </p:nvPr>
        </p:nvSpPr>
        <p:spPr/>
        <p:txBody>
          <a:bodyPr/>
          <a:lstStyle/>
          <a:p>
            <a:fld id="{D0DA8676-22ED-4108-9780-E0F908AFCD0D}" type="datetimeFigureOut">
              <a:rPr lang="en-US" smtClean="0"/>
              <a:t>9/5/2022</a:t>
            </a:fld>
            <a:endParaRPr lang="en-US"/>
          </a:p>
        </p:txBody>
      </p:sp>
      <p:sp>
        <p:nvSpPr>
          <p:cNvPr id="5" name="Footer Placeholder 4">
            <a:extLst>
              <a:ext uri="{FF2B5EF4-FFF2-40B4-BE49-F238E27FC236}">
                <a16:creationId xmlns:a16="http://schemas.microsoft.com/office/drawing/2014/main" id="{C571E69C-5280-FBC5-466C-807F384B7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51076-EF0C-56DC-35B3-E67199083AA1}"/>
              </a:ext>
            </a:extLst>
          </p:cNvPr>
          <p:cNvSpPr>
            <a:spLocks noGrp="1"/>
          </p:cNvSpPr>
          <p:nvPr>
            <p:ph type="sldNum" sz="quarter" idx="12"/>
          </p:nvPr>
        </p:nvSpPr>
        <p:spPr/>
        <p:txBody>
          <a:bodyPr/>
          <a:lstStyle/>
          <a:p>
            <a:fld id="{D2D9B3CE-F3E9-4168-8FCF-19F3BCB5D3C6}" type="slidenum">
              <a:rPr lang="en-US" smtClean="0"/>
              <a:t>‹#›</a:t>
            </a:fld>
            <a:endParaRPr lang="en-US"/>
          </a:p>
        </p:txBody>
      </p:sp>
    </p:spTree>
    <p:extLst>
      <p:ext uri="{BB962C8B-B14F-4D97-AF65-F5344CB8AC3E}">
        <p14:creationId xmlns:p14="http://schemas.microsoft.com/office/powerpoint/2010/main" val="136118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78A1-0A4D-C719-D4E9-33BC56B44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810715-F517-2C4C-1E86-FD405B8415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B5051D-B56D-0944-B3C4-EC265BA93FC1}"/>
              </a:ext>
            </a:extLst>
          </p:cNvPr>
          <p:cNvSpPr>
            <a:spLocks noGrp="1"/>
          </p:cNvSpPr>
          <p:nvPr>
            <p:ph type="dt" sz="half" idx="10"/>
          </p:nvPr>
        </p:nvSpPr>
        <p:spPr/>
        <p:txBody>
          <a:bodyPr/>
          <a:lstStyle/>
          <a:p>
            <a:fld id="{D0DA8676-22ED-4108-9780-E0F908AFCD0D}" type="datetimeFigureOut">
              <a:rPr lang="en-US" smtClean="0"/>
              <a:t>9/5/2022</a:t>
            </a:fld>
            <a:endParaRPr lang="en-US"/>
          </a:p>
        </p:txBody>
      </p:sp>
      <p:sp>
        <p:nvSpPr>
          <p:cNvPr id="5" name="Footer Placeholder 4">
            <a:extLst>
              <a:ext uri="{FF2B5EF4-FFF2-40B4-BE49-F238E27FC236}">
                <a16:creationId xmlns:a16="http://schemas.microsoft.com/office/drawing/2014/main" id="{F33E87EA-42E7-32C1-8602-77C54D9AC9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6C1D8-47D9-7825-B36D-EEB61363EC43}"/>
              </a:ext>
            </a:extLst>
          </p:cNvPr>
          <p:cNvSpPr>
            <a:spLocks noGrp="1"/>
          </p:cNvSpPr>
          <p:nvPr>
            <p:ph type="sldNum" sz="quarter" idx="12"/>
          </p:nvPr>
        </p:nvSpPr>
        <p:spPr/>
        <p:txBody>
          <a:bodyPr/>
          <a:lstStyle/>
          <a:p>
            <a:fld id="{D2D9B3CE-F3E9-4168-8FCF-19F3BCB5D3C6}" type="slidenum">
              <a:rPr lang="en-US" smtClean="0"/>
              <a:t>‹#›</a:t>
            </a:fld>
            <a:endParaRPr lang="en-US"/>
          </a:p>
        </p:txBody>
      </p:sp>
    </p:spTree>
    <p:extLst>
      <p:ext uri="{BB962C8B-B14F-4D97-AF65-F5344CB8AC3E}">
        <p14:creationId xmlns:p14="http://schemas.microsoft.com/office/powerpoint/2010/main" val="1226383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B0A32-D20B-E43D-F135-CD4010F301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D3A75A-26AD-317F-8523-19BD48E535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CA0715-6D9F-E7BC-23E3-4C9604FF0773}"/>
              </a:ext>
            </a:extLst>
          </p:cNvPr>
          <p:cNvSpPr>
            <a:spLocks noGrp="1"/>
          </p:cNvSpPr>
          <p:nvPr>
            <p:ph type="dt" sz="half" idx="10"/>
          </p:nvPr>
        </p:nvSpPr>
        <p:spPr/>
        <p:txBody>
          <a:bodyPr/>
          <a:lstStyle/>
          <a:p>
            <a:fld id="{D0DA8676-22ED-4108-9780-E0F908AFCD0D}" type="datetimeFigureOut">
              <a:rPr lang="en-US" smtClean="0"/>
              <a:t>9/5/2022</a:t>
            </a:fld>
            <a:endParaRPr lang="en-US"/>
          </a:p>
        </p:txBody>
      </p:sp>
      <p:sp>
        <p:nvSpPr>
          <p:cNvPr id="5" name="Footer Placeholder 4">
            <a:extLst>
              <a:ext uri="{FF2B5EF4-FFF2-40B4-BE49-F238E27FC236}">
                <a16:creationId xmlns:a16="http://schemas.microsoft.com/office/drawing/2014/main" id="{B04EC03A-29B1-156A-5A15-0EB7DEBE0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81B7BD-0162-91EA-990B-E9F64EA74E3D}"/>
              </a:ext>
            </a:extLst>
          </p:cNvPr>
          <p:cNvSpPr>
            <a:spLocks noGrp="1"/>
          </p:cNvSpPr>
          <p:nvPr>
            <p:ph type="sldNum" sz="quarter" idx="12"/>
          </p:nvPr>
        </p:nvSpPr>
        <p:spPr/>
        <p:txBody>
          <a:bodyPr/>
          <a:lstStyle/>
          <a:p>
            <a:fld id="{D2D9B3CE-F3E9-4168-8FCF-19F3BCB5D3C6}" type="slidenum">
              <a:rPr lang="en-US" smtClean="0"/>
              <a:t>‹#›</a:t>
            </a:fld>
            <a:endParaRPr lang="en-US"/>
          </a:p>
        </p:txBody>
      </p:sp>
    </p:spTree>
    <p:extLst>
      <p:ext uri="{BB962C8B-B14F-4D97-AF65-F5344CB8AC3E}">
        <p14:creationId xmlns:p14="http://schemas.microsoft.com/office/powerpoint/2010/main" val="1830517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D61FB-DD74-F753-44AD-DD2FAE4A52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B149D4-9667-9D52-D21F-6EFEC661E9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A6B780-1B64-4A0E-8836-022B6511C5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164EAD-6801-AF97-B79E-B7E08FBCCA7A}"/>
              </a:ext>
            </a:extLst>
          </p:cNvPr>
          <p:cNvSpPr>
            <a:spLocks noGrp="1"/>
          </p:cNvSpPr>
          <p:nvPr>
            <p:ph type="dt" sz="half" idx="10"/>
          </p:nvPr>
        </p:nvSpPr>
        <p:spPr/>
        <p:txBody>
          <a:bodyPr/>
          <a:lstStyle/>
          <a:p>
            <a:fld id="{D0DA8676-22ED-4108-9780-E0F908AFCD0D}" type="datetimeFigureOut">
              <a:rPr lang="en-US" smtClean="0"/>
              <a:t>9/5/2022</a:t>
            </a:fld>
            <a:endParaRPr lang="en-US"/>
          </a:p>
        </p:txBody>
      </p:sp>
      <p:sp>
        <p:nvSpPr>
          <p:cNvPr id="6" name="Footer Placeholder 5">
            <a:extLst>
              <a:ext uri="{FF2B5EF4-FFF2-40B4-BE49-F238E27FC236}">
                <a16:creationId xmlns:a16="http://schemas.microsoft.com/office/drawing/2014/main" id="{EA69722D-D76C-F858-0A63-194F6961FC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89624D-E54E-B626-3947-3F5033FA1508}"/>
              </a:ext>
            </a:extLst>
          </p:cNvPr>
          <p:cNvSpPr>
            <a:spLocks noGrp="1"/>
          </p:cNvSpPr>
          <p:nvPr>
            <p:ph type="sldNum" sz="quarter" idx="12"/>
          </p:nvPr>
        </p:nvSpPr>
        <p:spPr/>
        <p:txBody>
          <a:bodyPr/>
          <a:lstStyle/>
          <a:p>
            <a:fld id="{D2D9B3CE-F3E9-4168-8FCF-19F3BCB5D3C6}" type="slidenum">
              <a:rPr lang="en-US" smtClean="0"/>
              <a:t>‹#›</a:t>
            </a:fld>
            <a:endParaRPr lang="en-US"/>
          </a:p>
        </p:txBody>
      </p:sp>
    </p:spTree>
    <p:extLst>
      <p:ext uri="{BB962C8B-B14F-4D97-AF65-F5344CB8AC3E}">
        <p14:creationId xmlns:p14="http://schemas.microsoft.com/office/powerpoint/2010/main" val="3217216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9F3C2-FDF7-5528-87F2-1462ADFA50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AE412B-E2E4-D34B-D635-DFE7EDBB95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37E0B9-E3E0-A9C7-EF61-08E790B4F2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CE8C76-7E8D-3DED-F97D-E05B4D9B9B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9F7DA0-6777-EC97-F2D4-8B87D27F38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17D38C-FBBD-0770-E295-24FEC2C9F28D}"/>
              </a:ext>
            </a:extLst>
          </p:cNvPr>
          <p:cNvSpPr>
            <a:spLocks noGrp="1"/>
          </p:cNvSpPr>
          <p:nvPr>
            <p:ph type="dt" sz="half" idx="10"/>
          </p:nvPr>
        </p:nvSpPr>
        <p:spPr/>
        <p:txBody>
          <a:bodyPr/>
          <a:lstStyle/>
          <a:p>
            <a:fld id="{D0DA8676-22ED-4108-9780-E0F908AFCD0D}" type="datetimeFigureOut">
              <a:rPr lang="en-US" smtClean="0"/>
              <a:t>9/5/2022</a:t>
            </a:fld>
            <a:endParaRPr lang="en-US"/>
          </a:p>
        </p:txBody>
      </p:sp>
      <p:sp>
        <p:nvSpPr>
          <p:cNvPr id="8" name="Footer Placeholder 7">
            <a:extLst>
              <a:ext uri="{FF2B5EF4-FFF2-40B4-BE49-F238E27FC236}">
                <a16:creationId xmlns:a16="http://schemas.microsoft.com/office/drawing/2014/main" id="{DC0B9CCF-2DA7-6827-133D-D1DB9481EF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8A0E87-8804-D635-9FCD-601A492C86D1}"/>
              </a:ext>
            </a:extLst>
          </p:cNvPr>
          <p:cNvSpPr>
            <a:spLocks noGrp="1"/>
          </p:cNvSpPr>
          <p:nvPr>
            <p:ph type="sldNum" sz="quarter" idx="12"/>
          </p:nvPr>
        </p:nvSpPr>
        <p:spPr/>
        <p:txBody>
          <a:bodyPr/>
          <a:lstStyle/>
          <a:p>
            <a:fld id="{D2D9B3CE-F3E9-4168-8FCF-19F3BCB5D3C6}" type="slidenum">
              <a:rPr lang="en-US" smtClean="0"/>
              <a:t>‹#›</a:t>
            </a:fld>
            <a:endParaRPr lang="en-US"/>
          </a:p>
        </p:txBody>
      </p:sp>
    </p:spTree>
    <p:extLst>
      <p:ext uri="{BB962C8B-B14F-4D97-AF65-F5344CB8AC3E}">
        <p14:creationId xmlns:p14="http://schemas.microsoft.com/office/powerpoint/2010/main" val="42535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46D6F-964D-9228-C5C5-6A55B66B7B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A34B95-88A1-B2D8-5B8E-7F51EAFFA1CE}"/>
              </a:ext>
            </a:extLst>
          </p:cNvPr>
          <p:cNvSpPr>
            <a:spLocks noGrp="1"/>
          </p:cNvSpPr>
          <p:nvPr>
            <p:ph type="dt" sz="half" idx="10"/>
          </p:nvPr>
        </p:nvSpPr>
        <p:spPr/>
        <p:txBody>
          <a:bodyPr/>
          <a:lstStyle/>
          <a:p>
            <a:fld id="{D0DA8676-22ED-4108-9780-E0F908AFCD0D}" type="datetimeFigureOut">
              <a:rPr lang="en-US" smtClean="0"/>
              <a:t>9/5/2022</a:t>
            </a:fld>
            <a:endParaRPr lang="en-US"/>
          </a:p>
        </p:txBody>
      </p:sp>
      <p:sp>
        <p:nvSpPr>
          <p:cNvPr id="4" name="Footer Placeholder 3">
            <a:extLst>
              <a:ext uri="{FF2B5EF4-FFF2-40B4-BE49-F238E27FC236}">
                <a16:creationId xmlns:a16="http://schemas.microsoft.com/office/drawing/2014/main" id="{0EEEDDEC-9042-B354-6884-837AEE0FDD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F2FAB5-2CD1-79FD-113E-9C5794F42A47}"/>
              </a:ext>
            </a:extLst>
          </p:cNvPr>
          <p:cNvSpPr>
            <a:spLocks noGrp="1"/>
          </p:cNvSpPr>
          <p:nvPr>
            <p:ph type="sldNum" sz="quarter" idx="12"/>
          </p:nvPr>
        </p:nvSpPr>
        <p:spPr/>
        <p:txBody>
          <a:bodyPr/>
          <a:lstStyle/>
          <a:p>
            <a:fld id="{D2D9B3CE-F3E9-4168-8FCF-19F3BCB5D3C6}" type="slidenum">
              <a:rPr lang="en-US" smtClean="0"/>
              <a:t>‹#›</a:t>
            </a:fld>
            <a:endParaRPr lang="en-US"/>
          </a:p>
        </p:txBody>
      </p:sp>
    </p:spTree>
    <p:extLst>
      <p:ext uri="{BB962C8B-B14F-4D97-AF65-F5344CB8AC3E}">
        <p14:creationId xmlns:p14="http://schemas.microsoft.com/office/powerpoint/2010/main" val="2095778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4361C8-942E-75A4-8256-972374C28BB4}"/>
              </a:ext>
            </a:extLst>
          </p:cNvPr>
          <p:cNvSpPr>
            <a:spLocks noGrp="1"/>
          </p:cNvSpPr>
          <p:nvPr>
            <p:ph type="dt" sz="half" idx="10"/>
          </p:nvPr>
        </p:nvSpPr>
        <p:spPr/>
        <p:txBody>
          <a:bodyPr/>
          <a:lstStyle/>
          <a:p>
            <a:fld id="{D0DA8676-22ED-4108-9780-E0F908AFCD0D}" type="datetimeFigureOut">
              <a:rPr lang="en-US" smtClean="0"/>
              <a:t>9/5/2022</a:t>
            </a:fld>
            <a:endParaRPr lang="en-US"/>
          </a:p>
        </p:txBody>
      </p:sp>
      <p:sp>
        <p:nvSpPr>
          <p:cNvPr id="3" name="Footer Placeholder 2">
            <a:extLst>
              <a:ext uri="{FF2B5EF4-FFF2-40B4-BE49-F238E27FC236}">
                <a16:creationId xmlns:a16="http://schemas.microsoft.com/office/drawing/2014/main" id="{06CFD40F-48E5-8B13-1A80-7BFCDA2C69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8B1C86-94FD-F2F2-44BA-26DAC1F21C99}"/>
              </a:ext>
            </a:extLst>
          </p:cNvPr>
          <p:cNvSpPr>
            <a:spLocks noGrp="1"/>
          </p:cNvSpPr>
          <p:nvPr>
            <p:ph type="sldNum" sz="quarter" idx="12"/>
          </p:nvPr>
        </p:nvSpPr>
        <p:spPr/>
        <p:txBody>
          <a:bodyPr/>
          <a:lstStyle/>
          <a:p>
            <a:fld id="{D2D9B3CE-F3E9-4168-8FCF-19F3BCB5D3C6}" type="slidenum">
              <a:rPr lang="en-US" smtClean="0"/>
              <a:t>‹#›</a:t>
            </a:fld>
            <a:endParaRPr lang="en-US"/>
          </a:p>
        </p:txBody>
      </p:sp>
    </p:spTree>
    <p:extLst>
      <p:ext uri="{BB962C8B-B14F-4D97-AF65-F5344CB8AC3E}">
        <p14:creationId xmlns:p14="http://schemas.microsoft.com/office/powerpoint/2010/main" val="111980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CF713-060E-F7AC-23D4-41242B0644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463AE4-F0DD-F00A-C111-91D49F6712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B0E65D-1596-6DFE-8274-E34C5C0D9F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AB3EBE-13DB-24EC-3E9D-2184DA2A9FA4}"/>
              </a:ext>
            </a:extLst>
          </p:cNvPr>
          <p:cNvSpPr>
            <a:spLocks noGrp="1"/>
          </p:cNvSpPr>
          <p:nvPr>
            <p:ph type="dt" sz="half" idx="10"/>
          </p:nvPr>
        </p:nvSpPr>
        <p:spPr/>
        <p:txBody>
          <a:bodyPr/>
          <a:lstStyle/>
          <a:p>
            <a:fld id="{D0DA8676-22ED-4108-9780-E0F908AFCD0D}" type="datetimeFigureOut">
              <a:rPr lang="en-US" smtClean="0"/>
              <a:t>9/5/2022</a:t>
            </a:fld>
            <a:endParaRPr lang="en-US"/>
          </a:p>
        </p:txBody>
      </p:sp>
      <p:sp>
        <p:nvSpPr>
          <p:cNvPr id="6" name="Footer Placeholder 5">
            <a:extLst>
              <a:ext uri="{FF2B5EF4-FFF2-40B4-BE49-F238E27FC236}">
                <a16:creationId xmlns:a16="http://schemas.microsoft.com/office/drawing/2014/main" id="{D80AA56E-D248-37FB-DFFB-D6083AAD50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A51424-5771-ED9A-1F61-FD67F4C79EA1}"/>
              </a:ext>
            </a:extLst>
          </p:cNvPr>
          <p:cNvSpPr>
            <a:spLocks noGrp="1"/>
          </p:cNvSpPr>
          <p:nvPr>
            <p:ph type="sldNum" sz="quarter" idx="12"/>
          </p:nvPr>
        </p:nvSpPr>
        <p:spPr/>
        <p:txBody>
          <a:bodyPr/>
          <a:lstStyle/>
          <a:p>
            <a:fld id="{D2D9B3CE-F3E9-4168-8FCF-19F3BCB5D3C6}" type="slidenum">
              <a:rPr lang="en-US" smtClean="0"/>
              <a:t>‹#›</a:t>
            </a:fld>
            <a:endParaRPr lang="en-US"/>
          </a:p>
        </p:txBody>
      </p:sp>
    </p:spTree>
    <p:extLst>
      <p:ext uri="{BB962C8B-B14F-4D97-AF65-F5344CB8AC3E}">
        <p14:creationId xmlns:p14="http://schemas.microsoft.com/office/powerpoint/2010/main" val="2199780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4E1C-134B-9BD7-4B53-B92D3D570A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9A783B-B31A-C903-2A8B-2E7F0AD257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370725-5991-C4FB-9CF7-4C14C37248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A307F2-B4FF-D526-37D2-6F8F8A5FDDEA}"/>
              </a:ext>
            </a:extLst>
          </p:cNvPr>
          <p:cNvSpPr>
            <a:spLocks noGrp="1"/>
          </p:cNvSpPr>
          <p:nvPr>
            <p:ph type="dt" sz="half" idx="10"/>
          </p:nvPr>
        </p:nvSpPr>
        <p:spPr/>
        <p:txBody>
          <a:bodyPr/>
          <a:lstStyle/>
          <a:p>
            <a:fld id="{D0DA8676-22ED-4108-9780-E0F908AFCD0D}" type="datetimeFigureOut">
              <a:rPr lang="en-US" smtClean="0"/>
              <a:t>9/5/2022</a:t>
            </a:fld>
            <a:endParaRPr lang="en-US"/>
          </a:p>
        </p:txBody>
      </p:sp>
      <p:sp>
        <p:nvSpPr>
          <p:cNvPr id="6" name="Footer Placeholder 5">
            <a:extLst>
              <a:ext uri="{FF2B5EF4-FFF2-40B4-BE49-F238E27FC236}">
                <a16:creationId xmlns:a16="http://schemas.microsoft.com/office/drawing/2014/main" id="{8FDF3653-CD18-A72F-E289-F9633CDEF2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9B2743-FA7F-20A9-AC90-CF268C83314A}"/>
              </a:ext>
            </a:extLst>
          </p:cNvPr>
          <p:cNvSpPr>
            <a:spLocks noGrp="1"/>
          </p:cNvSpPr>
          <p:nvPr>
            <p:ph type="sldNum" sz="quarter" idx="12"/>
          </p:nvPr>
        </p:nvSpPr>
        <p:spPr/>
        <p:txBody>
          <a:bodyPr/>
          <a:lstStyle/>
          <a:p>
            <a:fld id="{D2D9B3CE-F3E9-4168-8FCF-19F3BCB5D3C6}" type="slidenum">
              <a:rPr lang="en-US" smtClean="0"/>
              <a:t>‹#›</a:t>
            </a:fld>
            <a:endParaRPr lang="en-US"/>
          </a:p>
        </p:txBody>
      </p:sp>
    </p:spTree>
    <p:extLst>
      <p:ext uri="{BB962C8B-B14F-4D97-AF65-F5344CB8AC3E}">
        <p14:creationId xmlns:p14="http://schemas.microsoft.com/office/powerpoint/2010/main" val="396494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B31166-DB3F-71E3-6AF9-5FEA8E4A59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3875CA-1CC1-C5FF-35BF-528CAEF5F0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F44F8B-83CF-1FE4-EB49-81FE292569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DA8676-22ED-4108-9780-E0F908AFCD0D}" type="datetimeFigureOut">
              <a:rPr lang="en-US" smtClean="0"/>
              <a:t>9/5/2022</a:t>
            </a:fld>
            <a:endParaRPr lang="en-US"/>
          </a:p>
        </p:txBody>
      </p:sp>
      <p:sp>
        <p:nvSpPr>
          <p:cNvPr id="5" name="Footer Placeholder 4">
            <a:extLst>
              <a:ext uri="{FF2B5EF4-FFF2-40B4-BE49-F238E27FC236}">
                <a16:creationId xmlns:a16="http://schemas.microsoft.com/office/drawing/2014/main" id="{19B581BB-3D69-1045-3E1F-F40D34D7DE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22902B-2A32-00C0-D7A7-10C51762EF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9B3CE-F3E9-4168-8FCF-19F3BCB5D3C6}" type="slidenum">
              <a:rPr lang="en-US" smtClean="0"/>
              <a:t>‹#›</a:t>
            </a:fld>
            <a:endParaRPr lang="en-US"/>
          </a:p>
        </p:txBody>
      </p:sp>
    </p:spTree>
    <p:extLst>
      <p:ext uri="{BB962C8B-B14F-4D97-AF65-F5344CB8AC3E}">
        <p14:creationId xmlns:p14="http://schemas.microsoft.com/office/powerpoint/2010/main" val="1825334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658D8-34BD-506E-EA14-B95801A98209}"/>
              </a:ext>
            </a:extLst>
          </p:cNvPr>
          <p:cNvSpPr>
            <a:spLocks noGrp="1"/>
          </p:cNvSpPr>
          <p:nvPr>
            <p:ph type="ctrTitle"/>
          </p:nvPr>
        </p:nvSpPr>
        <p:spPr/>
        <p:txBody>
          <a:bodyPr/>
          <a:lstStyle/>
          <a:p>
            <a:r>
              <a:rPr lang="en-US" b="1" i="0" dirty="0">
                <a:solidFill>
                  <a:srgbClr val="000000"/>
                </a:solidFill>
                <a:effectLst/>
                <a:latin typeface="Helvetica Neue"/>
              </a:rPr>
              <a:t>Fraudulent Transactions</a:t>
            </a:r>
            <a:br>
              <a:rPr lang="en-US" b="1" i="0" dirty="0">
                <a:solidFill>
                  <a:srgbClr val="000000"/>
                </a:solidFill>
                <a:effectLst/>
                <a:latin typeface="Helvetica Neue"/>
              </a:rPr>
            </a:br>
            <a:endParaRPr lang="en-US" dirty="0"/>
          </a:p>
        </p:txBody>
      </p:sp>
      <p:sp>
        <p:nvSpPr>
          <p:cNvPr id="3" name="Subtitle 2">
            <a:extLst>
              <a:ext uri="{FF2B5EF4-FFF2-40B4-BE49-F238E27FC236}">
                <a16:creationId xmlns:a16="http://schemas.microsoft.com/office/drawing/2014/main" id="{999B6C12-C64C-E0AA-6674-E676C1409C83}"/>
              </a:ext>
            </a:extLst>
          </p:cNvPr>
          <p:cNvSpPr>
            <a:spLocks noGrp="1"/>
          </p:cNvSpPr>
          <p:nvPr>
            <p:ph type="subTitle" idx="1"/>
          </p:nvPr>
        </p:nvSpPr>
        <p:spPr/>
        <p:txBody>
          <a:bodyPr/>
          <a:lstStyle/>
          <a:p>
            <a:r>
              <a:rPr lang="en-US" b="0" i="0" dirty="0">
                <a:solidFill>
                  <a:srgbClr val="000000"/>
                </a:solidFill>
                <a:effectLst/>
                <a:latin typeface="Helvetica Neue"/>
              </a:rPr>
              <a:t>Task Develop a model for predicting fraudulent transactions for a financial company and use insights from the model to develop an actionable plan. Data for the case is available in CSV format having 6362620 rows and 10 columns.</a:t>
            </a:r>
            <a:endParaRPr lang="en-US" dirty="0"/>
          </a:p>
        </p:txBody>
      </p:sp>
    </p:spTree>
    <p:extLst>
      <p:ext uri="{BB962C8B-B14F-4D97-AF65-F5344CB8AC3E}">
        <p14:creationId xmlns:p14="http://schemas.microsoft.com/office/powerpoint/2010/main" val="2194261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88BD-BBA1-E35F-7729-FC2F21E559F3}"/>
              </a:ext>
            </a:extLst>
          </p:cNvPr>
          <p:cNvSpPr>
            <a:spLocks noGrp="1"/>
          </p:cNvSpPr>
          <p:nvPr>
            <p:ph type="title"/>
          </p:nvPr>
        </p:nvSpPr>
        <p:spPr>
          <a:xfrm>
            <a:off x="838200" y="130629"/>
            <a:ext cx="10515600" cy="1560059"/>
          </a:xfrm>
        </p:spPr>
        <p:txBody>
          <a:bodyPr>
            <a:normAutofit fontScale="90000"/>
          </a:bodyPr>
          <a:lstStyle/>
          <a:p>
            <a:r>
              <a:rPr lang="en-US" b="1" dirty="0" err="1">
                <a:solidFill>
                  <a:srgbClr val="000000"/>
                </a:solidFill>
                <a:latin typeface="Helvetica Neue"/>
              </a:rPr>
              <a:t>P</a:t>
            </a:r>
            <a:r>
              <a:rPr lang="en-US" b="1" i="0" dirty="0" err="1">
                <a:solidFill>
                  <a:srgbClr val="000000"/>
                </a:solidFill>
                <a:effectLst/>
                <a:latin typeface="Helvetica Neue"/>
              </a:rPr>
              <a:t>andas_profiling</a:t>
            </a:r>
            <a:r>
              <a:rPr lang="en-US" b="1" i="0" dirty="0">
                <a:solidFill>
                  <a:srgbClr val="000000"/>
                </a:solidFill>
                <a:effectLst/>
                <a:latin typeface="Helvetica Neue"/>
              </a:rPr>
              <a:t> library to generate some useful insights</a:t>
            </a:r>
            <a:br>
              <a:rPr lang="en-US" b="1" i="0" dirty="0">
                <a:solidFill>
                  <a:srgbClr val="000000"/>
                </a:solidFill>
                <a:effectLst/>
                <a:latin typeface="Helvetica Neue"/>
              </a:rPr>
            </a:br>
            <a:endParaRPr lang="en-US" dirty="0"/>
          </a:p>
        </p:txBody>
      </p:sp>
      <p:pic>
        <p:nvPicPr>
          <p:cNvPr id="5" name="Content Placeholder 4">
            <a:extLst>
              <a:ext uri="{FF2B5EF4-FFF2-40B4-BE49-F238E27FC236}">
                <a16:creationId xmlns:a16="http://schemas.microsoft.com/office/drawing/2014/main" id="{54B9A1E8-AEC1-8D4C-6570-B6955C092D92}"/>
              </a:ext>
            </a:extLst>
          </p:cNvPr>
          <p:cNvPicPr>
            <a:picLocks noGrp="1" noChangeAspect="1"/>
          </p:cNvPicPr>
          <p:nvPr>
            <p:ph idx="1"/>
          </p:nvPr>
        </p:nvPicPr>
        <p:blipFill>
          <a:blip r:embed="rId2"/>
          <a:stretch>
            <a:fillRect/>
          </a:stretch>
        </p:blipFill>
        <p:spPr>
          <a:xfrm>
            <a:off x="1480458" y="2035628"/>
            <a:ext cx="9469648" cy="4201886"/>
          </a:xfrm>
        </p:spPr>
      </p:pic>
    </p:spTree>
    <p:extLst>
      <p:ext uri="{BB962C8B-B14F-4D97-AF65-F5344CB8AC3E}">
        <p14:creationId xmlns:p14="http://schemas.microsoft.com/office/powerpoint/2010/main" val="1215157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9FED0-7980-F1FA-6505-C5EC0D9DB19B}"/>
              </a:ext>
            </a:extLst>
          </p:cNvPr>
          <p:cNvSpPr>
            <a:spLocks noGrp="1"/>
          </p:cNvSpPr>
          <p:nvPr>
            <p:ph type="title"/>
          </p:nvPr>
        </p:nvSpPr>
        <p:spPr>
          <a:xfrm>
            <a:off x="838200" y="1"/>
            <a:ext cx="10515600" cy="1251856"/>
          </a:xfrm>
        </p:spPr>
        <p:txBody>
          <a:bodyPr>
            <a:normAutofit fontScale="90000"/>
          </a:bodyPr>
          <a:lstStyle/>
          <a:p>
            <a:r>
              <a:rPr lang="en-US" b="1" i="0" dirty="0">
                <a:solidFill>
                  <a:srgbClr val="000000"/>
                </a:solidFill>
                <a:effectLst/>
                <a:latin typeface="Helvetica Neue"/>
              </a:rPr>
              <a:t> amount Vs </a:t>
            </a:r>
            <a:r>
              <a:rPr lang="en-US" b="1" i="0" dirty="0" err="1">
                <a:solidFill>
                  <a:srgbClr val="000000"/>
                </a:solidFill>
                <a:effectLst/>
                <a:latin typeface="Helvetica Neue"/>
              </a:rPr>
              <a:t>isfraud</a:t>
            </a:r>
            <a:br>
              <a:rPr lang="en-US" b="1" i="0" dirty="0">
                <a:solidFill>
                  <a:srgbClr val="000000"/>
                </a:solidFill>
                <a:effectLst/>
                <a:latin typeface="Helvetica Neue"/>
              </a:rPr>
            </a:br>
            <a:endParaRPr lang="en-US" dirty="0"/>
          </a:p>
        </p:txBody>
      </p:sp>
      <p:pic>
        <p:nvPicPr>
          <p:cNvPr id="5" name="Content Placeholder 4">
            <a:extLst>
              <a:ext uri="{FF2B5EF4-FFF2-40B4-BE49-F238E27FC236}">
                <a16:creationId xmlns:a16="http://schemas.microsoft.com/office/drawing/2014/main" id="{66A15A7B-A866-98F9-8670-F5222620DD7A}"/>
              </a:ext>
            </a:extLst>
          </p:cNvPr>
          <p:cNvPicPr>
            <a:picLocks noGrp="1" noChangeAspect="1"/>
          </p:cNvPicPr>
          <p:nvPr>
            <p:ph idx="1"/>
          </p:nvPr>
        </p:nvPicPr>
        <p:blipFill>
          <a:blip r:embed="rId2"/>
          <a:stretch>
            <a:fillRect/>
          </a:stretch>
        </p:blipFill>
        <p:spPr>
          <a:xfrm>
            <a:off x="5715001" y="1027905"/>
            <a:ext cx="6477000" cy="5464969"/>
          </a:xfrm>
        </p:spPr>
      </p:pic>
      <p:sp>
        <p:nvSpPr>
          <p:cNvPr id="6" name="TextBox 5">
            <a:extLst>
              <a:ext uri="{FF2B5EF4-FFF2-40B4-BE49-F238E27FC236}">
                <a16:creationId xmlns:a16="http://schemas.microsoft.com/office/drawing/2014/main" id="{60FD88F1-8DD2-E5BE-4FBC-CD7314DF739F}"/>
              </a:ext>
            </a:extLst>
          </p:cNvPr>
          <p:cNvSpPr txBox="1"/>
          <p:nvPr/>
        </p:nvSpPr>
        <p:spPr>
          <a:xfrm>
            <a:off x="1665513" y="892629"/>
            <a:ext cx="3777343" cy="6186309"/>
          </a:xfrm>
          <a:prstGeom prst="rect">
            <a:avLst/>
          </a:prstGeom>
          <a:noFill/>
        </p:spPr>
        <p:txBody>
          <a:bodyPr wrap="square" rtlCol="0">
            <a:spAutoFit/>
          </a:bodyPr>
          <a:lstStyle/>
          <a:p>
            <a:pPr marL="285750" indent="-285750">
              <a:buFont typeface="Wingdings" panose="05000000000000000000" pitchFamily="2" charset="2"/>
              <a:buChar char="§"/>
            </a:pPr>
            <a:r>
              <a:rPr lang="en-US" b="1" i="0" dirty="0">
                <a:solidFill>
                  <a:srgbClr val="000000"/>
                </a:solidFill>
                <a:effectLst/>
                <a:latin typeface="Helvetica Neue"/>
              </a:rPr>
              <a:t>Here we can clearly see that the fraudulent transactions tend to come at lower amounts but also very high amounts. This shows that people who commit fraud usually will also try to steal a higher amount at one time. Maybe they think that once they do it, they won't be able to do it again using the same accounts so they better get a big amount of money. People who do not commit fraud don't need to do high amount transactions because they can always go and do another transaction, that is why their transaction amounts are lower in comparison to people who commit fraud.</a:t>
            </a:r>
          </a:p>
          <a:p>
            <a:endParaRPr lang="en-US" dirty="0"/>
          </a:p>
        </p:txBody>
      </p:sp>
    </p:spTree>
    <p:extLst>
      <p:ext uri="{BB962C8B-B14F-4D97-AF65-F5344CB8AC3E}">
        <p14:creationId xmlns:p14="http://schemas.microsoft.com/office/powerpoint/2010/main" val="2429973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94AB2-06A6-9E0A-A327-7E4ABBF301D5}"/>
              </a:ext>
            </a:extLst>
          </p:cNvPr>
          <p:cNvSpPr>
            <a:spLocks noGrp="1"/>
          </p:cNvSpPr>
          <p:nvPr>
            <p:ph type="title"/>
          </p:nvPr>
        </p:nvSpPr>
        <p:spPr/>
        <p:txBody>
          <a:bodyPr/>
          <a:lstStyle/>
          <a:p>
            <a:r>
              <a:rPr lang="en-US" dirty="0"/>
              <a:t>Type of Transaction Vs Amount</a:t>
            </a:r>
          </a:p>
        </p:txBody>
      </p:sp>
      <p:pic>
        <p:nvPicPr>
          <p:cNvPr id="5" name="Content Placeholder 4">
            <a:extLst>
              <a:ext uri="{FF2B5EF4-FFF2-40B4-BE49-F238E27FC236}">
                <a16:creationId xmlns:a16="http://schemas.microsoft.com/office/drawing/2014/main" id="{C12C7E8F-91D5-4148-6682-CF3350D6D29D}"/>
              </a:ext>
            </a:extLst>
          </p:cNvPr>
          <p:cNvPicPr>
            <a:picLocks noGrp="1" noChangeAspect="1"/>
          </p:cNvPicPr>
          <p:nvPr>
            <p:ph idx="1"/>
          </p:nvPr>
        </p:nvPicPr>
        <p:blipFill>
          <a:blip r:embed="rId2"/>
          <a:stretch>
            <a:fillRect/>
          </a:stretch>
        </p:blipFill>
        <p:spPr>
          <a:xfrm>
            <a:off x="5976563" y="1934482"/>
            <a:ext cx="6073615" cy="4351338"/>
          </a:xfrm>
        </p:spPr>
      </p:pic>
      <p:sp>
        <p:nvSpPr>
          <p:cNvPr id="6" name="TextBox 5">
            <a:extLst>
              <a:ext uri="{FF2B5EF4-FFF2-40B4-BE49-F238E27FC236}">
                <a16:creationId xmlns:a16="http://schemas.microsoft.com/office/drawing/2014/main" id="{98F88753-D314-8D20-BE3F-10232E652D6C}"/>
              </a:ext>
            </a:extLst>
          </p:cNvPr>
          <p:cNvSpPr txBox="1"/>
          <p:nvPr/>
        </p:nvSpPr>
        <p:spPr>
          <a:xfrm>
            <a:off x="1143000" y="2013857"/>
            <a:ext cx="3973286" cy="4524315"/>
          </a:xfrm>
          <a:prstGeom prst="rect">
            <a:avLst/>
          </a:prstGeom>
          <a:noFill/>
        </p:spPr>
        <p:txBody>
          <a:bodyPr wrap="square" rtlCol="0">
            <a:spAutoFit/>
          </a:bodyPr>
          <a:lstStyle/>
          <a:p>
            <a:pPr marL="285750" indent="-285750">
              <a:buFont typeface="Wingdings" panose="05000000000000000000" pitchFamily="2" charset="2"/>
              <a:buChar char="§"/>
            </a:pPr>
            <a:r>
              <a:rPr lang="en-US" b="1" i="0" dirty="0">
                <a:solidFill>
                  <a:srgbClr val="000000"/>
                </a:solidFill>
                <a:effectLst/>
                <a:latin typeface="Helvetica Neue"/>
              </a:rPr>
              <a:t>Here we can again see the types of transactions used for fraud as we've seen in the graph above but we can also see the amount of a transaction in regards to the type of the transaction. We already knew that Cash and Transfer transactions were the types that were used in fraud but we can also see that because those are the ones used for fraud that they are also the types that include the highest money amount</a:t>
            </a:r>
          </a:p>
          <a:p>
            <a:endParaRPr lang="en-US" dirty="0"/>
          </a:p>
        </p:txBody>
      </p:sp>
    </p:spTree>
    <p:extLst>
      <p:ext uri="{BB962C8B-B14F-4D97-AF65-F5344CB8AC3E}">
        <p14:creationId xmlns:p14="http://schemas.microsoft.com/office/powerpoint/2010/main" val="1363601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4623F2-8542-DFBF-0AAD-4A500F4D4ED3}"/>
              </a:ext>
            </a:extLst>
          </p:cNvPr>
          <p:cNvPicPr>
            <a:picLocks noChangeAspect="1"/>
          </p:cNvPicPr>
          <p:nvPr/>
        </p:nvPicPr>
        <p:blipFill>
          <a:blip r:embed="rId2"/>
          <a:stretch>
            <a:fillRect/>
          </a:stretch>
        </p:blipFill>
        <p:spPr>
          <a:xfrm>
            <a:off x="5921829" y="1055914"/>
            <a:ext cx="5791200" cy="5121049"/>
          </a:xfrm>
          <a:prstGeom prst="rect">
            <a:avLst/>
          </a:prstGeom>
        </p:spPr>
      </p:pic>
      <p:sp>
        <p:nvSpPr>
          <p:cNvPr id="8" name="TextBox 7">
            <a:extLst>
              <a:ext uri="{FF2B5EF4-FFF2-40B4-BE49-F238E27FC236}">
                <a16:creationId xmlns:a16="http://schemas.microsoft.com/office/drawing/2014/main" id="{5D83F9D7-AB01-5A30-9F3E-164502477E70}"/>
              </a:ext>
            </a:extLst>
          </p:cNvPr>
          <p:cNvSpPr txBox="1"/>
          <p:nvPr/>
        </p:nvSpPr>
        <p:spPr>
          <a:xfrm>
            <a:off x="1545771" y="1338943"/>
            <a:ext cx="3875314" cy="1477328"/>
          </a:xfrm>
          <a:prstGeom prst="rect">
            <a:avLst/>
          </a:prstGeom>
          <a:noFill/>
        </p:spPr>
        <p:txBody>
          <a:bodyPr wrap="square" rtlCol="0">
            <a:spAutoFit/>
          </a:bodyPr>
          <a:lstStyle/>
          <a:p>
            <a:pPr marL="285750" indent="-285750" algn="l">
              <a:buFont typeface="Wingdings" panose="05000000000000000000" pitchFamily="2" charset="2"/>
              <a:buChar char="§"/>
            </a:pPr>
            <a:r>
              <a:rPr lang="en-US" b="1" i="0" dirty="0">
                <a:solidFill>
                  <a:srgbClr val="000000"/>
                </a:solidFill>
                <a:effectLst/>
                <a:latin typeface="Helvetica Neue"/>
              </a:rPr>
              <a:t>Because of fraudulent activity we can see that most types of fraud will not reflect on the new balance of the account owner</a:t>
            </a:r>
          </a:p>
        </p:txBody>
      </p:sp>
    </p:spTree>
    <p:extLst>
      <p:ext uri="{BB962C8B-B14F-4D97-AF65-F5344CB8AC3E}">
        <p14:creationId xmlns:p14="http://schemas.microsoft.com/office/powerpoint/2010/main" val="2522384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029B2FD-0572-4820-BE04-FAC7A7B5BDCA}"/>
              </a:ext>
            </a:extLst>
          </p:cNvPr>
          <p:cNvPicPr>
            <a:picLocks noGrp="1" noChangeAspect="1"/>
          </p:cNvPicPr>
          <p:nvPr>
            <p:ph idx="1"/>
          </p:nvPr>
        </p:nvPicPr>
        <p:blipFill>
          <a:blip r:embed="rId2"/>
          <a:stretch>
            <a:fillRect/>
          </a:stretch>
        </p:blipFill>
        <p:spPr>
          <a:xfrm>
            <a:off x="4963887" y="228600"/>
            <a:ext cx="7347856" cy="5813426"/>
          </a:xfrm>
        </p:spPr>
      </p:pic>
      <p:sp>
        <p:nvSpPr>
          <p:cNvPr id="6" name="TextBox 5">
            <a:extLst>
              <a:ext uri="{FF2B5EF4-FFF2-40B4-BE49-F238E27FC236}">
                <a16:creationId xmlns:a16="http://schemas.microsoft.com/office/drawing/2014/main" id="{145969F9-9086-29BB-FA50-C3A87DCCC54E}"/>
              </a:ext>
            </a:extLst>
          </p:cNvPr>
          <p:cNvSpPr txBox="1"/>
          <p:nvPr/>
        </p:nvSpPr>
        <p:spPr>
          <a:xfrm>
            <a:off x="522514" y="827314"/>
            <a:ext cx="4441373" cy="4524315"/>
          </a:xfrm>
          <a:prstGeom prst="rect">
            <a:avLst/>
          </a:prstGeom>
          <a:noFill/>
        </p:spPr>
        <p:txBody>
          <a:bodyPr wrap="square" rtlCol="0">
            <a:spAutoFit/>
          </a:bodyPr>
          <a:lstStyle/>
          <a:p>
            <a:pPr marL="285750" indent="-285750" algn="l" rtl="0">
              <a:buFont typeface="Wingdings" panose="05000000000000000000" pitchFamily="2" charset="2"/>
              <a:buChar char="§"/>
            </a:pPr>
            <a:r>
              <a:rPr lang="en-US" b="1" i="0" dirty="0">
                <a:solidFill>
                  <a:srgbClr val="000000"/>
                </a:solidFill>
                <a:effectLst/>
                <a:latin typeface="inherit"/>
              </a:rPr>
              <a:t>But here you can see that fraudulent activity will not be reflected on the </a:t>
            </a:r>
            <a:r>
              <a:rPr lang="en-US" b="1" i="0" dirty="0" err="1">
                <a:solidFill>
                  <a:srgbClr val="000000"/>
                </a:solidFill>
                <a:effectLst/>
                <a:latin typeface="inherit"/>
              </a:rPr>
              <a:t>thiefs</a:t>
            </a:r>
            <a:r>
              <a:rPr lang="en-US" b="1" i="0" dirty="0">
                <a:solidFill>
                  <a:srgbClr val="000000"/>
                </a:solidFill>
                <a:effectLst/>
                <a:latin typeface="inherit"/>
              </a:rPr>
              <a:t> old account balance because they stole the money</a:t>
            </a:r>
          </a:p>
          <a:p>
            <a:pPr algn="l" rtl="0"/>
            <a:endParaRPr lang="en-US" b="1" i="0" dirty="0">
              <a:solidFill>
                <a:srgbClr val="000000"/>
              </a:solidFill>
              <a:effectLst/>
              <a:latin typeface="inherit"/>
            </a:endParaRPr>
          </a:p>
          <a:p>
            <a:pPr marL="285750" indent="-285750" algn="l" rtl="0">
              <a:buFont typeface="Wingdings" panose="05000000000000000000" pitchFamily="2" charset="2"/>
              <a:buChar char="§"/>
            </a:pPr>
            <a:r>
              <a:rPr lang="en-US" b="1" i="0" dirty="0">
                <a:solidFill>
                  <a:srgbClr val="000000"/>
                </a:solidFill>
                <a:effectLst/>
                <a:latin typeface="inherit"/>
              </a:rPr>
              <a:t>Now....something I find a bit odd is the Step variable. The step might have a </a:t>
            </a:r>
            <a:r>
              <a:rPr lang="en-US" b="1" i="0" dirty="0" err="1">
                <a:solidFill>
                  <a:srgbClr val="000000"/>
                </a:solidFill>
                <a:effectLst/>
                <a:latin typeface="inherit"/>
              </a:rPr>
              <a:t>hight</a:t>
            </a:r>
            <a:r>
              <a:rPr lang="en-US" b="1" i="0" dirty="0">
                <a:solidFill>
                  <a:srgbClr val="000000"/>
                </a:solidFill>
                <a:effectLst/>
                <a:latin typeface="inherit"/>
              </a:rPr>
              <a:t> Mutual Information (MI) score but that doesn't mean that it's useful. So lets look at it in a better light</a:t>
            </a:r>
          </a:p>
          <a:p>
            <a:pPr algn="l" rtl="0"/>
            <a:endParaRPr lang="en-US" b="1" i="0" dirty="0">
              <a:solidFill>
                <a:srgbClr val="000000"/>
              </a:solidFill>
              <a:effectLst/>
              <a:latin typeface="inherit"/>
            </a:endParaRPr>
          </a:p>
          <a:p>
            <a:pPr marL="285750" indent="-285750" algn="l" rtl="0">
              <a:buFont typeface="Wingdings" panose="05000000000000000000" pitchFamily="2" charset="2"/>
              <a:buChar char="§"/>
            </a:pPr>
            <a:r>
              <a:rPr lang="en-US" b="1" i="0" dirty="0">
                <a:solidFill>
                  <a:srgbClr val="000000"/>
                </a:solidFill>
                <a:effectLst/>
                <a:latin typeface="inherit"/>
              </a:rPr>
              <a:t>By definition the step maps a unit of time in the real world. In this case 1 step is 1 hour of time. Total steps 744 (30 days simulation).</a:t>
            </a:r>
          </a:p>
          <a:p>
            <a:endParaRPr lang="en-US" dirty="0"/>
          </a:p>
        </p:txBody>
      </p:sp>
    </p:spTree>
    <p:extLst>
      <p:ext uri="{BB962C8B-B14F-4D97-AF65-F5344CB8AC3E}">
        <p14:creationId xmlns:p14="http://schemas.microsoft.com/office/powerpoint/2010/main" val="3674530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5B8166D-CA14-A8F0-8F64-77D4E860EBDC}"/>
              </a:ext>
            </a:extLst>
          </p:cNvPr>
          <p:cNvPicPr>
            <a:picLocks noGrp="1" noChangeAspect="1"/>
          </p:cNvPicPr>
          <p:nvPr>
            <p:ph idx="1"/>
          </p:nvPr>
        </p:nvPicPr>
        <p:blipFill>
          <a:blip r:embed="rId2"/>
          <a:stretch>
            <a:fillRect/>
          </a:stretch>
        </p:blipFill>
        <p:spPr>
          <a:xfrm>
            <a:off x="816429" y="51253"/>
            <a:ext cx="5867400" cy="5206547"/>
          </a:xfrm>
        </p:spPr>
      </p:pic>
      <p:pic>
        <p:nvPicPr>
          <p:cNvPr id="7" name="Picture 6">
            <a:extLst>
              <a:ext uri="{FF2B5EF4-FFF2-40B4-BE49-F238E27FC236}">
                <a16:creationId xmlns:a16="http://schemas.microsoft.com/office/drawing/2014/main" id="{13714889-E579-08DB-23E7-985693EBF757}"/>
              </a:ext>
            </a:extLst>
          </p:cNvPr>
          <p:cNvPicPr>
            <a:picLocks noChangeAspect="1"/>
          </p:cNvPicPr>
          <p:nvPr/>
        </p:nvPicPr>
        <p:blipFill>
          <a:blip r:embed="rId3"/>
          <a:stretch>
            <a:fillRect/>
          </a:stretch>
        </p:blipFill>
        <p:spPr>
          <a:xfrm>
            <a:off x="6498771" y="305592"/>
            <a:ext cx="5693230" cy="4625635"/>
          </a:xfrm>
          <a:prstGeom prst="rect">
            <a:avLst/>
          </a:prstGeom>
        </p:spPr>
      </p:pic>
      <p:sp>
        <p:nvSpPr>
          <p:cNvPr id="8" name="TextBox 7">
            <a:extLst>
              <a:ext uri="{FF2B5EF4-FFF2-40B4-BE49-F238E27FC236}">
                <a16:creationId xmlns:a16="http://schemas.microsoft.com/office/drawing/2014/main" id="{01A45E9F-A036-B056-ABD4-9456410CC271}"/>
              </a:ext>
            </a:extLst>
          </p:cNvPr>
          <p:cNvSpPr txBox="1"/>
          <p:nvPr/>
        </p:nvSpPr>
        <p:spPr>
          <a:xfrm>
            <a:off x="1360714" y="5627914"/>
            <a:ext cx="10276115" cy="923330"/>
          </a:xfrm>
          <a:prstGeom prst="rect">
            <a:avLst/>
          </a:prstGeom>
          <a:noFill/>
        </p:spPr>
        <p:txBody>
          <a:bodyPr wrap="square" rtlCol="0">
            <a:spAutoFit/>
          </a:bodyPr>
          <a:lstStyle/>
          <a:p>
            <a:pPr marL="285750" indent="-285750">
              <a:buFont typeface="Wingdings" panose="05000000000000000000" pitchFamily="2" charset="2"/>
              <a:buChar char="§"/>
            </a:pPr>
            <a:r>
              <a:rPr lang="en-US" b="1" i="0" dirty="0">
                <a:solidFill>
                  <a:srgbClr val="000000"/>
                </a:solidFill>
                <a:effectLst/>
                <a:latin typeface="Helvetica Neue"/>
              </a:rPr>
              <a:t>There doesn't seem to be a correlation. Because why would there be ? Fraud isn't predictable by time, is it ? So lets drop this column</a:t>
            </a:r>
          </a:p>
          <a:p>
            <a:endParaRPr lang="en-US" dirty="0"/>
          </a:p>
        </p:txBody>
      </p:sp>
    </p:spTree>
    <p:extLst>
      <p:ext uri="{BB962C8B-B14F-4D97-AF65-F5344CB8AC3E}">
        <p14:creationId xmlns:p14="http://schemas.microsoft.com/office/powerpoint/2010/main" val="1512976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6AB1A-49A5-22DA-BA2E-00A64CFF47BD}"/>
              </a:ext>
            </a:extLst>
          </p:cNvPr>
          <p:cNvSpPr>
            <a:spLocks noGrp="1"/>
          </p:cNvSpPr>
          <p:nvPr>
            <p:ph type="title"/>
          </p:nvPr>
        </p:nvSpPr>
        <p:spPr>
          <a:xfrm>
            <a:off x="838200" y="365126"/>
            <a:ext cx="10515600" cy="962932"/>
          </a:xfrm>
        </p:spPr>
        <p:txBody>
          <a:bodyPr/>
          <a:lstStyle/>
          <a:p>
            <a:r>
              <a:rPr lang="en-US" dirty="0"/>
              <a:t>Look onto Outliers</a:t>
            </a:r>
          </a:p>
        </p:txBody>
      </p:sp>
      <p:pic>
        <p:nvPicPr>
          <p:cNvPr id="5" name="Content Placeholder 4">
            <a:extLst>
              <a:ext uri="{FF2B5EF4-FFF2-40B4-BE49-F238E27FC236}">
                <a16:creationId xmlns:a16="http://schemas.microsoft.com/office/drawing/2014/main" id="{750E31D5-0A41-AB88-73B3-D68F2594A6A4}"/>
              </a:ext>
            </a:extLst>
          </p:cNvPr>
          <p:cNvPicPr>
            <a:picLocks noGrp="1" noChangeAspect="1"/>
          </p:cNvPicPr>
          <p:nvPr>
            <p:ph idx="1"/>
          </p:nvPr>
        </p:nvPicPr>
        <p:blipFill>
          <a:blip r:embed="rId2"/>
          <a:stretch>
            <a:fillRect/>
          </a:stretch>
        </p:blipFill>
        <p:spPr>
          <a:xfrm>
            <a:off x="1001486" y="1469572"/>
            <a:ext cx="10439337" cy="3842657"/>
          </a:xfrm>
        </p:spPr>
      </p:pic>
      <p:sp>
        <p:nvSpPr>
          <p:cNvPr id="6" name="TextBox 5">
            <a:extLst>
              <a:ext uri="{FF2B5EF4-FFF2-40B4-BE49-F238E27FC236}">
                <a16:creationId xmlns:a16="http://schemas.microsoft.com/office/drawing/2014/main" id="{D29CE629-D813-0895-5F1D-C75C41DC0E84}"/>
              </a:ext>
            </a:extLst>
          </p:cNvPr>
          <p:cNvSpPr txBox="1"/>
          <p:nvPr/>
        </p:nvSpPr>
        <p:spPr>
          <a:xfrm>
            <a:off x="1175657" y="5747657"/>
            <a:ext cx="10287000" cy="646331"/>
          </a:xfrm>
          <a:prstGeom prst="rect">
            <a:avLst/>
          </a:prstGeom>
          <a:noFill/>
        </p:spPr>
        <p:txBody>
          <a:bodyPr wrap="square" rtlCol="0">
            <a:spAutoFit/>
          </a:bodyPr>
          <a:lstStyle/>
          <a:p>
            <a:r>
              <a:rPr lang="en-US" b="1" i="0" dirty="0">
                <a:solidFill>
                  <a:srgbClr val="000000"/>
                </a:solidFill>
                <a:effectLst/>
                <a:latin typeface="Helvetica Neue"/>
              </a:rPr>
              <a:t>While there are some outliers here most of them look like they are fraud so we''</a:t>
            </a:r>
            <a:r>
              <a:rPr lang="en-US" b="1" i="0" dirty="0" err="1">
                <a:solidFill>
                  <a:srgbClr val="000000"/>
                </a:solidFill>
                <a:effectLst/>
                <a:latin typeface="Helvetica Neue"/>
              </a:rPr>
              <a:t>ll</a:t>
            </a:r>
            <a:r>
              <a:rPr lang="en-US" b="1" i="0" dirty="0">
                <a:solidFill>
                  <a:srgbClr val="000000"/>
                </a:solidFill>
                <a:effectLst/>
                <a:latin typeface="Helvetica Neue"/>
              </a:rPr>
              <a:t> keep them</a:t>
            </a:r>
          </a:p>
          <a:p>
            <a:endParaRPr lang="en-US" dirty="0"/>
          </a:p>
        </p:txBody>
      </p:sp>
    </p:spTree>
    <p:extLst>
      <p:ext uri="{BB962C8B-B14F-4D97-AF65-F5344CB8AC3E}">
        <p14:creationId xmlns:p14="http://schemas.microsoft.com/office/powerpoint/2010/main" val="3391886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4FF67-0A1B-C21D-243E-EA28E5580E55}"/>
              </a:ext>
            </a:extLst>
          </p:cNvPr>
          <p:cNvSpPr>
            <a:spLocks noGrp="1"/>
          </p:cNvSpPr>
          <p:nvPr>
            <p:ph type="title"/>
          </p:nvPr>
        </p:nvSpPr>
        <p:spPr/>
        <p:txBody>
          <a:bodyPr/>
          <a:lstStyle/>
          <a:p>
            <a:r>
              <a:rPr lang="en-US" b="1" i="0" dirty="0">
                <a:solidFill>
                  <a:srgbClr val="000000"/>
                </a:solidFill>
                <a:effectLst/>
                <a:latin typeface="Helvetica Neue"/>
              </a:rPr>
              <a:t>4.Feature Engineering</a:t>
            </a:r>
            <a:br>
              <a:rPr lang="en-US" b="1" i="0" dirty="0">
                <a:solidFill>
                  <a:srgbClr val="000000"/>
                </a:solidFill>
                <a:effectLst/>
                <a:latin typeface="Helvetica Neue"/>
              </a:rPr>
            </a:br>
            <a:endParaRPr lang="en-US" dirty="0"/>
          </a:p>
        </p:txBody>
      </p:sp>
      <p:sp>
        <p:nvSpPr>
          <p:cNvPr id="3" name="Content Placeholder 2">
            <a:extLst>
              <a:ext uri="{FF2B5EF4-FFF2-40B4-BE49-F238E27FC236}">
                <a16:creationId xmlns:a16="http://schemas.microsoft.com/office/drawing/2014/main" id="{E01A7D6A-3B5F-E162-D1BD-71FEB5205FEF}"/>
              </a:ext>
            </a:extLst>
          </p:cNvPr>
          <p:cNvSpPr>
            <a:spLocks noGrp="1"/>
          </p:cNvSpPr>
          <p:nvPr>
            <p:ph idx="1"/>
          </p:nvPr>
        </p:nvSpPr>
        <p:spPr/>
        <p:txBody>
          <a:bodyPr/>
          <a:lstStyle/>
          <a:p>
            <a:pPr>
              <a:buFont typeface="Wingdings" panose="05000000000000000000" pitchFamily="2" charset="2"/>
              <a:buChar char="§"/>
            </a:pPr>
            <a:r>
              <a:rPr lang="en-US" b="0" i="0" dirty="0">
                <a:solidFill>
                  <a:srgbClr val="202124"/>
                </a:solidFill>
                <a:effectLst/>
                <a:latin typeface="arial" panose="020B0604020202020204" pitchFamily="34" charset="0"/>
              </a:rPr>
              <a:t>Feature engineering is </a:t>
            </a:r>
            <a:r>
              <a:rPr lang="en-US" b="1" i="0" dirty="0">
                <a:solidFill>
                  <a:srgbClr val="202124"/>
                </a:solidFill>
                <a:effectLst/>
                <a:latin typeface="arial" panose="020B0604020202020204" pitchFamily="34" charset="0"/>
              </a:rPr>
              <a:t>a machine learning technique that leverages data to create new variables that aren't in the training set</a:t>
            </a:r>
            <a:r>
              <a:rPr lang="en-US" b="0" i="0" dirty="0">
                <a:solidFill>
                  <a:srgbClr val="202124"/>
                </a:solidFill>
                <a:effectLst/>
                <a:latin typeface="arial" panose="020B0604020202020204" pitchFamily="34" charset="0"/>
              </a:rPr>
              <a:t>.</a:t>
            </a:r>
          </a:p>
          <a:p>
            <a:pPr>
              <a:buFont typeface="Wingdings" panose="05000000000000000000" pitchFamily="2" charset="2"/>
              <a:buChar char="§"/>
            </a:pPr>
            <a:endParaRPr lang="en-US" dirty="0">
              <a:solidFill>
                <a:srgbClr val="202124"/>
              </a:solidFill>
              <a:latin typeface="arial" panose="020B0604020202020204" pitchFamily="34" charset="0"/>
            </a:endParaRPr>
          </a:p>
          <a:p>
            <a:pPr>
              <a:buFont typeface="Wingdings" panose="05000000000000000000" pitchFamily="2" charset="2"/>
              <a:buChar char="§"/>
            </a:pPr>
            <a:r>
              <a:rPr lang="en-US" b="1" dirty="0">
                <a:solidFill>
                  <a:srgbClr val="000000"/>
                </a:solidFill>
                <a:latin typeface="Helvetica Neue"/>
              </a:rPr>
              <a:t>I am</a:t>
            </a:r>
            <a:r>
              <a:rPr lang="en-US" b="1" i="0" dirty="0">
                <a:solidFill>
                  <a:srgbClr val="000000"/>
                </a:solidFill>
                <a:effectLst/>
                <a:latin typeface="Helvetica Neue"/>
              </a:rPr>
              <a:t> specifically going to look at </a:t>
            </a:r>
            <a:r>
              <a:rPr lang="en-US" b="1" i="0" dirty="0" err="1">
                <a:solidFill>
                  <a:srgbClr val="000000"/>
                </a:solidFill>
                <a:effectLst/>
                <a:latin typeface="Helvetica Neue"/>
              </a:rPr>
              <a:t>oldbalanceOrg</a:t>
            </a:r>
            <a:r>
              <a:rPr lang="en-US" b="1" i="0" dirty="0">
                <a:solidFill>
                  <a:srgbClr val="000000"/>
                </a:solidFill>
                <a:effectLst/>
                <a:latin typeface="Helvetica Neue"/>
              </a:rPr>
              <a:t> and </a:t>
            </a:r>
            <a:r>
              <a:rPr lang="en-US" b="1" i="0" dirty="0" err="1">
                <a:solidFill>
                  <a:srgbClr val="000000"/>
                </a:solidFill>
                <a:effectLst/>
                <a:latin typeface="Helvetica Neue"/>
              </a:rPr>
              <a:t>newbalanceOrig</a:t>
            </a:r>
            <a:r>
              <a:rPr lang="en-US" b="1" i="0" dirty="0">
                <a:solidFill>
                  <a:srgbClr val="000000"/>
                </a:solidFill>
                <a:effectLst/>
                <a:latin typeface="Helvetica Neue"/>
              </a:rPr>
              <a:t> to see if we can maybe get the ratio or subtraction as a </a:t>
            </a:r>
            <a:r>
              <a:rPr lang="en-US" b="1" i="0" dirty="0" err="1">
                <a:solidFill>
                  <a:srgbClr val="000000"/>
                </a:solidFill>
                <a:effectLst/>
                <a:latin typeface="Helvetica Neue"/>
              </a:rPr>
              <a:t>usefule</a:t>
            </a:r>
            <a:r>
              <a:rPr lang="en-US" b="1" i="0" dirty="0">
                <a:solidFill>
                  <a:srgbClr val="000000"/>
                </a:solidFill>
                <a:effectLst/>
                <a:latin typeface="Helvetica Neue"/>
              </a:rPr>
              <a:t> new feature</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903694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C9DAF-AE28-4046-C2F9-B025DA8FDAF2}"/>
              </a:ext>
            </a:extLst>
          </p:cNvPr>
          <p:cNvSpPr>
            <a:spLocks noGrp="1"/>
          </p:cNvSpPr>
          <p:nvPr>
            <p:ph type="title"/>
          </p:nvPr>
        </p:nvSpPr>
        <p:spPr/>
        <p:txBody>
          <a:bodyPr/>
          <a:lstStyle/>
          <a:p>
            <a:r>
              <a:rPr lang="en-US" b="1" i="0" dirty="0">
                <a:solidFill>
                  <a:srgbClr val="000000"/>
                </a:solidFill>
                <a:effectLst/>
                <a:latin typeface="Helvetica Neue"/>
              </a:rPr>
              <a:t>calculate the MI scores</a:t>
            </a:r>
            <a:br>
              <a:rPr lang="en-US" b="1" i="0" dirty="0">
                <a:solidFill>
                  <a:srgbClr val="000000"/>
                </a:solidFill>
                <a:effectLst/>
                <a:latin typeface="Helvetica Neue"/>
              </a:rPr>
            </a:br>
            <a:endParaRPr lang="en-US" dirty="0"/>
          </a:p>
        </p:txBody>
      </p:sp>
      <p:pic>
        <p:nvPicPr>
          <p:cNvPr id="5" name="Content Placeholder 4">
            <a:extLst>
              <a:ext uri="{FF2B5EF4-FFF2-40B4-BE49-F238E27FC236}">
                <a16:creationId xmlns:a16="http://schemas.microsoft.com/office/drawing/2014/main" id="{3E8CF462-1347-3919-DBAD-B13A28E1EB40}"/>
              </a:ext>
            </a:extLst>
          </p:cNvPr>
          <p:cNvPicPr>
            <a:picLocks noGrp="1" noChangeAspect="1"/>
          </p:cNvPicPr>
          <p:nvPr>
            <p:ph idx="1"/>
          </p:nvPr>
        </p:nvPicPr>
        <p:blipFill>
          <a:blip r:embed="rId2"/>
          <a:stretch>
            <a:fillRect/>
          </a:stretch>
        </p:blipFill>
        <p:spPr>
          <a:xfrm>
            <a:off x="838200" y="1575253"/>
            <a:ext cx="10698071" cy="3453947"/>
          </a:xfrm>
        </p:spPr>
      </p:pic>
      <p:sp>
        <p:nvSpPr>
          <p:cNvPr id="6" name="TextBox 5">
            <a:extLst>
              <a:ext uri="{FF2B5EF4-FFF2-40B4-BE49-F238E27FC236}">
                <a16:creationId xmlns:a16="http://schemas.microsoft.com/office/drawing/2014/main" id="{CFAE7D38-B223-1BB6-F143-89EF02092E59}"/>
              </a:ext>
            </a:extLst>
          </p:cNvPr>
          <p:cNvSpPr txBox="1"/>
          <p:nvPr/>
        </p:nvSpPr>
        <p:spPr>
          <a:xfrm>
            <a:off x="1490049" y="5569545"/>
            <a:ext cx="9394371" cy="923330"/>
          </a:xfrm>
          <a:prstGeom prst="rect">
            <a:avLst/>
          </a:prstGeom>
          <a:noFill/>
        </p:spPr>
        <p:txBody>
          <a:bodyPr wrap="square" rtlCol="0">
            <a:spAutoFit/>
          </a:bodyPr>
          <a:lstStyle/>
          <a:p>
            <a:r>
              <a:rPr lang="en-US" b="1" i="0" dirty="0">
                <a:solidFill>
                  <a:srgbClr val="000000"/>
                </a:solidFill>
                <a:effectLst/>
                <a:latin typeface="Helvetica Neue"/>
              </a:rPr>
              <a:t>As we can clearly see we have successfully created a new feature that has a large effect on the </a:t>
            </a:r>
            <a:r>
              <a:rPr lang="en-US" b="1" i="0" dirty="0" err="1">
                <a:solidFill>
                  <a:srgbClr val="000000"/>
                </a:solidFill>
                <a:effectLst/>
                <a:latin typeface="Helvetica Neue"/>
              </a:rPr>
              <a:t>dependant</a:t>
            </a:r>
            <a:r>
              <a:rPr lang="en-US" b="1" i="0" dirty="0">
                <a:solidFill>
                  <a:srgbClr val="000000"/>
                </a:solidFill>
                <a:effectLst/>
                <a:latin typeface="Helvetica Neue"/>
              </a:rPr>
              <a:t> variable</a:t>
            </a:r>
          </a:p>
          <a:p>
            <a:endParaRPr lang="en-US" dirty="0"/>
          </a:p>
        </p:txBody>
      </p:sp>
    </p:spTree>
    <p:extLst>
      <p:ext uri="{BB962C8B-B14F-4D97-AF65-F5344CB8AC3E}">
        <p14:creationId xmlns:p14="http://schemas.microsoft.com/office/powerpoint/2010/main" val="1033160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8BD9-5003-8221-72A7-CAD56BBBF41F}"/>
              </a:ext>
            </a:extLst>
          </p:cNvPr>
          <p:cNvSpPr>
            <a:spLocks noGrp="1"/>
          </p:cNvSpPr>
          <p:nvPr>
            <p:ph type="title"/>
          </p:nvPr>
        </p:nvSpPr>
        <p:spPr/>
        <p:txBody>
          <a:bodyPr/>
          <a:lstStyle/>
          <a:p>
            <a:r>
              <a:rPr lang="en-US" b="1" i="0" dirty="0">
                <a:solidFill>
                  <a:srgbClr val="000000"/>
                </a:solidFill>
                <a:effectLst/>
                <a:latin typeface="Helvetica Neue"/>
              </a:rPr>
              <a:t>5.Data Processing</a:t>
            </a:r>
            <a:br>
              <a:rPr lang="en-US" b="1" i="0" dirty="0">
                <a:solidFill>
                  <a:srgbClr val="000000"/>
                </a:solidFill>
                <a:effectLst/>
                <a:latin typeface="Helvetica Neue"/>
              </a:rPr>
            </a:br>
            <a:endParaRPr lang="en-US" dirty="0"/>
          </a:p>
        </p:txBody>
      </p:sp>
      <p:sp>
        <p:nvSpPr>
          <p:cNvPr id="3" name="Content Placeholder 2">
            <a:extLst>
              <a:ext uri="{FF2B5EF4-FFF2-40B4-BE49-F238E27FC236}">
                <a16:creationId xmlns:a16="http://schemas.microsoft.com/office/drawing/2014/main" id="{F33870EA-3081-A605-5243-71D928746E2D}"/>
              </a:ext>
            </a:extLst>
          </p:cNvPr>
          <p:cNvSpPr>
            <a:spLocks noGrp="1"/>
          </p:cNvSpPr>
          <p:nvPr>
            <p:ph idx="1"/>
          </p:nvPr>
        </p:nvSpPr>
        <p:spPr/>
        <p:txBody>
          <a:bodyPr/>
          <a:lstStyle/>
          <a:p>
            <a:r>
              <a:rPr lang="en-US" b="0" i="0" dirty="0">
                <a:solidFill>
                  <a:srgbClr val="202124"/>
                </a:solidFill>
                <a:effectLst/>
                <a:latin typeface="arial" panose="020B0604020202020204" pitchFamily="34" charset="0"/>
              </a:rPr>
              <a:t>It is a series of calculations or actions that a computer performs on a given set of data to produce a desired result.</a:t>
            </a:r>
          </a:p>
          <a:p>
            <a:endParaRPr lang="en-US" dirty="0">
              <a:solidFill>
                <a:srgbClr val="202124"/>
              </a:solidFill>
              <a:latin typeface="arial" panose="020B0604020202020204" pitchFamily="34" charset="0"/>
            </a:endParaRPr>
          </a:p>
          <a:p>
            <a:r>
              <a:rPr lang="en-US" b="1" i="0" dirty="0">
                <a:solidFill>
                  <a:srgbClr val="202124"/>
                </a:solidFill>
                <a:effectLst/>
                <a:latin typeface="arial" panose="020B0604020202020204" pitchFamily="34" charset="0"/>
              </a:rPr>
              <a:t>when data is collected and translated into usable information</a:t>
            </a:r>
            <a:r>
              <a:rPr lang="en-US" b="0" i="0" dirty="0">
                <a:solidFill>
                  <a:srgbClr val="202124"/>
                </a:solidFill>
                <a:effectLst/>
                <a:latin typeface="arial" panose="020B0604020202020204" pitchFamily="34" charset="0"/>
              </a:rPr>
              <a:t>.</a:t>
            </a:r>
          </a:p>
          <a:p>
            <a:endParaRPr lang="en-US" dirty="0"/>
          </a:p>
        </p:txBody>
      </p:sp>
    </p:spTree>
    <p:extLst>
      <p:ext uri="{BB962C8B-B14F-4D97-AF65-F5344CB8AC3E}">
        <p14:creationId xmlns:p14="http://schemas.microsoft.com/office/powerpoint/2010/main" val="57850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67598-8E9C-A1C1-5CCA-C8E5B284ED48}"/>
              </a:ext>
            </a:extLst>
          </p:cNvPr>
          <p:cNvSpPr>
            <a:spLocks noGrp="1"/>
          </p:cNvSpPr>
          <p:nvPr>
            <p:ph type="title"/>
          </p:nvPr>
        </p:nvSpPr>
        <p:spPr/>
        <p:txBody>
          <a:bodyPr/>
          <a:lstStyle/>
          <a:p>
            <a:pPr algn="ctr"/>
            <a:r>
              <a:rPr lang="en-US" dirty="0"/>
              <a:t>Different Steps</a:t>
            </a:r>
          </a:p>
        </p:txBody>
      </p:sp>
      <p:sp>
        <p:nvSpPr>
          <p:cNvPr id="3" name="Content Placeholder 2">
            <a:extLst>
              <a:ext uri="{FF2B5EF4-FFF2-40B4-BE49-F238E27FC236}">
                <a16:creationId xmlns:a16="http://schemas.microsoft.com/office/drawing/2014/main" id="{5CE6CA95-B39D-6A0D-E283-7E5BF2F96C2C}"/>
              </a:ext>
            </a:extLst>
          </p:cNvPr>
          <p:cNvSpPr>
            <a:spLocks noGrp="1"/>
          </p:cNvSpPr>
          <p:nvPr>
            <p:ph idx="1"/>
          </p:nvPr>
        </p:nvSpPr>
        <p:spPr/>
        <p:txBody>
          <a:bodyPr/>
          <a:lstStyle/>
          <a:p>
            <a:r>
              <a:rPr lang="en-US" b="1" i="0" dirty="0">
                <a:solidFill>
                  <a:srgbClr val="000000"/>
                </a:solidFill>
                <a:effectLst/>
                <a:latin typeface="Helvetica Neue"/>
              </a:rPr>
              <a:t>1. Importing libraries and importing data</a:t>
            </a:r>
          </a:p>
          <a:p>
            <a:r>
              <a:rPr lang="en-US" b="1" i="0" dirty="0">
                <a:solidFill>
                  <a:srgbClr val="000000"/>
                </a:solidFill>
                <a:effectLst/>
                <a:latin typeface="Helvetica Neue"/>
              </a:rPr>
              <a:t>2. Data Cleaning</a:t>
            </a:r>
          </a:p>
          <a:p>
            <a:r>
              <a:rPr lang="en-US" b="1" i="0" dirty="0">
                <a:solidFill>
                  <a:srgbClr val="000000"/>
                </a:solidFill>
                <a:effectLst/>
                <a:latin typeface="Helvetica Neue"/>
              </a:rPr>
              <a:t>3. Data Visualization and EDA</a:t>
            </a:r>
          </a:p>
          <a:p>
            <a:r>
              <a:rPr lang="en-US" b="1" i="0" dirty="0">
                <a:solidFill>
                  <a:srgbClr val="000000"/>
                </a:solidFill>
                <a:effectLst/>
                <a:latin typeface="Helvetica Neue"/>
              </a:rPr>
              <a:t>4.Feature Engineering</a:t>
            </a:r>
          </a:p>
          <a:p>
            <a:r>
              <a:rPr lang="en-US" b="1" i="0" dirty="0">
                <a:solidFill>
                  <a:srgbClr val="000000"/>
                </a:solidFill>
                <a:effectLst/>
                <a:latin typeface="Helvetica Neue"/>
              </a:rPr>
              <a:t>5.Data Processing</a:t>
            </a:r>
          </a:p>
          <a:p>
            <a:r>
              <a:rPr lang="en-US" b="1" i="0" dirty="0">
                <a:solidFill>
                  <a:srgbClr val="000000"/>
                </a:solidFill>
                <a:effectLst/>
                <a:latin typeface="Helvetica Neue"/>
              </a:rPr>
              <a:t>6.Model</a:t>
            </a:r>
          </a:p>
          <a:p>
            <a:r>
              <a:rPr lang="en-US" b="1" i="0" dirty="0">
                <a:solidFill>
                  <a:srgbClr val="000000"/>
                </a:solidFill>
                <a:effectLst/>
                <a:latin typeface="Helvetica Neue"/>
              </a:rPr>
              <a:t>7.Results</a:t>
            </a:r>
          </a:p>
          <a:p>
            <a:endParaRPr lang="en-US" dirty="0"/>
          </a:p>
        </p:txBody>
      </p:sp>
    </p:spTree>
    <p:extLst>
      <p:ext uri="{BB962C8B-B14F-4D97-AF65-F5344CB8AC3E}">
        <p14:creationId xmlns:p14="http://schemas.microsoft.com/office/powerpoint/2010/main" val="1295453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EB4CE-93D6-FBB0-DBD2-1FF28B917362}"/>
              </a:ext>
            </a:extLst>
          </p:cNvPr>
          <p:cNvSpPr>
            <a:spLocks noGrp="1"/>
          </p:cNvSpPr>
          <p:nvPr>
            <p:ph type="title"/>
          </p:nvPr>
        </p:nvSpPr>
        <p:spPr/>
        <p:txBody>
          <a:bodyPr/>
          <a:lstStyle/>
          <a:p>
            <a:r>
              <a:rPr lang="en-US" b="1" i="0" dirty="0">
                <a:solidFill>
                  <a:srgbClr val="000000"/>
                </a:solidFill>
                <a:effectLst/>
                <a:latin typeface="Helvetica Neue"/>
              </a:rPr>
              <a:t>6.Model</a:t>
            </a:r>
            <a:br>
              <a:rPr lang="en-US" b="1" i="0" dirty="0">
                <a:solidFill>
                  <a:srgbClr val="000000"/>
                </a:solidFill>
                <a:effectLst/>
                <a:latin typeface="Helvetica Neue"/>
              </a:rPr>
            </a:br>
            <a:endParaRPr lang="en-US" dirty="0"/>
          </a:p>
        </p:txBody>
      </p:sp>
      <p:sp>
        <p:nvSpPr>
          <p:cNvPr id="3" name="Content Placeholder 2">
            <a:extLst>
              <a:ext uri="{FF2B5EF4-FFF2-40B4-BE49-F238E27FC236}">
                <a16:creationId xmlns:a16="http://schemas.microsoft.com/office/drawing/2014/main" id="{A8D49F90-3E5F-F220-0E7B-69EE525C6783}"/>
              </a:ext>
            </a:extLst>
          </p:cNvPr>
          <p:cNvSpPr>
            <a:spLocks noGrp="1"/>
          </p:cNvSpPr>
          <p:nvPr>
            <p:ph idx="1"/>
          </p:nvPr>
        </p:nvSpPr>
        <p:spPr/>
        <p:txBody>
          <a:bodyPr/>
          <a:lstStyle/>
          <a:p>
            <a:r>
              <a:rPr lang="en-US" b="1" i="0" dirty="0">
                <a:solidFill>
                  <a:srgbClr val="202124"/>
                </a:solidFill>
                <a:effectLst/>
                <a:latin typeface="arial" panose="020B0604020202020204" pitchFamily="34" charset="0"/>
              </a:rPr>
              <a:t>The process of training an ML model involves providing an ML algorithm (that is, the learning algorithm) with training data to learn from</a:t>
            </a:r>
            <a:r>
              <a:rPr lang="en-US" b="0" i="0" dirty="0">
                <a:solidFill>
                  <a:srgbClr val="202124"/>
                </a:solidFill>
                <a:effectLst/>
                <a:latin typeface="arial" panose="020B0604020202020204" pitchFamily="34" charset="0"/>
              </a:rPr>
              <a:t>. </a:t>
            </a:r>
          </a:p>
          <a:p>
            <a:endParaRPr lang="en-US" dirty="0"/>
          </a:p>
          <a:p>
            <a:r>
              <a:rPr lang="en-US" b="0" i="0" dirty="0">
                <a:solidFill>
                  <a:srgbClr val="202124"/>
                </a:solidFill>
                <a:effectLst/>
                <a:latin typeface="arial" panose="020B0604020202020204" pitchFamily="34" charset="0"/>
              </a:rPr>
              <a:t>A machine learning model is </a:t>
            </a:r>
            <a:r>
              <a:rPr lang="en-US" b="1" i="0" dirty="0">
                <a:solidFill>
                  <a:srgbClr val="202124"/>
                </a:solidFill>
                <a:effectLst/>
                <a:latin typeface="arial" panose="020B0604020202020204" pitchFamily="34" charset="0"/>
              </a:rPr>
              <a:t>a file that has been trained to recognize certain types of patterns</a:t>
            </a:r>
            <a:endParaRPr lang="en-US" dirty="0"/>
          </a:p>
        </p:txBody>
      </p:sp>
    </p:spTree>
    <p:extLst>
      <p:ext uri="{BB962C8B-B14F-4D97-AF65-F5344CB8AC3E}">
        <p14:creationId xmlns:p14="http://schemas.microsoft.com/office/powerpoint/2010/main" val="2478924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54B35-63E9-AF72-DA88-E48E59F73F59}"/>
              </a:ext>
            </a:extLst>
          </p:cNvPr>
          <p:cNvSpPr>
            <a:spLocks noGrp="1"/>
          </p:cNvSpPr>
          <p:nvPr>
            <p:ph type="title"/>
          </p:nvPr>
        </p:nvSpPr>
        <p:spPr/>
        <p:txBody>
          <a:bodyPr/>
          <a:lstStyle/>
          <a:p>
            <a:r>
              <a:rPr lang="en-US" b="1" i="0" dirty="0">
                <a:solidFill>
                  <a:srgbClr val="000000"/>
                </a:solidFill>
                <a:effectLst/>
                <a:latin typeface="Helvetica Neue"/>
              </a:rPr>
              <a:t>7.Results</a:t>
            </a:r>
            <a:br>
              <a:rPr lang="en-US" b="1" i="0" dirty="0">
                <a:solidFill>
                  <a:srgbClr val="000000"/>
                </a:solidFill>
                <a:effectLst/>
                <a:latin typeface="Helvetica Neue"/>
              </a:rPr>
            </a:br>
            <a:endParaRPr lang="en-US" dirty="0"/>
          </a:p>
        </p:txBody>
      </p:sp>
      <p:sp>
        <p:nvSpPr>
          <p:cNvPr id="3" name="Content Placeholder 2">
            <a:extLst>
              <a:ext uri="{FF2B5EF4-FFF2-40B4-BE49-F238E27FC236}">
                <a16:creationId xmlns:a16="http://schemas.microsoft.com/office/drawing/2014/main" id="{306E5D2C-A8E0-B3B8-06FD-C193790E0415}"/>
              </a:ext>
            </a:extLst>
          </p:cNvPr>
          <p:cNvSpPr>
            <a:spLocks noGrp="1"/>
          </p:cNvSpPr>
          <p:nvPr>
            <p:ph idx="1"/>
          </p:nvPr>
        </p:nvSpPr>
        <p:spPr/>
        <p:txBody>
          <a:bodyPr>
            <a:normAutofit fontScale="77500" lnSpcReduction="20000"/>
          </a:bodyPr>
          <a:lstStyle/>
          <a:p>
            <a:pPr algn="l" rtl="0"/>
            <a:r>
              <a:rPr lang="en-US" b="1" i="0" dirty="0">
                <a:solidFill>
                  <a:srgbClr val="000000"/>
                </a:solidFill>
                <a:effectLst/>
                <a:latin typeface="inherit"/>
              </a:rPr>
              <a:t>Using the </a:t>
            </a:r>
            <a:r>
              <a:rPr lang="en-US" b="1" i="0" dirty="0" err="1">
                <a:solidFill>
                  <a:srgbClr val="000000"/>
                </a:solidFill>
                <a:effectLst/>
                <a:latin typeface="inherit"/>
              </a:rPr>
              <a:t>SGDClassifier</a:t>
            </a:r>
            <a:r>
              <a:rPr lang="en-US" b="1" i="0" dirty="0">
                <a:solidFill>
                  <a:srgbClr val="000000"/>
                </a:solidFill>
                <a:effectLst/>
                <a:latin typeface="inherit"/>
              </a:rPr>
              <a:t> we were able to reach a good model performance but this was only tested with a chunk of the data</a:t>
            </a:r>
          </a:p>
          <a:p>
            <a:pPr algn="l" rtl="0"/>
            <a:r>
              <a:rPr lang="en-US" b="1" i="0" dirty="0">
                <a:solidFill>
                  <a:srgbClr val="000000"/>
                </a:solidFill>
                <a:effectLst/>
                <a:latin typeface="inherit"/>
              </a:rPr>
              <a:t>Now let's have a final walkthrough of what we did:</a:t>
            </a:r>
          </a:p>
          <a:p>
            <a:pPr algn="l" rtl="0">
              <a:buFont typeface="+mj-lt"/>
              <a:buAutoNum type="arabicPeriod"/>
            </a:pPr>
            <a:r>
              <a:rPr lang="en-US" b="0" i="0" dirty="0">
                <a:solidFill>
                  <a:srgbClr val="000000"/>
                </a:solidFill>
                <a:effectLst/>
                <a:latin typeface="Helvetica Neue"/>
              </a:rPr>
              <a:t>We loaded the data and tried to </a:t>
            </a:r>
            <a:r>
              <a:rPr lang="en-US" b="0" i="0" dirty="0" err="1">
                <a:solidFill>
                  <a:srgbClr val="000000"/>
                </a:solidFill>
                <a:effectLst/>
                <a:latin typeface="Helvetica Neue"/>
              </a:rPr>
              <a:t>understan</a:t>
            </a:r>
            <a:r>
              <a:rPr lang="en-US" b="0" i="0" dirty="0">
                <a:solidFill>
                  <a:srgbClr val="000000"/>
                </a:solidFill>
                <a:effectLst/>
                <a:latin typeface="Helvetica Neue"/>
              </a:rPr>
              <a:t> it</a:t>
            </a:r>
          </a:p>
          <a:p>
            <a:pPr algn="l" rtl="0">
              <a:buFont typeface="+mj-lt"/>
              <a:buAutoNum type="arabicPeriod"/>
            </a:pPr>
            <a:r>
              <a:rPr lang="en-US" b="0" i="0" dirty="0">
                <a:solidFill>
                  <a:srgbClr val="000000"/>
                </a:solidFill>
                <a:effectLst/>
                <a:latin typeface="Helvetica Neue"/>
              </a:rPr>
              <a:t>We cleaned the data and removed </a:t>
            </a:r>
            <a:r>
              <a:rPr lang="en-US" b="0" i="0" dirty="0" err="1">
                <a:solidFill>
                  <a:srgbClr val="000000"/>
                </a:solidFill>
                <a:effectLst/>
                <a:latin typeface="Helvetica Neue"/>
              </a:rPr>
              <a:t>faetures</a:t>
            </a:r>
            <a:r>
              <a:rPr lang="en-US" b="0" i="0" dirty="0">
                <a:solidFill>
                  <a:srgbClr val="000000"/>
                </a:solidFill>
                <a:effectLst/>
                <a:latin typeface="Helvetica Neue"/>
              </a:rPr>
              <a:t> that were unimportant</a:t>
            </a:r>
          </a:p>
          <a:p>
            <a:pPr algn="l" rtl="0">
              <a:buFont typeface="+mj-lt"/>
              <a:buAutoNum type="arabicPeriod"/>
            </a:pPr>
            <a:r>
              <a:rPr lang="en-US" b="0" i="0" dirty="0">
                <a:solidFill>
                  <a:srgbClr val="000000"/>
                </a:solidFill>
                <a:effectLst/>
                <a:latin typeface="Helvetica Neue"/>
              </a:rPr>
              <a:t>We visualized the data which helped us further understand the data at hand</a:t>
            </a:r>
          </a:p>
          <a:p>
            <a:pPr algn="l" rtl="0">
              <a:buFont typeface="+mj-lt"/>
              <a:buAutoNum type="arabicPeriod"/>
            </a:pPr>
            <a:r>
              <a:rPr lang="en-US" b="0" i="0" dirty="0">
                <a:solidFill>
                  <a:srgbClr val="000000"/>
                </a:solidFill>
                <a:effectLst/>
                <a:latin typeface="Helvetica Neue"/>
              </a:rPr>
              <a:t>We generated a new feature which turned out to be a great predicter</a:t>
            </a:r>
          </a:p>
          <a:p>
            <a:pPr algn="l" rtl="0">
              <a:buFont typeface="+mj-lt"/>
              <a:buAutoNum type="arabicPeriod"/>
            </a:pPr>
            <a:r>
              <a:rPr lang="en-US" b="0" i="0" dirty="0">
                <a:solidFill>
                  <a:srgbClr val="000000"/>
                </a:solidFill>
                <a:effectLst/>
                <a:latin typeface="Helvetica Neue"/>
              </a:rPr>
              <a:t>We built a model that classified the fraudulent transactions</a:t>
            </a:r>
          </a:p>
          <a:p>
            <a:pPr algn="l" rtl="0">
              <a:buFont typeface="+mj-lt"/>
              <a:buAutoNum type="arabicPeriod"/>
            </a:pPr>
            <a:r>
              <a:rPr lang="en-US" b="0" i="0" dirty="0">
                <a:solidFill>
                  <a:srgbClr val="000000"/>
                </a:solidFill>
                <a:effectLst/>
                <a:latin typeface="Helvetica Neue"/>
              </a:rPr>
              <a:t>Imbalanced Data leads to a very low recall score which means that the model fails to classify the fraudulent Transactions so we will have to find a way to balance the data. Right now we do Random </a:t>
            </a:r>
            <a:r>
              <a:rPr lang="en-US" b="0" i="0" dirty="0" err="1">
                <a:solidFill>
                  <a:srgbClr val="000000"/>
                </a:solidFill>
                <a:effectLst/>
                <a:latin typeface="Helvetica Neue"/>
              </a:rPr>
              <a:t>Undersampling</a:t>
            </a:r>
            <a:r>
              <a:rPr lang="en-US" b="0" i="0" dirty="0">
                <a:solidFill>
                  <a:srgbClr val="000000"/>
                </a:solidFill>
                <a:effectLst/>
                <a:latin typeface="Helvetica Neue"/>
              </a:rPr>
              <a:t> to achieve that which gets us a good result in terms of accuracy and recall but we loose a lot of data</a:t>
            </a:r>
          </a:p>
          <a:p>
            <a:pPr marL="0" indent="0">
              <a:buNone/>
            </a:pPr>
            <a:endParaRPr lang="en-US" dirty="0"/>
          </a:p>
        </p:txBody>
      </p:sp>
    </p:spTree>
    <p:extLst>
      <p:ext uri="{BB962C8B-B14F-4D97-AF65-F5344CB8AC3E}">
        <p14:creationId xmlns:p14="http://schemas.microsoft.com/office/powerpoint/2010/main" val="3593285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65E7-ABD9-FF71-9153-6124735711F4}"/>
              </a:ext>
            </a:extLst>
          </p:cNvPr>
          <p:cNvSpPr>
            <a:spLocks noGrp="1"/>
          </p:cNvSpPr>
          <p:nvPr>
            <p:ph type="title"/>
          </p:nvPr>
        </p:nvSpPr>
        <p:spPr/>
        <p:txBody>
          <a:bodyPr>
            <a:normAutofit fontScale="90000"/>
          </a:bodyPr>
          <a:lstStyle/>
          <a:p>
            <a:r>
              <a:rPr lang="en-US" b="1" i="0" dirty="0">
                <a:solidFill>
                  <a:srgbClr val="000000"/>
                </a:solidFill>
                <a:effectLst/>
                <a:latin typeface="Helvetica Neue"/>
              </a:rPr>
              <a:t>1. Importing libraries and importing data</a:t>
            </a:r>
            <a:br>
              <a:rPr lang="en-US" b="1" i="0" dirty="0">
                <a:solidFill>
                  <a:srgbClr val="000000"/>
                </a:solidFill>
                <a:effectLst/>
                <a:latin typeface="Helvetica Neue"/>
              </a:rPr>
            </a:br>
            <a:endParaRPr lang="en-US" dirty="0"/>
          </a:p>
        </p:txBody>
      </p:sp>
      <p:sp>
        <p:nvSpPr>
          <p:cNvPr id="3" name="Content Placeholder 2">
            <a:extLst>
              <a:ext uri="{FF2B5EF4-FFF2-40B4-BE49-F238E27FC236}">
                <a16:creationId xmlns:a16="http://schemas.microsoft.com/office/drawing/2014/main" id="{F93FAF1F-2BAD-EE6E-484E-860B785CFC3F}"/>
              </a:ext>
            </a:extLst>
          </p:cNvPr>
          <p:cNvSpPr>
            <a:spLocks noGrp="1"/>
          </p:cNvSpPr>
          <p:nvPr>
            <p:ph idx="1"/>
          </p:nvPr>
        </p:nvSpPr>
        <p:spPr/>
        <p:txBody>
          <a:bodyPr>
            <a:normAutofit lnSpcReduction="10000"/>
          </a:bodyPr>
          <a:lstStyle/>
          <a:p>
            <a:r>
              <a:rPr lang="en-US" dirty="0"/>
              <a:t>Import all required libraries:</a:t>
            </a:r>
          </a:p>
          <a:p>
            <a:pPr>
              <a:buFont typeface="Wingdings" panose="05000000000000000000" pitchFamily="2" charset="2"/>
              <a:buChar char="v"/>
            </a:pPr>
            <a:r>
              <a:rPr lang="en-US" dirty="0"/>
              <a:t>Pandas</a:t>
            </a:r>
          </a:p>
          <a:p>
            <a:pPr marL="0" indent="0">
              <a:buNone/>
            </a:pPr>
            <a:r>
              <a:rPr lang="en-US" sz="1200" b="0" i="0" dirty="0">
                <a:solidFill>
                  <a:srgbClr val="202124"/>
                </a:solidFill>
                <a:effectLst/>
                <a:latin typeface="arial" panose="020B0604020202020204" pitchFamily="34" charset="0"/>
              </a:rPr>
              <a:t> It </a:t>
            </a:r>
            <a:r>
              <a:rPr lang="en-US" sz="1200" b="1" i="0" dirty="0">
                <a:solidFill>
                  <a:srgbClr val="202124"/>
                </a:solidFill>
                <a:effectLst/>
                <a:latin typeface="arial" panose="020B0604020202020204" pitchFamily="34" charset="0"/>
              </a:rPr>
              <a:t>provides ready to use high-performance data structures and data analysis tools</a:t>
            </a:r>
            <a:r>
              <a:rPr lang="en-US" sz="1200" b="0" i="0" dirty="0">
                <a:solidFill>
                  <a:srgbClr val="202124"/>
                </a:solidFill>
                <a:effectLst/>
                <a:latin typeface="arial" panose="020B0604020202020204" pitchFamily="34" charset="0"/>
              </a:rPr>
              <a:t>.</a:t>
            </a:r>
            <a:endParaRPr lang="en-US" sz="1200" dirty="0"/>
          </a:p>
          <a:p>
            <a:pPr>
              <a:buFont typeface="Wingdings" panose="05000000000000000000" pitchFamily="2" charset="2"/>
              <a:buChar char="v"/>
            </a:pPr>
            <a:r>
              <a:rPr lang="en-US" dirty="0"/>
              <a:t>NumPy</a:t>
            </a:r>
          </a:p>
          <a:p>
            <a:pPr marL="0" indent="0">
              <a:buNone/>
            </a:pPr>
            <a:r>
              <a:rPr lang="en-US" sz="1200" b="1" dirty="0">
                <a:solidFill>
                  <a:srgbClr val="202124"/>
                </a:solidFill>
                <a:latin typeface="arial" panose="020B0604020202020204" pitchFamily="34" charset="0"/>
              </a:rPr>
              <a:t>NumPy is a Python library used for working with arrays. It also has functions for working in domain of linear algebra, </a:t>
            </a:r>
            <a:r>
              <a:rPr lang="en-US" sz="1200" b="1" dirty="0" err="1">
                <a:solidFill>
                  <a:srgbClr val="202124"/>
                </a:solidFill>
                <a:latin typeface="arial" panose="020B0604020202020204" pitchFamily="34" charset="0"/>
              </a:rPr>
              <a:t>fourier</a:t>
            </a:r>
            <a:r>
              <a:rPr lang="en-US" sz="1200" b="1" dirty="0">
                <a:solidFill>
                  <a:srgbClr val="202124"/>
                </a:solidFill>
                <a:latin typeface="arial" panose="020B0604020202020204" pitchFamily="34" charset="0"/>
              </a:rPr>
              <a:t> transform, and matrices.</a:t>
            </a:r>
          </a:p>
          <a:p>
            <a:pPr>
              <a:buFont typeface="Wingdings" panose="05000000000000000000" pitchFamily="2" charset="2"/>
              <a:buChar char="v"/>
            </a:pPr>
            <a:r>
              <a:rPr lang="en-US" dirty="0" err="1"/>
              <a:t>Matplotlib.pyplot</a:t>
            </a:r>
            <a:endParaRPr lang="en-US" dirty="0"/>
          </a:p>
          <a:p>
            <a:pPr marL="0" indent="0">
              <a:buNone/>
            </a:pPr>
            <a:r>
              <a:rPr lang="en-US" sz="1200" b="1" dirty="0">
                <a:solidFill>
                  <a:srgbClr val="202124"/>
                </a:solidFill>
                <a:latin typeface="arial" panose="020B0604020202020204" pitchFamily="34" charset="0"/>
              </a:rPr>
              <a:t>Matplotlib is a python library used to create 2D graphs and plots by using python scripts. </a:t>
            </a:r>
          </a:p>
          <a:p>
            <a:pPr>
              <a:buFont typeface="Wingdings" panose="05000000000000000000" pitchFamily="2" charset="2"/>
              <a:buChar char="v"/>
            </a:pPr>
            <a:r>
              <a:rPr lang="en-US" dirty="0"/>
              <a:t>Seaborn</a:t>
            </a:r>
          </a:p>
          <a:p>
            <a:pPr marL="0" indent="0">
              <a:buNone/>
            </a:pPr>
            <a:r>
              <a:rPr lang="en-US" sz="1200" b="1" dirty="0">
                <a:solidFill>
                  <a:srgbClr val="202124"/>
                </a:solidFill>
                <a:latin typeface="arial" panose="020B0604020202020204" pitchFamily="34" charset="0"/>
              </a:rPr>
              <a:t>It is used for data visualization and exploratory data analysis. </a:t>
            </a:r>
          </a:p>
          <a:p>
            <a:pPr marL="0" indent="0">
              <a:buNone/>
            </a:pPr>
            <a:r>
              <a:rPr lang="en-US" dirty="0"/>
              <a:t>  </a:t>
            </a:r>
          </a:p>
        </p:txBody>
      </p:sp>
    </p:spTree>
    <p:extLst>
      <p:ext uri="{BB962C8B-B14F-4D97-AF65-F5344CB8AC3E}">
        <p14:creationId xmlns:p14="http://schemas.microsoft.com/office/powerpoint/2010/main" val="3305786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98F6-3E94-E022-28C5-04E7E5448870}"/>
              </a:ext>
            </a:extLst>
          </p:cNvPr>
          <p:cNvSpPr>
            <a:spLocks noGrp="1"/>
          </p:cNvSpPr>
          <p:nvPr>
            <p:ph type="title"/>
          </p:nvPr>
        </p:nvSpPr>
        <p:spPr/>
        <p:txBody>
          <a:bodyPr/>
          <a:lstStyle/>
          <a:p>
            <a:r>
              <a:rPr lang="en-US" b="1" i="0" dirty="0">
                <a:solidFill>
                  <a:srgbClr val="000000"/>
                </a:solidFill>
                <a:effectLst/>
                <a:latin typeface="Helvetica Neue"/>
              </a:rPr>
              <a:t>2. Data Cleaning</a:t>
            </a:r>
            <a:br>
              <a:rPr lang="en-US" b="1" i="0" dirty="0">
                <a:solidFill>
                  <a:srgbClr val="000000"/>
                </a:solidFill>
                <a:effectLst/>
                <a:latin typeface="Helvetica Neue"/>
              </a:rPr>
            </a:br>
            <a:endParaRPr lang="en-US" dirty="0"/>
          </a:p>
        </p:txBody>
      </p:sp>
      <p:sp>
        <p:nvSpPr>
          <p:cNvPr id="3" name="Content Placeholder 2">
            <a:extLst>
              <a:ext uri="{FF2B5EF4-FFF2-40B4-BE49-F238E27FC236}">
                <a16:creationId xmlns:a16="http://schemas.microsoft.com/office/drawing/2014/main" id="{27DF96F2-0C0C-7674-AC17-DE0450101EEB}"/>
              </a:ext>
            </a:extLst>
          </p:cNvPr>
          <p:cNvSpPr>
            <a:spLocks noGrp="1"/>
          </p:cNvSpPr>
          <p:nvPr>
            <p:ph idx="1"/>
          </p:nvPr>
        </p:nvSpPr>
        <p:spPr/>
        <p:txBody>
          <a:bodyPr/>
          <a:lstStyle/>
          <a:p>
            <a:r>
              <a:rPr lang="en-US" b="1" i="0" dirty="0">
                <a:solidFill>
                  <a:srgbClr val="5F6368"/>
                </a:solidFill>
                <a:effectLst/>
                <a:latin typeface="arial" panose="020B0604020202020204" pitchFamily="34" charset="0"/>
              </a:rPr>
              <a:t>Data cleaning</a:t>
            </a:r>
            <a:r>
              <a:rPr lang="en-US" b="0" i="0" dirty="0">
                <a:solidFill>
                  <a:srgbClr val="4D5156"/>
                </a:solidFill>
                <a:effectLst/>
                <a:latin typeface="arial" panose="020B0604020202020204" pitchFamily="34" charset="0"/>
              </a:rPr>
              <a:t> is the process of fixing or removing incorrect, corrupted, incorrectly formatted, duplicate, or incomplete data within a dataset.</a:t>
            </a:r>
          </a:p>
          <a:p>
            <a:endParaRPr lang="en-US" dirty="0">
              <a:solidFill>
                <a:srgbClr val="4D5156"/>
              </a:solidFill>
              <a:latin typeface="arial" panose="020B0604020202020204" pitchFamily="34" charset="0"/>
            </a:endParaRPr>
          </a:p>
          <a:p>
            <a:r>
              <a:rPr lang="en-US" dirty="0">
                <a:solidFill>
                  <a:srgbClr val="4D5156"/>
                </a:solidFill>
                <a:latin typeface="arial" panose="020B0604020202020204" pitchFamily="34" charset="0"/>
              </a:rPr>
              <a:t>After figure out the data I have dropped two columns ['</a:t>
            </a:r>
            <a:r>
              <a:rPr lang="en-US" dirty="0" err="1">
                <a:solidFill>
                  <a:srgbClr val="4D5156"/>
                </a:solidFill>
                <a:latin typeface="arial" panose="020B0604020202020204" pitchFamily="34" charset="0"/>
              </a:rPr>
              <a:t>nameOrig</a:t>
            </a:r>
            <a:r>
              <a:rPr lang="en-US" dirty="0">
                <a:solidFill>
                  <a:srgbClr val="4D5156"/>
                </a:solidFill>
                <a:latin typeface="arial" panose="020B0604020202020204" pitchFamily="34" charset="0"/>
              </a:rPr>
              <a:t>', '</a:t>
            </a:r>
            <a:r>
              <a:rPr lang="en-US" dirty="0" err="1">
                <a:solidFill>
                  <a:srgbClr val="4D5156"/>
                </a:solidFill>
                <a:latin typeface="arial" panose="020B0604020202020204" pitchFamily="34" charset="0"/>
              </a:rPr>
              <a:t>nameDest</a:t>
            </a:r>
            <a:r>
              <a:rPr lang="en-US" dirty="0">
                <a:solidFill>
                  <a:srgbClr val="4D5156"/>
                </a:solidFill>
                <a:latin typeface="arial" panose="020B0604020202020204" pitchFamily="34" charset="0"/>
              </a:rPr>
              <a:t>’] from dataset.</a:t>
            </a:r>
            <a:endParaRPr lang="en-US" dirty="0"/>
          </a:p>
        </p:txBody>
      </p:sp>
    </p:spTree>
    <p:extLst>
      <p:ext uri="{BB962C8B-B14F-4D97-AF65-F5344CB8AC3E}">
        <p14:creationId xmlns:p14="http://schemas.microsoft.com/office/powerpoint/2010/main" val="1220403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A0244-D773-1F1E-2C80-EC1E11DACF75}"/>
              </a:ext>
            </a:extLst>
          </p:cNvPr>
          <p:cNvSpPr>
            <a:spLocks noGrp="1"/>
          </p:cNvSpPr>
          <p:nvPr>
            <p:ph type="title"/>
          </p:nvPr>
        </p:nvSpPr>
        <p:spPr/>
        <p:txBody>
          <a:bodyPr/>
          <a:lstStyle/>
          <a:p>
            <a:r>
              <a:rPr lang="en-US" b="1" i="0" dirty="0">
                <a:solidFill>
                  <a:srgbClr val="000000"/>
                </a:solidFill>
                <a:effectLst/>
                <a:latin typeface="Helvetica Neue"/>
              </a:rPr>
              <a:t>3. Data Visualization and EDA</a:t>
            </a:r>
            <a:br>
              <a:rPr lang="en-US" b="1" i="0" dirty="0">
                <a:solidFill>
                  <a:srgbClr val="000000"/>
                </a:solidFill>
                <a:effectLst/>
                <a:latin typeface="Helvetica Neue"/>
              </a:rPr>
            </a:br>
            <a:endParaRPr lang="en-US" dirty="0"/>
          </a:p>
        </p:txBody>
      </p:sp>
      <p:sp>
        <p:nvSpPr>
          <p:cNvPr id="3" name="Content Placeholder 2">
            <a:extLst>
              <a:ext uri="{FF2B5EF4-FFF2-40B4-BE49-F238E27FC236}">
                <a16:creationId xmlns:a16="http://schemas.microsoft.com/office/drawing/2014/main" id="{8FE23A68-CBE0-0AC5-F559-23289E4F847C}"/>
              </a:ext>
            </a:extLst>
          </p:cNvPr>
          <p:cNvSpPr>
            <a:spLocks noGrp="1"/>
          </p:cNvSpPr>
          <p:nvPr>
            <p:ph idx="1"/>
          </p:nvPr>
        </p:nvSpPr>
        <p:spPr/>
        <p:txBody>
          <a:bodyPr/>
          <a:lstStyle/>
          <a:p>
            <a:r>
              <a:rPr lang="en-US" b="0" i="0" dirty="0">
                <a:solidFill>
                  <a:srgbClr val="202124"/>
                </a:solidFill>
                <a:effectLst/>
                <a:latin typeface="arial" panose="020B0604020202020204" pitchFamily="34" charset="0"/>
              </a:rPr>
              <a:t>Exploratory Data Analysis (EDA) is a process of describing the data by means of statistical and visualization techniques in order to bring important aspects of that data into focus for further analysis</a:t>
            </a:r>
            <a:endParaRPr lang="en-US" dirty="0"/>
          </a:p>
        </p:txBody>
      </p:sp>
    </p:spTree>
    <p:extLst>
      <p:ext uri="{BB962C8B-B14F-4D97-AF65-F5344CB8AC3E}">
        <p14:creationId xmlns:p14="http://schemas.microsoft.com/office/powerpoint/2010/main" val="1999587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A8032-30F5-ACB7-A44E-0A50730FA17A}"/>
              </a:ext>
            </a:extLst>
          </p:cNvPr>
          <p:cNvSpPr>
            <a:spLocks noGrp="1"/>
          </p:cNvSpPr>
          <p:nvPr>
            <p:ph type="title"/>
          </p:nvPr>
        </p:nvSpPr>
        <p:spPr/>
        <p:txBody>
          <a:bodyPr>
            <a:normAutofit fontScale="90000"/>
          </a:bodyPr>
          <a:lstStyle/>
          <a:p>
            <a:r>
              <a:rPr lang="en-US" b="1" i="0" dirty="0">
                <a:solidFill>
                  <a:srgbClr val="000000"/>
                </a:solidFill>
                <a:effectLst/>
                <a:latin typeface="Helvetica Neue"/>
              </a:rPr>
              <a:t>visualize the mutual information scores</a:t>
            </a:r>
            <a:br>
              <a:rPr lang="en-US" b="1" i="0" dirty="0">
                <a:solidFill>
                  <a:srgbClr val="000000"/>
                </a:solidFill>
                <a:effectLst/>
                <a:latin typeface="Helvetica Neue"/>
              </a:rPr>
            </a:br>
            <a:endParaRPr lang="en-US" dirty="0"/>
          </a:p>
        </p:txBody>
      </p:sp>
      <p:pic>
        <p:nvPicPr>
          <p:cNvPr id="5" name="Content Placeholder 4">
            <a:extLst>
              <a:ext uri="{FF2B5EF4-FFF2-40B4-BE49-F238E27FC236}">
                <a16:creationId xmlns:a16="http://schemas.microsoft.com/office/drawing/2014/main" id="{817C42E0-AC50-2027-A175-E002F484B3C8}"/>
              </a:ext>
            </a:extLst>
          </p:cNvPr>
          <p:cNvPicPr>
            <a:picLocks noGrp="1" noChangeAspect="1"/>
          </p:cNvPicPr>
          <p:nvPr>
            <p:ph idx="1"/>
          </p:nvPr>
        </p:nvPicPr>
        <p:blipFill>
          <a:blip r:embed="rId2"/>
          <a:stretch>
            <a:fillRect/>
          </a:stretch>
        </p:blipFill>
        <p:spPr>
          <a:xfrm>
            <a:off x="4740677" y="1455938"/>
            <a:ext cx="6613124" cy="4676637"/>
          </a:xfrm>
        </p:spPr>
      </p:pic>
      <p:sp>
        <p:nvSpPr>
          <p:cNvPr id="6" name="TextBox 5">
            <a:extLst>
              <a:ext uri="{FF2B5EF4-FFF2-40B4-BE49-F238E27FC236}">
                <a16:creationId xmlns:a16="http://schemas.microsoft.com/office/drawing/2014/main" id="{5B7EF2A7-675F-FD29-A176-E8CC835ED270}"/>
              </a:ext>
            </a:extLst>
          </p:cNvPr>
          <p:cNvSpPr txBox="1"/>
          <p:nvPr/>
        </p:nvSpPr>
        <p:spPr>
          <a:xfrm>
            <a:off x="1580225" y="1455938"/>
            <a:ext cx="3080551" cy="4801314"/>
          </a:xfrm>
          <a:prstGeom prst="rect">
            <a:avLst/>
          </a:prstGeom>
          <a:noFill/>
        </p:spPr>
        <p:txBody>
          <a:bodyPr wrap="square" rtlCol="0">
            <a:spAutoFit/>
          </a:bodyPr>
          <a:lstStyle/>
          <a:p>
            <a:pPr marL="342900" indent="-342900">
              <a:buFont typeface="Wingdings" panose="05000000000000000000" pitchFamily="2" charset="2"/>
              <a:buChar char="§"/>
            </a:pPr>
            <a:r>
              <a:rPr lang="en-US" sz="2400" b="1" i="0" dirty="0">
                <a:solidFill>
                  <a:srgbClr val="000000"/>
                </a:solidFill>
                <a:effectLst/>
                <a:latin typeface="Helvetica Neue"/>
              </a:rPr>
              <a:t>As we can see the amount feature tells the most about the transaction being </a:t>
            </a:r>
            <a:r>
              <a:rPr lang="en-US" sz="2400" b="1" i="0" dirty="0" err="1">
                <a:solidFill>
                  <a:srgbClr val="000000"/>
                </a:solidFill>
                <a:effectLst/>
                <a:latin typeface="Helvetica Neue"/>
              </a:rPr>
              <a:t>freudulent</a:t>
            </a:r>
            <a:r>
              <a:rPr lang="en-US" sz="2400" b="1" i="0" dirty="0">
                <a:solidFill>
                  <a:srgbClr val="000000"/>
                </a:solidFill>
                <a:effectLst/>
                <a:latin typeface="Helvetica Neue"/>
              </a:rPr>
              <a:t> or not but the </a:t>
            </a:r>
            <a:r>
              <a:rPr lang="en-US" sz="2400" b="1" i="0" dirty="0" err="1">
                <a:solidFill>
                  <a:srgbClr val="000000"/>
                </a:solidFill>
                <a:effectLst/>
                <a:latin typeface="Helvetica Neue"/>
              </a:rPr>
              <a:t>isFlaggedFraud</a:t>
            </a:r>
            <a:r>
              <a:rPr lang="en-US" sz="2400" b="1" i="0" dirty="0">
                <a:solidFill>
                  <a:srgbClr val="000000"/>
                </a:solidFill>
                <a:effectLst/>
                <a:latin typeface="Helvetica Neue"/>
              </a:rPr>
              <a:t> does not so it might be better to just drop that feature</a:t>
            </a:r>
          </a:p>
          <a:p>
            <a:endParaRPr lang="en-US" dirty="0"/>
          </a:p>
        </p:txBody>
      </p:sp>
    </p:spTree>
    <p:extLst>
      <p:ext uri="{BB962C8B-B14F-4D97-AF65-F5344CB8AC3E}">
        <p14:creationId xmlns:p14="http://schemas.microsoft.com/office/powerpoint/2010/main" val="875459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A1C6A-B23C-575B-396B-1862A95E4418}"/>
              </a:ext>
            </a:extLst>
          </p:cNvPr>
          <p:cNvSpPr>
            <a:spLocks noGrp="1"/>
          </p:cNvSpPr>
          <p:nvPr>
            <p:ph type="title"/>
          </p:nvPr>
        </p:nvSpPr>
        <p:spPr/>
        <p:txBody>
          <a:bodyPr/>
          <a:lstStyle/>
          <a:p>
            <a:r>
              <a:rPr lang="en-US" b="1" i="0" dirty="0">
                <a:solidFill>
                  <a:srgbClr val="000000"/>
                </a:solidFill>
                <a:effectLst/>
                <a:latin typeface="Helvetica Neue"/>
              </a:rPr>
              <a:t>distribution of the </a:t>
            </a:r>
            <a:r>
              <a:rPr lang="en-US" b="1" i="0" dirty="0" err="1">
                <a:solidFill>
                  <a:srgbClr val="000000"/>
                </a:solidFill>
                <a:effectLst/>
                <a:latin typeface="Helvetica Neue"/>
              </a:rPr>
              <a:t>isFraud</a:t>
            </a:r>
            <a:r>
              <a:rPr lang="en-US" b="1" i="0" dirty="0">
                <a:solidFill>
                  <a:srgbClr val="000000"/>
                </a:solidFill>
                <a:effectLst/>
                <a:latin typeface="Helvetica Neue"/>
              </a:rPr>
              <a:t> feature</a:t>
            </a:r>
            <a:br>
              <a:rPr lang="en-US" b="1" i="0" dirty="0">
                <a:solidFill>
                  <a:srgbClr val="000000"/>
                </a:solidFill>
                <a:effectLst/>
                <a:latin typeface="Helvetica Neue"/>
              </a:rPr>
            </a:br>
            <a:endParaRPr lang="en-US" dirty="0"/>
          </a:p>
        </p:txBody>
      </p:sp>
      <p:pic>
        <p:nvPicPr>
          <p:cNvPr id="5" name="Content Placeholder 4">
            <a:extLst>
              <a:ext uri="{FF2B5EF4-FFF2-40B4-BE49-F238E27FC236}">
                <a16:creationId xmlns:a16="http://schemas.microsoft.com/office/drawing/2014/main" id="{79F70BCF-0DD1-FD21-8DCF-BAFED6EDF836}"/>
              </a:ext>
            </a:extLst>
          </p:cNvPr>
          <p:cNvPicPr>
            <a:picLocks noGrp="1" noChangeAspect="1"/>
          </p:cNvPicPr>
          <p:nvPr>
            <p:ph idx="1"/>
          </p:nvPr>
        </p:nvPicPr>
        <p:blipFill>
          <a:blip r:embed="rId2"/>
          <a:stretch>
            <a:fillRect/>
          </a:stretch>
        </p:blipFill>
        <p:spPr>
          <a:xfrm>
            <a:off x="5840491" y="1690687"/>
            <a:ext cx="5807011" cy="4802187"/>
          </a:xfrm>
        </p:spPr>
      </p:pic>
      <p:sp>
        <p:nvSpPr>
          <p:cNvPr id="7" name="TextBox 6">
            <a:extLst>
              <a:ext uri="{FF2B5EF4-FFF2-40B4-BE49-F238E27FC236}">
                <a16:creationId xmlns:a16="http://schemas.microsoft.com/office/drawing/2014/main" id="{E88A1EBD-6061-C4E3-C05B-0BB9BBFE7F54}"/>
              </a:ext>
            </a:extLst>
          </p:cNvPr>
          <p:cNvSpPr txBox="1"/>
          <p:nvPr/>
        </p:nvSpPr>
        <p:spPr>
          <a:xfrm>
            <a:off x="1564827" y="1875343"/>
            <a:ext cx="4072493" cy="3785652"/>
          </a:xfrm>
          <a:prstGeom prst="rect">
            <a:avLst/>
          </a:prstGeom>
          <a:noFill/>
        </p:spPr>
        <p:txBody>
          <a:bodyPr wrap="square" rtlCol="0">
            <a:spAutoFit/>
          </a:bodyPr>
          <a:lstStyle/>
          <a:p>
            <a:pPr marL="285750" indent="-285750" algn="l">
              <a:buFont typeface="Wingdings" panose="05000000000000000000" pitchFamily="2" charset="2"/>
              <a:buChar char="§"/>
            </a:pPr>
            <a:r>
              <a:rPr lang="en-US" sz="2400" b="1" i="0" dirty="0">
                <a:solidFill>
                  <a:srgbClr val="000000"/>
                </a:solidFill>
                <a:effectLst/>
                <a:latin typeface="Helvetica Neue"/>
              </a:rPr>
              <a:t>This is just a proportion of the data but we can assume that the other 500,000 chunks behave more or less the same. So unless the features correctly describe a fraudulent transaction we can expect some bias in our model</a:t>
            </a:r>
          </a:p>
        </p:txBody>
      </p:sp>
    </p:spTree>
    <p:extLst>
      <p:ext uri="{BB962C8B-B14F-4D97-AF65-F5344CB8AC3E}">
        <p14:creationId xmlns:p14="http://schemas.microsoft.com/office/powerpoint/2010/main" val="2213370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7F35A-EB93-E098-D3AC-454D33896366}"/>
              </a:ext>
            </a:extLst>
          </p:cNvPr>
          <p:cNvSpPr>
            <a:spLocks noGrp="1"/>
          </p:cNvSpPr>
          <p:nvPr>
            <p:ph type="title"/>
          </p:nvPr>
        </p:nvSpPr>
        <p:spPr/>
        <p:txBody>
          <a:bodyPr>
            <a:normAutofit fontScale="90000"/>
          </a:bodyPr>
          <a:lstStyle/>
          <a:p>
            <a:r>
              <a:rPr lang="en-US" b="1" dirty="0">
                <a:solidFill>
                  <a:srgbClr val="000000"/>
                </a:solidFill>
                <a:latin typeface="Helvetica Neue"/>
              </a:rPr>
              <a:t>B</a:t>
            </a:r>
            <a:r>
              <a:rPr lang="en-US" b="1" i="0" dirty="0">
                <a:solidFill>
                  <a:srgbClr val="000000"/>
                </a:solidFill>
                <a:effectLst/>
                <a:latin typeface="Helvetica Neue"/>
              </a:rPr>
              <a:t>alance the data out for EDA purposes</a:t>
            </a:r>
            <a:br>
              <a:rPr lang="en-US" b="1" i="0" dirty="0">
                <a:solidFill>
                  <a:srgbClr val="000000"/>
                </a:solidFill>
                <a:effectLst/>
                <a:latin typeface="Helvetica Neue"/>
              </a:rPr>
            </a:br>
            <a:endParaRPr lang="en-US" dirty="0"/>
          </a:p>
        </p:txBody>
      </p:sp>
      <p:sp>
        <p:nvSpPr>
          <p:cNvPr id="3" name="Content Placeholder 2">
            <a:extLst>
              <a:ext uri="{FF2B5EF4-FFF2-40B4-BE49-F238E27FC236}">
                <a16:creationId xmlns:a16="http://schemas.microsoft.com/office/drawing/2014/main" id="{DAB96130-FBFF-C741-9818-01AE8561E5A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B419011-2E75-978E-7EB2-73F28EBEC3DE}"/>
              </a:ext>
            </a:extLst>
          </p:cNvPr>
          <p:cNvPicPr>
            <a:picLocks noChangeAspect="1"/>
          </p:cNvPicPr>
          <p:nvPr/>
        </p:nvPicPr>
        <p:blipFill>
          <a:blip r:embed="rId2"/>
          <a:stretch>
            <a:fillRect/>
          </a:stretch>
        </p:blipFill>
        <p:spPr>
          <a:xfrm>
            <a:off x="7865616" y="1735364"/>
            <a:ext cx="3692401" cy="4205061"/>
          </a:xfrm>
          <a:prstGeom prst="rect">
            <a:avLst/>
          </a:prstGeom>
        </p:spPr>
      </p:pic>
      <p:pic>
        <p:nvPicPr>
          <p:cNvPr id="7" name="Picture 6">
            <a:extLst>
              <a:ext uri="{FF2B5EF4-FFF2-40B4-BE49-F238E27FC236}">
                <a16:creationId xmlns:a16="http://schemas.microsoft.com/office/drawing/2014/main" id="{732C70D6-5B17-F99F-A021-57457B60292F}"/>
              </a:ext>
            </a:extLst>
          </p:cNvPr>
          <p:cNvPicPr>
            <a:picLocks noChangeAspect="1"/>
          </p:cNvPicPr>
          <p:nvPr/>
        </p:nvPicPr>
        <p:blipFill>
          <a:blip r:embed="rId3"/>
          <a:stretch>
            <a:fillRect/>
          </a:stretch>
        </p:blipFill>
        <p:spPr>
          <a:xfrm>
            <a:off x="4016829" y="1825624"/>
            <a:ext cx="3848787" cy="4114801"/>
          </a:xfrm>
          <a:prstGeom prst="rect">
            <a:avLst/>
          </a:prstGeom>
        </p:spPr>
      </p:pic>
      <p:pic>
        <p:nvPicPr>
          <p:cNvPr id="9" name="Picture 8">
            <a:extLst>
              <a:ext uri="{FF2B5EF4-FFF2-40B4-BE49-F238E27FC236}">
                <a16:creationId xmlns:a16="http://schemas.microsoft.com/office/drawing/2014/main" id="{2DE02BE3-FF30-386A-5232-BA7C8CFECA01}"/>
              </a:ext>
            </a:extLst>
          </p:cNvPr>
          <p:cNvPicPr>
            <a:picLocks noChangeAspect="1"/>
          </p:cNvPicPr>
          <p:nvPr/>
        </p:nvPicPr>
        <p:blipFill>
          <a:blip r:embed="rId4"/>
          <a:stretch>
            <a:fillRect/>
          </a:stretch>
        </p:blipFill>
        <p:spPr>
          <a:xfrm>
            <a:off x="375770" y="1825624"/>
            <a:ext cx="3456001" cy="4205061"/>
          </a:xfrm>
          <a:prstGeom prst="rect">
            <a:avLst/>
          </a:prstGeom>
        </p:spPr>
      </p:pic>
      <p:sp>
        <p:nvSpPr>
          <p:cNvPr id="10" name="TextBox 9">
            <a:extLst>
              <a:ext uri="{FF2B5EF4-FFF2-40B4-BE49-F238E27FC236}">
                <a16:creationId xmlns:a16="http://schemas.microsoft.com/office/drawing/2014/main" id="{3436152E-1826-D0E3-F667-28D83FBCB7A4}"/>
              </a:ext>
            </a:extLst>
          </p:cNvPr>
          <p:cNvSpPr txBox="1"/>
          <p:nvPr/>
        </p:nvSpPr>
        <p:spPr>
          <a:xfrm>
            <a:off x="1042417" y="6094825"/>
            <a:ext cx="10311383" cy="923330"/>
          </a:xfrm>
          <a:prstGeom prst="rect">
            <a:avLst/>
          </a:prstGeom>
          <a:noFill/>
        </p:spPr>
        <p:txBody>
          <a:bodyPr wrap="square" rtlCol="0">
            <a:spAutoFit/>
          </a:bodyPr>
          <a:lstStyle/>
          <a:p>
            <a:pPr marL="285750" indent="-285750">
              <a:buFont typeface="Wingdings" panose="05000000000000000000" pitchFamily="2" charset="2"/>
              <a:buChar char="§"/>
            </a:pPr>
            <a:r>
              <a:rPr lang="en-US" b="1" i="0" dirty="0">
                <a:solidFill>
                  <a:srgbClr val="000000"/>
                </a:solidFill>
                <a:effectLst/>
                <a:latin typeface="Helvetica Neue"/>
              </a:rPr>
              <a:t>As we can see the balanced data does a good job of representing the imbalanced data because they both represent a wide set of entries</a:t>
            </a:r>
          </a:p>
          <a:p>
            <a:endParaRPr lang="en-US" dirty="0"/>
          </a:p>
        </p:txBody>
      </p:sp>
    </p:spTree>
    <p:extLst>
      <p:ext uri="{BB962C8B-B14F-4D97-AF65-F5344CB8AC3E}">
        <p14:creationId xmlns:p14="http://schemas.microsoft.com/office/powerpoint/2010/main" val="367109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C7967-3F69-5E93-D536-64BE5A60E404}"/>
              </a:ext>
            </a:extLst>
          </p:cNvPr>
          <p:cNvSpPr>
            <a:spLocks noGrp="1"/>
          </p:cNvSpPr>
          <p:nvPr>
            <p:ph type="title"/>
          </p:nvPr>
        </p:nvSpPr>
        <p:spPr/>
        <p:txBody>
          <a:bodyPr/>
          <a:lstStyle/>
          <a:p>
            <a:r>
              <a:rPr lang="en-US" b="1" dirty="0">
                <a:solidFill>
                  <a:srgbClr val="000000"/>
                </a:solidFill>
                <a:latin typeface="Helvetica Neue"/>
              </a:rPr>
              <a:t>Hist plot for </a:t>
            </a:r>
            <a:r>
              <a:rPr lang="en-US" b="1" i="0" dirty="0">
                <a:solidFill>
                  <a:srgbClr val="000000"/>
                </a:solidFill>
                <a:effectLst/>
                <a:latin typeface="Helvetica Neue"/>
              </a:rPr>
              <a:t>fraudulent transactions</a:t>
            </a:r>
            <a:br>
              <a:rPr lang="en-US" b="1" i="0" dirty="0">
                <a:solidFill>
                  <a:srgbClr val="000000"/>
                </a:solidFill>
                <a:effectLst/>
                <a:latin typeface="Helvetica Neue"/>
              </a:rPr>
            </a:br>
            <a:endParaRPr lang="en-US" dirty="0"/>
          </a:p>
        </p:txBody>
      </p:sp>
      <p:pic>
        <p:nvPicPr>
          <p:cNvPr id="5" name="Content Placeholder 4">
            <a:extLst>
              <a:ext uri="{FF2B5EF4-FFF2-40B4-BE49-F238E27FC236}">
                <a16:creationId xmlns:a16="http://schemas.microsoft.com/office/drawing/2014/main" id="{DECC8650-C3B0-09C0-73F9-DA138672C65E}"/>
              </a:ext>
            </a:extLst>
          </p:cNvPr>
          <p:cNvPicPr>
            <a:picLocks noGrp="1" noChangeAspect="1"/>
          </p:cNvPicPr>
          <p:nvPr>
            <p:ph idx="1"/>
          </p:nvPr>
        </p:nvPicPr>
        <p:blipFill>
          <a:blip r:embed="rId2"/>
          <a:stretch>
            <a:fillRect/>
          </a:stretch>
        </p:blipFill>
        <p:spPr>
          <a:xfrm>
            <a:off x="5580493" y="1259568"/>
            <a:ext cx="6081983" cy="2700076"/>
          </a:xfrm>
        </p:spPr>
      </p:pic>
      <p:pic>
        <p:nvPicPr>
          <p:cNvPr id="7" name="Picture 6">
            <a:extLst>
              <a:ext uri="{FF2B5EF4-FFF2-40B4-BE49-F238E27FC236}">
                <a16:creationId xmlns:a16="http://schemas.microsoft.com/office/drawing/2014/main" id="{B5023382-E174-F45C-20A0-AAA1AA90817B}"/>
              </a:ext>
            </a:extLst>
          </p:cNvPr>
          <p:cNvPicPr>
            <a:picLocks noChangeAspect="1"/>
          </p:cNvPicPr>
          <p:nvPr/>
        </p:nvPicPr>
        <p:blipFill>
          <a:blip r:embed="rId3"/>
          <a:stretch>
            <a:fillRect/>
          </a:stretch>
        </p:blipFill>
        <p:spPr>
          <a:xfrm>
            <a:off x="5715001" y="3959644"/>
            <a:ext cx="5947476" cy="1590897"/>
          </a:xfrm>
          <a:prstGeom prst="rect">
            <a:avLst/>
          </a:prstGeom>
        </p:spPr>
      </p:pic>
      <p:sp>
        <p:nvSpPr>
          <p:cNvPr id="8" name="TextBox 7">
            <a:extLst>
              <a:ext uri="{FF2B5EF4-FFF2-40B4-BE49-F238E27FC236}">
                <a16:creationId xmlns:a16="http://schemas.microsoft.com/office/drawing/2014/main" id="{40D10219-9323-B23E-1A2A-8B4D56F3FE0B}"/>
              </a:ext>
            </a:extLst>
          </p:cNvPr>
          <p:cNvSpPr txBox="1"/>
          <p:nvPr/>
        </p:nvSpPr>
        <p:spPr>
          <a:xfrm flipH="1">
            <a:off x="1686434" y="1259568"/>
            <a:ext cx="3473394" cy="4247317"/>
          </a:xfrm>
          <a:prstGeom prst="rect">
            <a:avLst/>
          </a:prstGeom>
          <a:noFill/>
        </p:spPr>
        <p:txBody>
          <a:bodyPr wrap="square" rtlCol="0">
            <a:spAutoFit/>
          </a:bodyPr>
          <a:lstStyle/>
          <a:p>
            <a:pPr marL="285750" indent="-285750">
              <a:buFont typeface="Wingdings" panose="05000000000000000000" pitchFamily="2" charset="2"/>
              <a:buChar char="§"/>
            </a:pPr>
            <a:r>
              <a:rPr lang="en-US" b="1" i="0" dirty="0">
                <a:solidFill>
                  <a:srgbClr val="000000"/>
                </a:solidFill>
                <a:effectLst/>
                <a:latin typeface="Helvetica Neue"/>
              </a:rPr>
              <a:t>We can see that almost no fraudulent transactions happen by CASH_IN or PAYMENT or DEBIT. They primarily happen by CASH_OUT and TRANSFER. This does make sense as one would try to </a:t>
            </a:r>
            <a:r>
              <a:rPr lang="en-US" b="1" i="0" dirty="0" err="1">
                <a:solidFill>
                  <a:srgbClr val="000000"/>
                </a:solidFill>
                <a:effectLst/>
                <a:latin typeface="Helvetica Neue"/>
              </a:rPr>
              <a:t>tranfer</a:t>
            </a:r>
            <a:r>
              <a:rPr lang="en-US" b="1" i="0" dirty="0">
                <a:solidFill>
                  <a:srgbClr val="000000"/>
                </a:solidFill>
                <a:effectLst/>
                <a:latin typeface="Helvetica Neue"/>
              </a:rPr>
              <a:t> the money to their offshore account for example or just take the cash out directly for a less chance of someone tracing the fraud back to them</a:t>
            </a:r>
          </a:p>
          <a:p>
            <a:endParaRPr lang="en-US" dirty="0"/>
          </a:p>
        </p:txBody>
      </p:sp>
    </p:spTree>
    <p:extLst>
      <p:ext uri="{BB962C8B-B14F-4D97-AF65-F5344CB8AC3E}">
        <p14:creationId xmlns:p14="http://schemas.microsoft.com/office/powerpoint/2010/main" val="4162517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1146</Words>
  <Application>Microsoft Office PowerPoint</Application>
  <PresentationFormat>Widescreen</PresentationFormat>
  <Paragraphs>72</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vt:lpstr>
      <vt:lpstr>Calibri</vt:lpstr>
      <vt:lpstr>Calibri Light</vt:lpstr>
      <vt:lpstr>Helvetica Neue</vt:lpstr>
      <vt:lpstr>inherit</vt:lpstr>
      <vt:lpstr>Wingdings</vt:lpstr>
      <vt:lpstr>Office Theme</vt:lpstr>
      <vt:lpstr>Fraudulent Transactions </vt:lpstr>
      <vt:lpstr>Different Steps</vt:lpstr>
      <vt:lpstr>1. Importing libraries and importing data </vt:lpstr>
      <vt:lpstr>2. Data Cleaning </vt:lpstr>
      <vt:lpstr>3. Data Visualization and EDA </vt:lpstr>
      <vt:lpstr>visualize the mutual information scores </vt:lpstr>
      <vt:lpstr>distribution of the isFraud feature </vt:lpstr>
      <vt:lpstr>Balance the data out for EDA purposes </vt:lpstr>
      <vt:lpstr>Hist plot for fraudulent transactions </vt:lpstr>
      <vt:lpstr>Pandas_profiling library to generate some useful insights </vt:lpstr>
      <vt:lpstr> amount Vs isfraud </vt:lpstr>
      <vt:lpstr>Type of Transaction Vs Amount</vt:lpstr>
      <vt:lpstr>PowerPoint Presentation</vt:lpstr>
      <vt:lpstr>PowerPoint Presentation</vt:lpstr>
      <vt:lpstr>PowerPoint Presentation</vt:lpstr>
      <vt:lpstr>Look onto Outliers</vt:lpstr>
      <vt:lpstr>4.Feature Engineering </vt:lpstr>
      <vt:lpstr>calculate the MI scores </vt:lpstr>
      <vt:lpstr>5.Data Processing </vt:lpstr>
      <vt:lpstr>6.Model </vt:lpstr>
      <vt:lpstr>7.Results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Fraudulent Transactions </dc:title>
  <dc:creator>Md Haroon</dc:creator>
  <cp:lastModifiedBy>Md Haroon</cp:lastModifiedBy>
  <cp:revision>1</cp:revision>
  <dcterms:created xsi:type="dcterms:W3CDTF">2022-09-04T21:06:15Z</dcterms:created>
  <dcterms:modified xsi:type="dcterms:W3CDTF">2022-09-04T21:31:07Z</dcterms:modified>
</cp:coreProperties>
</file>