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3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C119C05-F255-44A2-AB85-391E5AE39CB4}" type="datetimeFigureOut">
              <a:rPr lang="en-US" smtClean="0"/>
              <a:t>11/1/2023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5B2C67-6CA1-447C-A101-1C3B87DBEB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5B2C67-6CA1-447C-A101-1C3B87DBEB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5B2C67-6CA1-447C-A101-1C3B87DBEB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5B2C67-6CA1-447C-A101-1C3B87DBEBE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5B2C67-6CA1-447C-A101-1C3B87DBEBE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5B2C67-6CA1-447C-A101-1C3B87DBEBE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D5B2C67-6CA1-447C-A101-1C3B87DBEB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D5B2C67-6CA1-447C-A101-1C3B87DBEBE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C119C05-F255-44A2-AB85-391E5AE39CB4}" type="datetimeFigureOut">
              <a:rPr lang="en-US" smtClean="0"/>
              <a:t>11/1/2023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D5B2C67-6CA1-447C-A101-1C3B87DBEB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C119C05-F255-44A2-AB85-391E5AE39CB4}" type="datetimeFigureOut">
              <a:rPr lang="en-US" smtClean="0"/>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5B2C67-6CA1-447C-A101-1C3B87DBEB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C119C05-F255-44A2-AB85-391E5AE39CB4}" type="datetimeFigureOut">
              <a:rPr lang="en-US" smtClean="0"/>
              <a:t>11/1/2023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5B2C67-6CA1-447C-A101-1C3B87DBEBE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C119C05-F255-44A2-AB85-391E5AE39CB4}" type="datetimeFigureOut">
              <a:rPr lang="en-US" smtClean="0"/>
              <a:t>11/1/2023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5B2C67-6CA1-447C-A101-1C3B87DBEBE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0175"/>
            <a:ext cx="7772400" cy="1714511"/>
          </a:xfrm>
        </p:spPr>
        <p:txBody>
          <a:bodyPr/>
          <a:lstStyle/>
          <a:p>
            <a:r>
              <a:rPr lang="en-US" dirty="0" smtClean="0"/>
              <a:t>Lead Score Case Study </a:t>
            </a:r>
            <a:endParaRPr lang="en-US" dirty="0"/>
          </a:p>
        </p:txBody>
      </p:sp>
      <p:sp>
        <p:nvSpPr>
          <p:cNvPr id="3" name="Subtitle 2"/>
          <p:cNvSpPr>
            <a:spLocks noGrp="1"/>
          </p:cNvSpPr>
          <p:nvPr>
            <p:ph type="subTitle" idx="1"/>
          </p:nvPr>
        </p:nvSpPr>
        <p:spPr>
          <a:xfrm>
            <a:off x="357158" y="4214818"/>
            <a:ext cx="3429024" cy="1423982"/>
          </a:xfrm>
        </p:spPr>
        <p:txBody>
          <a:bodyPr>
            <a:normAutofit/>
          </a:bodyPr>
          <a:lstStyle/>
          <a:p>
            <a:r>
              <a:rPr lang="en-US" dirty="0" smtClean="0"/>
              <a:t>Submitted by : </a:t>
            </a:r>
          </a:p>
          <a:p>
            <a:r>
              <a:rPr lang="en-IN" b="1" dirty="0" smtClean="0">
                <a:solidFill>
                  <a:schemeClr val="tx2">
                    <a:lumMod val="75000"/>
                  </a:schemeClr>
                </a:solidFill>
              </a:rPr>
              <a:t>MD HASAN IMAM</a:t>
            </a:r>
            <a:endParaRPr lang="en-US"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357298"/>
            <a:ext cx="5214974" cy="923330"/>
          </a:xfrm>
          <a:prstGeom prst="rect">
            <a:avLst/>
          </a:prstGeom>
        </p:spPr>
        <p:txBody>
          <a:bodyPr wrap="square">
            <a:spAutoFit/>
          </a:bodyPr>
          <a:lstStyle/>
          <a:p>
            <a:endParaRPr lang="en-US" dirty="0" smtClean="0"/>
          </a:p>
          <a:p>
            <a:r>
              <a:rPr lang="en-US" dirty="0" smtClean="0"/>
              <a:t>Model Evaluation – Sensitivity and Specificity on Test Dataset </a:t>
            </a:r>
            <a:endParaRPr lang="en-US" dirty="0"/>
          </a:p>
        </p:txBody>
      </p:sp>
      <p:sp>
        <p:nvSpPr>
          <p:cNvPr id="3" name="Rounded Rectangle 2"/>
          <p:cNvSpPr/>
          <p:nvPr/>
        </p:nvSpPr>
        <p:spPr>
          <a:xfrm>
            <a:off x="1214414" y="2643182"/>
            <a:ext cx="7143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1394</a:t>
            </a:r>
            <a:endParaRPr lang="en-US" dirty="0"/>
          </a:p>
        </p:txBody>
      </p:sp>
      <p:sp>
        <p:nvSpPr>
          <p:cNvPr id="4" name="Rounded Rectangle 3"/>
          <p:cNvSpPr/>
          <p:nvPr/>
        </p:nvSpPr>
        <p:spPr>
          <a:xfrm>
            <a:off x="2500298" y="2643182"/>
            <a:ext cx="71438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300</a:t>
            </a:r>
            <a:endParaRPr lang="en-US" dirty="0"/>
          </a:p>
        </p:txBody>
      </p:sp>
      <p:sp>
        <p:nvSpPr>
          <p:cNvPr id="5" name="Rounded Rectangle 4"/>
          <p:cNvSpPr/>
          <p:nvPr/>
        </p:nvSpPr>
        <p:spPr>
          <a:xfrm>
            <a:off x="1214414" y="3643314"/>
            <a:ext cx="714380"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218</a:t>
            </a:r>
            <a:endParaRPr lang="en-US" dirty="0"/>
          </a:p>
        </p:txBody>
      </p:sp>
      <p:sp>
        <p:nvSpPr>
          <p:cNvPr id="6" name="Rounded Rectangle 5"/>
          <p:cNvSpPr/>
          <p:nvPr/>
        </p:nvSpPr>
        <p:spPr>
          <a:xfrm>
            <a:off x="2643174" y="3714752"/>
            <a:ext cx="714380" cy="571504"/>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797</a:t>
            </a:r>
            <a:endParaRPr lang="en-US" dirty="0"/>
          </a:p>
        </p:txBody>
      </p:sp>
      <p:sp>
        <p:nvSpPr>
          <p:cNvPr id="7" name="Rectangle 6"/>
          <p:cNvSpPr/>
          <p:nvPr/>
        </p:nvSpPr>
        <p:spPr>
          <a:xfrm>
            <a:off x="857224" y="4429132"/>
            <a:ext cx="2571768" cy="1477328"/>
          </a:xfrm>
          <a:prstGeom prst="rect">
            <a:avLst/>
          </a:prstGeom>
        </p:spPr>
        <p:txBody>
          <a:bodyPr wrap="square">
            <a:spAutoFit/>
          </a:bodyPr>
          <a:lstStyle/>
          <a:p>
            <a:endParaRPr lang="en-US" dirty="0" smtClean="0"/>
          </a:p>
          <a:p>
            <a:endParaRPr lang="en-US" dirty="0"/>
          </a:p>
          <a:p>
            <a:r>
              <a:rPr lang="en-US" dirty="0" smtClean="0"/>
              <a:t>• Accuracy - 81 %</a:t>
            </a:r>
          </a:p>
          <a:p>
            <a:r>
              <a:rPr lang="en-US" dirty="0" smtClean="0"/>
              <a:t> • Sensitivity - 79 % </a:t>
            </a:r>
          </a:p>
          <a:p>
            <a:r>
              <a:rPr lang="en-US" dirty="0" smtClean="0"/>
              <a:t>• Specificity - 82 %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571480"/>
            <a:ext cx="3143272" cy="369332"/>
          </a:xfrm>
          <a:prstGeom prst="rect">
            <a:avLst/>
          </a:prstGeom>
        </p:spPr>
        <p:txBody>
          <a:bodyPr wrap="square">
            <a:spAutoFit/>
          </a:bodyPr>
          <a:lstStyle/>
          <a:p>
            <a:r>
              <a:rPr lang="en-US" dirty="0" smtClean="0"/>
              <a:t>Conclusion</a:t>
            </a:r>
            <a:endParaRPr lang="en-US" dirty="0"/>
          </a:p>
        </p:txBody>
      </p:sp>
      <p:sp>
        <p:nvSpPr>
          <p:cNvPr id="3" name="Rectangle 2"/>
          <p:cNvSpPr/>
          <p:nvPr/>
        </p:nvSpPr>
        <p:spPr>
          <a:xfrm>
            <a:off x="0" y="1142984"/>
            <a:ext cx="9144000" cy="3785652"/>
          </a:xfrm>
          <a:prstGeom prst="rect">
            <a:avLst/>
          </a:prstGeom>
        </p:spPr>
        <p:txBody>
          <a:bodyPr wrap="square">
            <a:spAutoFit/>
          </a:bodyPr>
          <a:lstStyle/>
          <a:p>
            <a:pPr>
              <a:buFont typeface="Wingdings" pitchFamily="2" charset="2"/>
              <a:buChar char="q"/>
            </a:pPr>
            <a:r>
              <a:rPr lang="en-US" sz="1600" dirty="0" smtClean="0"/>
              <a:t>While we have checked both Sensitivity-Specificity as well as Precision and Recall Metrics, we have considered the optimal cut off based on Sensitivity and Specificity for calculating the final prediction. </a:t>
            </a:r>
          </a:p>
          <a:p>
            <a:pPr>
              <a:buFont typeface="Wingdings" pitchFamily="2" charset="2"/>
              <a:buChar char="q"/>
            </a:pPr>
            <a:endParaRPr lang="en-US" sz="1600" dirty="0" smtClean="0"/>
          </a:p>
          <a:p>
            <a:pPr>
              <a:buFont typeface="Wingdings" pitchFamily="2" charset="2"/>
              <a:buChar char="q"/>
            </a:pPr>
            <a:r>
              <a:rPr lang="en-US" sz="1600" dirty="0" smtClean="0"/>
              <a:t>Accuracy, Sensitivity and Specificity values of test set are around 81%, 79% and 82% which are approximately closer to the respective values calculated using trained set.</a:t>
            </a:r>
          </a:p>
          <a:p>
            <a:pPr>
              <a:buFont typeface="Wingdings" pitchFamily="2" charset="2"/>
              <a:buChar char="q"/>
            </a:pPr>
            <a:endParaRPr lang="en-US" sz="1600" dirty="0" smtClean="0"/>
          </a:p>
          <a:p>
            <a:pPr>
              <a:buFont typeface="Wingdings" pitchFamily="2" charset="2"/>
              <a:buChar char="q"/>
            </a:pPr>
            <a:r>
              <a:rPr lang="en-US" sz="1600" dirty="0" smtClean="0"/>
              <a:t> Also the lead score calculated shows the conversion rate on the final predicted model is around 80% (in train set) and 79% in test set</a:t>
            </a:r>
          </a:p>
          <a:p>
            <a:pPr>
              <a:buFont typeface="Wingdings" pitchFamily="2" charset="2"/>
              <a:buChar char="q"/>
            </a:pPr>
            <a:endParaRPr lang="en-US" sz="1600" dirty="0"/>
          </a:p>
          <a:p>
            <a:pPr>
              <a:buFont typeface="Wingdings" pitchFamily="2" charset="2"/>
              <a:buChar char="q"/>
            </a:pPr>
            <a:r>
              <a:rPr lang="en-US" sz="1600" dirty="0" smtClean="0"/>
              <a:t>The top 3 variables that contribute for lead getting converted in the model are  Total time spent on website </a:t>
            </a:r>
          </a:p>
          <a:p>
            <a:pPr>
              <a:buFont typeface="Wingdings" pitchFamily="2" charset="2"/>
              <a:buChar char="q"/>
            </a:pPr>
            <a:endParaRPr lang="en-US" sz="1600" dirty="0" smtClean="0"/>
          </a:p>
          <a:p>
            <a:pPr>
              <a:buFont typeface="Wingdings" pitchFamily="2" charset="2"/>
              <a:buChar char="q"/>
            </a:pPr>
            <a:r>
              <a:rPr lang="en-US" sz="1600" dirty="0" smtClean="0"/>
              <a:t>Lead Add Form from Lead Origin </a:t>
            </a:r>
          </a:p>
          <a:p>
            <a:pPr>
              <a:buFont typeface="Wingdings" pitchFamily="2" charset="2"/>
              <a:buChar char="q"/>
            </a:pPr>
            <a:endParaRPr lang="en-US" sz="1600" dirty="0"/>
          </a:p>
          <a:p>
            <a:pPr>
              <a:buFont typeface="Wingdings" pitchFamily="2" charset="2"/>
              <a:buChar char="q"/>
            </a:pPr>
            <a:r>
              <a:rPr lang="en-US" sz="1600" dirty="0" smtClean="0"/>
              <a:t> Had a Phone Conversation from Last Notable Activity  Hence overall this model seems to be good. </a:t>
            </a:r>
            <a:endParaRPr lang="en-US" sz="1600" dirty="0"/>
          </a:p>
        </p:txBody>
      </p:sp>
      <p:cxnSp>
        <p:nvCxnSpPr>
          <p:cNvPr id="5" name="Straight Connector 4"/>
          <p:cNvCxnSpPr/>
          <p:nvPr/>
        </p:nvCxnSpPr>
        <p:spPr>
          <a:xfrm>
            <a:off x="4500562" y="6000768"/>
            <a:ext cx="428628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786314" y="5429264"/>
            <a:ext cx="3714776"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Md Hasan Imam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0"/>
            <a:ext cx="9144002" cy="6463308"/>
          </a:xfrm>
          <a:prstGeom prst="rect">
            <a:avLst/>
          </a:prstGeom>
        </p:spPr>
        <p:txBody>
          <a:bodyPr wrap="square">
            <a:spAutoFit/>
          </a:bodyPr>
          <a:lstStyle/>
          <a:p>
            <a:endParaRPr lang="en-US" dirty="0" smtClean="0"/>
          </a:p>
          <a:p>
            <a:endParaRPr lang="en-US" dirty="0"/>
          </a:p>
          <a:p>
            <a:r>
              <a:rPr lang="en-US" dirty="0" smtClean="0"/>
              <a:t>Problem Statement : </a:t>
            </a:r>
          </a:p>
          <a:p>
            <a:endParaRPr lang="en-US" dirty="0" smtClean="0"/>
          </a:p>
          <a:p>
            <a:r>
              <a:rPr lang="en-US" sz="1600" dirty="0" smtClean="0"/>
              <a:t>X Education sells online courses to industry professionals. The company markets its courses on several websites and search engines like Google.</a:t>
            </a:r>
          </a:p>
          <a:p>
            <a:endParaRPr lang="en-US" sz="1600" dirty="0" smtClean="0"/>
          </a:p>
          <a:p>
            <a:r>
              <a:rPr lang="en-US" sz="1600" dirty="0" smtClean="0"/>
              <a:t>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a:t>
            </a:r>
          </a:p>
          <a:p>
            <a:endParaRPr lang="en-US" sz="1600" dirty="0" smtClean="0"/>
          </a:p>
          <a:p>
            <a:r>
              <a:rPr lang="en-US" sz="1600" dirty="0" smtClean="0"/>
              <a:t> Once these leads are acquired, employees from the sales team start making calls, writing emails, etc. Through this process, some of the leads get converted while most do not. The typical lead conversion rate at X education is around 30%.</a:t>
            </a:r>
          </a:p>
          <a:p>
            <a:endParaRPr lang="en-US" dirty="0" smtClean="0"/>
          </a:p>
          <a:p>
            <a:r>
              <a:rPr lang="en-US" dirty="0" smtClean="0"/>
              <a:t> Business Goal: </a:t>
            </a:r>
          </a:p>
          <a:p>
            <a:endParaRPr lang="en-US" dirty="0"/>
          </a:p>
          <a:p>
            <a:r>
              <a:rPr lang="en-US" sz="1600" dirty="0" smtClean="0"/>
              <a:t>X Education needs help in selecting the most promising leads, i.e. the leads that are most likely to convert into paying customers.</a:t>
            </a:r>
          </a:p>
          <a:p>
            <a:endParaRPr lang="en-US" sz="1600" dirty="0" smtClean="0"/>
          </a:p>
          <a:p>
            <a:r>
              <a:rPr lang="en-US" sz="1600" dirty="0" smtClean="0"/>
              <a:t> The company needs a model wherein you a lead score is assigned to each of the leads such that the customers with higher lead score have a higher conversion chance and the customers with lower lead score have a lower conversion chance.</a:t>
            </a:r>
          </a:p>
          <a:p>
            <a:endParaRPr lang="en-US" sz="1600" dirty="0" smtClean="0"/>
          </a:p>
          <a:p>
            <a:r>
              <a:rPr lang="en-US" sz="1600" dirty="0" smtClean="0"/>
              <a:t> The CEO, in particular, has given a ballpark of the target lead conversion rate to be around 80%.</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0"/>
            <a:ext cx="7143800" cy="5663089"/>
          </a:xfrm>
          <a:prstGeom prst="rect">
            <a:avLst/>
          </a:prstGeom>
        </p:spPr>
        <p:txBody>
          <a:bodyPr wrap="square">
            <a:spAutoFit/>
          </a:bodyPr>
          <a:lstStyle/>
          <a:p>
            <a:endParaRPr lang="en-US" dirty="0" smtClean="0"/>
          </a:p>
          <a:p>
            <a:endParaRPr lang="en-US" dirty="0"/>
          </a:p>
          <a:p>
            <a:r>
              <a:rPr lang="en-US" dirty="0" smtClean="0"/>
              <a:t>Strategy </a:t>
            </a:r>
          </a:p>
          <a:p>
            <a:endParaRPr lang="en-US" dirty="0"/>
          </a:p>
          <a:p>
            <a:endParaRPr lang="en-US" dirty="0" smtClean="0"/>
          </a:p>
          <a:p>
            <a:pPr marL="342900" indent="-342900">
              <a:buFont typeface="+mj-lt"/>
              <a:buAutoNum type="arabicParenR"/>
            </a:pPr>
            <a:r>
              <a:rPr lang="en-US" sz="1600" dirty="0" smtClean="0"/>
              <a:t>Source the data for analysis .</a:t>
            </a:r>
          </a:p>
          <a:p>
            <a:pPr marL="342900" indent="-342900">
              <a:buFont typeface="+mj-lt"/>
              <a:buAutoNum type="arabicParenR"/>
            </a:pPr>
            <a:endParaRPr lang="en-US" sz="1600" dirty="0" smtClean="0"/>
          </a:p>
          <a:p>
            <a:pPr marL="342900" indent="-342900">
              <a:buFont typeface="+mj-lt"/>
              <a:buAutoNum type="arabicParenR"/>
            </a:pPr>
            <a:r>
              <a:rPr lang="en-US" sz="1600" dirty="0" smtClean="0"/>
              <a:t> Clean and prepare the data .</a:t>
            </a:r>
          </a:p>
          <a:p>
            <a:pPr marL="342900" indent="-342900">
              <a:buFont typeface="+mj-lt"/>
              <a:buAutoNum type="arabicParenR"/>
            </a:pPr>
            <a:endParaRPr lang="en-US" sz="1600" dirty="0" smtClean="0"/>
          </a:p>
          <a:p>
            <a:pPr marL="342900" indent="-342900">
              <a:buFont typeface="+mj-lt"/>
              <a:buAutoNum type="arabicParenR"/>
            </a:pPr>
            <a:r>
              <a:rPr lang="en-US" sz="1600" dirty="0" smtClean="0"/>
              <a:t>Exploratory Data Analysis. </a:t>
            </a:r>
          </a:p>
          <a:p>
            <a:pPr marL="342900" indent="-342900">
              <a:buFont typeface="+mj-lt"/>
              <a:buAutoNum type="arabicParenR"/>
            </a:pPr>
            <a:endParaRPr lang="en-US" sz="1600" dirty="0" smtClean="0"/>
          </a:p>
          <a:p>
            <a:pPr marL="342900" indent="-342900">
              <a:buFont typeface="+mj-lt"/>
              <a:buAutoNum type="arabicParenR"/>
            </a:pPr>
            <a:r>
              <a:rPr lang="en-US" sz="1600" dirty="0" smtClean="0"/>
              <a:t>Feature Scaling .</a:t>
            </a:r>
          </a:p>
          <a:p>
            <a:pPr marL="342900" indent="-342900">
              <a:buFont typeface="+mj-lt"/>
              <a:buAutoNum type="arabicParenR"/>
            </a:pPr>
            <a:endParaRPr lang="en-US" sz="1600" dirty="0" smtClean="0"/>
          </a:p>
          <a:p>
            <a:pPr marL="342900" indent="-342900">
              <a:buFont typeface="+mj-lt"/>
              <a:buAutoNum type="arabicParenR"/>
            </a:pPr>
            <a:r>
              <a:rPr lang="en-US" sz="1600" dirty="0" smtClean="0"/>
              <a:t>Splitting the data into Test and Train dataset. </a:t>
            </a:r>
          </a:p>
          <a:p>
            <a:pPr marL="342900" indent="-342900">
              <a:buFont typeface="+mj-lt"/>
              <a:buAutoNum type="arabicParenR"/>
            </a:pPr>
            <a:endParaRPr lang="en-US" sz="1600" dirty="0" smtClean="0"/>
          </a:p>
          <a:p>
            <a:pPr marL="342900" indent="-342900">
              <a:buFont typeface="+mj-lt"/>
              <a:buAutoNum type="arabicParenR"/>
            </a:pPr>
            <a:r>
              <a:rPr lang="en-US" sz="1600" dirty="0" smtClean="0"/>
              <a:t>Building a logistic Regression model and calculate Lead Score. </a:t>
            </a:r>
          </a:p>
          <a:p>
            <a:pPr marL="342900" indent="-342900">
              <a:buFont typeface="+mj-lt"/>
              <a:buAutoNum type="arabicParenR"/>
            </a:pPr>
            <a:endParaRPr lang="en-US" sz="1600" dirty="0" smtClean="0"/>
          </a:p>
          <a:p>
            <a:pPr marL="342900" indent="-342900">
              <a:buFont typeface="+mj-lt"/>
              <a:buAutoNum type="arabicParenR"/>
            </a:pPr>
            <a:r>
              <a:rPr lang="en-US" sz="1600" dirty="0" smtClean="0"/>
              <a:t> Evaluating the model by using different metrics - Specificity and Sensitivity or Precision and Recall. </a:t>
            </a:r>
          </a:p>
          <a:p>
            <a:pPr marL="342900" indent="-342900">
              <a:buFont typeface="+mj-lt"/>
              <a:buAutoNum type="arabicParenR"/>
            </a:pPr>
            <a:endParaRPr lang="en-US" sz="1600" dirty="0" smtClean="0"/>
          </a:p>
          <a:p>
            <a:pPr marL="342900" indent="-342900">
              <a:buFont typeface="+mj-lt"/>
              <a:buAutoNum type="arabicParenR"/>
            </a:pPr>
            <a:r>
              <a:rPr lang="en-US" sz="1600" dirty="0" smtClean="0"/>
              <a:t>Applying the best model in Test data based on the Sensitivity and Specificity Metrics.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14290"/>
            <a:ext cx="3000396" cy="369332"/>
          </a:xfrm>
          <a:prstGeom prst="rect">
            <a:avLst/>
          </a:prstGeom>
        </p:spPr>
        <p:txBody>
          <a:bodyPr wrap="square">
            <a:spAutoFit/>
          </a:bodyPr>
          <a:lstStyle/>
          <a:p>
            <a:r>
              <a:rPr lang="en-US" dirty="0" smtClean="0"/>
              <a:t>Problem solving methodology</a:t>
            </a:r>
            <a:endParaRPr lang="en-US" dirty="0"/>
          </a:p>
        </p:txBody>
      </p:sp>
      <p:sp>
        <p:nvSpPr>
          <p:cNvPr id="5" name="Rectangle 4"/>
          <p:cNvSpPr/>
          <p:nvPr/>
        </p:nvSpPr>
        <p:spPr>
          <a:xfrm>
            <a:off x="500034" y="928670"/>
            <a:ext cx="2143140"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Sourcing , Cleaning and Preparation</a:t>
            </a:r>
          </a:p>
          <a:p>
            <a:pPr algn="ctr"/>
            <a:endParaRPr lang="en-US" sz="1000" dirty="0" smtClean="0"/>
          </a:p>
          <a:p>
            <a:pPr algn="ctr"/>
            <a:r>
              <a:rPr lang="en-US" sz="1000" dirty="0" smtClean="0"/>
              <a:t> • Read the Data from Source</a:t>
            </a:r>
          </a:p>
          <a:p>
            <a:pPr algn="ctr"/>
            <a:r>
              <a:rPr lang="en-US" sz="1000" dirty="0" smtClean="0"/>
              <a:t> • Convert data into clean format suitable for analysis</a:t>
            </a:r>
          </a:p>
          <a:p>
            <a:pPr algn="ctr"/>
            <a:r>
              <a:rPr lang="en-US" sz="1000" dirty="0" smtClean="0"/>
              <a:t> • Remove duplicate data</a:t>
            </a:r>
          </a:p>
          <a:p>
            <a:pPr algn="ctr"/>
            <a:r>
              <a:rPr lang="en-US" sz="1000" dirty="0" smtClean="0"/>
              <a:t>• Outlier Treatment</a:t>
            </a:r>
          </a:p>
          <a:p>
            <a:pPr algn="ctr"/>
            <a:r>
              <a:rPr lang="en-US" sz="1000" dirty="0" smtClean="0"/>
              <a:t> • Exploratory Data Analysis</a:t>
            </a:r>
          </a:p>
          <a:p>
            <a:pPr algn="ctr"/>
            <a:r>
              <a:rPr lang="en-US" sz="1000" dirty="0" smtClean="0"/>
              <a:t> • Feature Standardization.</a:t>
            </a:r>
            <a:endParaRPr lang="en-US" sz="1000" dirty="0"/>
          </a:p>
        </p:txBody>
      </p:sp>
      <p:sp>
        <p:nvSpPr>
          <p:cNvPr id="10" name="Right Arrow 9"/>
          <p:cNvSpPr/>
          <p:nvPr/>
        </p:nvSpPr>
        <p:spPr>
          <a:xfrm>
            <a:off x="2786050" y="19288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57620" y="928670"/>
            <a:ext cx="1857388"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Feature Scaling and Splitting Train and Test Sets </a:t>
            </a:r>
          </a:p>
          <a:p>
            <a:pPr algn="ctr"/>
            <a:r>
              <a:rPr lang="en-US" sz="1400" dirty="0" smtClean="0"/>
              <a:t>• Feature Scaling of Numeric data</a:t>
            </a:r>
          </a:p>
          <a:p>
            <a:pPr algn="ctr"/>
            <a:r>
              <a:rPr lang="en-US" sz="1400" dirty="0" smtClean="0"/>
              <a:t> • Splitting data into train and test set.</a:t>
            </a:r>
            <a:endParaRPr lang="en-US" sz="1400" dirty="0"/>
          </a:p>
        </p:txBody>
      </p:sp>
      <p:sp>
        <p:nvSpPr>
          <p:cNvPr id="13" name="Right Arrow 12"/>
          <p:cNvSpPr/>
          <p:nvPr/>
        </p:nvSpPr>
        <p:spPr>
          <a:xfrm>
            <a:off x="5857884" y="1928802"/>
            <a:ext cx="85725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86578" y="928670"/>
            <a:ext cx="2000264"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Model Building </a:t>
            </a:r>
          </a:p>
          <a:p>
            <a:pPr algn="ctr"/>
            <a:r>
              <a:rPr lang="en-US" sz="1200" dirty="0" smtClean="0"/>
              <a:t>• Feature Selection using RFE </a:t>
            </a:r>
            <a:r>
              <a:rPr lang="en-US" dirty="0" smtClean="0"/>
              <a:t>• </a:t>
            </a:r>
            <a:r>
              <a:rPr lang="en-US" sz="1200" dirty="0" smtClean="0"/>
              <a:t>Determine the optimal model using Logistic Regression</a:t>
            </a:r>
          </a:p>
          <a:p>
            <a:pPr algn="ctr"/>
            <a:r>
              <a:rPr lang="en-US" sz="1200" dirty="0" smtClean="0"/>
              <a:t> • Calculate various metrics like accuracy, sensitivity, specificity, precision and recall and evaluate the model.</a:t>
            </a:r>
            <a:endParaRPr lang="en-US" sz="1200" dirty="0"/>
          </a:p>
        </p:txBody>
      </p:sp>
      <p:sp>
        <p:nvSpPr>
          <p:cNvPr id="16" name="Down Arrow 15"/>
          <p:cNvSpPr/>
          <p:nvPr/>
        </p:nvSpPr>
        <p:spPr>
          <a:xfrm>
            <a:off x="7572396" y="3357562"/>
            <a:ext cx="357190"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786578" y="4214818"/>
            <a:ext cx="2071702" cy="2357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Result</a:t>
            </a:r>
          </a:p>
          <a:p>
            <a:pPr algn="ctr"/>
            <a:r>
              <a:rPr lang="en-US" sz="1200" dirty="0" smtClean="0"/>
              <a:t> • Determine the lead score and check if target final predictions amounts to 80% conversion rate. </a:t>
            </a:r>
          </a:p>
          <a:p>
            <a:pPr algn="ctr"/>
            <a:r>
              <a:rPr lang="en-US" sz="1200" dirty="0" smtClean="0"/>
              <a:t>• Evaluate the final prediction on the test set using cut off threshold from sensitivity and specificity metrics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571479"/>
            <a:ext cx="5500726" cy="369332"/>
          </a:xfrm>
          <a:prstGeom prst="rect">
            <a:avLst/>
          </a:prstGeom>
        </p:spPr>
        <p:txBody>
          <a:bodyPr wrap="square">
            <a:spAutoFit/>
          </a:bodyPr>
          <a:lstStyle/>
          <a:p>
            <a:r>
              <a:rPr lang="en-US" dirty="0" smtClean="0"/>
              <a:t> </a:t>
            </a:r>
            <a:endParaRPr lang="en-US" dirty="0"/>
          </a:p>
        </p:txBody>
      </p:sp>
      <p:sp>
        <p:nvSpPr>
          <p:cNvPr id="4" name="Rectangle 3"/>
          <p:cNvSpPr/>
          <p:nvPr/>
        </p:nvSpPr>
        <p:spPr>
          <a:xfrm>
            <a:off x="142844" y="285728"/>
            <a:ext cx="2643207" cy="369332"/>
          </a:xfrm>
          <a:prstGeom prst="rect">
            <a:avLst/>
          </a:prstGeom>
        </p:spPr>
        <p:txBody>
          <a:bodyPr wrap="square">
            <a:spAutoFit/>
          </a:bodyPr>
          <a:lstStyle/>
          <a:p>
            <a:r>
              <a:rPr lang="en-US" dirty="0" smtClean="0"/>
              <a:t>Exploratory Data Analysis </a:t>
            </a:r>
            <a:endParaRPr lang="en-US" dirty="0"/>
          </a:p>
        </p:txBody>
      </p:sp>
      <p:sp>
        <p:nvSpPr>
          <p:cNvPr id="5" name="Rectangle 4"/>
          <p:cNvSpPr/>
          <p:nvPr/>
        </p:nvSpPr>
        <p:spPr>
          <a:xfrm>
            <a:off x="142844" y="857233"/>
            <a:ext cx="3643338" cy="307777"/>
          </a:xfrm>
          <a:prstGeom prst="rect">
            <a:avLst/>
          </a:prstGeom>
        </p:spPr>
        <p:txBody>
          <a:bodyPr wrap="square">
            <a:spAutoFit/>
          </a:bodyPr>
          <a:lstStyle/>
          <a:p>
            <a:r>
              <a:rPr lang="en-US" sz="1400" dirty="0" smtClean="0"/>
              <a:t>We have around 39% Conversion rate in Total </a:t>
            </a:r>
            <a:endParaRPr lang="en-US" sz="1400" dirty="0"/>
          </a:p>
        </p:txBody>
      </p:sp>
      <p:sp>
        <p:nvSpPr>
          <p:cNvPr id="1026" name="AutoShape 2" descr="data:image/png;base64,iVBORw0KGgoAAAANSUhEUgAAAJkAAAFxCAYAAABgPArhAAAABHNCSVQICAgIfAhkiAAAAAlwSFlzAAALEgAACxIB0t1+/AAAADl0RVh0U29mdHdhcmUAbWF0cGxvdGxpYiB2ZXJzaW9uIDMuMC4yLCBodHRwOi8vbWF0cGxvdGxpYi5vcmcvOIA7rQAAFxBJREFUeJzt3X2UXHV9x/H3JwECIUKSJjwETAKKPKStKCmCwUpFIeATpaGlKASKTa1wrMrBEqTyoNhifaAcFeFgDgEEyqNFRRCQEFpDJTyDkJJAAiHBBQIkCyKEfPvH77dk2OzszmzmN7Oz+3mdc8/O/f3uvfObnc/ee2fm7nwVEZiVNKzVA7DBzyGz4hwyK84hs+IcMivOIbPiHDLbgKSHJJ3eqO05ZJmkbSX9h6Qlkv4g6WlJv5B0SKvHVgtJIWlGq8fRk01aPYCBQNJk4H+ANcBs4H7SH+ABwA+Bia0aW18kbRYRr7V6HL2KiCE/ATcAK4BRPfSNyT8nAteRgrgGuBbYsWK504GHgCOAJXmZnwDjcv9BwGvAH3Xb/jeA+yvm3w/cDrwCPA2cB2xV0T8vt30LeBa4C1gKRMW0tGL5jwN3A68CTwBnAZtV9G8D/Bfwe2AZ8Hf5cZzesN9vq5/gVk/AWGAdcEovywi4B/g18GfAVOBOYCGgipB15iD+KbBvftLOz/3DgZXAZ7tt9wngpDz/J3kbJwK7AO8DFgBXdwvZGuDbwG7A7sD4HK7PANsB4yuCvRo4FngH8BfAIuBb3f7AHgamAe/J2+90yBobsr3zE/SXvSzzEeANYHJF2845nB+uCNmrwNYVy3wFWFwx/13gjor5/fJ2d8jzFwM/6nbfe+bxbVMRsgd6GGMAM7q1zQf+pVvboTlEAt6V15tW0T8pj6lhIfOJf/pl92V3YEVELO1qiIjHSYfYPSqWWxYRL1XMryAdjrpcCkyTNCnPfwqYFxFP5/m9gE9L6uyaSOeKkPZEXe6uYcxd2/tKt+1dBmxJ2uPtTvpD+U3F41qWx90wPvGHx0h/zbuTDnU9UV6mJ5Xtr/fQ9+YfckTcLelR4EhJ3wIOB06qWH4YcCFpj9fd0xW3X64ylu6GAWcAV/XQ9yy1/YFttCEfsohYJekm4ARJ50ZEZ2W/pNHAb4EdJE3u2ptJ2hmYkPvq8WPSHuwh0h7lmoq+e4ApEbG4Hw/lddJ5X6V7gN2qbU/SI6Qg/hnpfBNJE0mPq2F8uEw+R/qrXijpcEm7StpN0j8CDwC3kN7W+LGkvSRNJYXlHuBXdd7XpaRD7NeA6yNidUXf2cDekn4o6T2S3inpY5LOr2G7S4EDJG0naUxuO5O01zxT0h/nxzRD0jcBImIRcCNwvqR9Je0JXER6pdkwDhkQEU8A7wVuJj3RD5DC8wngHyKdER9KOsTMA24DngEOzX313Ncy4L+Bd5MCV9n3APDnwGTS2xj3A/8K/K6GTZ9IevX4FHBv3t5NwEdz+2/ydDLwZMV6x5Be4f4K+CnpnG1pPY+pL6rzd2RWN+/JrDiHzIpzyKw4h8yKc8isuEEfsunTp1deneCpsVNNBn3InnvuuVYPYcgb9CGz1nPIgP33h803h1Gj0rTrrql93jwYNmx9+6hRMHdu3+sB/PznsN9+MHo0bLcd/P3fw5o1TXxQA4hDln3ve9DZmaZFi9a3T5iwvr2zE2bOrG29l16CU0+FFSvgkUdg+XI46SSGpCF/FUYpRx65/vbIkWlPdtpprRtPK3lPls2eDePGwbRp6TDZpaMDtt0WdtoJvvhFePnl2tbrbv58mDKlxMjbQKsvfy497bXXXtGXO++MWL064tVXIy66KGLUqIjFiyNWrox4+OGIN96IePzxiA98IGLWrL7X6+6Xv4wYPTpi0aI+h9JuarvEvdYF23WqJWTdHXRQxLnnbti+YEHE2LH1rbdgQcS4cRG33FL3MNpBTc+BD5c9kCB6eKuxWnu1/nvvhU98AubMgQMOaPw420ataWzXqa892QsvRNx4Y8Tvfx/x+usRl14aMXJkxKOPRtx2W8SyZRHr1kU8+WTE/vtHHHNM3+tFRDz4YMQ220RccUWvd9/uanoOWh6C0lNfIevoiJg6NZ1Pbb11xPvel86hIiK+/e2ICRMittgiYscdI044IZ2D9bVeRAqjFLHlluunPfbodSjtqKbnYNBfGTt16tRYuHBhq4cxWNX0304+J7PihuSbsSf+4uJWDwGAbx98dKuH0BTek1lxDpkV55BZcQ6ZFeeQWXEOmRXnkFlxDpkV55BZcQ6ZFeeQWXEOmRXnkFlxDpkV55BZcQ6ZFeeQWXEOmRXnkFlxDpkV55BZcQ6ZFeeQWXEOmRXXtJBJWirpQUn3SVqY28ZKulnSY/nnmNwuSedKWizpAUnvrdjOzLz8Y5JmVrs/GziavSf7i4jYMyKm5vmTgVsjYhfg1jwPcDCp0PsuwCzgPEihBE4jFYDfGzitorajDVCtPlx+Euj6Pum5pJqSXe0X52+OuRMYLWl74CDg5ohYFREvkOpTTm/2oK0+zQxZAL+UdLekWblt24hYCZB/dhWF34FUHLTL8txWrd0GsGZ+4cq0iFghaRvg5lzwvZqevpIoeml/68opxLMAJk6c2J+xWgM1bU8WESvyzw7gOtI51e/yYZD8syMvvhx4e8XqOwIremnvfl8XRMTUiJg6fvz4Rj8Uq1NTQiZpS0lv67oNHAg8BFwPdL1CnAn8V759PXB0fpW5D/BSPpzeBBwoaUw+4T8wt9kA1qzD5bbAdZK67vOyiLhR0l3AlZKOIxVfPzwvfwNwCLAYeAU4FiAiVkn6GnBXXu7MiFjVpMdg/dSUkEXE48C7e2h/Htjge6Ejfcfo8VW2NQeY0+gxWjmtfgvDhgCHzIpzyKw4h8yKc8isOIfMinPIrDiHzIpzyKw4h8yKc8isOIfMinPIrDiHzIpzyKw4h8yKc8isOIfMinPIrDiHzIpzyKw4h8yKc8isOIfMinPIrDiHzIpzyKw4h8yKc8isOIfMinPIrDiHzIpzyKw4h8yKc8isOIfMinPIrDiHzIpzyKw4h8yKc8isOIfMinPIrDiHzIprasgkDZd0r6Sf5fmdJP1vLlr/n5I2y+0j8vzi3D+5Yhuzc/siSQc1c/zWP83ek/0T8EjF/NnAd3Oh+xeA43L7ccALEfFO4Lt5OSTtARwBTCHVHv+BpOFNGrv1U9NCJmlH4KPAhXlewIeAq/Mi3Qvdz823rwYOyMt/ErgiIv4QEU+Q6mHu3ZxHYP3VzD3ZOcCXgXV5/o+AFyNibZ6vLFr/ZkH73P9SXr6mQveSZklaKGnhs88+2+jHYXVqVnnojwEdEXF3ZXMPi0YffTUVuncN8oGlWeWhpwGfkHQIsDmwFWnPNlrSJnlvVVm0vqug/XJJmwBbA6uosdC9DSxN2ZNFxOyI2DEiJpNO3H8VEZ8CbgNm5MW6F7qfmW/PyMtHbj8iv/rcCdgF+E0zHoP1X7P2ZNX8M3CFpK8D9wI/yu0/Ai6RtJi0BzsCICIelnQl8FtgLXB8RLzR/GFbPZoesoiYB8zLtx+nh1eHEfEqcHiV9c8Czio3Qms0v+NvxTlkVpxDZsU5ZFacQ2bFOWRWnENmxTlkVpxDZsU5ZFacQ9ZmPv1p2H572GoreNe74MILN1zmjDNAgltuWd82ZQqMGrV+2mQT+PjHU98dd7y1b9SotP411zRmzA5Zm5k9G5YuhdWr4frr4dRT4e6Kq/SWLIGrr05BrPTww9DZmaY1a2DiRDg8fzr8gQ+s7+vshJ/9LAVt+vTGjNkhazNTpsCIEem2lKYlS9b3n3ACnH02bLZZ9W3Mnw8dHfBXf9Vz/9y5MGMGbLllY8bskLWhz30ORo6E3XZLe6xDDkntV12VwtU1X01vIXrllbQnnDlzw77+csja0A9+kA55d9wBhx2W9mydnXDKKXDOOb2v2xWiY47puf+aa2DcOPjgBxs33lZftGj9NHw47LcfXHopnHceLFsGRx0FO+3U+3rXXgtjx1YP0dy5cPTR6TDcKN6Ttbm1a9M52a23wrnnwnbbpempp+Cv/zqdn1XqLURPPQXz5qX+RnLI2khHB1xxRTo0vvEG3HQTXH45fOhDKWQPPQT33ZemCRPg/PPh+OPXr798Odx2W/XzrUsugfe/H97xjsaO24fLNiKlQ+NnPwvr1sGkSekc7JOf3HDZ4cNhzJj0VkSXSy6BffetHqKLL4aTTmr8uB2yNjJ+PNx+e23LLl26Ydvs2Wmq5tFH+zWsPvlwacU5ZFacD5cDXMd5X271EN60zT9+s1/reU9mxTlkVpxDZsU5ZFacQ2bFOWRWnENmxTlkVpxDZsU5ZFacQ2bFOWRWXM0hk9Tjd7hKmtFTu1mXevZkP6rSfkEjBmKDV5+X+kjaOd8clr87v/JfEHYGXi0xMBs8armebDHrS84s6db3DHB6g8dkg0yfIYuIYQCSbo+IBv7Lpw0VNZ+TOWDWXzVffp3Px84C9gRGVfZFxMQGj8sGkXqu8b+MdE52IvBKmeHYYFRPyKYA0yJiXZ9LdiNpc2A+MCLf59URcVreO14BjAXuAY6KiNckjQAuBvYCngf+JiKW5m3NJpWPfgP4fETcVO94rLnqeZ9sPvCeft7PH4APRcS7SYfb6ZL2wTXIh4R69mRLgZskXUt66+JNEfHV3lbMtSo78+ymeQpSDfIjc/tc0tsh55FqjZ+e268Gvte9BjnwRC5VuDewoI7HYU1Wz55sS+CnpIC8vdvUJ0nDJd0HdAA3k87vXIN8CKh5TxYRx27MHeXip3tKGg1cB+ze02L550bXICd/3DV16tQN+q256nkLY+dqfbk4ak0i4kVJ84B9cA3yIaGew+Vi4LH8c3HF/GN9rShpfN6DIWkL4MPAI7gG+ZBQz+HyLYGUtB1wGnBHDatvD8zNrwSHAVdGxM8k/RbXIB/0+v2FKxHxjKQvAP9HeqO2t2UfoIe3P1yDfGjY2CtjdwVGNmIgNnjVc+J/B299JTeS9KbomY0elA0u9Rwuu1fxeRm4PyL6PPG3oa2eE/+5JQdig1c9/0iyqaQzJD0u6dX88wxJvVTxMavvcPlN0ivBzwLLgEnAvwBbAV9s/NBssKgnZIcD746I5/P8Ikn3APfjkFkv6nkLo1q1nQZW4bHBqJ6QXQX8VNJBknaXNB34SW43q6qew+WXgVOB7wMTgKeBy4GvFxiXDSJ97skkTZN0dkS8FhFfjYh3RsTIfDXrCOC95Ydp7ayWw+UppEuve3Ib8JXGDccGo1pCtidwY5W+W0j/7GFWVS0h2wqo9obrpsDbGjccG4xqCdmjwIFV+g7M/WZV1fLq8rvA+fmCw59ExDpJw4BDSa80v1RygNb+avnClcvyVbBzgRGSngPGkb4y6rSIuLzwGK3N1fQ+WUR8R9KFwL6kf017HlgQEatLDs4Gh3ou9VkN+CsBrG7+YmIrziGz4hwyK84hs+IcMivOIbPiHDIrziGz4hwyK84hs+IcMivOIbPiHDIrziGz4hwyK84hs+IcMivOIbPiHDIrziGz4hwyK84hs+IcMivOIbPimhIySW+XdJukRyQ9LOmfcvtYSTdLeiz/HJPbJelcSYslPSDpvRXbmpmXf0zSzGr3aQNHs/Zka4ETI2J3Up3L43M98ZOBW/O3Nt6a5wEOJpUZ3AWYRSoZjaSxpMp07yN93ftpXcG0gaspIYuIlRFxT769hlTrcgdSTfGuSidzSd8URG6/OJI7ScVXtwcOAm6OiFUR8QKpzPT0ZjwG67+mn5NJmkwqS/i/wLYRsRJSEIFt8mLVao3XVIPcBpamhkzSKOAa4At9fCPQRtUgd6H7gaVpIZO0KSlgP46Ia3Pz7/JhkPyzI7dXqzVeUw3yiLggIqZGxNTx48c39oFY3Zr16lKkks+PRMR3Kroqa413r0F+dH6VuQ/wUj6c3gQcKGlMPuE/EH+d1YDX7/LQdZoGHAU8KOm+3HYK8G/AlZKOA55kfUnoG4BDgMXAK8CxABGxStLXgLvycmdGxKrmPATrr6aELCL+m+o1mA7oYfkAjq+yrTnAnMaNzkrzO/5WnENmxTlkVpxDZsU5ZFacQ2bFOWRWnENmxTlkVpxDZsU5ZFacQ2bFOWRWnENmxTlkVpxDZsU5ZFacQ2bFOWRWnENmxTlkVpxDZsU5ZFacQ2bFOWRWnENmxTlkVpxDZsU5ZFacQ2bFOWRWnENmxTlkVpxDZsU5ZFacQ2bFOWRWnENmxTlkVpxDZsU5ZFacQ2bFOWRWXLOqxM2R1CHpoYo21x8fIpq1J7uIDcs4u/74ENGsGuTzge4lA11/fIho5TmZ648PEQPxxH+j6o+Da5APNK0MWZH64+Aa5ANNK0Pm+uNDRFPKQ0u6HNgfGCdpOelVouuPDxHNqkH+t1W6XH98CBiIJ/42yDhkVpxDZsU5ZFacQ2bFOWRWnENmxTlkVpxDZsU5ZFacQ2bFOWRWnENmxTlkVpxDZsU5ZFacQ2bFOWRWnENmxTlkVpxDZsU5ZFacQ2bFOWRWnENmxTlkVpxDZsU5ZFacQ2bFOWRWnENmxTlkVpxDZsU5ZFacQ2bFOWRWnENmxTlkVpxDZsU5ZFacQ2bFOWRWnENmxbVlyCRNl7Qo1yk/ue81rJXaLmSShgPfJ9Uq3wP4W0l7tHZU1pu2CxmpyP3iiHg8Il4DriDVLbcBqh1D5lrkbaYp9S4brM9a5JJmAbPybKekRQXGMQ54bmM28J03CxcXt9FjBeBz/9695caImN7Xau0Ysj5rkUfEBcAFJQchaWFETC15H43S6rG24+HyLmAXSTtJ2gw4glS33AaottuTRcRaSSeQitwPB+ZExMMtHpb1ou1CBhARNwA3tHgYRQ/HDdbSsSrVlTcrpx3PyazNOGT90C4fa0maI6lD0kOtHIdDVqc2+1jrIqDP97FKc8jq1zYfa0XEfGBVq8fhkNXPH2vVySGrX58fa9lbOWT16/NjLXsrh6x+/lirTg5ZnSJiLdD1sdYjwJUD9WMtSZcDC4BdJS2XdFxLxuF3/K0078msOIfMinPIrDiHzIpzyKw4h2yIkzRP0mdK3odD1gtJR0paKKlT0kpJv5C0X6vH1UXSZEkhaUBf4eyQVSHpS8A5wDeAbYGJwA8YIFdcDPRgvUVEeOo2AVsDncDhVfpHkAK4Ik/nACNy3/6kzzdPBDqAlcCxuW8f4BlgeMW2/hJ4IN8eBpwMLAGeB64Exua+yaQP4o8DngTm55+Rx9oJ7JuX/TvSpxEvkD6ZmFRxfx8BHgVeAr4H3A58pujvs9VP6ECcSBf6rQU2qdJ/JnAnsA0wHvg18LWKkK3Ny2wKHAK8AozJ/UuAj1Rs6yrg5Hz7C3m7O+Ygnw9c3i1kFwNbAltUtG1Ssb1DgcXA7qR/FDoV+HXuGwesBmbksX0xj9Uha0HIPgU800v/EuCQivmDgKUVIft9tye+A9gn3/466d/4AN4GvNy1p8l7nwMq1tseeD2HpStQO1f09xSyXwDHVcwPyyGfBBwN3FnRJ9Jet2jIfE7Ws+eBcb2c90wAllXML8ttb64f6YP0Lq8Ao/Lty4DDJI0ADgPuiYiubU0CrpP0oqQXSaF7g3RO2KXygsmeTAL+o2Ibq0hh2iGP8c31IyWtr+1tNIesZwuAV0mHnp6sID2ZXSZS4zVlEfFbUigPBo4kha7LU8DBETG6Yto8Ip6u3ESV25Xb+Idu29giIn5NOj9881o4SeKt18YV4ZD1ICJeAr4KfF/SoZJGStpU0sGSvglcDpwqabykcXnZS+u4i8uAzwN/Tjon6/JD4CxJkwDy9nt7NfsssA7Yuds2ZkuakrextaTDc9/PgSmSDst76c8D29Ux7v5p9fnPQJ5I52YLSedNz+Qn6f3A5sC5pD3Dynx784pzsuXdtrMU+HDF/ERSOH7ebblhwJeARcAa0rnfN6qdf+X2M0lhe5H1531HAQ+STvKfIp8D5r7pwP/RxFeXvp7MivPh0opzyKw4h8yKc8isOIfMinPIrDiHzIpzyKw4h8yK+38339Npm8caV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JkAAAFxCAYAAABgPArhAAAABHNCSVQICAgIfAhkiAAAAAlwSFlzAAALEgAACxIB0t1+/AAAADl0RVh0U29mdHdhcmUAbWF0cGxvdGxpYiB2ZXJzaW9uIDMuMC4yLCBodHRwOi8vbWF0cGxvdGxpYi5vcmcvOIA7rQAAFxBJREFUeJzt3X2UXHV9x/H3JwECIUKSJjwETAKKPKStKCmCwUpFIeATpaGlKASKTa1wrMrBEqTyoNhifaAcFeFgDgEEyqNFRRCQEFpDJTyDkJJAAiHBBQIkCyKEfPvH77dk2OzszmzmN7Oz+3mdc8/O/f3uvfObnc/ee2fm7nwVEZiVNKzVA7DBzyGz4hwyK84hs+IcMivOIbPiHDLbgKSHJJ3eqO05ZJmkbSX9h6Qlkv4g6WlJv5B0SKvHVgtJIWlGq8fRk01aPYCBQNJk4H+ANcBs4H7SH+ABwA+Bia0aW18kbRYRr7V6HL2KiCE/ATcAK4BRPfSNyT8nAteRgrgGuBbYsWK504GHgCOAJXmZnwDjcv9BwGvAH3Xb/jeA+yvm3w/cDrwCPA2cB2xV0T8vt30LeBa4C1gKRMW0tGL5jwN3A68CTwBnAZtV9G8D/Bfwe2AZ8Hf5cZzesN9vq5/gVk/AWGAdcEovywi4B/g18GfAVOBOYCGgipB15iD+KbBvftLOz/3DgZXAZ7tt9wngpDz/J3kbJwK7AO8DFgBXdwvZGuDbwG7A7sD4HK7PANsB4yuCvRo4FngH8BfAIuBb3f7AHgamAe/J2+90yBobsr3zE/SXvSzzEeANYHJF2845nB+uCNmrwNYVy3wFWFwx/13gjor5/fJ2d8jzFwM/6nbfe+bxbVMRsgd6GGMAM7q1zQf+pVvboTlEAt6V15tW0T8pj6lhIfOJf/pl92V3YEVELO1qiIjHSYfYPSqWWxYRL1XMryAdjrpcCkyTNCnPfwqYFxFP5/m9gE9L6uyaSOeKkPZEXe6uYcxd2/tKt+1dBmxJ2uPtTvpD+U3F41qWx90wPvGHx0h/zbuTDnU9UV6mJ5Xtr/fQ9+YfckTcLelR4EhJ3wIOB06qWH4YcCFpj9fd0xW3X64ylu6GAWcAV/XQ9yy1/YFttCEfsohYJekm4ARJ50ZEZ2W/pNHAb4EdJE3u2ptJ2hmYkPvq8WPSHuwh0h7lmoq+e4ApEbG4Hw/lddJ5X6V7gN2qbU/SI6Qg/hnpfBNJE0mPq2F8uEw+R/qrXijpcEm7StpN0j8CDwC3kN7W+LGkvSRNJYXlHuBXdd7XpaRD7NeA6yNidUXf2cDekn4o6T2S3inpY5LOr2G7S4EDJG0naUxuO5O01zxT0h/nxzRD0jcBImIRcCNwvqR9Je0JXER6pdkwDhkQEU8A7wVuJj3RD5DC8wngHyKdER9KOsTMA24DngEOzX313Ncy4L+Bd5MCV9n3APDnwGTS2xj3A/8K/K6GTZ9IevX4FHBv3t5NwEdz+2/ydDLwZMV6x5Be4f4K+CnpnG1pPY+pL6rzd2RWN+/JrDiHzIpzyKw4h8yKc8isuEEfsunTp1deneCpsVNNBn3InnvuuVYPYcgb9CGz1nPIgP33h803h1Gj0rTrrql93jwYNmx9+6hRMHdu3+sB/PznsN9+MHo0bLcd/P3fw5o1TXxQA4hDln3ve9DZmaZFi9a3T5iwvr2zE2bOrG29l16CU0+FFSvgkUdg+XI46SSGpCF/FUYpRx65/vbIkWlPdtpprRtPK3lPls2eDePGwbRp6TDZpaMDtt0WdtoJvvhFePnl2tbrbv58mDKlxMjbQKsvfy497bXXXtGXO++MWL064tVXIy66KGLUqIjFiyNWrox4+OGIN96IePzxiA98IGLWrL7X6+6Xv4wYPTpi0aI+h9JuarvEvdYF23WqJWTdHXRQxLnnbti+YEHE2LH1rbdgQcS4cRG33FL3MNpBTc+BD5c9kCB6eKuxWnu1/nvvhU98AubMgQMOaPw420ataWzXqa892QsvRNx4Y8Tvfx/x+usRl14aMXJkxKOPRtx2W8SyZRHr1kU8+WTE/vtHHHNM3+tFRDz4YMQ220RccUWvd9/uanoOWh6C0lNfIevoiJg6NZ1Pbb11xPvel86hIiK+/e2ICRMittgiYscdI044IZ2D9bVeRAqjFLHlluunPfbodSjtqKbnYNBfGTt16tRYuHBhq4cxWNX0304+J7PihuSbsSf+4uJWDwGAbx98dKuH0BTek1lxDpkV55BZcQ6ZFeeQWXEOmRXnkFlxDpkV55BZcQ6ZFeeQWXEOmRXnkFlxDpkV55BZcQ6ZFeeQWXEOmRXnkFlxDpkV55BZcQ6ZFeeQWXEOmRXXtJBJWirpQUn3SVqY28ZKulnSY/nnmNwuSedKWizpAUnvrdjOzLz8Y5JmVrs/GziavSf7i4jYMyKm5vmTgVsjYhfg1jwPcDCp0PsuwCzgPEihBE4jFYDfGzitorajDVCtPlx+Euj6Pum5pJqSXe0X52+OuRMYLWl74CDg5ohYFREvkOpTTm/2oK0+zQxZAL+UdLekWblt24hYCZB/dhWF34FUHLTL8txWrd0GsGZ+4cq0iFghaRvg5lzwvZqevpIoeml/68opxLMAJk6c2J+xWgM1bU8WESvyzw7gOtI51e/yYZD8syMvvhx4e8XqOwIremnvfl8XRMTUiJg6fvz4Rj8Uq1NTQiZpS0lv67oNHAg8BFwPdL1CnAn8V759PXB0fpW5D/BSPpzeBBwoaUw+4T8wt9kA1qzD5bbAdZK67vOyiLhR0l3AlZKOIxVfPzwvfwNwCLAYeAU4FiAiVkn6GnBXXu7MiFjVpMdg/dSUkEXE48C7e2h/Htjge6Ejfcfo8VW2NQeY0+gxWjmtfgvDhgCHzIpzyKw4h8yKc8isOIfMinPIrDiHzIpzyKw4h8yKc8isOIfMinPIrDiHzIpzyKw4h8yKc8isOIfMinPIrDiHzIpzyKw4h8yKc8isOIfMinPIrDiHzIpzyKw4h8yKc8isOIfMinPIrDiHzIpzyKw4h8yKc8isOIfMinPIrDiHzIpzyKw4h8yKc8isOIfMinPIrDiHzIprasgkDZd0r6Sf5fmdJP1vLlr/n5I2y+0j8vzi3D+5Yhuzc/siSQc1c/zWP83ek/0T8EjF/NnAd3Oh+xeA43L7ccALEfFO4Lt5OSTtARwBTCHVHv+BpOFNGrv1U9NCJmlH4KPAhXlewIeAq/Mi3Qvdz823rwYOyMt/ErgiIv4QEU+Q6mHu3ZxHYP3VzD3ZOcCXgXV5/o+AFyNibZ6vLFr/ZkH73P9SXr6mQveSZklaKGnhs88+2+jHYXVqVnnojwEdEXF3ZXMPi0YffTUVuncN8oGlWeWhpwGfkHQIsDmwFWnPNlrSJnlvVVm0vqug/XJJmwBbA6uosdC9DSxN2ZNFxOyI2DEiJpNO3H8VEZ8CbgNm5MW6F7qfmW/PyMtHbj8iv/rcCdgF+E0zHoP1X7P2ZNX8M3CFpK8D9wI/yu0/Ai6RtJi0BzsCICIelnQl8FtgLXB8RLzR/GFbPZoesoiYB8zLtx+nh1eHEfEqcHiV9c8Czio3Qms0v+NvxTlkVpxDZsU5ZFacQ2bFOWRWnENmxTlkVpxDZsU5ZFacQ9ZmPv1p2H572GoreNe74MILN1zmjDNAgltuWd82ZQqMGrV+2mQT+PjHU98dd7y1b9SotP411zRmzA5Zm5k9G5YuhdWr4frr4dRT4e6Kq/SWLIGrr05BrPTww9DZmaY1a2DiRDg8fzr8gQ+s7+vshJ/9LAVt+vTGjNkhazNTpsCIEem2lKYlS9b3n3ACnH02bLZZ9W3Mnw8dHfBXf9Vz/9y5MGMGbLllY8bskLWhz30ORo6E3XZLe6xDDkntV12VwtU1X01vIXrllbQnnDlzw77+csja0A9+kA55d9wBhx2W9mydnXDKKXDOOb2v2xWiY47puf+aa2DcOPjgBxs33lZftGj9NHw47LcfXHopnHceLFsGRx0FO+3U+3rXXgtjx1YP0dy5cPTR6TDcKN6Ttbm1a9M52a23wrnnwnbbpempp+Cv/zqdn1XqLURPPQXz5qX+RnLI2khHB1xxRTo0vvEG3HQTXH45fOhDKWQPPQT33ZemCRPg/PPh+OPXr798Odx2W/XzrUsugfe/H97xjsaO24fLNiKlQ+NnPwvr1sGkSekc7JOf3HDZ4cNhzJj0VkSXSy6BffetHqKLL4aTTmr8uB2yNjJ+PNx+e23LLl26Ydvs2Wmq5tFH+zWsPvlwacU5ZFacD5cDXMd5X271EN60zT9+s1/reU9mxTlkVpxDZsU5ZFacQ2bFOWRWnENmxTlkVpxDZsU5ZFacQ2bFOWRWXM0hk9Tjd7hKmtFTu1mXevZkP6rSfkEjBmKDV5+X+kjaOd8clr87v/JfEHYGXi0xMBs8armebDHrS84s6db3DHB6g8dkg0yfIYuIYQCSbo+IBv7Lpw0VNZ+TOWDWXzVffp3Px84C9gRGVfZFxMQGj8sGkXqu8b+MdE52IvBKmeHYYFRPyKYA0yJiXZ9LdiNpc2A+MCLf59URcVreO14BjAXuAY6KiNckjQAuBvYCngf+JiKW5m3NJpWPfgP4fETcVO94rLnqeZ9sPvCeft7PH4APRcS7SYfb6ZL2wTXIh4R69mRLgZskXUt66+JNEfHV3lbMtSo78+ymeQpSDfIjc/tc0tsh55FqjZ+e268Gvte9BjnwRC5VuDewoI7HYU1Wz55sS+CnpIC8vdvUJ0nDJd0HdAA3k87vXIN8CKh5TxYRx27MHeXip3tKGg1cB+ze02L550bXICd/3DV16tQN+q256nkLY+dqfbk4ak0i4kVJ84B9cA3yIaGew+Vi4LH8c3HF/GN9rShpfN6DIWkL4MPAI7gG+ZBQz+HyLYGUtB1wGnBHDatvD8zNrwSHAVdGxM8k/RbXIB/0+v2FKxHxjKQvAP9HeqO2t2UfoIe3P1yDfGjY2CtjdwVGNmIgNnjVc+J/B299JTeS9KbomY0elA0u9Rwuu1fxeRm4PyL6PPG3oa2eE/+5JQdig1c9/0iyqaQzJD0u6dX88wxJvVTxMavvcPlN0ivBzwLLgEnAvwBbAV9s/NBssKgnZIcD746I5/P8Ikn3APfjkFkv6nkLo1q1nQZW4bHBqJ6QXQX8VNJBknaXNB34SW43q6qew+WXgVOB7wMTgKeBy4GvFxiXDSJ97skkTZN0dkS8FhFfjYh3RsTIfDXrCOC95Ydp7ayWw+UppEuve3Ib8JXGDccGo1pCtidwY5W+W0j/7GFWVS0h2wqo9obrpsDbGjccG4xqCdmjwIFV+g7M/WZV1fLq8rvA+fmCw59ExDpJw4BDSa80v1RygNb+avnClcvyVbBzgRGSngPGkb4y6rSIuLzwGK3N1fQ+WUR8R9KFwL6kf017HlgQEatLDs4Gh3ou9VkN+CsBrG7+YmIrziGz4hwyK84hs+IcMivOIbPiHDIrziGz4hwyK84hs+IcMivOIbPiHDIrziGz4hwyK84hs+IcMivOIbPiHDIrziGz4hwyK84hs+IcMivOIbPimhIySW+XdJukRyQ9LOmfcvtYSTdLeiz/HJPbJelcSYslPSDpvRXbmpmXf0zSzGr3aQNHs/Zka4ETI2J3Up3L43M98ZOBW/O3Nt6a5wEOJpUZ3AWYRSoZjaSxpMp07yN93ftpXcG0gaspIYuIlRFxT769hlTrcgdSTfGuSidzSd8URG6/OJI7ScVXtwcOAm6OiFUR8QKpzPT0ZjwG67+mn5NJmkwqS/i/wLYRsRJSEIFt8mLVao3XVIPcBpamhkzSKOAa4At9fCPQRtUgd6H7gaVpIZO0KSlgP46Ia3Pz7/JhkPyzI7dXqzVeUw3yiLggIqZGxNTx48c39oFY3Zr16lKkks+PRMR3Kroqa413r0F+dH6VuQ/wUj6c3gQcKGlMPuE/EH+d1YDX7/LQdZoGHAU8KOm+3HYK8G/AlZKOA55kfUnoG4BDgMXAK8CxABGxStLXgLvycmdGxKrmPATrr6aELCL+m+o1mA7oYfkAjq+yrTnAnMaNzkrzO/5WnENmxTlkVpxDZsU5ZFacQ2bFOWRWnENmxTlkVpxDZsU5ZFacQ2bFOWRWnENmxTlkVpxDZsU5ZFacQ2bFOWRWnENmxTlkVpxDZsU5ZFacQ2bFOWRWnENmxTlkVpxDZsU5ZFacQ2bFOWRWnENmxTlkVpxDZsU5ZFacQ2bFOWRWnENmxTlkVpxDZsU5ZFacQ2bFOWRWXLOqxM2R1CHpoYo21x8fIpq1J7uIDcs4u/74ENGsGuTzge4lA11/fIho5TmZ648PEQPxxH+j6o+Da5APNK0MWZH64+Aa5ANNK0Pm+uNDRFPKQ0u6HNgfGCdpOelVouuPDxHNqkH+t1W6XH98CBiIJ/42yDhkVpxDZsU5ZFacQ2bFOWRWnENmxTlkVpxDZsU5ZFacQ2bFOWRWnENmxTlkVpxDZsU5ZFacQ2bFOWRWnENmxTlkVpxDZsU5ZFacQ2bFOWRWnENmxTlkVpxDZsU5ZFacQ2bFOWRWnENmxTlkVpxDZsU5ZFacQ2bFOWRWnENmxTlkVpxDZsU5ZFacQ2bFOWRWnENmxbVlyCRNl7Qo1yk/ue81rJXaLmSShgPfJ9Uq3wP4W0l7tHZU1pu2CxmpyP3iiHg8Il4DriDVLbcBqh1D5lrkbaYp9S4brM9a5JJmAbPybKekRQXGMQ54bmM28J03CxcXt9FjBeBz/9695caImN7Xau0Ysj5rkUfEBcAFJQchaWFETC15H43S6rG24+HyLmAXSTtJ2gw4glS33AaottuTRcRaSSeQitwPB+ZExMMtHpb1ou1CBhARNwA3tHgYRQ/HDdbSsSrVlTcrpx3PyazNOGT90C4fa0maI6lD0kOtHIdDVqc2+1jrIqDP97FKc8jq1zYfa0XEfGBVq8fhkNXPH2vVySGrX58fa9lbOWT16/NjLXsrh6x+/lirTg5ZnSJiLdD1sdYjwJUD9WMtSZcDC4BdJS2XdFxLxuF3/K0078msOIfMinPIrDiHzIpzyKw4h2yIkzRP0mdK3odD1gtJR0paKKlT0kpJv5C0X6vH1UXSZEkhaUBf4eyQVSHpS8A5wDeAbYGJwA8YIFdcDPRgvUVEeOo2AVsDncDhVfpHkAK4Ik/nACNy3/6kzzdPBDqAlcCxuW8f4BlgeMW2/hJ4IN8eBpwMLAGeB64Exua+yaQP4o8DngTm55+Rx9oJ7JuX/TvSpxEvkD6ZmFRxfx8BHgVeAr4H3A58pujvs9VP6ECcSBf6rQU2qdJ/JnAnsA0wHvg18LWKkK3Ny2wKHAK8AozJ/UuAj1Rs6yrg5Hz7C3m7O+Ygnw9c3i1kFwNbAltUtG1Ssb1DgcXA7qR/FDoV+HXuGwesBmbksX0xj9Uha0HIPgU800v/EuCQivmDgKUVIft9tye+A9gn3/466d/4AN4GvNy1p8l7nwMq1tseeD2HpStQO1f09xSyXwDHVcwPyyGfBBwN3FnRJ9Jet2jIfE7Ws+eBcb2c90wAllXML8ttb64f6YP0Lq8Ao/Lty4DDJI0ADgPuiYiubU0CrpP0oqQXSaF7g3RO2KXygsmeTAL+o2Ibq0hh2iGP8c31IyWtr+1tNIesZwuAV0mHnp6sID2ZXSZS4zVlEfFbUigPBo4kha7LU8DBETG6Yto8Ip6u3ESV25Xb+Idu29giIn5NOj9881o4SeKt18YV4ZD1ICJeAr4KfF/SoZJGStpU0sGSvglcDpwqabykcXnZS+u4i8uAzwN/Tjon6/JD4CxJkwDy9nt7NfsssA7Yuds2ZkuakrextaTDc9/PgSmSDst76c8D29Ux7v5p9fnPQJ5I52YLSedNz+Qn6f3A5sC5pD3Dynx784pzsuXdtrMU+HDF/ERSOH7ebblhwJeARcAa0rnfN6qdf+X2M0lhe5H1531HAQ+STvKfIp8D5r7pwP/RxFeXvp7MivPh0opzyKw4h8yKc8isOIfMinPIrDiHzIpzyKw4h8yK+38339Npm8caV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download (10).png"/>
          <p:cNvPicPr>
            <a:picLocks noChangeAspect="1"/>
          </p:cNvPicPr>
          <p:nvPr/>
        </p:nvPicPr>
        <p:blipFill>
          <a:blip r:embed="rId2"/>
          <a:stretch>
            <a:fillRect/>
          </a:stretch>
        </p:blipFill>
        <p:spPr>
          <a:xfrm>
            <a:off x="475640" y="2000240"/>
            <a:ext cx="1244067" cy="3000396"/>
          </a:xfrm>
          <a:prstGeom prst="rect">
            <a:avLst/>
          </a:prstGeom>
        </p:spPr>
      </p:pic>
      <p:sp>
        <p:nvSpPr>
          <p:cNvPr id="9" name="Rectangle 8"/>
          <p:cNvSpPr/>
          <p:nvPr/>
        </p:nvSpPr>
        <p:spPr>
          <a:xfrm>
            <a:off x="4286248" y="714356"/>
            <a:ext cx="4643470" cy="523220"/>
          </a:xfrm>
          <a:prstGeom prst="rect">
            <a:avLst/>
          </a:prstGeom>
        </p:spPr>
        <p:txBody>
          <a:bodyPr wrap="square">
            <a:spAutoFit/>
          </a:bodyPr>
          <a:lstStyle/>
          <a:p>
            <a:r>
              <a:rPr lang="en-US" sz="1400" dirty="0" smtClean="0"/>
              <a:t>The conversion rates were high for Total Visits, Total Time Spent on Website and Page Views Per Visit</a:t>
            </a:r>
            <a:endParaRPr lang="en-US" sz="1400" dirty="0"/>
          </a:p>
        </p:txBody>
      </p:sp>
      <p:pic>
        <p:nvPicPr>
          <p:cNvPr id="10" name="Picture 9" descr="download (11).png"/>
          <p:cNvPicPr>
            <a:picLocks noChangeAspect="1"/>
          </p:cNvPicPr>
          <p:nvPr/>
        </p:nvPicPr>
        <p:blipFill>
          <a:blip r:embed="rId3"/>
          <a:stretch>
            <a:fillRect/>
          </a:stretch>
        </p:blipFill>
        <p:spPr>
          <a:xfrm>
            <a:off x="3000364" y="2428868"/>
            <a:ext cx="5793992" cy="20717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1"/>
            <a:ext cx="4929190" cy="523220"/>
          </a:xfrm>
          <a:prstGeom prst="rect">
            <a:avLst/>
          </a:prstGeom>
        </p:spPr>
        <p:txBody>
          <a:bodyPr wrap="square">
            <a:spAutoFit/>
          </a:bodyPr>
          <a:lstStyle/>
          <a:p>
            <a:r>
              <a:rPr lang="en-US" sz="1400" dirty="0" smtClean="0"/>
              <a:t>In Lead Origin, maximum conversion happened from Landing Page Submission</a:t>
            </a:r>
            <a:endParaRPr lang="en-US" sz="1400" dirty="0"/>
          </a:p>
        </p:txBody>
      </p:sp>
      <p:pic>
        <p:nvPicPr>
          <p:cNvPr id="3" name="Picture 2" descr="download (12).png"/>
          <p:cNvPicPr>
            <a:picLocks noChangeAspect="1"/>
          </p:cNvPicPr>
          <p:nvPr/>
        </p:nvPicPr>
        <p:blipFill>
          <a:blip r:embed="rId2"/>
          <a:stretch>
            <a:fillRect/>
          </a:stretch>
        </p:blipFill>
        <p:spPr>
          <a:xfrm>
            <a:off x="319415" y="1214423"/>
            <a:ext cx="3181015" cy="2436304"/>
          </a:xfrm>
          <a:prstGeom prst="rect">
            <a:avLst/>
          </a:prstGeom>
        </p:spPr>
      </p:pic>
      <p:sp>
        <p:nvSpPr>
          <p:cNvPr id="4" name="Rectangle 3"/>
          <p:cNvSpPr/>
          <p:nvPr/>
        </p:nvSpPr>
        <p:spPr>
          <a:xfrm>
            <a:off x="4714876" y="214291"/>
            <a:ext cx="4286280" cy="523220"/>
          </a:xfrm>
          <a:prstGeom prst="rect">
            <a:avLst/>
          </a:prstGeom>
        </p:spPr>
        <p:txBody>
          <a:bodyPr wrap="square">
            <a:spAutoFit/>
          </a:bodyPr>
          <a:lstStyle/>
          <a:p>
            <a:r>
              <a:rPr lang="en-US" sz="1400" dirty="0" smtClean="0"/>
              <a:t>Major conversion has happened from Emails sent and Calls made</a:t>
            </a:r>
            <a:endParaRPr lang="en-US" sz="1400" dirty="0"/>
          </a:p>
        </p:txBody>
      </p:sp>
      <p:sp>
        <p:nvSpPr>
          <p:cNvPr id="18434" name="AutoShape 2" descr="data:image/png;base64,iVBORw0KGgoAAAANSUhEUgAAARcAAAFxCAYAAABZfuyTAAAABHNCSVQICAgIfAhkiAAAAAlwSFlzAAALEgAACxIB0t1+/AAAADl0RVh0U29mdHdhcmUAbWF0cGxvdGxpYiB2ZXJzaW9uIDMuMC4yLCBodHRwOi8vbWF0cGxvdGxpYi5vcmcvOIA7rQAAIABJREFUeJzt3Xm8ndO9x/HPN4khxojE0IRGNam5yjGV22p5kbTU0GqjVUFa1Ro6cE1VU2nRaqtcLldSCSVUq4ZL3dCGmgWhkhqCIKiEDCRk9Lt/rHWaneOMyVl7n3Pyfb9e+3X2s55nr2c9Z5/zPetZzz7rUURgZtbeutW6AWbWNTlczKwIh4uZFeFwMbMiHC5mVoTDxcyKcLisgCSNk3RJU8tWO5LmSDqs1u1oD50iXCRdJSnyY6GkaZL+JuloSSu1Q/3jct2HNCg/TNKcNtY1RdIJbdhnw8eYtrZ/GRwInNKaDSV9WdJiSRs3sf4RSb9f1oZI2lTSCEmvSpqfv383Svr0stZZTZIG5PetrtZt6Wg6RbhkdwEbAgOAvYBbgbOAv0tavR3qnwecI2mVdqirtX5HOqbKx3dK7zQiZkTEu63c/BbgLeDwhiskbQXsAIxYlnbkX8jHgS2B7wFbAF8CHgMuXpY6q0nSyrVuQ4cWER3+AVwF3NZI+VbAAuCsirJ1gFHATOB9Uiht2UL94/I+/gX8qKL8MGBOg20PBP4BzAdeBX4MqKKeqHy0sM9Lmlk/INcxFLgnH8sTwDb5uB8A5gL3AZtUvG5T4OZ8LHNJv7z7NLfvVrTlF8BL9cdZUf5r4IWK4/8M8BAwB5gNPAxs1USdAp7Ox9S9kfW9Kp5vnd/H94EZ+b1au+HPB/B94LX83v8OWC2v/w7wJtCjwT6uBW6uWN6XFGzz8vGeC6xcsX4KcCYwEpgF/KHh+w2Mq9j+cGBSru854IdAt4r1H8/f+3nAs8A++Xt3WK1/59rl97bWDWhVI5sIl7zuFuDpiuWbgWfyD/rWef2rQM9m6h8HXEL66/l2/Q82DcIF2B5YTOoxDQK+kX8Yjs3re+d9nQVsAGzQ0j6bWT8g/7A+C3wB2Az4W/6F/BvwOdJf/PHArRWv+yRwVD72j5PCbwGwWVP7bkVbNstt2aOibGVgOvDjvNyD9Ev9S1LAbQZ8Hdi8iTo/lev8egvv/WqkwPhzPqbP5l/UPzb4+ZgN/A+wOalnOws4Ja9fh/THYHDFa1Ynhe9BeXlv4B1SIGyav7/PAr+seM2UvM2J+Xs7kNRzi/z6DYDeedtvA28AXwE2IQXXv4Bj8vpupD9S9+bvxa75vVyIw6WKjWw+XM4D3svPB+Y3+jMV69fOP3jfaqb+caRw6ZF/cM/L5YexdLj8Hvhrg9eeCUxt8AN4QiuOaRzpl35Og8f38voB+Vi+U/GafXLZgRVlS7WxiX09BJzW8HibWm6ijvuAayuWDwIWAf3ycu/cts+28j39at7+Uy1s9+38/q1ZUbZ7fu3HK34+XqWiZ0IKmrsqlm8Crq5YPiTXu2pevhf4SYN975/fk/qe2RQqgrzB+1TXoPwV4JsNyn4ATMrP9yL9odq4Yv1uua7DavF71t6PzjTm0hSR3hBIf7U+AB6sXxkRs0l/IbZoqaKIWET6S3+cpP6NbLI5cH+DsvuAfpLWanvTuR7YtsGj4eDoUxXP38xf/9GgbHVJqwFIWl3SBZImSZqZB6TrgEYHZNtgBHCApF55+Qjgjoh4DdI4DumX/E5J/yvpR5I2aqY+tXK/mwNPxdJjRA+Q3ufK93RSfv/qvQ6sV7F8DbB//feJ1Ou8MSLm5eXtgR/nqzVz8vftWlIPZ4OKesa31GBJfYGNgMsb1HceqVdUf1yvRcQrFS99OB9Xl9AVwmUL4MX8vLkf2Fb9+3dE/IH0y3tWI6srg2yZ6m9gdkRMbvCY3WCbhY3so7Gy+vfyl6RexU9IpxDbAo+QTmOWxw2kntbXc/DuRYOB3Ig4HNiJ1Av4EvCcpL2bqO+5/HXzFvbb2u/5wkbWVf5830bqae0naT1gT1Lg1OtGes8rg34bUm94esV2c1tob31dkE5PK+vbinQqC60P106rR60bsDzy1YrBwDm5aBLpjd2F9ANO7lFsTRrga60TgbtJg4eVJpG6rpV2I50W1f9lXQB0b8O+2ttuwOiI+COApFVJfy2fa/ZVLYiIufky+XBgXdIv3G2NbPck8CRwvqQ7gGHAnY1UOYH0/fxPSddHxOLKlZJ6RcSsvM0Rktas+B5/mvQ+/7MN7Z8v6UZSj6UPafzjnopNHieNS01ubZ3Zgvz13+95RLwp6TVg04gY3cTrJpF6vBtFxKu5bEe6xh98oHOFyyqSNiB98/sCewCnkkb3fwkQEc9LupnUHT2SNKh3LmkQ7trW7igi7pH0F+AY0nlxvQuBRyWdmevbATg+t6PeFOA/JF0DzI+It5rZ1Wr5mCotyKcYy+o50unLzaS/5mcAqy5HfZVGAEeSBij/p/I0RNImpKsyt5AGYD9G+st/WWMVRURIOpx0Feh+SeeQwmI1YAhpTKaOdJp4FjBa0umkwdnLgT8tQxBck/e3CWn8qPIU5GzgNkkvk3ppi0g9jR0j4sRm6pxGuoq1t6QpwLzc+zwTuFjSLOB2YCVgO9IY1c9zO57Jx/VDoCfp6tuiD+2hs6r1oE9rHqRz+fpLfYtIn7sYBxxLxaXCvO2yXoq+pEHZVqRgaepS9AIaXIrO63cm/eWeR8uXohtexgzgvmhioJD0yxbAgIqywblsjbz80XzMc4GpwAmkHsZVTR1vY8ffTLufzPsb1KB8feBPpGCZTxrQvABYqYX6BpJ6lVPz9/QV4EZg54pttib1JN/P7+tVNHIpukG9Z1JxFTGXiRT+AWzdSFv2Av4OvEf6gzSefHUnr59CI4P1wLdyuxez9KXog0k9onm53fcBQyvWDyL1nuYDz5NOJbvMpej6UXAzs3bVZc7vzKxjcbiYWREOFzMrwuFiZkU4XMysiC4fLoMHD27scq8fflTjsULr8uHy1lvNfYbNzErp8uFiZrXhcGnE88/DqqvCIXnSywg491zYeGNYay0YOhTeeWfp19x1F2y3Hay+Omy0Edxww4frHTUKJLjyyvLHYFZrDpdGHH007LDDkuXRo+Hqq+H+++H11+H99+HYY5esnzQJvv71FECzZ8OECbD99kvXOXMm/PznsOWWmK0QHC4NjBkDvXrBHnssKbv1Vhg+PPVI1lgDTjoJrr8e3nsvrT/nHPjOd2DIEOjRA9ZdFzbddOl6TzkFjjsO+vSp3rGY1ZLDpcI778Dpp8OFFy5dHpEelcvz56fTJ4CHHkpft94aNtwwnU7NqPi/5kcegfHj4aijyrbfrCNxuFT4yU+W9FAqDRmSxkmmTEmnPeefn8rrey5Tp6bTpj/+MQVO5WnT4sXwve/BxRdDN3+3bQXSmeZzKWrChDQo+8QTH153xBHw6quw++6waBEcf3w6VeqfJ8Ls2RMOPxwGDUrLp54Ke+6Znl96KWyzDeyyS1UOw6zDqFq45Il03iXNebEoIuok9SbNIzuANFfGVyNipiQBF5FmvX+PNL/F47meYcBpudpzImJUe7Rv3LjUM9k4zzQ7Z07qdUyaBI8/DmedlR4A//d/0K9fekAKDzUxaeHdd8M998Dtt6flGTNSgE2YAJf4HofWlVVr4hhSePRpUHYBcHJ+fjJwfn7+BeAO0uQ+OwMP5/LepPlye5MmhXoRWKe5/W6//fbRGnPnRrzxxpLH8cdHfPnLEdOmRbz9dsTkyREffBAxcWLElltGXH75kteOGBExYEDECy+keg46KOKQQ9K6mTOXrneXXSIuvDBi1qxWNcs6t5pP2FTLR61Pi/Yj3SYC0uxx44CTcvnoiAjgIUm9JG2Ytx0beRpISWNJM7Fdt7wNWW219Ki3xhrpsy59+8Jzz8G++6ZTo7594fvfhyOPXLLtEUfAyy/DTjul5cGD4be/Tc979WIpK6+cPiuz9trL22Kzjq1qM9FJeok01V8Al0fEFZJmRUSvim1mRsQ6km4j3Tvovlx+Nyl0difdZ+acXP4T4P2I+GWDfR1JmuuVjTfeePuXX365/AGafViXn+G/OdXsuewaEa/n2zqMlfRMM9s29qZEM+VLF0RcAVwBUFdXt8L/A5lZLVQtXCLi9fx1mqSbSLdReFPShhHxRj7tmZY3n0q6qVS9/qSbXE1lyWlUffm45WnX8Xc0deeH6rhwyKE13b9ZKVX55EW+C+Ca9c9Js6w/TboNxbC82TDSfZ7J5Ycq2Zl087A3SPe/2UvSOpLWyfU0dk8cM6uxavVc1gduSleY6UG6Z8xfJD0K3CBpOOnWDAfl7W8nXTGaTLoUfThARMyQ9FPg0bzd2bF89/gxs0KqEi4R8SLwyUbK3ybd3KxheQBHN1HXSGBke7fRzNqXP5BuZkU4XMysCIeLmRXhcDGzIhwuZlaEw8XMinC4mFkRDhczK8LhYmZFOFzMrAiHi5kV4XAxsyIcLmZWhMPFzIpwuJhZEQ4XMyvC4WJmRThczKwIh4uZFeFwMbMiHC5mVoTDxcyKcLiYWREOFzMrwuFiZkU4XMysCIeLmRXhcDGzIhwuZlaEw8XMinC4mFkRDhczK8LhYmZFOFzMrAiHi5kV4XAxsyIcLmZWhMPFzIpwuJhZEQ4XMyvC4WJmRThczKwIh4uZFeFwMbMiHC5mVoTDxcyKcLiYWREOFzMrwuFiZkVUNVwkdZf0hKTb8vImkh6W9Lyk6yWtnMtXycuT8/oBFXWcksuflbR3NdtvZq1X7Z7L94F/ViyfD/w6IgYCM4HhuXw4MDMiPg78Om+HpC2AocCWwGDgUkndq9R2M2uDqoWLpP7AF4Er87KAzwM35k1GAfvn5/vlZfL6PfL2+wFjImJ+RLwETAZ2rM4RmFlbVLPn8hvgROCDvLwuMCsiFuXlqUC//Lwf8CpAXj87b//v8kZeY2YdSFXCRdI+wLSIeKyyuJFNo4V1zb2mcn9HShovafz06dPb3F4zW37V6rnsCnxJ0hRgDOl06DdAL0k98jb9gdfz86nARgB5/drAjMryRl7zbxFxRUTURURd37592/9ozKxFVQmXiDglIvpHxADSgOxfI+IbwN+Ar+TNhgE35+e35GXy+r9GROTyoflq0ibAQOCRahyDmbVNj5Y3KeokYIykc4AngBG5fARwtaTJpB7LUICImCjpBmASsAg4OiIWV7/ZZtaSqodLRIwDxuXnL9LI1Z6ImAcc1MTrzwXOLddCM2sP/oSumRXhcDGzIhwuZlaEw8XMinC4mFkRDhczK8LhYmZFOFzMrAiHi5kV4XAxsyIcLmZWhMPFzIpwuJhZEQ4XMyvC4WJmRThczKwIh4uZFeFwMbMiHC5mVoTDxcyKcLh0EIccAhtuCGutBYMGwZVXpvJJk6CuDtZZJz323DOVVXr8cfjMZ2CNNWD99eGii5as+9znoG/fVO8nPwk334xZVThcOohTToEpU+Cdd+CWW+C00+Cxx+AjH4Ebb4QZM+Ctt+BLX4KhQ5e87q23YPBg+M534O23YfJk2GuvJesvugjeeCPVe8UVKcTeeKPqh2crIIdLB7HllrDKKum5lB4vvAC9esGAAWk5Arp3TwFS71e/gr33hm98I71+zTVh882XrN9mG+jRY0m9CxfCq5V32zYrxOHSgXzve7DaarDZZukU6QtfWLKuVy9YdVU49lg49dQl5Q89BL17w6c/DeutB/vuC6+8snS9++yTXrvTTrD77uk0y6w0h0sHcuml8O678Pe/w4EHLunJAMyaBbNnwyWXwKc+taR86lQYNSqd/rzyCmyyCRx88NL13nZbqvf221Mvp5vfdasC/5h1MN27w267pdC47LKl162+Ohx1FBx6KEyblsp69oQDDoAddki9kzPOgAceSEFUaaWVYMgQuPPONKZjVprDpYNatCiNuTT0wQfw3nvw2mtpeZtt0lhKvfrnEW2r16y9OVw6gGnTYMwYmDMHFi9OvYvrroPPfx7GjoUnnkjl77wDP/pRuiRdP2h7+OFw000wYUIarP3pT1PPp1cveOYZuOMOeP/9tO6aa+Dee+Gzn63t8dqKweHSAUjpFKh//xQcJ5wAv/kN7LdfGms5+GBYe23YdNN0pegvf0mnQJAC6Gc/gy9+MQ3oTp4M116b1kXAmWem8r5907jM9dfDdtvV7FBtBaJoqv/cRdTV1cX48eObXH/8HaOr2JoPu3DIoTXdvxWlljfputxzMbMiHC5mVkSPWjdgRTftshNruv/1vntBTfdvXZd7LmZWhMPFzIpwuJhZEQ4XMyvC4WJmRThczKwIh4uZFeFwMbMiHC5mVoTDxcyKcLiYWREOFzMrwuFiZkU4XMysCIeLmRXhcDGzIqoSLpJWlfSIpCclTZR0Vi7fRNLDkp6XdL2klXP5Knl5cl4/oKKuU3L5s5L2rkb7zaztqtVzmQ98PiI+CWwLDJa0M3A+8OuIGAjMBIbn7YcDMyPi48Cv83ZI2gIYCmwJDAYuldS9SsdgZm1QlXCJZE5eXCk/Avg8cGMuHwXsn5/vl5fJ6/eQpFw+JiLmR8RLwGRgxyocgpm1UdXGXCR1lzQBmAaMBV4AZkXEorzJVKBfft4PeBUgr58NrFtZ3shrzKwDqVq4RMTiiNgW6E/qbWze2Gb5a2P3e4lmypci6UhJ4yWNnz59+rI22cyWQ9WvFkXELGAcsDPQS1L9HQj6A6/n51OBjQDy+rWBGZXljbymch9XRERdRNT17du3xGGYWQuqdbWor6Re+XlPYE/gn8DfgK/kzYYBN+fnt+Rl8vq/Rro15C3A0Hw1aRNgIPBINY7BzNqmWvct2hAYla/sdANuiIjbJE0Cxkg6B3gCGJG3HwFcLWkyqccyFCAiJkq6AZgELAKOjojFVToGM2uDqoRLRDwFfKqR8hdp5GpPRMwDDmqirnOBc9u7jWbWvvwJXTMrwuFiZkW0OlwkNXqaIukrjZWb2YqtLT2XEU2UX9EeDTGzrqXFAV1JH8tPu+XLv5UfZPsYMK9Ew8ysc2vN1aLJLPl07AsN1v0LOLOd22RmXUCL4RIR3QAk3RMRny3fJDPrClo95uJgMVt+kjaQNEbSC5ImSbpd0qAatOMwSR9p42sGSHq6tdu3+kN0ebzlXNJ8LGtUrouIjVvdQrMVVJ425CZgVEQMzWXbAusDz1WxHd2Bw4CnaeR/89pLW64WXQt8ABwPfLPBw8xa9jlgYUT8d31BREwA7pP0C0lPS/qHpK8BSNpd0jhJN0p6RtLvlQzJ/wZDxXa35ud7SXpQ0uOS/iBpjVw+RdLpku4DDgbqgN9LmiCpp6TtJd0j6TFJd0raML9u+zyD5IPA0W052LZ8/H9LYNeI+KAtOzCzf9sKeKyR8gNJZwSfBPoAj0q6N6/7FOl373XgfmBX0nxIl0taPSLmAl8DrpfUBzgN2DMi5ko6CfgRcHaua15E7AYg6VvACRExXtJKwMXAfhExPYfbucARwO+AYyPiHkm/aMvBtqXnci+N/H+QmS233YDr8pxHbwL3ADvkdY9ExNT8R30CMCBPoPYXYN88JckXSTMK7AxsAdyfJ2YbBny0Yj/XN7H/T5CCb2x+3WlAf0lrA70i4p683dVtOai29FymAHdK+hPpEvS/RcTpbdmp2QpqIkumGKnU2CRo9eZXPF/Mkt/Z60mnKTOARyPi3TymMzYiDm6irrlNlAuYGBG7LFWYpkn50GRsrdWWnsvqwK2k+W83avAws5b9FVhF0rfrCyTtQJqc/mt5Kti+wGdoeZ6iccB2wLdZ0iN5CNhV0sdz3as1cyXqXWDN/PxZoK+kXfLrVpK0ZZ7Ybbak3fJ232j9obah5xIRh7elYjNbWkSEpAOA30g6mfTp9inAD0hXYJ8k9RROjIh/SdqsmboWS7qNdNVnWC6bLukw4DpJq+RNT6PxK1FXAf8t6X1gF1KP6rf5VKgH8BtST+twYKSk94A723K8ShO8tWLDJf8G8CF5XpYOqa6uLsaPH9/k+uPvGF3F1nzYSVNa/bGBItb77gU13X8X19zpTpfXljGXyn8DqFefTL53kJktpS2nRUuNz0jaADgD+Ht7N8rMOr9lniwqIv5FOlf8efs1x8y6iuWdie4TwGrt0RAz61ra8r9Ff2fpa96rkT45eHbjrzCzFVlbBnSvbLA8F3gyIp5vx/aYWRfRlgHdUS1vZWbL6vg7Ri/zp2Ebc+GQQ1t1KVzSYOAi0lXfKyPivPbYf1sm6F5J0lmSXpQ0L389S9LK7dEQM6u+PP3CfwFDSP+XdLCkLdqj7rYM6F5Aug3rUaT/3jwK+Dxwfns0xMxqYkdgckS8GBELgDHAfu1RcVvGXA4CPhkRb+flZyU9TvrI8g/bozFmVnX9gFcrlqcCO7VHxW3puTR1/rZCf8TZrJNr7Pe3XcZ+2hIufwBulbS3pM3zINCfc7mZdU5TWXpmg/6009SXbQmXE4G7SIM/j5Fmrvor8J/t0RAzq4lHgYGSNskXZ4YCt7RHxa25KdquwJci4iTg9PyoX3c+aU6Jh9qjMWYrstZeOm5PEbFI0jGk6RS6AyMjYmJ71N2aAd1TgUubWPc34MfAvu3RGDOrvoi4Hbi9vettzWnRtqT5OhtzF7B9+zXHzLqK1oTLWkBTH5RbiSVT5ZmZ/VtrwuUZYK8m1u2V15uZLaU1Yy6/Jt0jpTvw54j4QFI3YH/SlaMflWygmXVOrbkR/bV51rlRpJnL3yLduGkecEZEXFe4jWbWCbXq4/8R8StJV5JmCV8XeBt4MCLeKdk4M+u82jLlwju08dYCZtZ60y47sV2nXFjvuxe0dsqFkcA+wLSI2Kq99r+801yaWed3FTC4vSt1uJit4CLiXtJtYduVw8XMinC4mFkRDhczK8LhYmZFtGWaSzMrqLWXjtubpOuA3YE+kqaSPhw7YnnrdbiYreAi4uAS9fq0yMyKcLiYWREOFzMroirhImkjSX+T9E9JEyV9P5f3ljRW0vP56zq5XJJ+K2mypKckbVdR17C8/fOShlWj/WbWdtXquSwCjo+IzYGdgaPzLSNPBu6OiIHA3XkZ0q0lB+bHkcBlkMIIOIN006YdgTPqA8nMOpaqhEtEvBERj+fn7wL/JN3pbT/SPDHkr/vn5/sBoyN5COglaUNgb2BsRMyIiJnAWAr8w5WZLb+qj7lIGgB8CngYWD8i3oAUQMB6ebPGbjHZr5lyM+tgqhouktYA/gj8oIWJppq6xWSrbj0p6UhJ4yWNnz59+rI11syWS9XCRdJKpGD5fUT8KRe/mU93yF+n5fKmbjHZqltPRsQVEVEXEXV9+/Zt3wMxs1ap1tUiASOAf0bErypW3QLUX/EZBtxcUX5ovmq0MzA7nzbdCewlaZ08kLsXnh3PrEOq1sf/dwW+CfxD0oRcdipwHnCDpOHAK8BBed3twBeAycB7wOEAETFD0k9J97cFODsi2n2SGzNbflUJl4i4j8bHSwD2aGT7AI5uoq6RwMj2a52ZleBP6JpZEQ4XMyvC4WJmRThczKwIh4uZFeFwMbMiHC5mVoTDxcyKcLiYWREOFzMrwuFiZkU4XMysCIeLmRXhcDGzIhwuZlaEw8XMinC4mFkRDhczK8LhYmZFOFzMrAiHi5kV4XAxsyIcLmZWhMPFzIpwuJhZEQ4XMyvC4WJmRThczKwIh4uZFeFwMbMiHC5mVoTDxcyKcLiYWREOFzMrwuFiZkU4XMysCIeLmRXhcDGzIhwuZlaEw8XMinC4mFkRDhczK8LhYmZFOFzMrAiHi5kV4XAxsyIcLmZWhMPFzIpwuJhZEQ4XMyuiKuEiaaSkaZKerijrLWmspOfz13VyuST9VtJkSU9J2q7iNcPy9s9LGlaNtpvZsqlWz+UqYHCDspOBuyNiIHB3XgYYAgzMjyOByyCFEXAGsBOwI3BGfSCZWcdTlXCJiHuBGQ2K9wNG5eejgP0rykdH8hDQS9KGwN7A2IiYEREzgbF8OLDMrIOo5ZjL+hHxBkD+ul4u7we8WrHd1FzWVPmHSDpS0nhJ46dPn97uDTezlnXEAV01UhbNlH+4MOKKiKiLiLq+ffu2a+PMrHVqGS5v5tMd8tdpuXwqsFHFdv2B15spN7MOqJbhcgtQf8VnGHBzRfmh+arRzsDsfNp0J7CXpHXyQO5euczMOqAe1diJpOuA3YE+kqaSrvqcB9wgaTjwCnBQ3vx24AvAZOA94HCAiJgh6afAo3m7syOi4SCxmXUQVQmXiDi4iVV7NLJtAEc3Uc9IYGQ7Ns3MCumIA7pm1gU4XMysCIeLmRXhcDGzIhwuZlaEw8XMinC4mFkRDhcrYvfdYdVVYY010uMTn1iy7uKLYZNNYK21oK4O7rtvybr58+Goo2D99aF3b9h3X3jttao339qBw8WKueQSmDMnPZ59NpU9/DCcfDLceCPMng3Dh8MBB8DixWn9RRfBgw/CU0/B669Dr15w7LG1OwZbdg4Xq6opU2DLLWH77UGCQw+Ft96CafnfVl96CfbeO/VcVl0Vhg6FiRNr2mRbRg4XK+aUU6BPH9h1Vxg3LpUNGZJ6KQ8/nL6OHAnbbgsbbJDWDx8O99+fei3vvQe//316jXU+VfnfIlvxnH8+bLEFrLwyjBmTxk4mTICPfQy+/GXYbTeISKc9d9yRejEAgwbBxhtDv37QvTtsvXU6vbLOxz0XK2KnnWDNNWGVVWDYsNR7uf12uPLK1FuZOBEWLIBrroF99kk9FYDvfhfmzYO334a5c+HAA91z6awcLlYVUuqpPPlk6sUMGgTdusHgwbDhhvDAA2m7J5+Eww5LV4pWWSUN5j7ySBqXsc7F4WLtbtYsuPPO1ANZtCiNm9x7bxqo3WEH+N//hRdfTGEzdiw89xxstVV67Q47wOjR6UrSwoVw6aXwkY+ksRvrXDzmYu1u4UI47TR45pk0brLZZvDnP6fPugwaBC+8kD4HM3Mm9O8Pl1+etgH45S/huONg4MB02rTVVnDTTTU9HFtGDhdrd337wqOPNr5OgrPPTo/GrLtu6ulY5+fTIjMrwuFiZkX4tMiW2fF3jK7p/i+5uRz9AAAHIklEQVQccmhN92/Nc8/FzIpwuJhZEQ4XMyvC4WJmRThczKwIh4uZFeFwMbMiHC5mVoTDxcyKcLiYWREOFzMrwuFiZkU4XMysCIeLmRXhcLEu55JL0m1iV1klTfZdb8EC+MpXYMCANCNe/b2UGlqwIE272b9/FRrbhTlcrMv5yEfSHL5HHPHhdbvtlm5nUn8Ttsb84hew3nrl2reicLhYl3PggbD//mk+3korrww/+EEKmO7dG3/tSy+l8DnllPLt7OocLmYVjj0WfvYz6Nmz1i3p/BwuZtlNN6X7LB1wQK1b0jV4Dl0z0q1jTzwx3XLW2ofDxQx4/nmYMgX+4z/S8oIF6a6PG2wADz2UrjBZ2zhcrMtZtCg9Fi9Oj3nzoEeP9Jg/P91GFlKAzJuXLllvtRW8+uqSOh54AI45Bh5/PN3kzdrOYy7W5ZxzThqQPe+8dOWnZ89UBumWsj17wmuvpXtX9+wJL7+cgmeDDZY8eveGbt3S86auLFnz3HOxLufMM9OjMVOmtK6O3XeHqVPbpz0rKvdczKwIh4uZFeHTIuu0pl12Yk33v953L6jp/js691zMrAiHi5kV0SnDRdJgSc9Kmizp5Fq3x8w+rNOFi6TuwH8BQ4AtgIMlbVHbVplZQ50uXIAdgckR8WJELADGAPvVuE1m1kBnDJd+QMUHtZmay8ysA1HU/6NFJyHpIGDviPhWXv4msGNEHFuxzZHAkXnxE8CzVW9o6/UB3qp1Izqpjv69eysiBte6EbXSGT/nMhXYqGK5P/B65QYRcQVwRTUbtawkjY+Iulq3ozPy965j64ynRY8CAyVtImllYChwS43bZGYNdLqeS0QsknQMcCfQHRgZERNr3Cwza6DThQtARNwOdJU5wzrF6VsH5e9dB9bpBnTNrHPojGMuZtYJOFyqRFJIurBi+QRJZ9awSR2akvskDako+6qkv9SyXdZ6DpfqmQ8cKKlPrRvSGUQ6Xz8K+JWkVSWtDpwLHF3blllrOVyqZxFpAPKHDVdI+qikuyU9lb9uXP3mdTwR8TRwK3AScAYwOiJekDRM0iOSJki6VFI3ST0kXS3pH5KelnRcbVtvnfJqUSf2X8BTkhrOMnQJ6RdnlKQjgN8C+1e9dR3TWcDjwAKgTtJWwAHAp/PHEq4gfdbpBaBPRGwNIKlXrRpsicOliiLiHUmjgeOA9ytW7QIcmJ9fDXiKsywi5kq6HpgTEfMl7QnsAIyXBNCT9L9mdwKfkHQR6WMK/1erNlvicKm+35D+Ev+umW38+YClfZAfACJ9cPInDTeStA1pKo7jgC+z5P/LrAY85lJlETEDuAEYXlH8AKlrD/AN4L5qt6sTuQv4av3AuKR1JW0sqS/pc1t/II3PbFfLRpp7LrVyIXBMxfJxwEhJ/wlMBw6vSas6gYj4h6SzgLskdQMWkq4qLQZGKJ0rBWkQ2GrIn9A1syJ8WmRmRThczKwIh4uZFeFwMbMiHC5mVoTDxTo8SXMkfSw/v0rSObVuk7XM4dIBSJoi6X1J70qaJekBSUflz3EsS31n5ikeDqoo65HLBrTi9YdJavaDfJLGSZqXf/HrH7cuS3tbEhFrRMSLJeq2chwuHce+EbEm8FHgPNKHwEYsR30zgLPzHSpLOSb/4tc/9i24L+tkHC4dTETMjohbgK8Bw/J/ASNpbUmjJU2X9LKk01ro2fyF9J/EhzS2sqn6JG0O/DewS+6NzGrrMUjaXdJUSSdKmibpDUn7S/qCpOckzZB0asX2O0p6MPfa3pB0Sb6zQ/36kPTxtrbDasvh0kFFxCOkezT9Ry66GFgb+BjwWeBQmv83gQB+ApwhaaVG1jdaX0T8k/Rx+gdzb2RZpy7YAFiVdDfM04H/IQXd9vmYTq8fRyF9dP+HpJuc7QLsAXxvGfdrHYTDpWN7HeidT22+BpwSEe9GxBTS/yd9s7kX5x7QdOBbleXLWl8jfpt7G/WPn1asWwicGxELSffz7gNclPc3EZgIbJPb+VhEPBQRi3JbLicFnnVi/sfFjq0faeykD7Ay8HLFupdp3T2yTyNN73B1Rdny1FfpuIi4sol1b0fE4vy8fu6aNyvWvw+sASBpEPAroA5YjfRz+Vgb22IdjHsuHZSkHUi/7PeR7oe8kDTYW29j4LWW6omIscBklj7NaKm+av8362XAM8DAiFgLOJU0b4t1Yg6XDkbSWpL2IZ1KXBMR/8g9gBuAcyWtKemjwI+Aa1pZ7Y+BE+sXWlHfm0D/ykHVwtYE3gHmSNoM+G6V9msFOVw6jlslvUuasvHHpNOEygHbY4G5wIuk3sy1wMjWVBwR9wOPNChurr6/ksZE/iXprWaqvqTB51yW9VTmBODrwLukgd/rl7Ee60A8n4uZFeGei5kV4XAxsyIcLmZWhMPFzIpwuJhZEQ4XMyvC4WJmRThczKwIh4uZFfH/W/L4zfCTk4w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 (13).png"/>
          <p:cNvPicPr>
            <a:picLocks noChangeAspect="1"/>
          </p:cNvPicPr>
          <p:nvPr/>
        </p:nvPicPr>
        <p:blipFill>
          <a:blip r:embed="rId3"/>
          <a:stretch>
            <a:fillRect/>
          </a:stretch>
        </p:blipFill>
        <p:spPr>
          <a:xfrm>
            <a:off x="4143372" y="1066936"/>
            <a:ext cx="2299477" cy="2504940"/>
          </a:xfrm>
          <a:prstGeom prst="rect">
            <a:avLst/>
          </a:prstGeom>
        </p:spPr>
      </p:pic>
      <p:pic>
        <p:nvPicPr>
          <p:cNvPr id="8" name="Picture 7" descr="download (14).png"/>
          <p:cNvPicPr>
            <a:picLocks noChangeAspect="1"/>
          </p:cNvPicPr>
          <p:nvPr/>
        </p:nvPicPr>
        <p:blipFill>
          <a:blip r:embed="rId4"/>
          <a:stretch>
            <a:fillRect/>
          </a:stretch>
        </p:blipFill>
        <p:spPr>
          <a:xfrm>
            <a:off x="7072330" y="1071545"/>
            <a:ext cx="1428760" cy="2569261"/>
          </a:xfrm>
          <a:prstGeom prst="rect">
            <a:avLst/>
          </a:prstGeom>
        </p:spPr>
      </p:pic>
      <p:sp>
        <p:nvSpPr>
          <p:cNvPr id="9" name="Rectangle 8"/>
          <p:cNvSpPr/>
          <p:nvPr/>
        </p:nvSpPr>
        <p:spPr>
          <a:xfrm rot="10800000" flipV="1">
            <a:off x="1928794" y="3806332"/>
            <a:ext cx="4000528" cy="307777"/>
          </a:xfrm>
          <a:prstGeom prst="rect">
            <a:avLst/>
          </a:prstGeom>
        </p:spPr>
        <p:txBody>
          <a:bodyPr wrap="square">
            <a:spAutoFit/>
          </a:bodyPr>
          <a:lstStyle/>
          <a:p>
            <a:r>
              <a:rPr lang="en-US" sz="1400" dirty="0" smtClean="0"/>
              <a:t>Major conversion in the lead source is from Google</a:t>
            </a:r>
            <a:endParaRPr lang="en-US" sz="1400" dirty="0"/>
          </a:p>
        </p:txBody>
      </p:sp>
      <p:pic>
        <p:nvPicPr>
          <p:cNvPr id="10" name="Picture 9" descr="download (15).png"/>
          <p:cNvPicPr>
            <a:picLocks noChangeAspect="1"/>
          </p:cNvPicPr>
          <p:nvPr/>
        </p:nvPicPr>
        <p:blipFill>
          <a:blip r:embed="rId5"/>
          <a:stretch>
            <a:fillRect/>
          </a:stretch>
        </p:blipFill>
        <p:spPr>
          <a:xfrm>
            <a:off x="571472" y="4284420"/>
            <a:ext cx="7929618" cy="22878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3714744" cy="553998"/>
          </a:xfrm>
          <a:prstGeom prst="rect">
            <a:avLst/>
          </a:prstGeom>
        </p:spPr>
        <p:txBody>
          <a:bodyPr wrap="square">
            <a:spAutoFit/>
          </a:bodyPr>
          <a:lstStyle/>
          <a:p>
            <a:endParaRPr lang="en-US" sz="1400" dirty="0" smtClean="0"/>
          </a:p>
          <a:p>
            <a:r>
              <a:rPr lang="en-US" sz="1600" dirty="0" smtClean="0"/>
              <a:t>Variables Impacting the Conversion Rate </a:t>
            </a:r>
            <a:endParaRPr lang="en-US" sz="1600" dirty="0"/>
          </a:p>
        </p:txBody>
      </p:sp>
      <p:sp>
        <p:nvSpPr>
          <p:cNvPr id="3" name="Rectangle 2"/>
          <p:cNvSpPr/>
          <p:nvPr/>
        </p:nvSpPr>
        <p:spPr>
          <a:xfrm>
            <a:off x="142844" y="857232"/>
            <a:ext cx="6572296" cy="3785652"/>
          </a:xfrm>
          <a:prstGeom prst="rect">
            <a:avLst/>
          </a:prstGeom>
        </p:spPr>
        <p:txBody>
          <a:bodyPr wrap="square">
            <a:spAutoFit/>
          </a:bodyPr>
          <a:lstStyle/>
          <a:p>
            <a:r>
              <a:rPr lang="en-US" sz="1600" dirty="0" smtClean="0"/>
              <a:t>• Do Not Email </a:t>
            </a:r>
          </a:p>
          <a:p>
            <a:r>
              <a:rPr lang="en-US" sz="1600" dirty="0" smtClean="0"/>
              <a:t>• Total Visits </a:t>
            </a:r>
          </a:p>
          <a:p>
            <a:r>
              <a:rPr lang="en-US" sz="1600" dirty="0" smtClean="0"/>
              <a:t>• Total Time Spent On Website</a:t>
            </a:r>
          </a:p>
          <a:p>
            <a:r>
              <a:rPr lang="en-US" sz="1600" dirty="0" smtClean="0"/>
              <a:t> • Lead Origin – Lead Page Submission</a:t>
            </a:r>
          </a:p>
          <a:p>
            <a:r>
              <a:rPr lang="en-US" sz="1600" dirty="0" smtClean="0"/>
              <a:t> • Lead Origin – Lead Add Form</a:t>
            </a:r>
          </a:p>
          <a:p>
            <a:r>
              <a:rPr lang="en-US" sz="1600" dirty="0" smtClean="0"/>
              <a:t> • Lead Source - Olark Chat </a:t>
            </a:r>
          </a:p>
          <a:p>
            <a:r>
              <a:rPr lang="en-US" sz="1600" dirty="0" smtClean="0"/>
              <a:t>• Last Source – Welingak Website </a:t>
            </a:r>
          </a:p>
          <a:p>
            <a:r>
              <a:rPr lang="en-US" sz="1600" dirty="0" smtClean="0"/>
              <a:t>• Last Activity – Email Bounced </a:t>
            </a:r>
          </a:p>
          <a:p>
            <a:r>
              <a:rPr lang="en-US" sz="1600" dirty="0" smtClean="0"/>
              <a:t>• Last Activity – Not Sure </a:t>
            </a:r>
          </a:p>
          <a:p>
            <a:r>
              <a:rPr lang="en-US" sz="1600" dirty="0" smtClean="0"/>
              <a:t>• Last Activity – Olark Chat Conversation </a:t>
            </a:r>
          </a:p>
          <a:p>
            <a:r>
              <a:rPr lang="en-US" sz="1600" dirty="0" smtClean="0"/>
              <a:t>• Last Activity – SMS Sent</a:t>
            </a:r>
          </a:p>
          <a:p>
            <a:r>
              <a:rPr lang="en-US" sz="1600" dirty="0" smtClean="0"/>
              <a:t> • Current Occupation – No Information </a:t>
            </a:r>
          </a:p>
          <a:p>
            <a:r>
              <a:rPr lang="en-US" sz="1600" dirty="0" smtClean="0"/>
              <a:t>• Current Occupation – Working Professional </a:t>
            </a:r>
          </a:p>
          <a:p>
            <a:r>
              <a:rPr lang="en-US" sz="1600" dirty="0" smtClean="0"/>
              <a:t>• Last Notable Activity – Had a Phone Conversation </a:t>
            </a:r>
          </a:p>
          <a:p>
            <a:r>
              <a:rPr lang="en-US" sz="1600" dirty="0" smtClean="0"/>
              <a:t>• Last Notable Activity - Unreachable Model Evaluation - Sensitivity and Sp</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72198" cy="646331"/>
          </a:xfrm>
          <a:prstGeom prst="rect">
            <a:avLst/>
          </a:prstGeom>
        </p:spPr>
        <p:txBody>
          <a:bodyPr wrap="square">
            <a:spAutoFit/>
          </a:bodyPr>
          <a:lstStyle/>
          <a:p>
            <a:endParaRPr lang="en-US" dirty="0" smtClean="0"/>
          </a:p>
          <a:p>
            <a:r>
              <a:rPr lang="en-US" dirty="0" smtClean="0"/>
              <a:t>Model Evaluation - Sensitivity and Specificity on Train Data Set </a:t>
            </a:r>
            <a:endParaRPr lang="en-US" dirty="0"/>
          </a:p>
        </p:txBody>
      </p:sp>
      <p:sp>
        <p:nvSpPr>
          <p:cNvPr id="3" name="Rectangle 2"/>
          <p:cNvSpPr/>
          <p:nvPr/>
        </p:nvSpPr>
        <p:spPr>
          <a:xfrm>
            <a:off x="142844" y="785794"/>
            <a:ext cx="4929222" cy="523221"/>
          </a:xfrm>
          <a:prstGeom prst="rect">
            <a:avLst/>
          </a:prstGeom>
        </p:spPr>
        <p:txBody>
          <a:bodyPr wrap="square">
            <a:spAutoFit/>
          </a:bodyPr>
          <a:lstStyle/>
          <a:p>
            <a:r>
              <a:rPr lang="en-US" sz="1400" dirty="0" smtClean="0"/>
              <a:t>The graph depicts an optimal cut off of 0.37 based on Accuracy, Sensitivity and Specificity</a:t>
            </a:r>
            <a:endParaRPr lang="en-US" sz="1400" dirty="0"/>
          </a:p>
        </p:txBody>
      </p:sp>
      <p:pic>
        <p:nvPicPr>
          <p:cNvPr id="5" name="Picture 4" descr="download (17).png"/>
          <p:cNvPicPr>
            <a:picLocks noChangeAspect="1"/>
          </p:cNvPicPr>
          <p:nvPr/>
        </p:nvPicPr>
        <p:blipFill>
          <a:blip r:embed="rId2"/>
          <a:stretch>
            <a:fillRect/>
          </a:stretch>
        </p:blipFill>
        <p:spPr>
          <a:xfrm>
            <a:off x="642911" y="1643050"/>
            <a:ext cx="2928957" cy="2886975"/>
          </a:xfrm>
          <a:prstGeom prst="rect">
            <a:avLst/>
          </a:prstGeom>
        </p:spPr>
      </p:pic>
      <p:sp>
        <p:nvSpPr>
          <p:cNvPr id="6" name="Rectangle 5"/>
          <p:cNvSpPr/>
          <p:nvPr/>
        </p:nvSpPr>
        <p:spPr>
          <a:xfrm rot="10800000" flipH="1" flipV="1">
            <a:off x="5496963" y="1012250"/>
            <a:ext cx="3004126" cy="369332"/>
          </a:xfrm>
          <a:prstGeom prst="rect">
            <a:avLst/>
          </a:prstGeom>
        </p:spPr>
        <p:txBody>
          <a:bodyPr wrap="square">
            <a:spAutoFit/>
          </a:bodyPr>
          <a:lstStyle/>
          <a:p>
            <a:r>
              <a:rPr lang="en-US" dirty="0" smtClean="0"/>
              <a:t>Confusion Matrix </a:t>
            </a:r>
            <a:endParaRPr lang="en-US" dirty="0"/>
          </a:p>
        </p:txBody>
      </p:sp>
      <p:sp>
        <p:nvSpPr>
          <p:cNvPr id="8" name="Rounded Rectangle 7"/>
          <p:cNvSpPr/>
          <p:nvPr/>
        </p:nvSpPr>
        <p:spPr>
          <a:xfrm>
            <a:off x="5572132" y="1643050"/>
            <a:ext cx="928694"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3161</a:t>
            </a:r>
            <a:endParaRPr lang="en-US" dirty="0"/>
          </a:p>
        </p:txBody>
      </p:sp>
      <p:sp>
        <p:nvSpPr>
          <p:cNvPr id="10" name="Rounded Rectangle 9"/>
          <p:cNvSpPr/>
          <p:nvPr/>
        </p:nvSpPr>
        <p:spPr>
          <a:xfrm>
            <a:off x="7072330" y="1643050"/>
            <a:ext cx="785818"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697</a:t>
            </a:r>
            <a:endParaRPr lang="en-US" dirty="0"/>
          </a:p>
        </p:txBody>
      </p:sp>
      <p:sp>
        <p:nvSpPr>
          <p:cNvPr id="11" name="Rounded Rectangle 10"/>
          <p:cNvSpPr/>
          <p:nvPr/>
        </p:nvSpPr>
        <p:spPr>
          <a:xfrm>
            <a:off x="5572132" y="2714620"/>
            <a:ext cx="928694"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974</a:t>
            </a:r>
            <a:endParaRPr lang="en-US" dirty="0"/>
          </a:p>
        </p:txBody>
      </p:sp>
      <p:sp>
        <p:nvSpPr>
          <p:cNvPr id="12" name="Rounded Rectangle 11"/>
          <p:cNvSpPr/>
          <p:nvPr/>
        </p:nvSpPr>
        <p:spPr>
          <a:xfrm>
            <a:off x="7215206" y="2786058"/>
            <a:ext cx="714380" cy="571504"/>
          </a:xfrm>
          <a:prstGeom prst="roundRect">
            <a:avLst>
              <a:gd name="adj" fmla="val 109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1965</a:t>
            </a:r>
            <a:endParaRPr lang="en-US" dirty="0"/>
          </a:p>
        </p:txBody>
      </p:sp>
      <p:sp>
        <p:nvSpPr>
          <p:cNvPr id="13" name="Rectangle 12"/>
          <p:cNvSpPr/>
          <p:nvPr/>
        </p:nvSpPr>
        <p:spPr>
          <a:xfrm>
            <a:off x="4857752" y="3643314"/>
            <a:ext cx="3643338" cy="1569660"/>
          </a:xfrm>
          <a:prstGeom prst="rect">
            <a:avLst/>
          </a:prstGeom>
        </p:spPr>
        <p:txBody>
          <a:bodyPr wrap="square">
            <a:spAutoFit/>
          </a:bodyPr>
          <a:lstStyle/>
          <a:p>
            <a:r>
              <a:rPr lang="en-US" sz="1600" dirty="0" smtClean="0"/>
              <a:t>• Accuracy - 81%</a:t>
            </a:r>
          </a:p>
          <a:p>
            <a:r>
              <a:rPr lang="en-US" sz="1600" dirty="0" smtClean="0"/>
              <a:t> • Sensitivity - 80 % </a:t>
            </a:r>
          </a:p>
          <a:p>
            <a:r>
              <a:rPr lang="en-US" sz="1600" dirty="0" smtClean="0"/>
              <a:t>• Specificity - 82 % </a:t>
            </a:r>
          </a:p>
          <a:p>
            <a:r>
              <a:rPr lang="en-US" sz="1600" dirty="0" smtClean="0"/>
              <a:t>• False Positive Rate - 18 % </a:t>
            </a:r>
          </a:p>
          <a:p>
            <a:r>
              <a:rPr lang="en-US" sz="1600" dirty="0" smtClean="0"/>
              <a:t>• Positive Predictive Value - 74 % </a:t>
            </a:r>
          </a:p>
          <a:p>
            <a:r>
              <a:rPr lang="en-US" sz="1600" dirty="0" smtClean="0"/>
              <a:t>• Positive Predictive Value – 86%</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57166"/>
            <a:ext cx="5357850" cy="646331"/>
          </a:xfrm>
          <a:prstGeom prst="rect">
            <a:avLst/>
          </a:prstGeom>
        </p:spPr>
        <p:txBody>
          <a:bodyPr wrap="square">
            <a:spAutoFit/>
          </a:bodyPr>
          <a:lstStyle/>
          <a:p>
            <a:endParaRPr lang="en-US" dirty="0" smtClean="0"/>
          </a:p>
          <a:p>
            <a:r>
              <a:rPr lang="en-US" dirty="0" smtClean="0"/>
              <a:t>Model Evaluation- Precision and Recall on Train Dataset</a:t>
            </a:r>
            <a:endParaRPr lang="en-US" dirty="0"/>
          </a:p>
        </p:txBody>
      </p:sp>
      <p:sp>
        <p:nvSpPr>
          <p:cNvPr id="3" name="Rectangle 2"/>
          <p:cNvSpPr/>
          <p:nvPr/>
        </p:nvSpPr>
        <p:spPr>
          <a:xfrm>
            <a:off x="142844" y="1071546"/>
            <a:ext cx="6286544" cy="338554"/>
          </a:xfrm>
          <a:prstGeom prst="rect">
            <a:avLst/>
          </a:prstGeom>
        </p:spPr>
        <p:txBody>
          <a:bodyPr wrap="square">
            <a:spAutoFit/>
          </a:bodyPr>
          <a:lstStyle/>
          <a:p>
            <a:r>
              <a:rPr lang="en-US" sz="1600" dirty="0" smtClean="0"/>
              <a:t>The graph depicts an optimal cut off of 0.42 based on Precision and Recall</a:t>
            </a:r>
            <a:endParaRPr lang="en-US" sz="1600" dirty="0"/>
          </a:p>
        </p:txBody>
      </p:sp>
      <p:pic>
        <p:nvPicPr>
          <p:cNvPr id="4" name="Picture 3" descr="download (18).png"/>
          <p:cNvPicPr>
            <a:picLocks noChangeAspect="1"/>
          </p:cNvPicPr>
          <p:nvPr/>
        </p:nvPicPr>
        <p:blipFill>
          <a:blip r:embed="rId2"/>
          <a:stretch>
            <a:fillRect/>
          </a:stretch>
        </p:blipFill>
        <p:spPr>
          <a:xfrm>
            <a:off x="642911" y="1643050"/>
            <a:ext cx="4214841" cy="3386513"/>
          </a:xfrm>
          <a:prstGeom prst="rect">
            <a:avLst/>
          </a:prstGeom>
        </p:spPr>
      </p:pic>
      <p:sp>
        <p:nvSpPr>
          <p:cNvPr id="5" name="Rectangle 4"/>
          <p:cNvSpPr/>
          <p:nvPr/>
        </p:nvSpPr>
        <p:spPr>
          <a:xfrm rot="10800000" flipV="1">
            <a:off x="5857883" y="1686180"/>
            <a:ext cx="1928824" cy="369332"/>
          </a:xfrm>
          <a:prstGeom prst="rect">
            <a:avLst/>
          </a:prstGeom>
        </p:spPr>
        <p:txBody>
          <a:bodyPr wrap="square">
            <a:spAutoFit/>
          </a:bodyPr>
          <a:lstStyle/>
          <a:p>
            <a:r>
              <a:rPr lang="en-US" dirty="0" smtClean="0"/>
              <a:t>Confusion Matrix</a:t>
            </a:r>
            <a:endParaRPr lang="en-US" dirty="0"/>
          </a:p>
        </p:txBody>
      </p:sp>
      <p:sp>
        <p:nvSpPr>
          <p:cNvPr id="6" name="Rounded Rectangle 5"/>
          <p:cNvSpPr/>
          <p:nvPr/>
        </p:nvSpPr>
        <p:spPr>
          <a:xfrm>
            <a:off x="7715272" y="2285992"/>
            <a:ext cx="714380" cy="500066"/>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461</a:t>
            </a:r>
            <a:endParaRPr lang="en-US" dirty="0"/>
          </a:p>
        </p:txBody>
      </p:sp>
      <p:sp>
        <p:nvSpPr>
          <p:cNvPr id="7" name="Rounded Rectangle 6"/>
          <p:cNvSpPr/>
          <p:nvPr/>
        </p:nvSpPr>
        <p:spPr>
          <a:xfrm>
            <a:off x="6215074" y="2214554"/>
            <a:ext cx="85725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3397</a:t>
            </a:r>
            <a:endParaRPr lang="en-US" dirty="0"/>
          </a:p>
        </p:txBody>
      </p:sp>
      <p:sp>
        <p:nvSpPr>
          <p:cNvPr id="8" name="Rounded Rectangle 7"/>
          <p:cNvSpPr/>
          <p:nvPr/>
        </p:nvSpPr>
        <p:spPr>
          <a:xfrm>
            <a:off x="6429388" y="3071810"/>
            <a:ext cx="642942" cy="642942"/>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725</a:t>
            </a:r>
            <a:endParaRPr lang="en-US" dirty="0"/>
          </a:p>
        </p:txBody>
      </p:sp>
      <p:sp>
        <p:nvSpPr>
          <p:cNvPr id="9" name="Rounded Rectangle 8"/>
          <p:cNvSpPr/>
          <p:nvPr/>
        </p:nvSpPr>
        <p:spPr>
          <a:xfrm>
            <a:off x="7572396" y="3143248"/>
            <a:ext cx="100013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1737</a:t>
            </a:r>
            <a:endParaRPr lang="en-US" dirty="0"/>
          </a:p>
        </p:txBody>
      </p:sp>
      <p:sp>
        <p:nvSpPr>
          <p:cNvPr id="10" name="Rectangle 9"/>
          <p:cNvSpPr/>
          <p:nvPr/>
        </p:nvSpPr>
        <p:spPr>
          <a:xfrm>
            <a:off x="5857884" y="4071942"/>
            <a:ext cx="2786082" cy="923330"/>
          </a:xfrm>
          <a:prstGeom prst="rect">
            <a:avLst/>
          </a:prstGeom>
        </p:spPr>
        <p:txBody>
          <a:bodyPr wrap="square">
            <a:spAutoFit/>
          </a:bodyPr>
          <a:lstStyle/>
          <a:p>
            <a:pPr>
              <a:buFont typeface="Arial" pitchFamily="34" charset="0"/>
              <a:buChar char="•"/>
            </a:pPr>
            <a:endParaRPr lang="en-US" dirty="0" smtClean="0"/>
          </a:p>
          <a:p>
            <a:pPr>
              <a:buFont typeface="Wingdings" pitchFamily="2" charset="2"/>
              <a:buChar char="§"/>
            </a:pPr>
            <a:r>
              <a:rPr lang="en-US" dirty="0"/>
              <a:t> </a:t>
            </a:r>
            <a:r>
              <a:rPr lang="en-US" dirty="0" smtClean="0"/>
              <a:t>Precision - 79 % </a:t>
            </a:r>
          </a:p>
          <a:p>
            <a:pPr>
              <a:buFont typeface="Wingdings" pitchFamily="2" charset="2"/>
              <a:buChar char="§"/>
            </a:pPr>
            <a:r>
              <a:rPr lang="en-US" dirty="0" smtClean="0"/>
              <a:t> Recall - 71 %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526</TotalTime>
  <Words>899</Words>
  <Application>Microsoft Office PowerPoint</Application>
  <PresentationFormat>On-screen Show (4:3)</PresentationFormat>
  <Paragraphs>131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Lead Score Case Study </vt:lpstr>
      <vt:lpstr>Slide 2</vt:lpstr>
      <vt:lpstr>Slide 3</vt:lpstr>
      <vt:lpstr>Slide 4</vt:lpstr>
      <vt:lpstr>Slide 5</vt:lpstr>
      <vt:lpstr>Slide 6</vt:lpstr>
      <vt:lpstr>Slide 7</vt:lpstr>
      <vt:lpstr>Slide 8</vt:lpstr>
      <vt:lpstr>Slide 9</vt:lpstr>
      <vt:lpstr>Slide 10</vt:lpstr>
      <vt:lpstr>Slide 11</vt:lpstr>
    </vt:vector>
  </TitlesOfParts>
  <Company>TEMAOS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MD HASAN IMAM</dc:creator>
  <cp:lastModifiedBy>MD HASAN IMAM</cp:lastModifiedBy>
  <cp:revision>23</cp:revision>
  <dcterms:created xsi:type="dcterms:W3CDTF">2023-11-02T04:14:29Z</dcterms:created>
  <dcterms:modified xsi:type="dcterms:W3CDTF">2023-11-02T13:00:51Z</dcterms:modified>
</cp:coreProperties>
</file>