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3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8" y="1641158"/>
            <a:ext cx="4947285" cy="49472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1375" y="1229678"/>
            <a:ext cx="7634049" cy="3720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325"/>
              </a:lnSpc>
              <a:buNone/>
            </a:pPr>
            <a:r>
              <a:rPr lang="en-US" sz="5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Traffic Tracking and Analysis Model for Effective E-commerce Management</a:t>
            </a:r>
            <a:endParaRPr lang="en-US" sz="5860" dirty="0"/>
          </a:p>
        </p:txBody>
      </p:sp>
      <p:sp>
        <p:nvSpPr>
          <p:cNvPr id="7" name="Text 2"/>
          <p:cNvSpPr/>
          <p:nvPr/>
        </p:nvSpPr>
        <p:spPr>
          <a:xfrm>
            <a:off x="6241375" y="5274112"/>
            <a:ext cx="7634049" cy="1725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8"/>
              </a:lnSpc>
              <a:buNone/>
            </a:pPr>
            <a:r>
              <a:rPr lang="en-US" sz="169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proliferation of e-commerce has underscored the critical importance of understanding consumer behavior to drive business growth and profitability. This presentation outlines a comprehensive traffic tracking and analysis model tailored to the e-commerce domain, empowering businesses to optimize their strategies, enhance customer satisfaction, and achieve revenue growth.</a:t>
            </a:r>
            <a:endParaRPr lang="en-US" sz="1699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40" y="2236351"/>
            <a:ext cx="5003602" cy="375689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62080" y="1295043"/>
            <a:ext cx="7792641" cy="1206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Overcoming the Challenge of Extracting Insights from User Data</a:t>
            </a:r>
            <a:endParaRPr lang="en-US" sz="3801" dirty="0"/>
          </a:p>
        </p:txBody>
      </p:sp>
      <p:sp>
        <p:nvSpPr>
          <p:cNvPr id="7" name="Shape 2"/>
          <p:cNvSpPr/>
          <p:nvPr/>
        </p:nvSpPr>
        <p:spPr>
          <a:xfrm>
            <a:off x="6162080" y="3008352"/>
            <a:ext cx="434340" cy="43434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316980" y="3080742"/>
            <a:ext cx="124420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228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280" dirty="0"/>
          </a:p>
        </p:txBody>
      </p:sp>
      <p:sp>
        <p:nvSpPr>
          <p:cNvPr id="9" name="Text 4"/>
          <p:cNvSpPr/>
          <p:nvPr/>
        </p:nvSpPr>
        <p:spPr>
          <a:xfrm>
            <a:off x="6789420" y="3008352"/>
            <a:ext cx="2561630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 Hurdles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6789420" y="3425666"/>
            <a:ext cx="716530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2"/>
              </a:lnSpc>
              <a:buNone/>
            </a:pPr>
            <a:r>
              <a:rPr lang="en-US" sz="152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E-commerce businesses face an overwhelming amount of user data, making it increasingly challenging to extract valuable insights.</a:t>
            </a:r>
            <a:endParaRPr lang="en-US" sz="1520" dirty="0"/>
          </a:p>
        </p:txBody>
      </p:sp>
      <p:sp>
        <p:nvSpPr>
          <p:cNvPr id="11" name="Shape 6"/>
          <p:cNvSpPr/>
          <p:nvPr/>
        </p:nvSpPr>
        <p:spPr>
          <a:xfrm>
            <a:off x="6162080" y="4453771"/>
            <a:ext cx="434340" cy="43434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298287" y="4526161"/>
            <a:ext cx="161806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228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280" dirty="0"/>
          </a:p>
        </p:txBody>
      </p:sp>
      <p:sp>
        <p:nvSpPr>
          <p:cNvPr id="13" name="Text 8"/>
          <p:cNvSpPr/>
          <p:nvPr/>
        </p:nvSpPr>
        <p:spPr>
          <a:xfrm>
            <a:off x="6789420" y="4453771"/>
            <a:ext cx="3598307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Limited Customer Understanding</a:t>
            </a:r>
            <a:endParaRPr lang="en-US" sz="1900" dirty="0"/>
          </a:p>
        </p:txBody>
      </p:sp>
      <p:sp>
        <p:nvSpPr>
          <p:cNvPr id="14" name="Text 9"/>
          <p:cNvSpPr/>
          <p:nvPr/>
        </p:nvSpPr>
        <p:spPr>
          <a:xfrm>
            <a:off x="6789420" y="4871085"/>
            <a:ext cx="716530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2"/>
              </a:lnSpc>
              <a:buNone/>
            </a:pPr>
            <a:r>
              <a:rPr lang="en-US" sz="152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Businesses struggle to comprehend customer preferences and purchasing patterns, hindering their ability to make data-driven decisions.</a:t>
            </a:r>
            <a:endParaRPr lang="en-US" sz="1520" dirty="0"/>
          </a:p>
        </p:txBody>
      </p:sp>
      <p:sp>
        <p:nvSpPr>
          <p:cNvPr id="15" name="Shape 10"/>
          <p:cNvSpPr/>
          <p:nvPr/>
        </p:nvSpPr>
        <p:spPr>
          <a:xfrm>
            <a:off x="6162080" y="5899190"/>
            <a:ext cx="434340" cy="434340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299359" y="5971580"/>
            <a:ext cx="159782" cy="289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0"/>
              </a:lnSpc>
              <a:buNone/>
            </a:pPr>
            <a:r>
              <a:rPr lang="en-US" sz="228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280" dirty="0"/>
          </a:p>
        </p:txBody>
      </p:sp>
      <p:sp>
        <p:nvSpPr>
          <p:cNvPr id="17" name="Text 12"/>
          <p:cNvSpPr/>
          <p:nvPr/>
        </p:nvSpPr>
        <p:spPr>
          <a:xfrm>
            <a:off x="6789420" y="5899190"/>
            <a:ext cx="2413397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5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Missed Opportunities</a:t>
            </a:r>
            <a:endParaRPr lang="en-US" sz="1900" dirty="0"/>
          </a:p>
        </p:txBody>
      </p:sp>
      <p:sp>
        <p:nvSpPr>
          <p:cNvPr id="18" name="Text 13"/>
          <p:cNvSpPr/>
          <p:nvPr/>
        </p:nvSpPr>
        <p:spPr>
          <a:xfrm>
            <a:off x="6789420" y="6316504"/>
            <a:ext cx="7165300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2"/>
              </a:lnSpc>
              <a:buNone/>
            </a:pPr>
            <a:r>
              <a:rPr lang="en-US" sz="152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inability to effectively analyze user data prevents e-commerce companies from capitalizing on growth opportunities.</a:t>
            </a:r>
            <a:endParaRPr lang="en-US" sz="15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624370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Tailored Solution for E-commerce Traffic Tracking and Analysis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784521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Comprehensive Data Collection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802862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Meticulous collection, processing, and analysis of user data through web analytics tools and custom tracking mechanisms.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784521"/>
            <a:ext cx="328172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Advanced Data Analysis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417100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Leveraging techniques such as user segmentation, customer journey mapping, and predictive modeling to uncover hidden patterns and trends.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7845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Actionable Insights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417100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Real-time insights to inform data-driven decision-making and optimization of e-commerce strategies.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318" y="2355890"/>
            <a:ext cx="4977765" cy="351770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11756" y="560308"/>
            <a:ext cx="7720489" cy="19066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05"/>
              </a:lnSpc>
              <a:buNone/>
            </a:pPr>
            <a:r>
              <a:rPr lang="en-US" sz="400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Rigorous Methodology for Effective Traffic Tracking and Analysis</a:t>
            </a:r>
            <a:endParaRPr lang="en-US" sz="4004" dirty="0"/>
          </a:p>
        </p:txBody>
      </p:sp>
      <p:sp>
        <p:nvSpPr>
          <p:cNvPr id="7" name="Shape 2"/>
          <p:cNvSpPr/>
          <p:nvPr/>
        </p:nvSpPr>
        <p:spPr>
          <a:xfrm>
            <a:off x="1005364" y="2772013"/>
            <a:ext cx="22860" cy="4897279"/>
          </a:xfrm>
          <a:prstGeom prst="roundRect">
            <a:avLst>
              <a:gd name="adj" fmla="val 373675"/>
            </a:avLst>
          </a:prstGeom>
          <a:solidFill>
            <a:srgbClr val="CECEC9"/>
          </a:solidFill>
          <a:ln/>
        </p:spPr>
      </p:sp>
      <p:sp>
        <p:nvSpPr>
          <p:cNvPr id="8" name="Shape 3"/>
          <p:cNvSpPr/>
          <p:nvPr/>
        </p:nvSpPr>
        <p:spPr>
          <a:xfrm>
            <a:off x="1222712" y="3218021"/>
            <a:ext cx="711756" cy="22860"/>
          </a:xfrm>
          <a:prstGeom prst="roundRect">
            <a:avLst>
              <a:gd name="adj" fmla="val 373675"/>
            </a:avLst>
          </a:prstGeom>
          <a:solidFill>
            <a:srgbClr val="CECEC9"/>
          </a:solidFill>
          <a:ln/>
        </p:spPr>
      </p:sp>
      <p:sp>
        <p:nvSpPr>
          <p:cNvPr id="9" name="Shape 4"/>
          <p:cNvSpPr/>
          <p:nvPr/>
        </p:nvSpPr>
        <p:spPr>
          <a:xfrm>
            <a:off x="788015" y="3000732"/>
            <a:ext cx="457557" cy="45755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951250" y="3076932"/>
            <a:ext cx="131088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2"/>
              </a:lnSpc>
              <a:buNone/>
            </a:pPr>
            <a:r>
              <a:rPr lang="en-US" sz="24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02" dirty="0"/>
          </a:p>
        </p:txBody>
      </p:sp>
      <p:sp>
        <p:nvSpPr>
          <p:cNvPr id="11" name="Text 6"/>
          <p:cNvSpPr/>
          <p:nvPr/>
        </p:nvSpPr>
        <p:spPr>
          <a:xfrm>
            <a:off x="2135386" y="2975372"/>
            <a:ext cx="2542222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</a:t>
            </a:r>
            <a:endParaRPr lang="en-US" sz="2002" dirty="0"/>
          </a:p>
        </p:txBody>
      </p:sp>
      <p:sp>
        <p:nvSpPr>
          <p:cNvPr id="12" name="Text 7"/>
          <p:cNvSpPr/>
          <p:nvPr/>
        </p:nvSpPr>
        <p:spPr>
          <a:xfrm>
            <a:off x="2135386" y="3414951"/>
            <a:ext cx="629685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Leveraging web analytics tools and custom tracking mechanisms to capture comprehensive user data.</a:t>
            </a:r>
            <a:endParaRPr lang="en-US" sz="1601" dirty="0"/>
          </a:p>
        </p:txBody>
      </p:sp>
      <p:sp>
        <p:nvSpPr>
          <p:cNvPr id="13" name="Shape 8"/>
          <p:cNvSpPr/>
          <p:nvPr/>
        </p:nvSpPr>
        <p:spPr>
          <a:xfrm>
            <a:off x="1222712" y="4918234"/>
            <a:ext cx="711756" cy="22860"/>
          </a:xfrm>
          <a:prstGeom prst="roundRect">
            <a:avLst>
              <a:gd name="adj" fmla="val 373675"/>
            </a:avLst>
          </a:prstGeom>
          <a:solidFill>
            <a:srgbClr val="CECEC9"/>
          </a:solidFill>
          <a:ln/>
        </p:spPr>
      </p:sp>
      <p:sp>
        <p:nvSpPr>
          <p:cNvPr id="14" name="Shape 9"/>
          <p:cNvSpPr/>
          <p:nvPr/>
        </p:nvSpPr>
        <p:spPr>
          <a:xfrm>
            <a:off x="788015" y="4700945"/>
            <a:ext cx="457557" cy="45755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31605" y="4777145"/>
            <a:ext cx="170378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2"/>
              </a:lnSpc>
              <a:buNone/>
            </a:pPr>
            <a:r>
              <a:rPr lang="en-US" sz="24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02" dirty="0"/>
          </a:p>
        </p:txBody>
      </p:sp>
      <p:sp>
        <p:nvSpPr>
          <p:cNvPr id="16" name="Text 11"/>
          <p:cNvSpPr/>
          <p:nvPr/>
        </p:nvSpPr>
        <p:spPr>
          <a:xfrm>
            <a:off x="2135386" y="4675584"/>
            <a:ext cx="2542222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sz="2002" dirty="0"/>
          </a:p>
        </p:txBody>
      </p:sp>
      <p:sp>
        <p:nvSpPr>
          <p:cNvPr id="17" name="Text 12"/>
          <p:cNvSpPr/>
          <p:nvPr/>
        </p:nvSpPr>
        <p:spPr>
          <a:xfrm>
            <a:off x="2135386" y="5115163"/>
            <a:ext cx="629685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Rigorous data cleaning and preprocessing to ensure data quality and integrity.</a:t>
            </a:r>
            <a:endParaRPr lang="en-US" sz="1601" dirty="0"/>
          </a:p>
        </p:txBody>
      </p:sp>
      <p:sp>
        <p:nvSpPr>
          <p:cNvPr id="18" name="Shape 13"/>
          <p:cNvSpPr/>
          <p:nvPr/>
        </p:nvSpPr>
        <p:spPr>
          <a:xfrm>
            <a:off x="1222712" y="6618446"/>
            <a:ext cx="711756" cy="22860"/>
          </a:xfrm>
          <a:prstGeom prst="roundRect">
            <a:avLst>
              <a:gd name="adj" fmla="val 373675"/>
            </a:avLst>
          </a:prstGeom>
          <a:solidFill>
            <a:srgbClr val="CECEC9"/>
          </a:solidFill>
          <a:ln/>
        </p:spPr>
      </p:sp>
      <p:sp>
        <p:nvSpPr>
          <p:cNvPr id="19" name="Shape 14"/>
          <p:cNvSpPr/>
          <p:nvPr/>
        </p:nvSpPr>
        <p:spPr>
          <a:xfrm>
            <a:off x="788015" y="6401157"/>
            <a:ext cx="457557" cy="45755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932557" y="6477357"/>
            <a:ext cx="168354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2"/>
              </a:lnSpc>
              <a:buNone/>
            </a:pPr>
            <a:r>
              <a:rPr lang="en-US" sz="24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02" dirty="0"/>
          </a:p>
        </p:txBody>
      </p:sp>
      <p:sp>
        <p:nvSpPr>
          <p:cNvPr id="21" name="Text 16"/>
          <p:cNvSpPr/>
          <p:nvPr/>
        </p:nvSpPr>
        <p:spPr>
          <a:xfrm>
            <a:off x="2135386" y="6375797"/>
            <a:ext cx="2542222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Advanced Analysis</a:t>
            </a:r>
            <a:endParaRPr lang="en-US" sz="2002" dirty="0"/>
          </a:p>
        </p:txBody>
      </p:sp>
      <p:sp>
        <p:nvSpPr>
          <p:cNvPr id="22" name="Text 17"/>
          <p:cNvSpPr/>
          <p:nvPr/>
        </p:nvSpPr>
        <p:spPr>
          <a:xfrm>
            <a:off x="2135386" y="6815376"/>
            <a:ext cx="629685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Applying state-of-the-art data analysis techniques to uncover insights and trends.</a:t>
            </a:r>
            <a:endParaRPr lang="en-US" sz="160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17" y="2243852"/>
            <a:ext cx="4982647" cy="374189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91726" y="569238"/>
            <a:ext cx="7733348" cy="1889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59"/>
              </a:lnSpc>
              <a:buNone/>
            </a:pPr>
            <a:r>
              <a:rPr lang="en-US" sz="396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Uncovering Insights through Advanced Data Analysis Techniques</a:t>
            </a:r>
            <a:endParaRPr lang="en-US" sz="3967" dirty="0"/>
          </a:p>
        </p:txBody>
      </p:sp>
      <p:sp>
        <p:nvSpPr>
          <p:cNvPr id="7" name="Shape 2"/>
          <p:cNvSpPr/>
          <p:nvPr/>
        </p:nvSpPr>
        <p:spPr>
          <a:xfrm>
            <a:off x="6191726" y="2761059"/>
            <a:ext cx="7733348" cy="1498759"/>
          </a:xfrm>
          <a:prstGeom prst="roundRect">
            <a:avLst>
              <a:gd name="adj" fmla="val 564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00800" y="2970133"/>
            <a:ext cx="2519243" cy="314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98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Segmentation</a:t>
            </a:r>
            <a:endParaRPr lang="en-US" sz="1984" dirty="0"/>
          </a:p>
        </p:txBody>
      </p:sp>
      <p:sp>
        <p:nvSpPr>
          <p:cNvPr id="9" name="Text 4"/>
          <p:cNvSpPr/>
          <p:nvPr/>
        </p:nvSpPr>
        <p:spPr>
          <a:xfrm>
            <a:off x="6400800" y="3405902"/>
            <a:ext cx="7315200" cy="64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9"/>
              </a:lnSpc>
              <a:buNone/>
            </a:pPr>
            <a:r>
              <a:rPr lang="en-US" sz="158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Grouping customers based on shared characteristics to tailor marketing and personalization strategies.</a:t>
            </a:r>
            <a:endParaRPr lang="en-US" sz="1587" dirty="0"/>
          </a:p>
        </p:txBody>
      </p:sp>
      <p:sp>
        <p:nvSpPr>
          <p:cNvPr id="10" name="Shape 5"/>
          <p:cNvSpPr/>
          <p:nvPr/>
        </p:nvSpPr>
        <p:spPr>
          <a:xfrm>
            <a:off x="6191726" y="4461272"/>
            <a:ext cx="7733348" cy="1498759"/>
          </a:xfrm>
          <a:prstGeom prst="roundRect">
            <a:avLst>
              <a:gd name="adj" fmla="val 564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400800" y="4670346"/>
            <a:ext cx="3113722" cy="314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98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Journey Mapping</a:t>
            </a:r>
            <a:endParaRPr lang="en-US" sz="1984" dirty="0"/>
          </a:p>
        </p:txBody>
      </p:sp>
      <p:sp>
        <p:nvSpPr>
          <p:cNvPr id="12" name="Text 7"/>
          <p:cNvSpPr/>
          <p:nvPr/>
        </p:nvSpPr>
        <p:spPr>
          <a:xfrm>
            <a:off x="6400800" y="5106114"/>
            <a:ext cx="7315200" cy="64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9"/>
              </a:lnSpc>
              <a:buNone/>
            </a:pPr>
            <a:r>
              <a:rPr lang="en-US" sz="158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Analyzing customer interactions and touchpoints to optimize the customer experience.</a:t>
            </a:r>
            <a:endParaRPr lang="en-US" sz="1587" dirty="0"/>
          </a:p>
        </p:txBody>
      </p:sp>
      <p:sp>
        <p:nvSpPr>
          <p:cNvPr id="13" name="Shape 8"/>
          <p:cNvSpPr/>
          <p:nvPr/>
        </p:nvSpPr>
        <p:spPr>
          <a:xfrm>
            <a:off x="6191726" y="6161484"/>
            <a:ext cx="7733348" cy="1498759"/>
          </a:xfrm>
          <a:prstGeom prst="roundRect">
            <a:avLst>
              <a:gd name="adj" fmla="val 564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400800" y="6370558"/>
            <a:ext cx="2519243" cy="314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98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Predictive Modeling</a:t>
            </a:r>
            <a:endParaRPr lang="en-US" sz="1984" dirty="0"/>
          </a:p>
        </p:txBody>
      </p:sp>
      <p:sp>
        <p:nvSpPr>
          <p:cNvPr id="15" name="Text 10"/>
          <p:cNvSpPr/>
          <p:nvPr/>
        </p:nvSpPr>
        <p:spPr>
          <a:xfrm>
            <a:off x="6400800" y="6806327"/>
            <a:ext cx="7315200" cy="64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9"/>
              </a:lnSpc>
              <a:buNone/>
            </a:pPr>
            <a:r>
              <a:rPr lang="en-US" sz="158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Forecasting customer behavior and trends to anticipate and respond to market changes.</a:t>
            </a:r>
            <a:endParaRPr lang="en-US" sz="158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466" y="2332792"/>
            <a:ext cx="4893350" cy="356401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0223" y="849868"/>
            <a:ext cx="7483554" cy="2223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7"/>
              </a:lnSpc>
              <a:buNone/>
            </a:pPr>
            <a:r>
              <a:rPr lang="en-US" sz="467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Measuring the Impact: Key Performance Indicators (KPIs)</a:t>
            </a:r>
            <a:endParaRPr lang="en-US" sz="4670" dirty="0"/>
          </a:p>
        </p:txBody>
      </p:sp>
      <p:sp>
        <p:nvSpPr>
          <p:cNvPr id="7" name="Shape 2"/>
          <p:cNvSpPr/>
          <p:nvPr/>
        </p:nvSpPr>
        <p:spPr>
          <a:xfrm>
            <a:off x="830223" y="3429476"/>
            <a:ext cx="7483554" cy="3950256"/>
          </a:xfrm>
          <a:prstGeom prst="roundRect">
            <a:avLst>
              <a:gd name="adj" fmla="val 252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837843" y="3437096"/>
            <a:ext cx="7468314" cy="10587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1075015" y="3586996"/>
            <a:ext cx="3256002" cy="37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9"/>
              </a:lnSpc>
              <a:buNone/>
            </a:pPr>
            <a:r>
              <a:rPr lang="en-US" sz="18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Conversion Rates</a:t>
            </a:r>
            <a:endParaRPr lang="en-US" sz="1868" dirty="0"/>
          </a:p>
        </p:txBody>
      </p:sp>
      <p:sp>
        <p:nvSpPr>
          <p:cNvPr id="10" name="Text 5"/>
          <p:cNvSpPr/>
          <p:nvPr/>
        </p:nvSpPr>
        <p:spPr>
          <a:xfrm>
            <a:off x="4812982" y="3586996"/>
            <a:ext cx="3256002" cy="758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9"/>
              </a:lnSpc>
              <a:buNone/>
            </a:pPr>
            <a:r>
              <a:rPr lang="en-US" sz="18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Capturing the effectiveness of marketing and sales strategies.</a:t>
            </a:r>
            <a:endParaRPr lang="en-US" sz="1868" dirty="0"/>
          </a:p>
        </p:txBody>
      </p:sp>
      <p:sp>
        <p:nvSpPr>
          <p:cNvPr id="11" name="Shape 6"/>
          <p:cNvSpPr/>
          <p:nvPr/>
        </p:nvSpPr>
        <p:spPr>
          <a:xfrm>
            <a:off x="837843" y="4495800"/>
            <a:ext cx="7468314" cy="14381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1075015" y="4645700"/>
            <a:ext cx="3256002" cy="37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9"/>
              </a:lnSpc>
              <a:buNone/>
            </a:pPr>
            <a:r>
              <a:rPr lang="en-US" sz="18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Customer Retention</a:t>
            </a:r>
            <a:endParaRPr lang="en-US" sz="1868" dirty="0"/>
          </a:p>
        </p:txBody>
      </p:sp>
      <p:sp>
        <p:nvSpPr>
          <p:cNvPr id="13" name="Text 8"/>
          <p:cNvSpPr/>
          <p:nvPr/>
        </p:nvSpPr>
        <p:spPr>
          <a:xfrm>
            <a:off x="4812982" y="4645700"/>
            <a:ext cx="3256002" cy="1138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9"/>
              </a:lnSpc>
              <a:buNone/>
            </a:pPr>
            <a:r>
              <a:rPr lang="en-US" sz="18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Evaluating the ability to retain and build long-term relationships with customers.</a:t>
            </a:r>
            <a:endParaRPr lang="en-US" sz="1868" dirty="0"/>
          </a:p>
        </p:txBody>
      </p:sp>
      <p:sp>
        <p:nvSpPr>
          <p:cNvPr id="14" name="Shape 9"/>
          <p:cNvSpPr/>
          <p:nvPr/>
        </p:nvSpPr>
        <p:spPr>
          <a:xfrm>
            <a:off x="837843" y="5933956"/>
            <a:ext cx="7468314" cy="14381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1075015" y="6083856"/>
            <a:ext cx="3256002" cy="37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9"/>
              </a:lnSpc>
              <a:buNone/>
            </a:pPr>
            <a:r>
              <a:rPr lang="en-US" sz="18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Revenue Growth</a:t>
            </a:r>
            <a:endParaRPr lang="en-US" sz="1868" dirty="0"/>
          </a:p>
        </p:txBody>
      </p:sp>
      <p:sp>
        <p:nvSpPr>
          <p:cNvPr id="16" name="Text 11"/>
          <p:cNvSpPr/>
          <p:nvPr/>
        </p:nvSpPr>
        <p:spPr>
          <a:xfrm>
            <a:off x="4812982" y="6083856"/>
            <a:ext cx="3256002" cy="1138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9"/>
              </a:lnSpc>
              <a:buNone/>
            </a:pPr>
            <a:r>
              <a:rPr lang="en-US" sz="18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Assessing the model's impact on the business's financial performance.</a:t>
            </a:r>
            <a:endParaRPr lang="en-US" sz="186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98" y="2177415"/>
            <a:ext cx="5054203" cy="387465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1238" y="1044535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Unlocking the Benefits of Optimized E-commerce Management</a:t>
            </a:r>
            <a:endParaRPr lang="en-US" sz="340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2383869"/>
            <a:ext cx="431959" cy="431959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091238" y="2988588"/>
            <a:ext cx="3112175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Enhanced Customer Satisfaction</a:t>
            </a:r>
            <a:endParaRPr lang="en-US" sz="1701" dirty="0"/>
          </a:p>
        </p:txBody>
      </p:sp>
      <p:sp>
        <p:nvSpPr>
          <p:cNvPr id="9" name="Text 3"/>
          <p:cNvSpPr/>
          <p:nvPr/>
        </p:nvSpPr>
        <p:spPr>
          <a:xfrm>
            <a:off x="6091238" y="3362087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Tailored experiences and improved service based on deeper customer understanding.</a:t>
            </a:r>
            <a:endParaRPr lang="en-US" sz="1361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38" y="4157067"/>
            <a:ext cx="431959" cy="43195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091238" y="4761786"/>
            <a:ext cx="2592348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Informed Decision-Making</a:t>
            </a:r>
            <a:endParaRPr lang="en-US" sz="1701" dirty="0"/>
          </a:p>
        </p:txBody>
      </p:sp>
      <p:sp>
        <p:nvSpPr>
          <p:cNvPr id="12" name="Text 5"/>
          <p:cNvSpPr/>
          <p:nvPr/>
        </p:nvSpPr>
        <p:spPr>
          <a:xfrm>
            <a:off x="6091238" y="5135285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Real-time insights to support strategic business decisions and optimization.</a:t>
            </a:r>
            <a:endParaRPr lang="en-US" sz="1361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1238" y="5930265"/>
            <a:ext cx="431959" cy="431959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091238" y="6534983"/>
            <a:ext cx="2582466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Increased Revenue Growth</a:t>
            </a:r>
            <a:endParaRPr lang="en-US" sz="1701" dirty="0"/>
          </a:p>
        </p:txBody>
      </p:sp>
      <p:sp>
        <p:nvSpPr>
          <p:cNvPr id="15" name="Text 7"/>
          <p:cNvSpPr/>
          <p:nvPr/>
        </p:nvSpPr>
        <p:spPr>
          <a:xfrm>
            <a:off x="6091238" y="6908482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Driving profitability through effective marketing, sales, and customer retention strategies.</a:t>
            </a:r>
            <a:endParaRPr lang="en-US" sz="13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611398"/>
            <a:ext cx="4869061" cy="30066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201460"/>
            <a:ext cx="7415927" cy="3086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Conclusion: Elevating E-commerce Performance through Data-driven Insights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4657844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presentation has outlined a comprehensive traffic tracking and analysis model tailored for the e-commerce domain. By leveraging advanced data analysis techniques, businesses can unlock a deeper understanding of customer behavior, optimize their strategies, enhance customer satisfaction, and drive sustainable revenue growth.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469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KASIF ALI</cp:lastModifiedBy>
  <cp:revision>3</cp:revision>
  <dcterms:created xsi:type="dcterms:W3CDTF">2024-08-05T04:53:59Z</dcterms:created>
  <dcterms:modified xsi:type="dcterms:W3CDTF">2024-08-05T05:03:39Z</dcterms:modified>
</cp:coreProperties>
</file>