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64" r:id="rId6"/>
    <p:sldId id="284" r:id="rId7"/>
    <p:sldId id="299" r:id="rId8"/>
    <p:sldId id="305" r:id="rId9"/>
    <p:sldId id="303" r:id="rId10"/>
    <p:sldId id="306" r:id="rId11"/>
    <p:sldId id="304" r:id="rId12"/>
    <p:sldId id="308" r:id="rId13"/>
    <p:sldId id="307" r:id="rId14"/>
    <p:sldId id="302" r:id="rId15"/>
    <p:sldId id="310" r:id="rId16"/>
    <p:sldId id="312" r:id="rId17"/>
    <p:sldId id="313" r:id="rId18"/>
    <p:sldId id="314" r:id="rId19"/>
    <p:sldId id="316" r:id="rId20"/>
    <p:sldId id="315" r:id="rId21"/>
    <p:sldId id="263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3184" autoAdjust="0"/>
  </p:normalViewPr>
  <p:slideViewPr>
    <p:cSldViewPr snapToGrid="0">
      <p:cViewPr>
        <p:scale>
          <a:sx n="103" d="100"/>
          <a:sy n="103" d="100"/>
        </p:scale>
        <p:origin x="112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36A90-6B59-45AD-BBA1-85AFD032E8F8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20EFBB7-0769-4554-96E3-51B5B6698D5A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Define  relations (table)</a:t>
          </a:r>
        </a:p>
      </dgm:t>
    </dgm:pt>
    <dgm:pt modelId="{B5DFE748-686E-4A08-944E-9D07F9FA6B48}" type="parTrans" cxnId="{17C9D25A-BC5F-418E-9A4A-29DD9C57BD39}">
      <dgm:prSet/>
      <dgm:spPr/>
      <dgm:t>
        <a:bodyPr/>
        <a:lstStyle/>
        <a:p>
          <a:endParaRPr lang="en-US"/>
        </a:p>
      </dgm:t>
    </dgm:pt>
    <dgm:pt modelId="{FD3AFE35-532F-4AE8-BAB4-DFA3B4B611F6}" type="sibTrans" cxnId="{17C9D25A-BC5F-418E-9A4A-29DD9C57BD39}">
      <dgm:prSet/>
      <dgm:spPr/>
      <dgm:t>
        <a:bodyPr/>
        <a:lstStyle/>
        <a:p>
          <a:endParaRPr lang="en-US"/>
        </a:p>
      </dgm:t>
    </dgm:pt>
    <dgm:pt modelId="{A533B6C7-3203-4AEE-95BC-E867D49C88B5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data types</a:t>
          </a:r>
          <a:endParaRPr lang="en-US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CAF1A9-8A97-45AC-B4A5-B91AEE5BC9BB}" type="parTrans" cxnId="{0FE563DE-8338-4B45-BCFD-251C8642CABA}">
      <dgm:prSet/>
      <dgm:spPr/>
      <dgm:t>
        <a:bodyPr/>
        <a:lstStyle/>
        <a:p>
          <a:endParaRPr lang="en-US"/>
        </a:p>
      </dgm:t>
    </dgm:pt>
    <dgm:pt modelId="{634EAA8A-B09B-42FE-8301-99FBFB2B9BD8}" type="sibTrans" cxnId="{0FE563DE-8338-4B45-BCFD-251C8642CABA}">
      <dgm:prSet/>
      <dgm:spPr/>
      <dgm:t>
        <a:bodyPr/>
        <a:lstStyle/>
        <a:p>
          <a:endParaRPr lang="en-US"/>
        </a:p>
      </dgm:t>
    </dgm:pt>
    <dgm:pt modelId="{4A4045ED-A119-4AA6-9C68-5FB2FD000427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Modifying a relation</a:t>
          </a:r>
        </a:p>
      </dgm:t>
    </dgm:pt>
    <dgm:pt modelId="{3AFC7164-9B18-4D91-8BCD-E06AEDF44A1B}" type="parTrans" cxnId="{1BD59E24-EEF8-4998-8DB1-3343142CAF57}">
      <dgm:prSet/>
      <dgm:spPr/>
      <dgm:t>
        <a:bodyPr/>
        <a:lstStyle/>
        <a:p>
          <a:endParaRPr lang="en-US"/>
        </a:p>
      </dgm:t>
    </dgm:pt>
    <dgm:pt modelId="{858335E1-0756-4935-AE41-5B216DCCD948}" type="sibTrans" cxnId="{1BD59E24-EEF8-4998-8DB1-3343142CAF57}">
      <dgm:prSet/>
      <dgm:spPr/>
      <dgm:t>
        <a:bodyPr/>
        <a:lstStyle/>
        <a:p>
          <a:endParaRPr lang="en-US"/>
        </a:p>
      </dgm:t>
    </dgm:pt>
    <dgm:pt modelId="{6CDCFAEC-0F93-4B34-89FC-CE362C25FA8F}">
      <dgm:prSet phldrT="[Text]"/>
      <dgm:spPr/>
      <dgm:t>
        <a:bodyPr/>
        <a:lstStyle/>
        <a:p>
          <a:r>
            <a:rPr lang="en-US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Integrity constraints</a:t>
          </a:r>
        </a:p>
      </dgm:t>
    </dgm:pt>
    <dgm:pt modelId="{0CFB69FB-D1C8-48C8-86C2-71C9646F8B42}" type="parTrans" cxnId="{9C29970D-B0ED-43B8-8EDE-6E7EB2798FC2}">
      <dgm:prSet/>
      <dgm:spPr/>
      <dgm:t>
        <a:bodyPr/>
        <a:lstStyle/>
        <a:p>
          <a:endParaRPr lang="en-US"/>
        </a:p>
      </dgm:t>
    </dgm:pt>
    <dgm:pt modelId="{3B1F3794-F01B-4B2A-899D-848B7D48B973}" type="sibTrans" cxnId="{9C29970D-B0ED-43B8-8EDE-6E7EB2798FC2}">
      <dgm:prSet/>
      <dgm:spPr/>
      <dgm:t>
        <a:bodyPr/>
        <a:lstStyle/>
        <a:p>
          <a:endParaRPr lang="en-US"/>
        </a:p>
      </dgm:t>
    </dgm:pt>
    <dgm:pt modelId="{C631431F-2E21-4C6C-94B8-FF43D3B6B824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Destroying the relation</a:t>
          </a:r>
        </a:p>
      </dgm:t>
    </dgm:pt>
    <dgm:pt modelId="{9D3F8FE1-A4BF-43C3-8772-9FCEBB42C063}" type="parTrans" cxnId="{2E55C168-36E8-4CDD-A63C-249A2FCE9A8B}">
      <dgm:prSet/>
      <dgm:spPr/>
      <dgm:t>
        <a:bodyPr/>
        <a:lstStyle/>
        <a:p>
          <a:endParaRPr lang="en-US"/>
        </a:p>
      </dgm:t>
    </dgm:pt>
    <dgm:pt modelId="{8FB1EC42-31FC-47E0-9F95-07D45B0EA056}" type="sibTrans" cxnId="{2E55C168-36E8-4CDD-A63C-249A2FCE9A8B}">
      <dgm:prSet/>
      <dgm:spPr/>
      <dgm:t>
        <a:bodyPr/>
        <a:lstStyle/>
        <a:p>
          <a:endParaRPr lang="en-US"/>
        </a:p>
      </dgm:t>
    </dgm:pt>
    <dgm:pt modelId="{7490CE0F-A11F-47D3-8ABD-C1ADBE3A7C50}" type="pres">
      <dgm:prSet presAssocID="{2A136A90-6B59-45AD-BBA1-85AFD032E8F8}" presName="Name0" presStyleCnt="0">
        <dgm:presLayoutVars>
          <dgm:chMax val="7"/>
          <dgm:chPref val="7"/>
          <dgm:dir/>
        </dgm:presLayoutVars>
      </dgm:prSet>
      <dgm:spPr/>
    </dgm:pt>
    <dgm:pt modelId="{1A0EEC73-545C-450F-A5DD-57F31D5E025C}" type="pres">
      <dgm:prSet presAssocID="{2A136A90-6B59-45AD-BBA1-85AFD032E8F8}" presName="Name1" presStyleCnt="0"/>
      <dgm:spPr/>
    </dgm:pt>
    <dgm:pt modelId="{F1CDD9E5-0B47-4B1A-8E62-979B36955724}" type="pres">
      <dgm:prSet presAssocID="{2A136A90-6B59-45AD-BBA1-85AFD032E8F8}" presName="cycle" presStyleCnt="0"/>
      <dgm:spPr/>
    </dgm:pt>
    <dgm:pt modelId="{16B3F5DE-FC7F-4970-BB84-D34060ECBA37}" type="pres">
      <dgm:prSet presAssocID="{2A136A90-6B59-45AD-BBA1-85AFD032E8F8}" presName="srcNode" presStyleLbl="node1" presStyleIdx="0" presStyleCnt="5"/>
      <dgm:spPr/>
    </dgm:pt>
    <dgm:pt modelId="{E6A2F3DF-59A4-42B0-8EF2-3AD3B5749E62}" type="pres">
      <dgm:prSet presAssocID="{2A136A90-6B59-45AD-BBA1-85AFD032E8F8}" presName="conn" presStyleLbl="parChTrans1D2" presStyleIdx="0" presStyleCnt="1"/>
      <dgm:spPr/>
    </dgm:pt>
    <dgm:pt modelId="{6236A57E-1D82-4643-921C-67DEB1187487}" type="pres">
      <dgm:prSet presAssocID="{2A136A90-6B59-45AD-BBA1-85AFD032E8F8}" presName="extraNode" presStyleLbl="node1" presStyleIdx="0" presStyleCnt="5"/>
      <dgm:spPr/>
    </dgm:pt>
    <dgm:pt modelId="{1158F15E-757B-419E-AC38-F97E0F5AF176}" type="pres">
      <dgm:prSet presAssocID="{2A136A90-6B59-45AD-BBA1-85AFD032E8F8}" presName="dstNode" presStyleLbl="node1" presStyleIdx="0" presStyleCnt="5"/>
      <dgm:spPr/>
    </dgm:pt>
    <dgm:pt modelId="{6FA57E00-E66B-4666-9841-B2BD03249FD6}" type="pres">
      <dgm:prSet presAssocID="{620EFBB7-0769-4554-96E3-51B5B6698D5A}" presName="text_1" presStyleLbl="node1" presStyleIdx="0" presStyleCnt="5">
        <dgm:presLayoutVars>
          <dgm:bulletEnabled val="1"/>
        </dgm:presLayoutVars>
      </dgm:prSet>
      <dgm:spPr/>
    </dgm:pt>
    <dgm:pt modelId="{D0C5679E-CDB7-4B47-8894-5362C40B52B1}" type="pres">
      <dgm:prSet presAssocID="{620EFBB7-0769-4554-96E3-51B5B6698D5A}" presName="accent_1" presStyleCnt="0"/>
      <dgm:spPr/>
    </dgm:pt>
    <dgm:pt modelId="{6CACA241-46D5-4C3C-A73D-85D486E2C637}" type="pres">
      <dgm:prSet presAssocID="{620EFBB7-0769-4554-96E3-51B5B6698D5A}" presName="accentRepeatNode" presStyleLbl="solidFgAcc1" presStyleIdx="0" presStyleCnt="5"/>
      <dgm:spPr/>
    </dgm:pt>
    <dgm:pt modelId="{E3A7A126-3C50-43B0-A8C2-747AEB3F9497}" type="pres">
      <dgm:prSet presAssocID="{A533B6C7-3203-4AEE-95BC-E867D49C88B5}" presName="text_2" presStyleLbl="node1" presStyleIdx="1" presStyleCnt="5">
        <dgm:presLayoutVars>
          <dgm:bulletEnabled val="1"/>
        </dgm:presLayoutVars>
      </dgm:prSet>
      <dgm:spPr/>
    </dgm:pt>
    <dgm:pt modelId="{88D8D046-1703-495A-8E26-DD0994B43AE3}" type="pres">
      <dgm:prSet presAssocID="{A533B6C7-3203-4AEE-95BC-E867D49C88B5}" presName="accent_2" presStyleCnt="0"/>
      <dgm:spPr/>
    </dgm:pt>
    <dgm:pt modelId="{773695AD-17B3-4E49-80FD-4CAA69C8F2F2}" type="pres">
      <dgm:prSet presAssocID="{A533B6C7-3203-4AEE-95BC-E867D49C88B5}" presName="accentRepeatNode" presStyleLbl="solidFgAcc1" presStyleIdx="1" presStyleCnt="5"/>
      <dgm:spPr/>
    </dgm:pt>
    <dgm:pt modelId="{58AF748D-246E-4583-BE87-B234AC192360}" type="pres">
      <dgm:prSet presAssocID="{6CDCFAEC-0F93-4B34-89FC-CE362C25FA8F}" presName="text_3" presStyleLbl="node1" presStyleIdx="2" presStyleCnt="5">
        <dgm:presLayoutVars>
          <dgm:bulletEnabled val="1"/>
        </dgm:presLayoutVars>
      </dgm:prSet>
      <dgm:spPr/>
    </dgm:pt>
    <dgm:pt modelId="{BF1A027D-1D74-4173-B730-0015A7B285CC}" type="pres">
      <dgm:prSet presAssocID="{6CDCFAEC-0F93-4B34-89FC-CE362C25FA8F}" presName="accent_3" presStyleCnt="0"/>
      <dgm:spPr/>
    </dgm:pt>
    <dgm:pt modelId="{433A7428-5FEA-494C-8D79-03E156F4F272}" type="pres">
      <dgm:prSet presAssocID="{6CDCFAEC-0F93-4B34-89FC-CE362C25FA8F}" presName="accentRepeatNode" presStyleLbl="solidFgAcc1" presStyleIdx="2" presStyleCnt="5"/>
      <dgm:spPr/>
    </dgm:pt>
    <dgm:pt modelId="{8C509989-79F9-4F2E-A4AC-8E340F67633D}" type="pres">
      <dgm:prSet presAssocID="{4A4045ED-A119-4AA6-9C68-5FB2FD000427}" presName="text_4" presStyleLbl="node1" presStyleIdx="3" presStyleCnt="5">
        <dgm:presLayoutVars>
          <dgm:bulletEnabled val="1"/>
        </dgm:presLayoutVars>
      </dgm:prSet>
      <dgm:spPr/>
    </dgm:pt>
    <dgm:pt modelId="{5B944B9F-E512-4DD6-991C-CFFFC2DDC2C0}" type="pres">
      <dgm:prSet presAssocID="{4A4045ED-A119-4AA6-9C68-5FB2FD000427}" presName="accent_4" presStyleCnt="0"/>
      <dgm:spPr/>
    </dgm:pt>
    <dgm:pt modelId="{F60CF8EA-EEBF-4972-9991-9D854CCDE154}" type="pres">
      <dgm:prSet presAssocID="{4A4045ED-A119-4AA6-9C68-5FB2FD000427}" presName="accentRepeatNode" presStyleLbl="solidFgAcc1" presStyleIdx="3" presStyleCnt="5"/>
      <dgm:spPr/>
    </dgm:pt>
    <dgm:pt modelId="{1C109D9E-6614-4573-9169-66B7653860ED}" type="pres">
      <dgm:prSet presAssocID="{C631431F-2E21-4C6C-94B8-FF43D3B6B824}" presName="text_5" presStyleLbl="node1" presStyleIdx="4" presStyleCnt="5">
        <dgm:presLayoutVars>
          <dgm:bulletEnabled val="1"/>
        </dgm:presLayoutVars>
      </dgm:prSet>
      <dgm:spPr/>
    </dgm:pt>
    <dgm:pt modelId="{346BA509-5EF6-4FB6-98BA-D8113ACA68B6}" type="pres">
      <dgm:prSet presAssocID="{C631431F-2E21-4C6C-94B8-FF43D3B6B824}" presName="accent_5" presStyleCnt="0"/>
      <dgm:spPr/>
    </dgm:pt>
    <dgm:pt modelId="{CC8F362D-2244-45EC-8F2C-17EB2D766C20}" type="pres">
      <dgm:prSet presAssocID="{C631431F-2E21-4C6C-94B8-FF43D3B6B824}" presName="accentRepeatNode" presStyleLbl="solidFgAcc1" presStyleIdx="4" presStyleCnt="5"/>
      <dgm:spPr/>
    </dgm:pt>
  </dgm:ptLst>
  <dgm:cxnLst>
    <dgm:cxn modelId="{6287E009-60BE-4A44-B1A6-7859B95E6A2F}" type="presOf" srcId="{FD3AFE35-532F-4AE8-BAB4-DFA3B4B611F6}" destId="{E6A2F3DF-59A4-42B0-8EF2-3AD3B5749E62}" srcOrd="0" destOrd="0" presId="urn:microsoft.com/office/officeart/2008/layout/VerticalCurvedList"/>
    <dgm:cxn modelId="{9C29970D-B0ED-43B8-8EDE-6E7EB2798FC2}" srcId="{2A136A90-6B59-45AD-BBA1-85AFD032E8F8}" destId="{6CDCFAEC-0F93-4B34-89FC-CE362C25FA8F}" srcOrd="2" destOrd="0" parTransId="{0CFB69FB-D1C8-48C8-86C2-71C9646F8B42}" sibTransId="{3B1F3794-F01B-4B2A-899D-848B7D48B973}"/>
    <dgm:cxn modelId="{1BD59E24-EEF8-4998-8DB1-3343142CAF57}" srcId="{2A136A90-6B59-45AD-BBA1-85AFD032E8F8}" destId="{4A4045ED-A119-4AA6-9C68-5FB2FD000427}" srcOrd="3" destOrd="0" parTransId="{3AFC7164-9B18-4D91-8BCD-E06AEDF44A1B}" sibTransId="{858335E1-0756-4935-AE41-5B216DCCD948}"/>
    <dgm:cxn modelId="{47F67C2C-6F8A-4EE4-9BA7-CFB020458153}" type="presOf" srcId="{2A136A90-6B59-45AD-BBA1-85AFD032E8F8}" destId="{7490CE0F-A11F-47D3-8ABD-C1ADBE3A7C50}" srcOrd="0" destOrd="0" presId="urn:microsoft.com/office/officeart/2008/layout/VerticalCurvedList"/>
    <dgm:cxn modelId="{8D1AC74F-10B3-4F08-8D45-4F5E21AA6BE2}" type="presOf" srcId="{A533B6C7-3203-4AEE-95BC-E867D49C88B5}" destId="{E3A7A126-3C50-43B0-A8C2-747AEB3F9497}" srcOrd="0" destOrd="0" presId="urn:microsoft.com/office/officeart/2008/layout/VerticalCurvedList"/>
    <dgm:cxn modelId="{17C9D25A-BC5F-418E-9A4A-29DD9C57BD39}" srcId="{2A136A90-6B59-45AD-BBA1-85AFD032E8F8}" destId="{620EFBB7-0769-4554-96E3-51B5B6698D5A}" srcOrd="0" destOrd="0" parTransId="{B5DFE748-686E-4A08-944E-9D07F9FA6B48}" sibTransId="{FD3AFE35-532F-4AE8-BAB4-DFA3B4B611F6}"/>
    <dgm:cxn modelId="{2E55C168-36E8-4CDD-A63C-249A2FCE9A8B}" srcId="{2A136A90-6B59-45AD-BBA1-85AFD032E8F8}" destId="{C631431F-2E21-4C6C-94B8-FF43D3B6B824}" srcOrd="4" destOrd="0" parTransId="{9D3F8FE1-A4BF-43C3-8772-9FCEBB42C063}" sibTransId="{8FB1EC42-31FC-47E0-9F95-07D45B0EA056}"/>
    <dgm:cxn modelId="{A3009680-CD8F-429E-9AF8-D596134C7214}" type="presOf" srcId="{4A4045ED-A119-4AA6-9C68-5FB2FD000427}" destId="{8C509989-79F9-4F2E-A4AC-8E340F67633D}" srcOrd="0" destOrd="0" presId="urn:microsoft.com/office/officeart/2008/layout/VerticalCurvedList"/>
    <dgm:cxn modelId="{5948C489-AC5C-481D-B8DB-DF3FF6496D72}" type="presOf" srcId="{C631431F-2E21-4C6C-94B8-FF43D3B6B824}" destId="{1C109D9E-6614-4573-9169-66B7653860ED}" srcOrd="0" destOrd="0" presId="urn:microsoft.com/office/officeart/2008/layout/VerticalCurvedList"/>
    <dgm:cxn modelId="{0C25FBBC-AD13-48FF-91E3-FF0C610BDBC5}" type="presOf" srcId="{620EFBB7-0769-4554-96E3-51B5B6698D5A}" destId="{6FA57E00-E66B-4666-9841-B2BD03249FD6}" srcOrd="0" destOrd="0" presId="urn:microsoft.com/office/officeart/2008/layout/VerticalCurvedList"/>
    <dgm:cxn modelId="{0FE563DE-8338-4B45-BCFD-251C8642CABA}" srcId="{2A136A90-6B59-45AD-BBA1-85AFD032E8F8}" destId="{A533B6C7-3203-4AEE-95BC-E867D49C88B5}" srcOrd="1" destOrd="0" parTransId="{4FCAF1A9-8A97-45AC-B4A5-B91AEE5BC9BB}" sibTransId="{634EAA8A-B09B-42FE-8301-99FBFB2B9BD8}"/>
    <dgm:cxn modelId="{714B3BFC-57F1-458C-AA5C-7B471981D4C3}" type="presOf" srcId="{6CDCFAEC-0F93-4B34-89FC-CE362C25FA8F}" destId="{58AF748D-246E-4583-BE87-B234AC192360}" srcOrd="0" destOrd="0" presId="urn:microsoft.com/office/officeart/2008/layout/VerticalCurvedList"/>
    <dgm:cxn modelId="{9321AD8B-54AA-45CD-8367-DD505A87B3FF}" type="presParOf" srcId="{7490CE0F-A11F-47D3-8ABD-C1ADBE3A7C50}" destId="{1A0EEC73-545C-450F-A5DD-57F31D5E025C}" srcOrd="0" destOrd="0" presId="urn:microsoft.com/office/officeart/2008/layout/VerticalCurvedList"/>
    <dgm:cxn modelId="{EB43581D-2ED7-426E-91EA-59EE62E475F7}" type="presParOf" srcId="{1A0EEC73-545C-450F-A5DD-57F31D5E025C}" destId="{F1CDD9E5-0B47-4B1A-8E62-979B36955724}" srcOrd="0" destOrd="0" presId="urn:microsoft.com/office/officeart/2008/layout/VerticalCurvedList"/>
    <dgm:cxn modelId="{4CFC6B01-FCC6-4B76-872F-4D2A98127788}" type="presParOf" srcId="{F1CDD9E5-0B47-4B1A-8E62-979B36955724}" destId="{16B3F5DE-FC7F-4970-BB84-D34060ECBA37}" srcOrd="0" destOrd="0" presId="urn:microsoft.com/office/officeart/2008/layout/VerticalCurvedList"/>
    <dgm:cxn modelId="{592AC484-2C19-4FD4-8EB2-1920FBEFC342}" type="presParOf" srcId="{F1CDD9E5-0B47-4B1A-8E62-979B36955724}" destId="{E6A2F3DF-59A4-42B0-8EF2-3AD3B5749E62}" srcOrd="1" destOrd="0" presId="urn:microsoft.com/office/officeart/2008/layout/VerticalCurvedList"/>
    <dgm:cxn modelId="{F8889B0E-CB79-43E8-8C0D-8BAFDE3616C8}" type="presParOf" srcId="{F1CDD9E5-0B47-4B1A-8E62-979B36955724}" destId="{6236A57E-1D82-4643-921C-67DEB1187487}" srcOrd="2" destOrd="0" presId="urn:microsoft.com/office/officeart/2008/layout/VerticalCurvedList"/>
    <dgm:cxn modelId="{33451D7A-7810-4C96-8815-05A34B79B68C}" type="presParOf" srcId="{F1CDD9E5-0B47-4B1A-8E62-979B36955724}" destId="{1158F15E-757B-419E-AC38-F97E0F5AF176}" srcOrd="3" destOrd="0" presId="urn:microsoft.com/office/officeart/2008/layout/VerticalCurvedList"/>
    <dgm:cxn modelId="{17912F08-0944-4E9C-BD88-2E8F2AFDA08C}" type="presParOf" srcId="{1A0EEC73-545C-450F-A5DD-57F31D5E025C}" destId="{6FA57E00-E66B-4666-9841-B2BD03249FD6}" srcOrd="1" destOrd="0" presId="urn:microsoft.com/office/officeart/2008/layout/VerticalCurvedList"/>
    <dgm:cxn modelId="{C5E84A15-2DCA-478A-A268-0E59357B46F4}" type="presParOf" srcId="{1A0EEC73-545C-450F-A5DD-57F31D5E025C}" destId="{D0C5679E-CDB7-4B47-8894-5362C40B52B1}" srcOrd="2" destOrd="0" presId="urn:microsoft.com/office/officeart/2008/layout/VerticalCurvedList"/>
    <dgm:cxn modelId="{3A9D3E5B-EB3D-4257-B224-9BE3067C9B35}" type="presParOf" srcId="{D0C5679E-CDB7-4B47-8894-5362C40B52B1}" destId="{6CACA241-46D5-4C3C-A73D-85D486E2C637}" srcOrd="0" destOrd="0" presId="urn:microsoft.com/office/officeart/2008/layout/VerticalCurvedList"/>
    <dgm:cxn modelId="{60CEDB7D-E015-4272-8D4A-5EFCDBEACA36}" type="presParOf" srcId="{1A0EEC73-545C-450F-A5DD-57F31D5E025C}" destId="{E3A7A126-3C50-43B0-A8C2-747AEB3F9497}" srcOrd="3" destOrd="0" presId="urn:microsoft.com/office/officeart/2008/layout/VerticalCurvedList"/>
    <dgm:cxn modelId="{41099984-BDCC-4BC0-A349-7E9C19BDAD64}" type="presParOf" srcId="{1A0EEC73-545C-450F-A5DD-57F31D5E025C}" destId="{88D8D046-1703-495A-8E26-DD0994B43AE3}" srcOrd="4" destOrd="0" presId="urn:microsoft.com/office/officeart/2008/layout/VerticalCurvedList"/>
    <dgm:cxn modelId="{3ABD7132-D5D9-4A20-A6A0-2CAEE01B3397}" type="presParOf" srcId="{88D8D046-1703-495A-8E26-DD0994B43AE3}" destId="{773695AD-17B3-4E49-80FD-4CAA69C8F2F2}" srcOrd="0" destOrd="0" presId="urn:microsoft.com/office/officeart/2008/layout/VerticalCurvedList"/>
    <dgm:cxn modelId="{6045E713-DBA3-40BF-9D5E-C9ECA12ED0CF}" type="presParOf" srcId="{1A0EEC73-545C-450F-A5DD-57F31D5E025C}" destId="{58AF748D-246E-4583-BE87-B234AC192360}" srcOrd="5" destOrd="0" presId="urn:microsoft.com/office/officeart/2008/layout/VerticalCurvedList"/>
    <dgm:cxn modelId="{6BF518A8-C8FC-4EF4-B285-7C4E1A211E00}" type="presParOf" srcId="{1A0EEC73-545C-450F-A5DD-57F31D5E025C}" destId="{BF1A027D-1D74-4173-B730-0015A7B285CC}" srcOrd="6" destOrd="0" presId="urn:microsoft.com/office/officeart/2008/layout/VerticalCurvedList"/>
    <dgm:cxn modelId="{05365B4B-A4CB-434F-BEC5-C860BE5EAB41}" type="presParOf" srcId="{BF1A027D-1D74-4173-B730-0015A7B285CC}" destId="{433A7428-5FEA-494C-8D79-03E156F4F272}" srcOrd="0" destOrd="0" presId="urn:microsoft.com/office/officeart/2008/layout/VerticalCurvedList"/>
    <dgm:cxn modelId="{9D1EA2FE-B5E7-442A-8B09-9FA8FAA93FC2}" type="presParOf" srcId="{1A0EEC73-545C-450F-A5DD-57F31D5E025C}" destId="{8C509989-79F9-4F2E-A4AC-8E340F67633D}" srcOrd="7" destOrd="0" presId="urn:microsoft.com/office/officeart/2008/layout/VerticalCurvedList"/>
    <dgm:cxn modelId="{44BA5D2D-862B-4C60-8ED9-9BDA9ED3D3AE}" type="presParOf" srcId="{1A0EEC73-545C-450F-A5DD-57F31D5E025C}" destId="{5B944B9F-E512-4DD6-991C-CFFFC2DDC2C0}" srcOrd="8" destOrd="0" presId="urn:microsoft.com/office/officeart/2008/layout/VerticalCurvedList"/>
    <dgm:cxn modelId="{F0195C49-97BA-4EA4-BA8E-7220A6B3D37C}" type="presParOf" srcId="{5B944B9F-E512-4DD6-991C-CFFFC2DDC2C0}" destId="{F60CF8EA-EEBF-4972-9991-9D854CCDE154}" srcOrd="0" destOrd="0" presId="urn:microsoft.com/office/officeart/2008/layout/VerticalCurvedList"/>
    <dgm:cxn modelId="{AFFD6476-7D1B-4B1B-9A42-6C89F718998F}" type="presParOf" srcId="{1A0EEC73-545C-450F-A5DD-57F31D5E025C}" destId="{1C109D9E-6614-4573-9169-66B7653860ED}" srcOrd="9" destOrd="0" presId="urn:microsoft.com/office/officeart/2008/layout/VerticalCurvedList"/>
    <dgm:cxn modelId="{EEE9545C-C11D-4052-91E2-A2A54321F91B}" type="presParOf" srcId="{1A0EEC73-545C-450F-A5DD-57F31D5E025C}" destId="{346BA509-5EF6-4FB6-98BA-D8113ACA68B6}" srcOrd="10" destOrd="0" presId="urn:microsoft.com/office/officeart/2008/layout/VerticalCurvedList"/>
    <dgm:cxn modelId="{6210EDC0-008A-45B5-9AEA-9FB3EE977E81}" type="presParOf" srcId="{346BA509-5EF6-4FB6-98BA-D8113ACA68B6}" destId="{CC8F362D-2244-45EC-8F2C-17EB2D766C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2F3DF-59A4-42B0-8EF2-3AD3B5749E62}">
      <dsp:nvSpPr>
        <dsp:cNvPr id="0" name=""/>
        <dsp:cNvSpPr/>
      </dsp:nvSpPr>
      <dsp:spPr>
        <a:xfrm>
          <a:off x="-5004677" y="-766790"/>
          <a:ext cx="5960272" cy="5960272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57E00-E66B-4666-9841-B2BD03249FD6}">
      <dsp:nvSpPr>
        <dsp:cNvPr id="0" name=""/>
        <dsp:cNvSpPr/>
      </dsp:nvSpPr>
      <dsp:spPr>
        <a:xfrm>
          <a:off x="418053" y="276579"/>
          <a:ext cx="6846657" cy="5535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935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Define  relations (table)</a:t>
          </a:r>
        </a:p>
      </dsp:txBody>
      <dsp:txXfrm>
        <a:off x="418053" y="276579"/>
        <a:ext cx="6846657" cy="553513"/>
      </dsp:txXfrm>
    </dsp:sp>
    <dsp:sp modelId="{6CACA241-46D5-4C3C-A73D-85D486E2C637}">
      <dsp:nvSpPr>
        <dsp:cNvPr id="0" name=""/>
        <dsp:cNvSpPr/>
      </dsp:nvSpPr>
      <dsp:spPr>
        <a:xfrm>
          <a:off x="72107" y="207390"/>
          <a:ext cx="691891" cy="691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3A7A126-3C50-43B0-A8C2-747AEB3F9497}">
      <dsp:nvSpPr>
        <dsp:cNvPr id="0" name=""/>
        <dsp:cNvSpPr/>
      </dsp:nvSpPr>
      <dsp:spPr>
        <a:xfrm>
          <a:off x="814684" y="1106584"/>
          <a:ext cx="6450025" cy="55351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935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SQL data types</a:t>
          </a:r>
          <a:endParaRPr lang="en-US" sz="29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14684" y="1106584"/>
        <a:ext cx="6450025" cy="553513"/>
      </dsp:txXfrm>
    </dsp:sp>
    <dsp:sp modelId="{773695AD-17B3-4E49-80FD-4CAA69C8F2F2}">
      <dsp:nvSpPr>
        <dsp:cNvPr id="0" name=""/>
        <dsp:cNvSpPr/>
      </dsp:nvSpPr>
      <dsp:spPr>
        <a:xfrm>
          <a:off x="468738" y="1037395"/>
          <a:ext cx="691891" cy="691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8AF748D-246E-4583-BE87-B234AC192360}">
      <dsp:nvSpPr>
        <dsp:cNvPr id="0" name=""/>
        <dsp:cNvSpPr/>
      </dsp:nvSpPr>
      <dsp:spPr>
        <a:xfrm>
          <a:off x="936418" y="1936588"/>
          <a:ext cx="6328291" cy="5535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935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Integrity constraints</a:t>
          </a:r>
        </a:p>
      </dsp:txBody>
      <dsp:txXfrm>
        <a:off x="936418" y="1936588"/>
        <a:ext cx="6328291" cy="553513"/>
      </dsp:txXfrm>
    </dsp:sp>
    <dsp:sp modelId="{433A7428-5FEA-494C-8D79-03E156F4F272}">
      <dsp:nvSpPr>
        <dsp:cNvPr id="0" name=""/>
        <dsp:cNvSpPr/>
      </dsp:nvSpPr>
      <dsp:spPr>
        <a:xfrm>
          <a:off x="590472" y="1867399"/>
          <a:ext cx="691891" cy="691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C509989-79F9-4F2E-A4AC-8E340F67633D}">
      <dsp:nvSpPr>
        <dsp:cNvPr id="0" name=""/>
        <dsp:cNvSpPr/>
      </dsp:nvSpPr>
      <dsp:spPr>
        <a:xfrm>
          <a:off x="814684" y="2766593"/>
          <a:ext cx="6450025" cy="5535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935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Modifying a relation</a:t>
          </a:r>
        </a:p>
      </dsp:txBody>
      <dsp:txXfrm>
        <a:off x="814684" y="2766593"/>
        <a:ext cx="6450025" cy="553513"/>
      </dsp:txXfrm>
    </dsp:sp>
    <dsp:sp modelId="{F60CF8EA-EEBF-4972-9991-9D854CCDE154}">
      <dsp:nvSpPr>
        <dsp:cNvPr id="0" name=""/>
        <dsp:cNvSpPr/>
      </dsp:nvSpPr>
      <dsp:spPr>
        <a:xfrm>
          <a:off x="468738" y="2697404"/>
          <a:ext cx="691891" cy="691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C109D9E-6614-4573-9169-66B7653860ED}">
      <dsp:nvSpPr>
        <dsp:cNvPr id="0" name=""/>
        <dsp:cNvSpPr/>
      </dsp:nvSpPr>
      <dsp:spPr>
        <a:xfrm>
          <a:off x="418053" y="3596597"/>
          <a:ext cx="6846657" cy="55351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3935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Destroying the relation</a:t>
          </a:r>
        </a:p>
      </dsp:txBody>
      <dsp:txXfrm>
        <a:off x="418053" y="3596597"/>
        <a:ext cx="6846657" cy="553513"/>
      </dsp:txXfrm>
    </dsp:sp>
    <dsp:sp modelId="{CC8F362D-2244-45EC-8F2C-17EB2D766C20}">
      <dsp:nvSpPr>
        <dsp:cNvPr id="0" name=""/>
        <dsp:cNvSpPr/>
      </dsp:nvSpPr>
      <dsp:spPr>
        <a:xfrm>
          <a:off x="72107" y="3527408"/>
          <a:ext cx="691891" cy="691891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AC917587-A625-44CC-9BCB-A25EA4769336}" type="datetime8">
              <a:rPr lang="en-001" smtClean="0"/>
              <a:t>11/23/23 10:04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119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ckwell" panose="02060603020205020403" pitchFamily="18" charset="0"/>
              </a:defRPr>
            </a:lvl1pPr>
          </a:lstStyle>
          <a:p>
            <a:fld id="{E7A68814-7C5D-4E23-B8C2-478B63AEC304}" type="datetime8">
              <a:rPr lang="en-001" smtClean="0"/>
              <a:t>11/23/23 10:04 AM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5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640C135B-B0F4-4FFA-B81D-AA1906C91F88}" type="datetime8">
              <a:rPr lang="en-001" smtClean="0"/>
              <a:t>11/23/23 10:04 AM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5884DBF2-3440-4418-BDB6-D6B5D287C653}" type="datetime8">
              <a:rPr lang="en-001" smtClean="0"/>
              <a:t>11/23/23 10:04 AM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C9736270-B9A0-4308-9F77-A960700176EA}" type="datetime8">
              <a:rPr lang="en-001" smtClean="0"/>
              <a:t>11/23/23 10:04 AM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869C2718-112F-4AAB-A1D8-1FAD68AA40F9}" type="datetime8">
              <a:rPr lang="en-001" smtClean="0"/>
              <a:t>11/23/23 10:04 AM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7D00DFA2-31DE-4B81-B9B2-448940CB2EDE}" type="datetime8">
              <a:rPr lang="en-001" smtClean="0"/>
              <a:t>11/23/23 10:04 AM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C228C2CD-F023-4F38-A7F8-50829D28ACE0}" type="datetime8">
              <a:rPr lang="en-001" smtClean="0"/>
              <a:t>11/23/23 10:04 AM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10316"/>
            <a:ext cx="2743200" cy="365125"/>
          </a:xfrm>
          <a:prstGeom prst="rect">
            <a:avLst/>
          </a:prstGeom>
        </p:spPr>
        <p:txBody>
          <a:bodyPr/>
          <a:lstStyle/>
          <a:p>
            <a:fld id="{E68E52D7-0C1A-46B9-817C-B18461E4480B}" type="datetime8">
              <a:rPr lang="en-001" smtClean="0"/>
              <a:t>11/23/23 10:04 AM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ckwell" panose="02060603020205020403" pitchFamily="18" charset="0"/>
              </a:defRPr>
            </a:lvl1pPr>
          </a:lstStyle>
          <a:p>
            <a:fld id="{ACEC5C30-0B3A-4B13-ADDD-7C63C8AA92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questions/3844899/difference-between-key-primary-key-unique-key-and-index-in-mysql" TargetMode="Externa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mysql/mysql-data-types.htm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DBMS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9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Lab-2</a:t>
            </a: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23" y="4482759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61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32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43" y="-118160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7" y="145775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2441678" y="783944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85" y="424810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Integrity Constraints in Create Table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11/23/23 10:04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837185" y="1156789"/>
            <a:ext cx="9828065" cy="10987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latin typeface="Rockwell" panose="02060603020205020403" pitchFamily="18" charset="0"/>
              </a:rPr>
              <a:t>not null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latin typeface="Rockwell" panose="02060603020205020403" pitchFamily="18" charset="0"/>
              </a:rPr>
              <a:t>primary key (A1, ..., An )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latin typeface="Rockwell" panose="02060603020205020403" pitchFamily="18" charset="0"/>
              </a:rPr>
              <a:t>Many more ….</a:t>
            </a:r>
          </a:p>
          <a:p>
            <a:pPr algn="just">
              <a:lnSpc>
                <a:spcPct val="120000"/>
              </a:lnSpc>
            </a:pPr>
            <a:endParaRPr lang="en-GB" sz="20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27C0AD3-A61D-4AEC-A139-E0D1A9132288}"/>
              </a:ext>
            </a:extLst>
          </p:cNvPr>
          <p:cNvSpPr txBox="1">
            <a:spLocks/>
          </p:cNvSpPr>
          <p:nvPr/>
        </p:nvSpPr>
        <p:spPr>
          <a:xfrm>
            <a:off x="838200" y="2622066"/>
            <a:ext cx="5808723" cy="2806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CREATE  TABLE  department (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	</a:t>
            </a:r>
            <a:r>
              <a:rPr lang="en-GB" sz="2000" dirty="0" err="1">
                <a:latin typeface="Rockwell" panose="02060603020205020403" pitchFamily="18" charset="0"/>
              </a:rPr>
              <a:t>dept_name</a:t>
            </a:r>
            <a:r>
              <a:rPr lang="en-GB" sz="2000" dirty="0">
                <a:latin typeface="Rockwell" panose="02060603020205020403" pitchFamily="18" charset="0"/>
              </a:rPr>
              <a:t>   	</a:t>
            </a:r>
            <a:r>
              <a:rPr lang="en-GB" sz="2000" b="1" dirty="0">
                <a:latin typeface="Rockwell" panose="02060603020205020403" pitchFamily="18" charset="0"/>
              </a:rPr>
              <a:t>varchar(100),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	building	</a:t>
            </a:r>
            <a:r>
              <a:rPr lang="en-GB" sz="2000" b="1" dirty="0">
                <a:latin typeface="Rockwell" panose="02060603020205020403" pitchFamily="18" charset="0"/>
              </a:rPr>
              <a:t>varchar(120) not null,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	budget		</a:t>
            </a:r>
            <a:r>
              <a:rPr lang="en-GB" sz="2000" b="1" dirty="0">
                <a:latin typeface="Rockwell" panose="02060603020205020403" pitchFamily="18" charset="0"/>
              </a:rPr>
              <a:t>numeric(12,2) not null,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	</a:t>
            </a:r>
            <a:r>
              <a:rPr lang="en-GB" sz="2000" dirty="0" err="1">
                <a:latin typeface="Rockwell" panose="02060603020205020403" pitchFamily="18" charset="0"/>
              </a:rPr>
              <a:t>num_staff</a:t>
            </a:r>
            <a:r>
              <a:rPr lang="en-GB" sz="2000" dirty="0">
                <a:latin typeface="Rockwell" panose="02060603020205020403" pitchFamily="18" charset="0"/>
              </a:rPr>
              <a:t>	</a:t>
            </a:r>
            <a:r>
              <a:rPr lang="en-GB" sz="2000" b="1" dirty="0">
                <a:latin typeface="Rockwell" panose="02060603020205020403" pitchFamily="18" charset="0"/>
              </a:rPr>
              <a:t>int,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	primary key (                        )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062092-6068-4212-A64B-0EFFD4F2CC19}"/>
              </a:ext>
            </a:extLst>
          </p:cNvPr>
          <p:cNvSpPr txBox="1"/>
          <p:nvPr/>
        </p:nvSpPr>
        <p:spPr>
          <a:xfrm>
            <a:off x="3487551" y="4501799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Rockwell" panose="02060603020205020403" pitchFamily="18" charset="0"/>
              </a:rPr>
              <a:t>dept_name</a:t>
            </a:r>
            <a:endParaRPr 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E4266EF5-100A-4FC6-BEF1-3B213EDC2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598" y="5754836"/>
            <a:ext cx="7554756" cy="922193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en-US" sz="1800" b="1" dirty="0"/>
              <a:t>primary key </a:t>
            </a:r>
            <a:r>
              <a:rPr kumimoji="1" lang="en-US" altLang="en-US" sz="1800" dirty="0"/>
              <a:t>declaration on an attribute automatically ensures</a:t>
            </a:r>
            <a:r>
              <a:rPr kumimoji="1" lang="en-US" altLang="en-US" sz="1800" b="1" dirty="0"/>
              <a:t> not null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r>
              <a:rPr kumimoji="1" lang="en-US" altLang="en-US" sz="1800" dirty="0"/>
              <a:t>in SQL-92 onwards, needs to be explicitly stated in SQL-89</a:t>
            </a:r>
            <a:endParaRPr kumimoji="1" lang="en-US" altLang="en-US" sz="1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A45D6-0962-4ADD-A15C-2A8F27281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801" y="2765238"/>
            <a:ext cx="3673158" cy="2392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699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allAtOnce" animBg="1"/>
      <p:bldP spid="16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197" y="489026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(Almost) Full Definition a table in SQL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11/23/23 10:04 AM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4A4329-B47C-410A-8412-028E0A670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23" y="1354844"/>
            <a:ext cx="7864216" cy="37251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6D0FAE-FCB1-9B86-0BFE-E9CA566D9CE2}"/>
              </a:ext>
            </a:extLst>
          </p:cNvPr>
          <p:cNvSpPr txBox="1"/>
          <p:nvPr/>
        </p:nvSpPr>
        <p:spPr>
          <a:xfrm>
            <a:off x="464308" y="5332650"/>
            <a:ext cx="10261357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 anchor="t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GB" sz="1400" b="1" dirty="0">
                <a:latin typeface="Rockwell" panose="02060603020205020403" pitchFamily="18" charset="0"/>
              </a:rPr>
              <a:t>Must READ:</a:t>
            </a:r>
            <a:endParaRPr lang="en-GB" sz="1400" b="1" dirty="0">
              <a:latin typeface="Rockwell" panose="02060603020205020403" pitchFamily="18" charset="0"/>
              <a:hlinkClick r:id="rId5"/>
            </a:endParaRPr>
          </a:p>
          <a:p>
            <a:pPr algn="just">
              <a:lnSpc>
                <a:spcPct val="120000"/>
              </a:lnSpc>
            </a:pPr>
            <a:r>
              <a:rPr lang="en-GB" sz="1400" b="1" dirty="0">
                <a:latin typeface="Rockwell" panose="02060603020205020403" pitchFamily="18" charset="0"/>
                <a:hlinkClick r:id="rId5"/>
              </a:rPr>
              <a:t>https://stackoverflow.com/questions/3844899/difference-between-key-primary-key-unique-key-and-index-in-mysql</a:t>
            </a:r>
            <a:endParaRPr lang="en-BD" sz="1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51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85" y="424810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Schema modification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11/23/23 10:04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837185" y="1156789"/>
            <a:ext cx="9828065" cy="1332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Rockwell" panose="02060603020205020403" pitchFamily="18" charset="0"/>
              </a:rPr>
              <a:t>Adding/ Removing a column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Rockwell" panose="02060603020205020403" pitchFamily="18" charset="0"/>
              </a:rPr>
              <a:t>Modifying column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Rockwell" panose="02060603020205020403" pitchFamily="18" charset="0"/>
              </a:rPr>
              <a:t>Deleting the whole scheme</a:t>
            </a:r>
          </a:p>
          <a:p>
            <a:pPr algn="just">
              <a:lnSpc>
                <a:spcPct val="120000"/>
              </a:lnSpc>
            </a:pPr>
            <a:endParaRPr lang="en-GB" sz="24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4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80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85" y="424810"/>
            <a:ext cx="8378529" cy="57767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GB" sz="3200" dirty="0">
                <a:latin typeface="Rockwell" panose="02060603020205020403" pitchFamily="18" charset="0"/>
              </a:rPr>
              <a:t>Adding a column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11/23/23 10:04 AM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BF0A52-0FA9-4DB4-9AE4-83838D537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799" y="1249620"/>
            <a:ext cx="7305757" cy="13934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851B37E-0504-40B0-A8EA-A4C9EF03B3BA}"/>
              </a:ext>
            </a:extLst>
          </p:cNvPr>
          <p:cNvSpPr txBox="1">
            <a:spLocks/>
          </p:cNvSpPr>
          <p:nvPr/>
        </p:nvSpPr>
        <p:spPr>
          <a:xfrm>
            <a:off x="946453" y="3079519"/>
            <a:ext cx="8465123" cy="57767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400" dirty="0">
                <a:latin typeface="Rockwell" panose="02060603020205020403" pitchFamily="18" charset="0"/>
              </a:rPr>
              <a:t>Add a column for </a:t>
            </a:r>
            <a:r>
              <a:rPr lang="en-GB" sz="2400" u="sng" dirty="0">
                <a:latin typeface="Rockwell" panose="02060603020205020403" pitchFamily="18" charset="0"/>
              </a:rPr>
              <a:t>department code</a:t>
            </a:r>
            <a:r>
              <a:rPr lang="en-GB" sz="2400" dirty="0">
                <a:latin typeface="Rockwell" panose="02060603020205020403" pitchFamily="18" charset="0"/>
              </a:rPr>
              <a:t> in </a:t>
            </a:r>
            <a:r>
              <a:rPr lang="en-GB" sz="2400" b="1" dirty="0">
                <a:latin typeface="Rockwell" panose="02060603020205020403" pitchFamily="18" charset="0"/>
              </a:rPr>
              <a:t>department</a:t>
            </a:r>
            <a:r>
              <a:rPr lang="en-GB" sz="2400" dirty="0">
                <a:latin typeface="Rockwell" panose="02060603020205020403" pitchFamily="18" charset="0"/>
              </a:rPr>
              <a:t> table</a:t>
            </a:r>
          </a:p>
          <a:p>
            <a:pPr algn="just">
              <a:lnSpc>
                <a:spcPct val="120000"/>
              </a:lnSpc>
            </a:pPr>
            <a:endParaRPr lang="en-GB" sz="24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4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FD01EF-282A-43B2-B3F8-20706E2F3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53" y="4093622"/>
            <a:ext cx="9010958" cy="7162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9B5BF4-AD8D-44EE-812D-D7618145A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453" y="5121926"/>
            <a:ext cx="9623188" cy="60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2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85" y="424810"/>
            <a:ext cx="8378529" cy="57767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GB" sz="3200" dirty="0">
                <a:latin typeface="Rockwell" panose="02060603020205020403" pitchFamily="18" charset="0"/>
              </a:rPr>
              <a:t>Removing a column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11/23/23 10:04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851B37E-0504-40B0-A8EA-A4C9EF03B3BA}"/>
              </a:ext>
            </a:extLst>
          </p:cNvPr>
          <p:cNvSpPr txBox="1">
            <a:spLocks/>
          </p:cNvSpPr>
          <p:nvPr/>
        </p:nvSpPr>
        <p:spPr>
          <a:xfrm>
            <a:off x="946453" y="3079519"/>
            <a:ext cx="8465123" cy="57767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400" dirty="0">
                <a:latin typeface="Rockwell" panose="02060603020205020403" pitchFamily="18" charset="0"/>
              </a:rPr>
              <a:t>Remove the column </a:t>
            </a:r>
            <a:r>
              <a:rPr lang="en-GB" sz="2400" u="sng" dirty="0" err="1">
                <a:latin typeface="Rockwell" panose="02060603020205020403" pitchFamily="18" charset="0"/>
              </a:rPr>
              <a:t>dept_code</a:t>
            </a:r>
            <a:r>
              <a:rPr lang="en-GB" sz="2400" u="sng" dirty="0">
                <a:latin typeface="Rockwell" panose="02060603020205020403" pitchFamily="18" charset="0"/>
              </a:rPr>
              <a:t> </a:t>
            </a:r>
            <a:r>
              <a:rPr lang="en-GB" sz="2400" dirty="0">
                <a:latin typeface="Rockwell" panose="02060603020205020403" pitchFamily="18" charset="0"/>
              </a:rPr>
              <a:t>from </a:t>
            </a:r>
            <a:r>
              <a:rPr lang="en-GB" sz="2400" b="1" dirty="0">
                <a:latin typeface="Rockwell" panose="02060603020205020403" pitchFamily="18" charset="0"/>
              </a:rPr>
              <a:t>department</a:t>
            </a:r>
            <a:r>
              <a:rPr lang="en-GB" sz="2400" dirty="0">
                <a:latin typeface="Rockwell" panose="02060603020205020403" pitchFamily="18" charset="0"/>
              </a:rPr>
              <a:t> table</a:t>
            </a:r>
          </a:p>
          <a:p>
            <a:pPr algn="just">
              <a:lnSpc>
                <a:spcPct val="120000"/>
              </a:lnSpc>
            </a:pPr>
            <a:endParaRPr lang="en-GB" sz="24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4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0AEC4F-7DAE-41EB-8703-0DF3442E9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453" y="1438912"/>
            <a:ext cx="3943719" cy="748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16E597-293B-4FAD-B467-D4025848C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53" y="4155645"/>
            <a:ext cx="7400811" cy="120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3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11/23/23 10:04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851B37E-0504-40B0-A8EA-A4C9EF03B3BA}"/>
              </a:ext>
            </a:extLst>
          </p:cNvPr>
          <p:cNvSpPr txBox="1">
            <a:spLocks/>
          </p:cNvSpPr>
          <p:nvPr/>
        </p:nvSpPr>
        <p:spPr>
          <a:xfrm>
            <a:off x="985421" y="2681162"/>
            <a:ext cx="8465123" cy="577673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400" dirty="0">
                <a:latin typeface="Rockwell" panose="02060603020205020403" pitchFamily="18" charset="0"/>
              </a:rPr>
              <a:t>change column length of </a:t>
            </a:r>
            <a:r>
              <a:rPr lang="en-GB" sz="2400" b="1" u="sng" dirty="0" err="1">
                <a:latin typeface="Rockwell" panose="02060603020205020403" pitchFamily="18" charset="0"/>
              </a:rPr>
              <a:t>dept_code</a:t>
            </a:r>
            <a:endParaRPr lang="en-GB" sz="24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4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endParaRPr lang="en-GB" sz="24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67DB03A-9A35-410F-B119-613AEF11BB9F}"/>
              </a:ext>
            </a:extLst>
          </p:cNvPr>
          <p:cNvSpPr txBox="1">
            <a:spLocks/>
          </p:cNvSpPr>
          <p:nvPr/>
        </p:nvSpPr>
        <p:spPr>
          <a:xfrm>
            <a:off x="986289" y="540956"/>
            <a:ext cx="8378529" cy="577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3200" dirty="0">
                <a:latin typeface="Rockwell" panose="02060603020205020403" pitchFamily="18" charset="0"/>
              </a:rPr>
              <a:t>Modifying a column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1852E0F-CCCA-4485-8BC7-2EA5905A7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49" y="1444289"/>
            <a:ext cx="7919390" cy="615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F4D4AA2-B230-4377-87F0-C9772FEF9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14" y="3953474"/>
            <a:ext cx="10280622" cy="755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741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11/23/23 11:14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67DB03A-9A35-410F-B119-613AEF11BB9F}"/>
              </a:ext>
            </a:extLst>
          </p:cNvPr>
          <p:cNvSpPr txBox="1">
            <a:spLocks/>
          </p:cNvSpPr>
          <p:nvPr/>
        </p:nvSpPr>
        <p:spPr>
          <a:xfrm>
            <a:off x="986289" y="540956"/>
            <a:ext cx="8378529" cy="577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3200" dirty="0">
                <a:latin typeface="Rockwell" panose="02060603020205020403" pitchFamily="18" charset="0"/>
              </a:rPr>
              <a:t>Rename a column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615FB-4F47-BDA6-F168-09ACA9FB8496}"/>
              </a:ext>
            </a:extLst>
          </p:cNvPr>
          <p:cNvSpPr txBox="1"/>
          <p:nvPr/>
        </p:nvSpPr>
        <p:spPr>
          <a:xfrm>
            <a:off x="671515" y="1344946"/>
            <a:ext cx="9008076" cy="1592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 anchor="t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ALTER TABLE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table_name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RENAME COLUMN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old_column_name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new_column_name</a:t>
            </a:r>
            <a:r>
              <a:rPr lang="en-GB" sz="2400" b="0" i="0" u="none" strike="noStrike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BD" sz="2400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11/23/23 10:04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67DB03A-9A35-410F-B119-613AEF11BB9F}"/>
              </a:ext>
            </a:extLst>
          </p:cNvPr>
          <p:cNvSpPr txBox="1">
            <a:spLocks/>
          </p:cNvSpPr>
          <p:nvPr/>
        </p:nvSpPr>
        <p:spPr>
          <a:xfrm>
            <a:off x="986289" y="424184"/>
            <a:ext cx="8378529" cy="577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3200" dirty="0">
                <a:latin typeface="Rockwell" panose="02060603020205020403" pitchFamily="18" charset="0"/>
              </a:rPr>
              <a:t>Deleting the WHOLE table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AC37CA-2D27-4444-8454-37E03450C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614" y="1054447"/>
            <a:ext cx="4180939" cy="75559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3A6A5613-86AB-4722-AD9B-D7E72931B373}"/>
              </a:ext>
            </a:extLst>
          </p:cNvPr>
          <p:cNvSpPr txBox="1">
            <a:spLocks/>
          </p:cNvSpPr>
          <p:nvPr/>
        </p:nvSpPr>
        <p:spPr>
          <a:xfrm>
            <a:off x="430078" y="3140164"/>
            <a:ext cx="2858637" cy="577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GB" sz="2400" dirty="0">
                <a:latin typeface="Rockwell" panose="02060603020205020403" pitchFamily="18" charset="0"/>
              </a:rPr>
              <a:t>Two option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08042-4FCF-4FC1-907F-210BD5016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648" y="4169056"/>
            <a:ext cx="4386025" cy="577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E25F3A-D674-4238-B921-91E1B62866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7334" y="5448230"/>
            <a:ext cx="3647541" cy="72542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788110C-C47B-476F-8CC3-30DEE63B4E64}"/>
              </a:ext>
            </a:extLst>
          </p:cNvPr>
          <p:cNvSpPr txBox="1">
            <a:spLocks/>
          </p:cNvSpPr>
          <p:nvPr/>
        </p:nvSpPr>
        <p:spPr>
          <a:xfrm>
            <a:off x="957714" y="2639201"/>
            <a:ext cx="8378529" cy="577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3200" dirty="0">
                <a:latin typeface="Rockwell" panose="02060603020205020403" pitchFamily="18" charset="0"/>
              </a:rPr>
              <a:t>Deleting only data (Keep table structure)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A13DA69-C22E-44D9-8F5F-9BE1DD7029D4}"/>
              </a:ext>
            </a:extLst>
          </p:cNvPr>
          <p:cNvSpPr txBox="1">
            <a:spLocks/>
          </p:cNvSpPr>
          <p:nvPr/>
        </p:nvSpPr>
        <p:spPr>
          <a:xfrm>
            <a:off x="3237363" y="4769910"/>
            <a:ext cx="2858637" cy="577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GB" sz="2400" dirty="0">
                <a:latin typeface="Rockwell" panose="02060603020205020403" pitchFamily="18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401060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Rockwell" panose="02060603020205020403" pitchFamily="18" charset="0"/>
              </a:rPr>
              <a:t>Demo.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9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23" y="4482759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61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32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43" y="-118160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7" y="145775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2441678" y="783944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13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>
                <a:solidFill>
                  <a:schemeClr val="bg1"/>
                </a:solidFill>
                <a:latin typeface="Rockwell" panose="02060603020205020403" pitchFamily="18" charset="0"/>
              </a:rPr>
              <a:t>End.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65E432-C1E6-4C36-BF8E-2DA25E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9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23" y="4482759"/>
            <a:ext cx="3194131" cy="3194131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61"/>
            <a:ext cx="2684499" cy="2684499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32"/>
            <a:ext cx="3245427" cy="3245427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43" y="-118160"/>
            <a:ext cx="3005287" cy="3005287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27" y="145775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2441678" y="783944"/>
            <a:ext cx="1488403" cy="14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5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89" y="365131"/>
            <a:ext cx="83785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Things we will complete today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8EA88B-C439-4F17-9585-820972CE0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17905" y="11"/>
            <a:ext cx="3668917" cy="6941127"/>
            <a:chOff x="9009186" y="0"/>
            <a:chExt cx="3668917" cy="694112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1" name="Graphic 10" descr="Clipboard">
              <a:extLst>
                <a:ext uri="{FF2B5EF4-FFF2-40B4-BE49-F238E27FC236}">
                  <a16:creationId xmlns:a16="http://schemas.microsoft.com/office/drawing/2014/main" id="{4F58D0C9-D25F-4044-8F1B-4190E5A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EB2D7AA-E221-4720-A314-A16E9CD2B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657002"/>
              </p:ext>
            </p:extLst>
          </p:nvPr>
        </p:nvGraphicFramePr>
        <p:xfrm>
          <a:off x="1134206" y="1626576"/>
          <a:ext cx="7325625" cy="442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D9632FC-9F5F-46DC-AEB1-94A1E5E0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F31F-ABDE-4AA5-949B-1274DBD5A160}" type="slidenum">
              <a:rPr lang="en-001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05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F415-7490-4054-85B4-10F7AE6D3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2207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Rockwell" panose="02060603020205020403" pitchFamily="18" charset="0"/>
              </a:rPr>
              <a:t>Define A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F6415-1E7C-453D-B6B7-DBF76BDA6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31887"/>
            <a:ext cx="9144000" cy="165576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Graphic 14" descr="Clipboard">
            <a:extLst>
              <a:ext uri="{FF2B5EF4-FFF2-40B4-BE49-F238E27FC236}">
                <a16:creationId xmlns:a16="http://schemas.microsoft.com/office/drawing/2014/main" id="{2A123BD8-A09C-49C0-98E8-54B55610A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5740127" y="4728830"/>
            <a:ext cx="2208514" cy="2208514"/>
          </a:xfrm>
          <a:prstGeom prst="rect">
            <a:avLst/>
          </a:prstGeom>
        </p:spPr>
      </p:pic>
      <p:pic>
        <p:nvPicPr>
          <p:cNvPr id="11" name="Graphic 10" descr="Microscope">
            <a:extLst>
              <a:ext uri="{FF2B5EF4-FFF2-40B4-BE49-F238E27FC236}">
                <a16:creationId xmlns:a16="http://schemas.microsoft.com/office/drawing/2014/main" id="{3CB00449-E308-4DF3-9CFD-9A7D30B67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1304662" y="1726220"/>
            <a:ext cx="1856140" cy="1856140"/>
          </a:xfrm>
          <a:prstGeom prst="rect">
            <a:avLst/>
          </a:prstGeom>
        </p:spPr>
      </p:pic>
      <p:pic>
        <p:nvPicPr>
          <p:cNvPr id="13" name="Graphic 12" descr="Test tubes">
            <a:extLst>
              <a:ext uri="{FF2B5EF4-FFF2-40B4-BE49-F238E27FC236}">
                <a16:creationId xmlns:a16="http://schemas.microsoft.com/office/drawing/2014/main" id="{6A56DF0C-1331-406E-AEE6-06E0E59FB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3915030" y="4951830"/>
            <a:ext cx="1696390" cy="1696390"/>
          </a:xfrm>
          <a:prstGeom prst="rect">
            <a:avLst/>
          </a:prstGeom>
        </p:spPr>
      </p:pic>
      <p:pic>
        <p:nvPicPr>
          <p:cNvPr id="7" name="Graphic 6" descr="Beaker">
            <a:extLst>
              <a:ext uri="{FF2B5EF4-FFF2-40B4-BE49-F238E27FC236}">
                <a16:creationId xmlns:a16="http://schemas.microsoft.com/office/drawing/2014/main" id="{88D22565-F42F-439B-A6A4-CF161165E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1423062" y="3881998"/>
            <a:ext cx="2243981" cy="2243981"/>
          </a:xfrm>
          <a:prstGeom prst="rect">
            <a:avLst/>
          </a:prstGeom>
        </p:spPr>
      </p:pic>
      <p:pic>
        <p:nvPicPr>
          <p:cNvPr id="9" name="Graphic 8" descr="Flask">
            <a:extLst>
              <a:ext uri="{FF2B5EF4-FFF2-40B4-BE49-F238E27FC236}">
                <a16:creationId xmlns:a16="http://schemas.microsoft.com/office/drawing/2014/main" id="{B46E3E84-D1E6-4422-AA93-3EE98A821B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7453290" y="-396194"/>
            <a:ext cx="2829003" cy="2829003"/>
          </a:xfrm>
          <a:prstGeom prst="rect">
            <a:avLst/>
          </a:prstGeom>
        </p:spPr>
      </p:pic>
      <p:pic>
        <p:nvPicPr>
          <p:cNvPr id="19" name="Graphic 18" descr="Ruler">
            <a:extLst>
              <a:ext uri="{FF2B5EF4-FFF2-40B4-BE49-F238E27FC236}">
                <a16:creationId xmlns:a16="http://schemas.microsoft.com/office/drawing/2014/main" id="{39130E3C-1E93-4315-AE76-13C55147DCF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9469631" y="84099"/>
            <a:ext cx="1574403" cy="1574403"/>
          </a:xfrm>
          <a:prstGeom prst="rect">
            <a:avLst/>
          </a:prstGeom>
        </p:spPr>
      </p:pic>
      <p:pic>
        <p:nvPicPr>
          <p:cNvPr id="21" name="Graphic 20" descr="Pencil">
            <a:extLst>
              <a:ext uri="{FF2B5EF4-FFF2-40B4-BE49-F238E27FC236}">
                <a16:creationId xmlns:a16="http://schemas.microsoft.com/office/drawing/2014/main" id="{FFEC1660-205F-490E-800A-0D57D250BA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9786908" y="1766960"/>
            <a:ext cx="1401096" cy="140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5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902331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Let’s Define a table in plain English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11/23/23 10:04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838200" y="1656244"/>
            <a:ext cx="8378529" cy="1970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400" dirty="0">
                <a:latin typeface="Rockwell" panose="02060603020205020403" pitchFamily="18" charset="0"/>
              </a:rPr>
              <a:t>Create a table named department. The table should have the following information: department name, name of the building where the department is located, it’s budget and the numbers of stuff the department have.</a:t>
            </a: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5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38" y="449313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Let’s Define a table in SQL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86" y="2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11/23/23 10:04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677041" y="1123245"/>
            <a:ext cx="9582145" cy="1970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400" b="1" u="sng" dirty="0">
                <a:latin typeface="Rockwell" panose="02060603020205020403" pitchFamily="18" charset="0"/>
              </a:rPr>
              <a:t>Create</a:t>
            </a:r>
            <a:r>
              <a:rPr lang="en-GB" sz="2400" dirty="0">
                <a:latin typeface="Rockwell" panose="02060603020205020403" pitchFamily="18" charset="0"/>
              </a:rPr>
              <a:t> a </a:t>
            </a:r>
            <a:r>
              <a:rPr lang="en-GB" sz="2400" b="1" u="sng" dirty="0">
                <a:latin typeface="Rockwell" panose="02060603020205020403" pitchFamily="18" charset="0"/>
              </a:rPr>
              <a:t>table</a:t>
            </a:r>
            <a:r>
              <a:rPr lang="en-GB" sz="2400" b="1" dirty="0">
                <a:latin typeface="Rockwell" panose="02060603020205020403" pitchFamily="18" charset="0"/>
              </a:rPr>
              <a:t> </a:t>
            </a:r>
            <a:r>
              <a:rPr lang="en-GB" sz="2400" dirty="0">
                <a:latin typeface="Rockwell" panose="02060603020205020403" pitchFamily="18" charset="0"/>
              </a:rPr>
              <a:t>named </a:t>
            </a:r>
            <a:r>
              <a:rPr lang="en-GB" sz="2400" b="1" u="sng" dirty="0">
                <a:latin typeface="Rockwell" panose="02060603020205020403" pitchFamily="18" charset="0"/>
              </a:rPr>
              <a:t>department</a:t>
            </a:r>
            <a:r>
              <a:rPr lang="en-GB" sz="2400" dirty="0">
                <a:latin typeface="Rockwell" panose="02060603020205020403" pitchFamily="18" charset="0"/>
              </a:rPr>
              <a:t>. The table should have the following information: </a:t>
            </a:r>
            <a:r>
              <a:rPr lang="en-GB" sz="2400" b="1" u="sng" dirty="0">
                <a:latin typeface="Rockwell" panose="02060603020205020403" pitchFamily="18" charset="0"/>
              </a:rPr>
              <a:t>department name</a:t>
            </a:r>
            <a:r>
              <a:rPr lang="en-GB" sz="2400" dirty="0">
                <a:latin typeface="Rockwell" panose="02060603020205020403" pitchFamily="18" charset="0"/>
              </a:rPr>
              <a:t>, </a:t>
            </a:r>
            <a:r>
              <a:rPr lang="en-GB" sz="2400" b="1" u="sng" dirty="0">
                <a:latin typeface="Rockwell" panose="02060603020205020403" pitchFamily="18" charset="0"/>
              </a:rPr>
              <a:t>name of the building</a:t>
            </a:r>
            <a:r>
              <a:rPr lang="en-GB" sz="2400" dirty="0">
                <a:latin typeface="Rockwell" panose="02060603020205020403" pitchFamily="18" charset="0"/>
              </a:rPr>
              <a:t> where the department is located, it’s </a:t>
            </a:r>
            <a:r>
              <a:rPr lang="en-GB" sz="2400" b="1" u="sng" dirty="0">
                <a:latin typeface="Rockwell" panose="02060603020205020403" pitchFamily="18" charset="0"/>
              </a:rPr>
              <a:t>budget</a:t>
            </a:r>
            <a:r>
              <a:rPr lang="en-GB" sz="2400" dirty="0">
                <a:latin typeface="Rockwell" panose="02060603020205020403" pitchFamily="18" charset="0"/>
              </a:rPr>
              <a:t> and the </a:t>
            </a:r>
            <a:r>
              <a:rPr lang="en-GB" sz="2400" b="1" u="sng" dirty="0">
                <a:latin typeface="Rockwell" panose="02060603020205020403" pitchFamily="18" charset="0"/>
              </a:rPr>
              <a:t>numbers of stuff</a:t>
            </a:r>
            <a:r>
              <a:rPr lang="en-GB" sz="2400" dirty="0">
                <a:latin typeface="Rockwell" panose="02060603020205020403" pitchFamily="18" charset="0"/>
              </a:rPr>
              <a:t> the department have.</a:t>
            </a:r>
          </a:p>
          <a:p>
            <a:pPr>
              <a:lnSpc>
                <a:spcPct val="120000"/>
              </a:lnSpc>
            </a:pPr>
            <a:endParaRPr lang="en-GB" sz="24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8D3EC88-49B4-4BB0-AC1C-7CA931A775C1}"/>
              </a:ext>
            </a:extLst>
          </p:cNvPr>
          <p:cNvSpPr txBox="1">
            <a:spLocks/>
          </p:cNvSpPr>
          <p:nvPr/>
        </p:nvSpPr>
        <p:spPr>
          <a:xfrm>
            <a:off x="677038" y="3409245"/>
            <a:ext cx="5808723" cy="28063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CREATE  TABLE  department (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	</a:t>
            </a:r>
            <a:r>
              <a:rPr lang="en-GB" sz="2000" dirty="0" err="1">
                <a:latin typeface="Rockwell" panose="02060603020205020403" pitchFamily="18" charset="0"/>
              </a:rPr>
              <a:t>dept_name</a:t>
            </a:r>
            <a:r>
              <a:rPr lang="en-GB" sz="2000" dirty="0">
                <a:latin typeface="Rockwell" panose="02060603020205020403" pitchFamily="18" charset="0"/>
              </a:rPr>
              <a:t>   	</a:t>
            </a:r>
            <a:r>
              <a:rPr lang="en-GB" sz="2000" b="1" dirty="0">
                <a:latin typeface="Rockwell" panose="02060603020205020403" pitchFamily="18" charset="0"/>
              </a:rPr>
              <a:t>varchar(100),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	building	</a:t>
            </a:r>
            <a:r>
              <a:rPr lang="en-GB" sz="2000" b="1" dirty="0">
                <a:latin typeface="Rockwell" panose="02060603020205020403" pitchFamily="18" charset="0"/>
              </a:rPr>
              <a:t>varchar(120),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	budget		</a:t>
            </a:r>
            <a:r>
              <a:rPr lang="en-GB" sz="2000" b="1" dirty="0">
                <a:latin typeface="Rockwell" panose="02060603020205020403" pitchFamily="18" charset="0"/>
              </a:rPr>
              <a:t>numeric(12,2),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	</a:t>
            </a:r>
            <a:r>
              <a:rPr lang="en-GB" sz="2000" dirty="0" err="1">
                <a:latin typeface="Rockwell" panose="02060603020205020403" pitchFamily="18" charset="0"/>
              </a:rPr>
              <a:t>num_staff</a:t>
            </a:r>
            <a:r>
              <a:rPr lang="en-GB" sz="2000" dirty="0">
                <a:latin typeface="Rockwell" panose="02060603020205020403" pitchFamily="18" charset="0"/>
              </a:rPr>
              <a:t>	</a:t>
            </a:r>
            <a:r>
              <a:rPr lang="en-GB" sz="2000" b="1" dirty="0">
                <a:latin typeface="Rockwell" panose="02060603020205020403" pitchFamily="18" charset="0"/>
              </a:rPr>
              <a:t>int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)</a:t>
            </a:r>
          </a:p>
        </p:txBody>
      </p:sp>
      <p:pic>
        <p:nvPicPr>
          <p:cNvPr id="16" name="Graphic 15" descr="Beaker">
            <a:extLst>
              <a:ext uri="{FF2B5EF4-FFF2-40B4-BE49-F238E27FC236}">
                <a16:creationId xmlns:a16="http://schemas.microsoft.com/office/drawing/2014/main" id="{7584D1D3-218E-463E-A3C6-A5DF27C88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13697">
            <a:off x="9919951" y="4295278"/>
            <a:ext cx="2243981" cy="224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59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80" y="309069"/>
            <a:ext cx="9238783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SQL DDL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86" y="2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5" name="Graphic 14" descr="Flask">
            <a:extLst>
              <a:ext uri="{FF2B5EF4-FFF2-40B4-BE49-F238E27FC236}">
                <a16:creationId xmlns:a16="http://schemas.microsoft.com/office/drawing/2014/main" id="{9D3DE2FF-5419-4477-9972-B1B671FD9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9292475" y="3652330"/>
            <a:ext cx="2829003" cy="2829003"/>
          </a:xfrm>
          <a:prstGeom prst="rect">
            <a:avLst/>
          </a:prstGeom>
        </p:spPr>
      </p:pic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11/23/23 10:04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575780" y="1240733"/>
            <a:ext cx="9848383" cy="49749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</a:pPr>
            <a:r>
              <a:rPr lang="en-GB" sz="2400" dirty="0">
                <a:latin typeface="Rockwell" panose="02060603020205020403" pitchFamily="18" charset="0"/>
              </a:rPr>
              <a:t>The set of relations in a database must be specified to the system by means of a data-definition language ( DDL ). The SQL DDL allows specification of not only a set of relations, but also information about each relation, including:</a:t>
            </a:r>
          </a:p>
          <a:p>
            <a:pPr algn="just">
              <a:lnSpc>
                <a:spcPct val="100000"/>
              </a:lnSpc>
            </a:pPr>
            <a:endParaRPr lang="en-GB" sz="24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• The names of each attribute of the schema.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• The </a:t>
            </a:r>
            <a:r>
              <a:rPr lang="en-GB" sz="2000" u="sng" dirty="0">
                <a:latin typeface="Rockwell" panose="02060603020205020403" pitchFamily="18" charset="0"/>
              </a:rPr>
              <a:t>types of values</a:t>
            </a:r>
            <a:r>
              <a:rPr lang="en-GB" sz="2000" dirty="0">
                <a:latin typeface="Rockwell" panose="02060603020205020403" pitchFamily="18" charset="0"/>
              </a:rPr>
              <a:t> associated with each attribute.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• The integrity constraints.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• The set of indices to be maintained for each relation.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• The security and authorization information for each relation.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• The physical storage structure of each relation on disk</a:t>
            </a:r>
          </a:p>
        </p:txBody>
      </p:sp>
    </p:spTree>
    <p:extLst>
      <p:ext uri="{BB962C8B-B14F-4D97-AF65-F5344CB8AC3E}">
        <p14:creationId xmlns:p14="http://schemas.microsoft.com/office/powerpoint/2010/main" val="2668861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706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SQL Data types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11/23/23 10:04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838200" y="1082641"/>
            <a:ext cx="9848383" cy="5486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b="1" dirty="0">
                <a:latin typeface="Rockwell" panose="02060603020205020403" pitchFamily="18" charset="0"/>
              </a:rPr>
              <a:t>char(n)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A fixed-length character string with user-specified length n.  The full form, </a:t>
            </a:r>
            <a:r>
              <a:rPr lang="en-GB" sz="2000" b="1" dirty="0">
                <a:latin typeface="Rockwell" panose="02060603020205020403" pitchFamily="18" charset="0"/>
              </a:rPr>
              <a:t>character</a:t>
            </a:r>
            <a:r>
              <a:rPr lang="en-GB" sz="2000" dirty="0">
                <a:latin typeface="Rockwell" panose="02060603020205020403" pitchFamily="18" charset="0"/>
              </a:rPr>
              <a:t>, can also be used instead.</a:t>
            </a:r>
          </a:p>
          <a:p>
            <a:pPr algn="just">
              <a:lnSpc>
                <a:spcPct val="120000"/>
              </a:lnSpc>
            </a:pPr>
            <a:endParaRPr lang="en-GB" sz="20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b="1" dirty="0">
                <a:latin typeface="Rockwell" panose="02060603020205020403" pitchFamily="18" charset="0"/>
              </a:rPr>
              <a:t>varchar(n) 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A variable-length character string with user-specified maximum length n. </a:t>
            </a:r>
          </a:p>
          <a:p>
            <a:pPr algn="just">
              <a:lnSpc>
                <a:spcPct val="120000"/>
              </a:lnSpc>
            </a:pPr>
            <a:endParaRPr lang="en-GB" sz="20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b="1" dirty="0">
                <a:latin typeface="Rockwell" panose="02060603020205020403" pitchFamily="18" charset="0"/>
              </a:rPr>
              <a:t>int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An integer. The full form, </a:t>
            </a:r>
            <a:r>
              <a:rPr lang="en-GB" sz="2000" b="1" dirty="0">
                <a:latin typeface="Rockwell" panose="02060603020205020403" pitchFamily="18" charset="0"/>
              </a:rPr>
              <a:t>integer</a:t>
            </a:r>
            <a:r>
              <a:rPr lang="en-GB" sz="2000" dirty="0">
                <a:latin typeface="Rockwell" panose="02060603020205020403" pitchFamily="18" charset="0"/>
              </a:rPr>
              <a:t>, is equivalent.</a:t>
            </a:r>
          </a:p>
          <a:p>
            <a:pPr algn="just">
              <a:lnSpc>
                <a:spcPct val="120000"/>
              </a:lnSpc>
            </a:pPr>
            <a:endParaRPr lang="en-GB" sz="20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b="1" dirty="0" err="1">
                <a:latin typeface="Rockwell" panose="02060603020205020403" pitchFamily="18" charset="0"/>
              </a:rPr>
              <a:t>smallint</a:t>
            </a:r>
            <a:endParaRPr lang="en-GB" sz="2000" b="1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A small integer (a </a:t>
            </a:r>
            <a:r>
              <a:rPr lang="en-GB" sz="2000" u="sng" dirty="0">
                <a:latin typeface="Rockwell" panose="02060603020205020403" pitchFamily="18" charset="0"/>
              </a:rPr>
              <a:t>machine-dependent</a:t>
            </a:r>
            <a:r>
              <a:rPr lang="en-GB" sz="2000" dirty="0">
                <a:latin typeface="Rockwell" panose="02060603020205020403" pitchFamily="18" charset="0"/>
              </a:rPr>
              <a:t> subset of the integer type).</a:t>
            </a:r>
          </a:p>
          <a:p>
            <a:pPr algn="just">
              <a:lnSpc>
                <a:spcPct val="120000"/>
              </a:lnSpc>
            </a:pP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336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850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SQL Data types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F09CF-3362-453A-9463-F6669A9D3E01}"/>
              </a:ext>
            </a:extLst>
          </p:cNvPr>
          <p:cNvGrpSpPr/>
          <p:nvPr/>
        </p:nvGrpSpPr>
        <p:grpSpPr>
          <a:xfrm>
            <a:off x="9055686" y="2"/>
            <a:ext cx="3136324" cy="6858000"/>
            <a:chOff x="9055676" y="0"/>
            <a:chExt cx="313632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03AE892-EBD6-40F1-851B-FEADBD59429F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318653-1A38-442C-BA0F-F2C51149BCFF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5D63D1-E9CE-42BF-BD4D-374FD0293155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rgbClr val="FFD3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4EE865-9F0D-4531-A737-E13A557C0277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1183CB-C5B0-498A-A49C-4180134C74B0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5" name="Graphic 14" descr="Beaker">
            <a:extLst>
              <a:ext uri="{FF2B5EF4-FFF2-40B4-BE49-F238E27FC236}">
                <a16:creationId xmlns:a16="http://schemas.microsoft.com/office/drawing/2014/main" id="{9061DD78-BB9C-4482-9F45-950D279B8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213697">
            <a:off x="10560119" y="4459538"/>
            <a:ext cx="1945260" cy="194526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48AADB8-30A6-4C68-80BD-78A9A31EC3F9}"/>
              </a:ext>
            </a:extLst>
          </p:cNvPr>
          <p:cNvSpPr txBox="1">
            <a:spLocks/>
          </p:cNvSpPr>
          <p:nvPr/>
        </p:nvSpPr>
        <p:spPr>
          <a:xfrm>
            <a:off x="878911" y="1089663"/>
            <a:ext cx="9828065" cy="45198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en-GB" sz="2000" b="1" dirty="0">
                <a:latin typeface="Rockwell" panose="02060603020205020403" pitchFamily="18" charset="0"/>
              </a:rPr>
              <a:t>numeric(</a:t>
            </a:r>
            <a:r>
              <a:rPr lang="en-GB" sz="2000" b="1" dirty="0" err="1">
                <a:latin typeface="Rockwell" panose="02060603020205020403" pitchFamily="18" charset="0"/>
              </a:rPr>
              <a:t>p,d</a:t>
            </a:r>
            <a:r>
              <a:rPr lang="en-GB" sz="2000" b="1" dirty="0">
                <a:latin typeface="Rockwell" panose="02060603020205020403" pitchFamily="18" charset="0"/>
              </a:rPr>
              <a:t>)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A fixed-point number with user-specified precision. The number consists of p digits (plus a sign), and d of the p digits are to the right of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the decimal point. </a:t>
            </a:r>
            <a:r>
              <a:rPr lang="en-GB" sz="2000" dirty="0">
                <a:solidFill>
                  <a:srgbClr val="C00000"/>
                </a:solidFill>
                <a:latin typeface="Rockwell" panose="02060603020205020403" pitchFamily="18" charset="0"/>
              </a:rPr>
              <a:t>Thus, numeric(3,1) allows 44.5 to be stored, but neither 444.5 or 0.32 can be stored exactly in a field of this type</a:t>
            </a:r>
            <a:r>
              <a:rPr lang="en-GB" sz="2000" dirty="0">
                <a:latin typeface="Rockwell" panose="02060603020205020403" pitchFamily="18" charset="0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GB" sz="20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b="1" dirty="0">
                <a:latin typeface="Rockwell" panose="02060603020205020403" pitchFamily="18" charset="0"/>
              </a:rPr>
              <a:t>real</a:t>
            </a:r>
            <a:r>
              <a:rPr lang="en-GB" sz="2000" dirty="0">
                <a:latin typeface="Rockwell" panose="02060603020205020403" pitchFamily="18" charset="0"/>
              </a:rPr>
              <a:t>, </a:t>
            </a:r>
            <a:r>
              <a:rPr lang="en-GB" sz="2000" b="1" dirty="0">
                <a:latin typeface="Rockwell" panose="02060603020205020403" pitchFamily="18" charset="0"/>
              </a:rPr>
              <a:t>double precision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Floating-point and double-precision floating-point numbers with </a:t>
            </a:r>
            <a:r>
              <a:rPr lang="en-GB" sz="2000" u="sng" dirty="0">
                <a:latin typeface="Rockwell" panose="02060603020205020403" pitchFamily="18" charset="0"/>
              </a:rPr>
              <a:t>machine-dependent precision.</a:t>
            </a:r>
          </a:p>
          <a:p>
            <a:pPr algn="just">
              <a:lnSpc>
                <a:spcPct val="120000"/>
              </a:lnSpc>
            </a:pPr>
            <a:endParaRPr lang="en-GB" sz="2000" dirty="0">
              <a:latin typeface="Rockwell" panose="02060603020205020403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GB" sz="2000" b="1" dirty="0">
                <a:latin typeface="Rockwell" panose="02060603020205020403" pitchFamily="18" charset="0"/>
              </a:rPr>
              <a:t>float(n)</a:t>
            </a:r>
          </a:p>
          <a:p>
            <a:pPr algn="just">
              <a:lnSpc>
                <a:spcPct val="120000"/>
              </a:lnSpc>
            </a:pPr>
            <a:r>
              <a:rPr lang="en-GB" sz="2000" dirty="0">
                <a:latin typeface="Rockwell" panose="02060603020205020403" pitchFamily="18" charset="0"/>
              </a:rPr>
              <a:t>A floating-point number, with precision of at least n digits.</a:t>
            </a:r>
            <a:endParaRPr lang="en-GB" sz="2000" dirty="0">
              <a:solidFill>
                <a:schemeClr val="accent6">
                  <a:lumMod val="7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456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257-3980-4551-868A-26DC3CB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850"/>
            <a:ext cx="8378529" cy="577672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5">
                    <a:lumMod val="50000"/>
                  </a:schemeClr>
                </a:solidFill>
                <a:latin typeface="Rockwell" panose="02060603020205020403" pitchFamily="18" charset="0"/>
              </a:rPr>
              <a:t>MY SQL Data types </a:t>
            </a:r>
            <a:endParaRPr lang="en-GB" sz="3200" dirty="0">
              <a:solidFill>
                <a:srgbClr val="FF0000"/>
              </a:solidFill>
              <a:latin typeface="Rockwell" panose="02060603020205020403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C15E21A-C111-4D39-BB47-E83988E5A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86" y="2"/>
            <a:ext cx="3193475" cy="6954260"/>
            <a:chOff x="9055676" y="0"/>
            <a:chExt cx="3193475" cy="695426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EF09CF-3362-453A-9463-F6669A9D3E01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03AE892-EBD6-40F1-851B-FEADBD59429F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4318653-1A38-442C-BA0F-F2C51149BCFF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5D63D1-E9CE-42BF-BD4D-374FD0293155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rgbClr val="FFD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A4EE865-9F0D-4531-A737-E13A557C0277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1183CB-C5B0-498A-A49C-4180134C74B0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en-US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pic>
          <p:nvPicPr>
            <p:cNvPr id="12" name="Graphic 11" descr="Test tubes">
              <a:extLst>
                <a:ext uri="{FF2B5EF4-FFF2-40B4-BE49-F238E27FC236}">
                  <a16:creationId xmlns:a16="http://schemas.microsoft.com/office/drawing/2014/main" id="{57BD2CFA-105C-4606-859E-A8413C62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50534" y="4155643"/>
              <a:ext cx="2798617" cy="2798617"/>
            </a:xfrm>
            <a:prstGeom prst="rect">
              <a:avLst/>
            </a:prstGeom>
          </p:spPr>
        </p:pic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62BB48C9-39FA-466F-BB41-A8BADA9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377">
              <a:defRPr/>
            </a:pPr>
            <a:fld id="{12041C90-B675-4B34-96B6-C3EF71B60753}" type="datetime8">
              <a:rPr lang="en-001">
                <a:solidFill>
                  <a:prstClr val="black"/>
                </a:solidFill>
              </a:rPr>
              <a:pPr defTabSz="914377">
                <a:defRPr/>
              </a:pPr>
              <a:t>11/23/23 10:04 AM</a:t>
            </a:fld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20A5F6-CED8-4A96-A1D7-9DE7E1A90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70522"/>
            <a:ext cx="7050736" cy="4027343"/>
          </a:xfrm>
          <a:prstGeom prst="rect">
            <a:avLst/>
          </a:prstGeom>
        </p:spPr>
      </p:pic>
      <p:sp>
        <p:nvSpPr>
          <p:cNvPr id="14" name="TextBox 13">
            <a:hlinkClick r:id="rId5"/>
            <a:extLst>
              <a:ext uri="{FF2B5EF4-FFF2-40B4-BE49-F238E27FC236}">
                <a16:creationId xmlns:a16="http://schemas.microsoft.com/office/drawing/2014/main" id="{F32D302A-1A43-4FDF-A75F-F8FD927CC0B2}"/>
              </a:ext>
            </a:extLst>
          </p:cNvPr>
          <p:cNvSpPr txBox="1"/>
          <p:nvPr/>
        </p:nvSpPr>
        <p:spPr>
          <a:xfrm>
            <a:off x="759070" y="5255975"/>
            <a:ext cx="9828064" cy="7978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rtlCol="0" anchor="t"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b="1" dirty="0">
                <a:latin typeface="Rockwell" panose="02060603020205020403" pitchFamily="18" charset="0"/>
              </a:rPr>
              <a:t>For More About My SQL Datatypes</a:t>
            </a:r>
            <a:endParaRPr lang="en-US" b="1" dirty="0">
              <a:latin typeface="Rockwell" panose="02060603020205020403" pitchFamily="18" charset="0"/>
              <a:hlinkClick r:id="rId5"/>
            </a:endParaRP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Rockwell" panose="02060603020205020403" pitchFamily="18" charset="0"/>
                <a:hlinkClick r:id="rId5"/>
              </a:rPr>
              <a:t>https://www.tutorialspoint.com/mysql/mysql-data-types.htm</a:t>
            </a:r>
            <a:endParaRPr lang="en-US" b="1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1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 algn="just">
          <a:lnSpc>
            <a:spcPct val="120000"/>
          </a:lnSpc>
          <a:defRPr sz="2400" b="1" dirty="0" smtClean="0">
            <a:latin typeface="Rockwell" panose="02060603020205020403" pitchFamily="18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TF33787325_Lab safety_AAS_v3" id="{898BC5E2-691B-4B41-A97D-F35AD4FFF20D}" vid="{295F60D3-032D-43CA-A300-E4752067AD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E59094-1E6F-42D5-A62B-D0344AFFF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096A91-93C8-4C7A-BF68-944591874A6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04BA817-A03C-4EA3-86C4-6E42BD37F5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0</TotalTime>
  <Words>657</Words>
  <Application>Microsoft Macintosh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Helvetica</vt:lpstr>
      <vt:lpstr>Monotype Sorts</vt:lpstr>
      <vt:lpstr>Rockwell</vt:lpstr>
      <vt:lpstr>Tahoma</vt:lpstr>
      <vt:lpstr>Office Theme</vt:lpstr>
      <vt:lpstr>DBMS</vt:lpstr>
      <vt:lpstr>Things we will complete today</vt:lpstr>
      <vt:lpstr>Define A Table</vt:lpstr>
      <vt:lpstr>Let’s Define a table in plain English</vt:lpstr>
      <vt:lpstr>Let’s Define a table in SQL</vt:lpstr>
      <vt:lpstr>SQL DDL</vt:lpstr>
      <vt:lpstr>SQL Data types</vt:lpstr>
      <vt:lpstr>SQL Data types</vt:lpstr>
      <vt:lpstr>MY SQL Data types </vt:lpstr>
      <vt:lpstr>Integrity Constraints in Create Table</vt:lpstr>
      <vt:lpstr>(Almost) Full Definition a table in SQL</vt:lpstr>
      <vt:lpstr>Schema modification</vt:lpstr>
      <vt:lpstr>Adding a column</vt:lpstr>
      <vt:lpstr>Removing a column</vt:lpstr>
      <vt:lpstr>PowerPoint Presentation</vt:lpstr>
      <vt:lpstr>PowerPoint Presentation</vt:lpstr>
      <vt:lpstr>PowerPoint Presentation</vt:lpstr>
      <vt:lpstr>Demo.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2019-07-19T05:32:34Z</dcterms:created>
  <dcterms:modified xsi:type="dcterms:W3CDTF">2023-11-23T05:21:11Z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