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148730-CBBC-4916-AA9A-6A2F4CEA9FAA}">
  <a:tblStyle styleId="{3A148730-CBBC-4916-AA9A-6A2F4CEA9F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client has this business</a:t>
            </a:r>
            <a:endParaRPr/>
          </a:p>
          <a:p>
            <a:pPr marL="0" lvl="0" indent="0" algn="l" rtl="0">
              <a:spcBef>
                <a:spcPts val="0"/>
              </a:spcBef>
              <a:spcAft>
                <a:spcPts val="0"/>
              </a:spcAft>
              <a:buNone/>
            </a:pPr>
            <a:r>
              <a:rPr lang="en"/>
              <a:t>We are presenting to you angel investors about this business.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5be36b69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5be36b6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5be36b69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5be36b69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5be36b69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5be36b69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5be36b6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5be36b6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85cbc0dc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85cbc0dc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5be36b69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5be36b6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85cbc0dc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85cbc0dc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843cecc9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843cecc9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5be36b69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5be36b6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5be36b69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5be36b6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5be36b69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5be36b6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59675" y="1257300"/>
            <a:ext cx="8542800" cy="1588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Bud Jaegar </a:t>
            </a:r>
            <a:endParaRPr/>
          </a:p>
          <a:p>
            <a:pPr marL="0" lvl="0" indent="0" algn="ctr" rtl="0">
              <a:spcBef>
                <a:spcPts val="0"/>
              </a:spcBef>
              <a:spcAft>
                <a:spcPts val="0"/>
              </a:spcAft>
              <a:buNone/>
            </a:pPr>
            <a:r>
              <a:rPr lang="en"/>
              <a:t>- Drink your way, charge our way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a:bodyPr>
          <a:lstStyle/>
          <a:p>
            <a:pPr marL="0" lvl="0" indent="0" algn="ctr" rtl="0">
              <a:spcBef>
                <a:spcPts val="0"/>
              </a:spcBef>
              <a:spcAft>
                <a:spcPts val="0"/>
              </a:spcAft>
              <a:buNone/>
            </a:pPr>
            <a:r>
              <a:rPr lang="en"/>
              <a:t>Minh Doan - Pauline Saintil - Prafull Pande - Xianya Zhong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evaluation and KPIs</a:t>
            </a:r>
            <a:endParaRPr/>
          </a:p>
        </p:txBody>
      </p:sp>
      <p:graphicFrame>
        <p:nvGraphicFramePr>
          <p:cNvPr id="146" name="Google Shape;146;p23"/>
          <p:cNvGraphicFramePr/>
          <p:nvPr/>
        </p:nvGraphicFramePr>
        <p:xfrm>
          <a:off x="455575" y="1216925"/>
          <a:ext cx="3000000" cy="3000000"/>
        </p:xfrm>
        <a:graphic>
          <a:graphicData uri="http://schemas.openxmlformats.org/drawingml/2006/table">
            <a:tbl>
              <a:tblPr>
                <a:noFill/>
                <a:tableStyleId>{3A148730-CBBC-4916-AA9A-6A2F4CEA9FAA}</a:tableStyleId>
              </a:tblPr>
              <a:tblGrid>
                <a:gridCol w="2696025">
                  <a:extLst>
                    <a:ext uri="{9D8B030D-6E8A-4147-A177-3AD203B41FA5}">
                      <a16:colId xmlns:a16="http://schemas.microsoft.com/office/drawing/2014/main" val="20000"/>
                    </a:ext>
                  </a:extLst>
                </a:gridCol>
              </a:tblGrid>
              <a:tr h="400975">
                <a:tc>
                  <a:txBody>
                    <a:bodyPr/>
                    <a:lstStyle/>
                    <a:p>
                      <a:pPr marL="0" lvl="0" indent="0" algn="l" rtl="0">
                        <a:spcBef>
                          <a:spcPts val="0"/>
                        </a:spcBef>
                        <a:spcAft>
                          <a:spcPts val="0"/>
                        </a:spcAft>
                        <a:buNone/>
                      </a:pPr>
                      <a:r>
                        <a:rPr lang="en">
                          <a:solidFill>
                            <a:schemeClr val="dk1"/>
                          </a:solidFill>
                        </a:rPr>
                        <a:t>Marketing</a:t>
                      </a:r>
                      <a:endParaRPr>
                        <a:solidFill>
                          <a:schemeClr val="dk1"/>
                        </a:solidFill>
                      </a:endParaRPr>
                    </a:p>
                  </a:txBody>
                  <a:tcPr marL="91425" marR="91425" marT="91425" marB="91425"/>
                </a:tc>
                <a:extLst>
                  <a:ext uri="{0D108BD9-81ED-4DB2-BD59-A6C34878D82A}">
                    <a16:rowId xmlns:a16="http://schemas.microsoft.com/office/drawing/2014/main" val="10000"/>
                  </a:ext>
                </a:extLst>
              </a:tr>
              <a:tr h="746475">
                <a:tc>
                  <a:txBody>
                    <a:bodyPr/>
                    <a:lstStyle/>
                    <a:p>
                      <a:pPr marL="228600" lvl="0" indent="-203200" algn="l" rtl="0">
                        <a:spcBef>
                          <a:spcPts val="0"/>
                        </a:spcBef>
                        <a:spcAft>
                          <a:spcPts val="0"/>
                        </a:spcAft>
                        <a:buClr>
                          <a:schemeClr val="dk1"/>
                        </a:buClr>
                        <a:buSzPts val="1400"/>
                        <a:buChar char="●"/>
                      </a:pPr>
                      <a:r>
                        <a:rPr lang="en">
                          <a:solidFill>
                            <a:schemeClr val="dk1"/>
                          </a:solidFill>
                        </a:rPr>
                        <a:t>Customer convert</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Customer demographic</a:t>
                      </a:r>
                      <a:endParaRPr>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47" name="Google Shape;147;p23"/>
          <p:cNvGraphicFramePr/>
          <p:nvPr/>
        </p:nvGraphicFramePr>
        <p:xfrm>
          <a:off x="5175975" y="2781550"/>
          <a:ext cx="3000000" cy="3000000"/>
        </p:xfrm>
        <a:graphic>
          <a:graphicData uri="http://schemas.openxmlformats.org/drawingml/2006/table">
            <a:tbl>
              <a:tblPr>
                <a:noFill/>
                <a:tableStyleId>{3A148730-CBBC-4916-AA9A-6A2F4CEA9FAA}</a:tableStyleId>
              </a:tblPr>
              <a:tblGrid>
                <a:gridCol w="2083100">
                  <a:extLst>
                    <a:ext uri="{9D8B030D-6E8A-4147-A177-3AD203B41FA5}">
                      <a16:colId xmlns:a16="http://schemas.microsoft.com/office/drawing/2014/main" val="20000"/>
                    </a:ext>
                  </a:extLst>
                </a:gridCol>
              </a:tblGrid>
              <a:tr h="381625">
                <a:tc>
                  <a:txBody>
                    <a:bodyPr/>
                    <a:lstStyle/>
                    <a:p>
                      <a:pPr marL="0" lvl="0" indent="0" algn="l" rtl="0">
                        <a:spcBef>
                          <a:spcPts val="0"/>
                        </a:spcBef>
                        <a:spcAft>
                          <a:spcPts val="0"/>
                        </a:spcAft>
                        <a:buNone/>
                      </a:pPr>
                      <a:r>
                        <a:rPr lang="en">
                          <a:solidFill>
                            <a:schemeClr val="dk1"/>
                          </a:solidFill>
                        </a:rPr>
                        <a:t>Organization</a:t>
                      </a:r>
                      <a:endParaRPr>
                        <a:solidFill>
                          <a:schemeClr val="dk1"/>
                        </a:solidFill>
                      </a:endParaRPr>
                    </a:p>
                  </a:txBody>
                  <a:tcPr marL="91425" marR="91425" marT="91425" marB="91425"/>
                </a:tc>
                <a:extLst>
                  <a:ext uri="{0D108BD9-81ED-4DB2-BD59-A6C34878D82A}">
                    <a16:rowId xmlns:a16="http://schemas.microsoft.com/office/drawing/2014/main" val="10000"/>
                  </a:ext>
                </a:extLst>
              </a:tr>
              <a:tr h="929675">
                <a:tc>
                  <a:txBody>
                    <a:bodyPr/>
                    <a:lstStyle/>
                    <a:p>
                      <a:pPr marL="228600" lvl="0" indent="-203200" algn="l" rtl="0">
                        <a:spcBef>
                          <a:spcPts val="0"/>
                        </a:spcBef>
                        <a:spcAft>
                          <a:spcPts val="0"/>
                        </a:spcAft>
                        <a:buClr>
                          <a:schemeClr val="dk1"/>
                        </a:buClr>
                        <a:buSzPts val="1400"/>
                        <a:buChar char="●"/>
                      </a:pPr>
                      <a:r>
                        <a:rPr lang="en">
                          <a:solidFill>
                            <a:schemeClr val="dk1"/>
                          </a:solidFill>
                        </a:rPr>
                        <a:t>Effective evaluation</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Productivity</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Average salary </a:t>
                      </a:r>
                      <a:endParaRPr>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48" name="Google Shape;148;p23"/>
          <p:cNvGraphicFramePr/>
          <p:nvPr/>
        </p:nvGraphicFramePr>
        <p:xfrm>
          <a:off x="3346925" y="1221525"/>
          <a:ext cx="3000000" cy="3000000"/>
        </p:xfrm>
        <a:graphic>
          <a:graphicData uri="http://schemas.openxmlformats.org/drawingml/2006/table">
            <a:tbl>
              <a:tblPr>
                <a:noFill/>
                <a:tableStyleId>{3A148730-CBBC-4916-AA9A-6A2F4CEA9FAA}</a:tableStyleId>
              </a:tblPr>
              <a:tblGrid>
                <a:gridCol w="2242725">
                  <a:extLst>
                    <a:ext uri="{9D8B030D-6E8A-4147-A177-3AD203B41FA5}">
                      <a16:colId xmlns:a16="http://schemas.microsoft.com/office/drawing/2014/main" val="20000"/>
                    </a:ext>
                  </a:extLst>
                </a:gridCol>
              </a:tblGrid>
              <a:tr h="238175">
                <a:tc>
                  <a:txBody>
                    <a:bodyPr/>
                    <a:lstStyle/>
                    <a:p>
                      <a:pPr marL="0" lvl="0" indent="0" algn="l" rtl="0">
                        <a:spcBef>
                          <a:spcPts val="0"/>
                        </a:spcBef>
                        <a:spcAft>
                          <a:spcPts val="0"/>
                        </a:spcAft>
                        <a:buNone/>
                      </a:pPr>
                      <a:r>
                        <a:rPr lang="en">
                          <a:solidFill>
                            <a:schemeClr val="dk1"/>
                          </a:solidFill>
                        </a:rPr>
                        <a:t>Operation</a:t>
                      </a:r>
                      <a:endParaRPr>
                        <a:solidFill>
                          <a:schemeClr val="dk1"/>
                        </a:solidFill>
                      </a:endParaRPr>
                    </a:p>
                  </a:txBody>
                  <a:tcPr marL="91425" marR="91425" marT="91425" marB="91425"/>
                </a:tc>
                <a:extLst>
                  <a:ext uri="{0D108BD9-81ED-4DB2-BD59-A6C34878D82A}">
                    <a16:rowId xmlns:a16="http://schemas.microsoft.com/office/drawing/2014/main" val="10000"/>
                  </a:ext>
                </a:extLst>
              </a:tr>
              <a:tr h="751250">
                <a:tc>
                  <a:txBody>
                    <a:bodyPr/>
                    <a:lstStyle/>
                    <a:p>
                      <a:pPr marL="228600" lvl="0" indent="-203200" algn="l" rtl="0">
                        <a:spcBef>
                          <a:spcPts val="0"/>
                        </a:spcBef>
                        <a:spcAft>
                          <a:spcPts val="0"/>
                        </a:spcAft>
                        <a:buClr>
                          <a:schemeClr val="dk1"/>
                        </a:buClr>
                        <a:buSzPts val="1400"/>
                        <a:buChar char="●"/>
                      </a:pPr>
                      <a:r>
                        <a:rPr lang="en">
                          <a:solidFill>
                            <a:schemeClr val="dk1"/>
                          </a:solidFill>
                        </a:rPr>
                        <a:t>Production quantities</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Cut-off production</a:t>
                      </a:r>
                      <a:endParaRPr>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49" name="Google Shape;149;p23"/>
          <p:cNvGraphicFramePr/>
          <p:nvPr/>
        </p:nvGraphicFramePr>
        <p:xfrm>
          <a:off x="2031750" y="2781550"/>
          <a:ext cx="3000000" cy="3000000"/>
        </p:xfrm>
        <a:graphic>
          <a:graphicData uri="http://schemas.openxmlformats.org/drawingml/2006/table">
            <a:tbl>
              <a:tblPr>
                <a:noFill/>
                <a:tableStyleId>{3A148730-CBBC-4916-AA9A-6A2F4CEA9FAA}</a:tableStyleId>
              </a:tblPr>
              <a:tblGrid>
                <a:gridCol w="20831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a:solidFill>
                            <a:schemeClr val="dk1"/>
                          </a:solidFill>
                        </a:rPr>
                        <a:t>Finance</a:t>
                      </a:r>
                      <a:endParaRPr>
                        <a:solidFill>
                          <a:schemeClr val="dk1"/>
                        </a:solidFill>
                      </a:endParaRPr>
                    </a:p>
                  </a:txBody>
                  <a:tcPr marL="91425" marR="91425" marT="91425" marB="91425"/>
                </a:tc>
                <a:extLst>
                  <a:ext uri="{0D108BD9-81ED-4DB2-BD59-A6C34878D82A}">
                    <a16:rowId xmlns:a16="http://schemas.microsoft.com/office/drawing/2014/main" val="10000"/>
                  </a:ext>
                </a:extLst>
              </a:tr>
              <a:tr h="915100">
                <a:tc>
                  <a:txBody>
                    <a:bodyPr/>
                    <a:lstStyle/>
                    <a:p>
                      <a:pPr marL="228600" lvl="0" indent="-203200" algn="l" rtl="0">
                        <a:spcBef>
                          <a:spcPts val="0"/>
                        </a:spcBef>
                        <a:spcAft>
                          <a:spcPts val="0"/>
                        </a:spcAft>
                        <a:buClr>
                          <a:schemeClr val="dk1"/>
                        </a:buClr>
                        <a:buSzPts val="1400"/>
                        <a:buChar char="●"/>
                      </a:pPr>
                      <a:r>
                        <a:rPr lang="en">
                          <a:solidFill>
                            <a:schemeClr val="dk1"/>
                          </a:solidFill>
                        </a:rPr>
                        <a:t>Monthly revenue</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Monthly waste</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Monthly consumers</a:t>
                      </a:r>
                      <a:endParaRPr>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50" name="Google Shape;150;p23"/>
          <p:cNvGraphicFramePr/>
          <p:nvPr/>
        </p:nvGraphicFramePr>
        <p:xfrm>
          <a:off x="5949250" y="1216925"/>
          <a:ext cx="3000000" cy="3000000"/>
        </p:xfrm>
        <a:graphic>
          <a:graphicData uri="http://schemas.openxmlformats.org/drawingml/2006/table">
            <a:tbl>
              <a:tblPr>
                <a:noFill/>
                <a:tableStyleId>{3A148730-CBBC-4916-AA9A-6A2F4CEA9FAA}</a:tableStyleId>
              </a:tblPr>
              <a:tblGrid>
                <a:gridCol w="2393825">
                  <a:extLst>
                    <a:ext uri="{9D8B030D-6E8A-4147-A177-3AD203B41FA5}">
                      <a16:colId xmlns:a16="http://schemas.microsoft.com/office/drawing/2014/main" val="20000"/>
                    </a:ext>
                  </a:extLst>
                </a:gridCol>
              </a:tblGrid>
              <a:tr h="393050">
                <a:tc>
                  <a:txBody>
                    <a:bodyPr/>
                    <a:lstStyle/>
                    <a:p>
                      <a:pPr marL="0" lvl="0" indent="0" algn="l" rtl="0">
                        <a:spcBef>
                          <a:spcPts val="0"/>
                        </a:spcBef>
                        <a:spcAft>
                          <a:spcPts val="0"/>
                        </a:spcAft>
                        <a:buNone/>
                      </a:pPr>
                      <a:r>
                        <a:rPr lang="en">
                          <a:solidFill>
                            <a:schemeClr val="dk1"/>
                          </a:solidFill>
                        </a:rPr>
                        <a:t>Innovation</a:t>
                      </a:r>
                      <a:endParaRPr>
                        <a:solidFill>
                          <a:schemeClr val="dk1"/>
                        </a:solidFill>
                      </a:endParaRPr>
                    </a:p>
                  </a:txBody>
                  <a:tcPr marL="91425" marR="91425" marT="91425" marB="91425"/>
                </a:tc>
                <a:extLst>
                  <a:ext uri="{0D108BD9-81ED-4DB2-BD59-A6C34878D82A}">
                    <a16:rowId xmlns:a16="http://schemas.microsoft.com/office/drawing/2014/main" val="10000"/>
                  </a:ext>
                </a:extLst>
              </a:tr>
              <a:tr h="754400">
                <a:tc>
                  <a:txBody>
                    <a:bodyPr/>
                    <a:lstStyle/>
                    <a:p>
                      <a:pPr marL="228600" lvl="0" indent="-203200" algn="l" rtl="0">
                        <a:spcBef>
                          <a:spcPts val="0"/>
                        </a:spcBef>
                        <a:spcAft>
                          <a:spcPts val="0"/>
                        </a:spcAft>
                        <a:buClr>
                          <a:schemeClr val="dk1"/>
                        </a:buClr>
                        <a:buSzPts val="1400"/>
                        <a:buChar char="●"/>
                      </a:pPr>
                      <a:r>
                        <a:rPr lang="en">
                          <a:solidFill>
                            <a:schemeClr val="dk1"/>
                          </a:solidFill>
                        </a:rPr>
                        <a:t>New brews</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Efficiency improvement</a:t>
                      </a:r>
                      <a:endParaRPr>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strategy &amp; Implementation plan (6-months)</a:t>
            </a:r>
            <a:endParaRPr/>
          </a:p>
        </p:txBody>
      </p:sp>
      <p:sp>
        <p:nvSpPr>
          <p:cNvPr id="156" name="Google Shape;156;p24"/>
          <p:cNvSpPr txBox="1"/>
          <p:nvPr/>
        </p:nvSpPr>
        <p:spPr>
          <a:xfrm>
            <a:off x="45700" y="2979400"/>
            <a:ext cx="2323200" cy="12621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chemeClr val="dk1"/>
              </a:buClr>
              <a:buSzPts val="1400"/>
              <a:buChar char="●"/>
            </a:pPr>
            <a:r>
              <a:rPr lang="en">
                <a:solidFill>
                  <a:schemeClr val="dk1"/>
                </a:solidFill>
              </a:rPr>
              <a:t>Renovation of location</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Install tanks &amp; utilities</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Depositing ingredients</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Begin marketing</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Begin brewing (week 2)</a:t>
            </a:r>
            <a:endParaRPr>
              <a:solidFill>
                <a:schemeClr val="dk1"/>
              </a:solidFill>
            </a:endParaRPr>
          </a:p>
        </p:txBody>
      </p:sp>
      <p:sp>
        <p:nvSpPr>
          <p:cNvPr id="157" name="Google Shape;157;p24"/>
          <p:cNvSpPr txBox="1"/>
          <p:nvPr/>
        </p:nvSpPr>
        <p:spPr>
          <a:xfrm>
            <a:off x="3019250" y="2985300"/>
            <a:ext cx="2937600" cy="1693200"/>
          </a:xfrm>
          <a:prstGeom prst="rect">
            <a:avLst/>
          </a:prstGeom>
          <a:noFill/>
          <a:ln w="19050"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Begin reviewing KPI performance:</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Monthly Finance</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Marketing efficient</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Worker evaluation</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Productional cut-off</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New brew and process efficiency </a:t>
            </a:r>
            <a:endParaRPr>
              <a:solidFill>
                <a:schemeClr val="dk1"/>
              </a:solidFill>
            </a:endParaRPr>
          </a:p>
        </p:txBody>
      </p:sp>
      <p:sp>
        <p:nvSpPr>
          <p:cNvPr id="158" name="Google Shape;158;p24"/>
          <p:cNvSpPr txBox="1"/>
          <p:nvPr/>
        </p:nvSpPr>
        <p:spPr>
          <a:xfrm>
            <a:off x="501300" y="1075500"/>
            <a:ext cx="3593100" cy="1046700"/>
          </a:xfrm>
          <a:prstGeom prst="rect">
            <a:avLst/>
          </a:prstGeom>
          <a:noFill/>
          <a:ln w="19050" cap="flat" cmpd="sng">
            <a:solidFill>
              <a:srgbClr val="E69138"/>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chemeClr val="dk1"/>
              </a:buClr>
              <a:buSzPts val="1400"/>
              <a:buChar char="●"/>
            </a:pPr>
            <a:r>
              <a:rPr lang="en">
                <a:solidFill>
                  <a:schemeClr val="dk1"/>
                </a:solidFill>
              </a:rPr>
              <a:t>Continue marketing</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Optimize and fine tune brewing process</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Perform analysis support on all management</a:t>
            </a:r>
            <a:endParaRPr>
              <a:solidFill>
                <a:schemeClr val="dk1"/>
              </a:solidFill>
            </a:endParaRPr>
          </a:p>
        </p:txBody>
      </p:sp>
      <p:sp>
        <p:nvSpPr>
          <p:cNvPr id="159" name="Google Shape;159;p24"/>
          <p:cNvSpPr txBox="1"/>
          <p:nvPr/>
        </p:nvSpPr>
        <p:spPr>
          <a:xfrm>
            <a:off x="6342450" y="2979400"/>
            <a:ext cx="2636100" cy="1262100"/>
          </a:xfrm>
          <a:prstGeom prst="rect">
            <a:avLst/>
          </a:prstGeom>
          <a:noFill/>
          <a:ln w="19050" cap="flat" cmpd="sng">
            <a:solidFill>
              <a:srgbClr val="3D85C6"/>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chemeClr val="dk1"/>
              </a:buClr>
              <a:buSzPts val="1400"/>
              <a:buChar char="●"/>
            </a:pPr>
            <a:r>
              <a:rPr lang="en">
                <a:solidFill>
                  <a:schemeClr val="dk1"/>
                </a:solidFill>
              </a:rPr>
              <a:t>Review KPI</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Considering into expansion of delivery method</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Reconsider worker force</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Research for expansion</a:t>
            </a:r>
            <a:endParaRPr>
              <a:solidFill>
                <a:schemeClr val="dk1"/>
              </a:solidFill>
            </a:endParaRPr>
          </a:p>
        </p:txBody>
      </p:sp>
      <p:sp>
        <p:nvSpPr>
          <p:cNvPr id="160" name="Google Shape;160;p24"/>
          <p:cNvSpPr txBox="1"/>
          <p:nvPr/>
        </p:nvSpPr>
        <p:spPr>
          <a:xfrm>
            <a:off x="6564250" y="1446350"/>
            <a:ext cx="2580000" cy="615600"/>
          </a:xfrm>
          <a:prstGeom prst="rect">
            <a:avLst/>
          </a:prstGeom>
          <a:noFill/>
          <a:ln w="19050" cap="flat" cmpd="sng">
            <a:solidFill>
              <a:srgbClr val="674EA7"/>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chemeClr val="dk1"/>
              </a:buClr>
              <a:buSzPts val="1400"/>
              <a:buChar char="●"/>
            </a:pPr>
            <a:r>
              <a:rPr lang="en">
                <a:solidFill>
                  <a:schemeClr val="dk1"/>
                </a:solidFill>
              </a:rPr>
              <a:t>Review innovation</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Preparation into expansion</a:t>
            </a:r>
            <a:endParaRPr>
              <a:solidFill>
                <a:schemeClr val="dk1"/>
              </a:solidFill>
            </a:endParaRPr>
          </a:p>
        </p:txBody>
      </p:sp>
      <p:sp>
        <p:nvSpPr>
          <p:cNvPr id="161" name="Google Shape;161;p24"/>
          <p:cNvSpPr txBox="1"/>
          <p:nvPr/>
        </p:nvSpPr>
        <p:spPr>
          <a:xfrm>
            <a:off x="4158450" y="1446350"/>
            <a:ext cx="2295900" cy="6156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chemeClr val="dk1"/>
              </a:buClr>
              <a:buSzPts val="1400"/>
              <a:buChar char="●"/>
            </a:pPr>
            <a:r>
              <a:rPr lang="en">
                <a:solidFill>
                  <a:schemeClr val="dk1"/>
                </a:solidFill>
              </a:rPr>
              <a:t>Marketing trend recap</a:t>
            </a:r>
            <a:endParaRPr>
              <a:solidFill>
                <a:schemeClr val="dk1"/>
              </a:solidFill>
            </a:endParaRPr>
          </a:p>
          <a:p>
            <a:pPr marL="228600" lvl="0" indent="-203200" algn="l" rtl="0">
              <a:spcBef>
                <a:spcPts val="0"/>
              </a:spcBef>
              <a:spcAft>
                <a:spcPts val="0"/>
              </a:spcAft>
              <a:buClr>
                <a:schemeClr val="dk1"/>
              </a:buClr>
              <a:buSzPts val="1400"/>
              <a:buChar char="●"/>
            </a:pPr>
            <a:r>
              <a:rPr lang="en">
                <a:solidFill>
                  <a:schemeClr val="dk1"/>
                </a:solidFill>
              </a:rPr>
              <a:t>Innovate blend</a:t>
            </a:r>
            <a:endParaRPr>
              <a:solidFill>
                <a:schemeClr val="dk1"/>
              </a:solidFill>
            </a:endParaRPr>
          </a:p>
        </p:txBody>
      </p:sp>
      <p:cxnSp>
        <p:nvCxnSpPr>
          <p:cNvPr id="162" name="Google Shape;162;p24"/>
          <p:cNvCxnSpPr>
            <a:stCxn id="163" idx="2"/>
          </p:cNvCxnSpPr>
          <p:nvPr/>
        </p:nvCxnSpPr>
        <p:spPr>
          <a:xfrm>
            <a:off x="900000" y="2778600"/>
            <a:ext cx="0" cy="212700"/>
          </a:xfrm>
          <a:prstGeom prst="straightConnector1">
            <a:avLst/>
          </a:prstGeom>
          <a:noFill/>
          <a:ln w="19050" cap="flat" cmpd="sng">
            <a:solidFill>
              <a:srgbClr val="980000"/>
            </a:solidFill>
            <a:prstDash val="solid"/>
            <a:round/>
            <a:headEnd type="none" w="med" len="med"/>
            <a:tailEnd type="none" w="med" len="med"/>
          </a:ln>
        </p:spPr>
      </p:cxnSp>
      <p:cxnSp>
        <p:nvCxnSpPr>
          <p:cNvPr id="164" name="Google Shape;164;p24"/>
          <p:cNvCxnSpPr>
            <a:stCxn id="165" idx="0"/>
          </p:cNvCxnSpPr>
          <p:nvPr/>
        </p:nvCxnSpPr>
        <p:spPr>
          <a:xfrm rot="10800000">
            <a:off x="2367900" y="2122200"/>
            <a:ext cx="900" cy="242700"/>
          </a:xfrm>
          <a:prstGeom prst="straightConnector1">
            <a:avLst/>
          </a:prstGeom>
          <a:noFill/>
          <a:ln w="19050" cap="flat" cmpd="sng">
            <a:solidFill>
              <a:srgbClr val="E69138"/>
            </a:solidFill>
            <a:prstDash val="solid"/>
            <a:round/>
            <a:headEnd type="none" w="med" len="med"/>
            <a:tailEnd type="none" w="med" len="med"/>
          </a:ln>
        </p:spPr>
      </p:cxnSp>
      <p:cxnSp>
        <p:nvCxnSpPr>
          <p:cNvPr id="166" name="Google Shape;166;p24"/>
          <p:cNvCxnSpPr>
            <a:stCxn id="167" idx="2"/>
          </p:cNvCxnSpPr>
          <p:nvPr/>
        </p:nvCxnSpPr>
        <p:spPr>
          <a:xfrm>
            <a:off x="3837600" y="2778600"/>
            <a:ext cx="0" cy="206700"/>
          </a:xfrm>
          <a:prstGeom prst="straightConnector1">
            <a:avLst/>
          </a:prstGeom>
          <a:noFill/>
          <a:ln w="19050" cap="flat" cmpd="sng">
            <a:solidFill>
              <a:srgbClr val="FFFF00"/>
            </a:solidFill>
            <a:prstDash val="solid"/>
            <a:round/>
            <a:headEnd type="none" w="med" len="med"/>
            <a:tailEnd type="none" w="med" len="med"/>
          </a:ln>
        </p:spPr>
      </p:cxnSp>
      <p:cxnSp>
        <p:nvCxnSpPr>
          <p:cNvPr id="168" name="Google Shape;168;p24"/>
          <p:cNvCxnSpPr>
            <a:stCxn id="169" idx="0"/>
            <a:endCxn id="161" idx="2"/>
          </p:cNvCxnSpPr>
          <p:nvPr/>
        </p:nvCxnSpPr>
        <p:spPr>
          <a:xfrm rot="10800000">
            <a:off x="5306400" y="2061950"/>
            <a:ext cx="0" cy="303000"/>
          </a:xfrm>
          <a:prstGeom prst="straightConnector1">
            <a:avLst/>
          </a:prstGeom>
          <a:noFill/>
          <a:ln w="19050" cap="flat" cmpd="sng">
            <a:solidFill>
              <a:srgbClr val="6AA84F"/>
            </a:solidFill>
            <a:prstDash val="solid"/>
            <a:round/>
            <a:headEnd type="none" w="med" len="med"/>
            <a:tailEnd type="none" w="med" len="med"/>
          </a:ln>
        </p:spPr>
      </p:cxnSp>
      <p:cxnSp>
        <p:nvCxnSpPr>
          <p:cNvPr id="170" name="Google Shape;170;p24"/>
          <p:cNvCxnSpPr>
            <a:stCxn id="171" idx="2"/>
          </p:cNvCxnSpPr>
          <p:nvPr/>
        </p:nvCxnSpPr>
        <p:spPr>
          <a:xfrm>
            <a:off x="6775200" y="2778600"/>
            <a:ext cx="0" cy="206700"/>
          </a:xfrm>
          <a:prstGeom prst="straightConnector1">
            <a:avLst/>
          </a:prstGeom>
          <a:noFill/>
          <a:ln w="19050" cap="flat" cmpd="sng">
            <a:solidFill>
              <a:srgbClr val="3D85C6"/>
            </a:solidFill>
            <a:prstDash val="solid"/>
            <a:round/>
            <a:headEnd type="none" w="med" len="med"/>
            <a:tailEnd type="none" w="med" len="med"/>
          </a:ln>
        </p:spPr>
      </p:cxnSp>
      <p:sp>
        <p:nvSpPr>
          <p:cNvPr id="172" name="Google Shape;172;p24"/>
          <p:cNvSpPr/>
          <p:nvPr/>
        </p:nvSpPr>
        <p:spPr>
          <a:xfrm>
            <a:off x="7509600" y="2371150"/>
            <a:ext cx="1602300" cy="413700"/>
          </a:xfrm>
          <a:prstGeom prst="homePlate">
            <a:avLst>
              <a:gd name="adj" fmla="val 50000"/>
            </a:avLst>
          </a:prstGeom>
          <a:solidFill>
            <a:srgbClr val="674E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Month 6</a:t>
            </a:r>
            <a:endParaRPr>
              <a:solidFill>
                <a:schemeClr val="dk1"/>
              </a:solidFill>
            </a:endParaRPr>
          </a:p>
        </p:txBody>
      </p:sp>
      <p:cxnSp>
        <p:nvCxnSpPr>
          <p:cNvPr id="173" name="Google Shape;173;p24"/>
          <p:cNvCxnSpPr>
            <a:stCxn id="174" idx="0"/>
          </p:cNvCxnSpPr>
          <p:nvPr/>
        </p:nvCxnSpPr>
        <p:spPr>
          <a:xfrm rot="10800000">
            <a:off x="8244000" y="2068200"/>
            <a:ext cx="0" cy="296700"/>
          </a:xfrm>
          <a:prstGeom prst="straightConnector1">
            <a:avLst/>
          </a:prstGeom>
          <a:noFill/>
          <a:ln w="19050" cap="flat" cmpd="sng">
            <a:solidFill>
              <a:srgbClr val="674EA7"/>
            </a:solidFill>
            <a:prstDash val="solid"/>
            <a:round/>
            <a:headEnd type="none" w="med" len="med"/>
            <a:tailEnd type="none" w="med" len="med"/>
          </a:ln>
        </p:spPr>
      </p:cxnSp>
      <p:sp>
        <p:nvSpPr>
          <p:cNvPr id="175" name="Google Shape;175;p24"/>
          <p:cNvSpPr/>
          <p:nvPr/>
        </p:nvSpPr>
        <p:spPr>
          <a:xfrm>
            <a:off x="6031425" y="2371150"/>
            <a:ext cx="1693500" cy="413700"/>
          </a:xfrm>
          <a:prstGeom prst="homePlate">
            <a:avLst>
              <a:gd name="adj" fmla="val 50000"/>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Month 5</a:t>
            </a:r>
            <a:endParaRPr>
              <a:solidFill>
                <a:schemeClr val="dk1"/>
              </a:solidFill>
            </a:endParaRPr>
          </a:p>
        </p:txBody>
      </p:sp>
      <p:sp>
        <p:nvSpPr>
          <p:cNvPr id="176" name="Google Shape;176;p24"/>
          <p:cNvSpPr/>
          <p:nvPr/>
        </p:nvSpPr>
        <p:spPr>
          <a:xfrm>
            <a:off x="4502525" y="2364900"/>
            <a:ext cx="1757700" cy="413700"/>
          </a:xfrm>
          <a:prstGeom prst="homePlat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Month 4</a:t>
            </a:r>
            <a:endParaRPr>
              <a:solidFill>
                <a:schemeClr val="dk1"/>
              </a:solidFill>
            </a:endParaRPr>
          </a:p>
        </p:txBody>
      </p:sp>
      <p:sp>
        <p:nvSpPr>
          <p:cNvPr id="177" name="Google Shape;177;p24"/>
          <p:cNvSpPr/>
          <p:nvPr/>
        </p:nvSpPr>
        <p:spPr>
          <a:xfrm>
            <a:off x="3036450" y="2371150"/>
            <a:ext cx="1693500" cy="413700"/>
          </a:xfrm>
          <a:prstGeom prst="homePlate">
            <a:avLst>
              <a:gd name="adj"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    Month 3</a:t>
            </a:r>
            <a:endParaRPr>
              <a:solidFill>
                <a:schemeClr val="lt1"/>
              </a:solidFill>
            </a:endParaRPr>
          </a:p>
        </p:txBody>
      </p:sp>
      <p:sp>
        <p:nvSpPr>
          <p:cNvPr id="178" name="Google Shape;178;p24"/>
          <p:cNvSpPr/>
          <p:nvPr/>
        </p:nvSpPr>
        <p:spPr>
          <a:xfrm>
            <a:off x="1650850" y="2371150"/>
            <a:ext cx="1602300" cy="413700"/>
          </a:xfrm>
          <a:prstGeom prst="homePlate">
            <a:avLst>
              <a:gd name="adj"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Month 2</a:t>
            </a:r>
            <a:endParaRPr>
              <a:solidFill>
                <a:schemeClr val="dk1"/>
              </a:solidFill>
            </a:endParaRPr>
          </a:p>
        </p:txBody>
      </p:sp>
      <p:sp>
        <p:nvSpPr>
          <p:cNvPr id="179" name="Google Shape;179;p24"/>
          <p:cNvSpPr/>
          <p:nvPr/>
        </p:nvSpPr>
        <p:spPr>
          <a:xfrm>
            <a:off x="249525" y="2371150"/>
            <a:ext cx="1602300" cy="4137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Month 1</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Questions</a:t>
            </a:r>
            <a:endParaRPr/>
          </a:p>
          <a:p>
            <a:pPr marL="0" lvl="0" indent="0" algn="ctr" rtl="0">
              <a:spcBef>
                <a:spcPts val="0"/>
              </a:spcBef>
              <a:spcAft>
                <a:spcPts val="0"/>
              </a:spcAft>
              <a:buNone/>
            </a:pPr>
            <a:r>
              <a:rPr lang="en"/>
              <a:t>&amp;</a:t>
            </a:r>
            <a:endParaRPr/>
          </a:p>
          <a:p>
            <a:pPr marL="0" lvl="0" indent="0" algn="ctr" rtl="0">
              <a:spcBef>
                <a:spcPts val="0"/>
              </a:spcBef>
              <a:spcAft>
                <a:spcPts val="0"/>
              </a:spcAft>
              <a:buNone/>
            </a:pPr>
            <a:r>
              <a:rPr lang="en"/>
              <a:t>Answers</a:t>
            </a:r>
            <a:endParaRPr/>
          </a:p>
        </p:txBody>
      </p:sp>
      <p:sp>
        <p:nvSpPr>
          <p:cNvPr id="185" name="Google Shape;185;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Bud Jaegar</a:t>
            </a:r>
            <a:endParaRPr/>
          </a:p>
          <a:p>
            <a:pPr marL="0" lvl="0" indent="0" algn="l" rtl="0">
              <a:spcBef>
                <a:spcPts val="1200"/>
              </a:spcBef>
              <a:spcAft>
                <a:spcPts val="1200"/>
              </a:spcAft>
              <a:buNone/>
            </a:pPr>
            <a:r>
              <a:rPr lang="en"/>
              <a:t>Drink your way, charge our way</a:t>
            </a:r>
            <a:endParaRPr/>
          </a:p>
        </p:txBody>
      </p:sp>
      <p:sp>
        <p:nvSpPr>
          <p:cNvPr id="186" name="Google Shape;186;p2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78380" algn="l" rtl="0">
              <a:spcBef>
                <a:spcPts val="0"/>
              </a:spcBef>
              <a:spcAft>
                <a:spcPts val="0"/>
              </a:spcAft>
              <a:buClr>
                <a:schemeClr val="dk1"/>
              </a:buClr>
              <a:buSzPct val="100000"/>
              <a:buAutoNum type="arabicPeriod"/>
            </a:pPr>
            <a:r>
              <a:rPr lang="en" sz="2550">
                <a:solidFill>
                  <a:schemeClr val="dk1"/>
                </a:solidFill>
              </a:rPr>
              <a:t>Marketing</a:t>
            </a:r>
            <a:r>
              <a:rPr lang="en" sz="2550" dirty="0">
                <a:solidFill>
                  <a:schemeClr val="dk1"/>
                </a:solidFill>
              </a:rPr>
              <a:t>, Organization and HR analysis</a:t>
            </a:r>
            <a:endParaRPr sz="2550" dirty="0">
              <a:solidFill>
                <a:schemeClr val="dk1"/>
              </a:solidFill>
            </a:endParaRPr>
          </a:p>
          <a:p>
            <a:pPr marL="457200" lvl="0" indent="-378380" algn="l" rtl="0">
              <a:spcBef>
                <a:spcPts val="0"/>
              </a:spcBef>
              <a:spcAft>
                <a:spcPts val="0"/>
              </a:spcAft>
              <a:buClr>
                <a:schemeClr val="dk1"/>
              </a:buClr>
              <a:buSzPct val="100000"/>
              <a:buAutoNum type="arabicPeriod"/>
            </a:pPr>
            <a:r>
              <a:rPr lang="en" sz="2550" dirty="0">
                <a:solidFill>
                  <a:schemeClr val="dk1"/>
                </a:solidFill>
              </a:rPr>
              <a:t>Operational analysis</a:t>
            </a:r>
            <a:endParaRPr sz="2550" dirty="0">
              <a:solidFill>
                <a:schemeClr val="dk1"/>
              </a:solidFill>
            </a:endParaRPr>
          </a:p>
          <a:p>
            <a:pPr marL="457200" lvl="0" indent="-378380" algn="l" rtl="0">
              <a:spcBef>
                <a:spcPts val="0"/>
              </a:spcBef>
              <a:spcAft>
                <a:spcPts val="0"/>
              </a:spcAft>
              <a:buClr>
                <a:schemeClr val="dk1"/>
              </a:buClr>
              <a:buSzPct val="100000"/>
              <a:buAutoNum type="arabicPeriod"/>
            </a:pPr>
            <a:r>
              <a:rPr lang="en" sz="2550" dirty="0">
                <a:solidFill>
                  <a:schemeClr val="dk1"/>
                </a:solidFill>
              </a:rPr>
              <a:t>Financial analysis</a:t>
            </a:r>
            <a:endParaRPr sz="2550" dirty="0">
              <a:solidFill>
                <a:schemeClr val="dk1"/>
              </a:solidFill>
            </a:endParaRPr>
          </a:p>
          <a:p>
            <a:pPr marL="457200" lvl="0" indent="-378380" algn="l" rtl="0">
              <a:spcBef>
                <a:spcPts val="0"/>
              </a:spcBef>
              <a:spcAft>
                <a:spcPts val="0"/>
              </a:spcAft>
              <a:buClr>
                <a:schemeClr val="dk1"/>
              </a:buClr>
              <a:buSzPct val="100000"/>
              <a:buAutoNum type="arabicPeriod"/>
            </a:pPr>
            <a:r>
              <a:rPr lang="en" sz="2550" dirty="0">
                <a:solidFill>
                  <a:schemeClr val="dk1"/>
                </a:solidFill>
              </a:rPr>
              <a:t>Innovation and research analysis</a:t>
            </a:r>
            <a:endParaRPr sz="2550" dirty="0">
              <a:solidFill>
                <a:schemeClr val="dk1"/>
              </a:solidFill>
            </a:endParaRPr>
          </a:p>
          <a:p>
            <a:pPr marL="457200" lvl="0" indent="-378380" algn="l" rtl="0">
              <a:spcBef>
                <a:spcPts val="0"/>
              </a:spcBef>
              <a:spcAft>
                <a:spcPts val="0"/>
              </a:spcAft>
              <a:buClr>
                <a:schemeClr val="dk1"/>
              </a:buClr>
              <a:buSzPct val="100000"/>
              <a:buAutoNum type="arabicPeriod"/>
            </a:pPr>
            <a:r>
              <a:rPr lang="en" sz="2550" dirty="0">
                <a:solidFill>
                  <a:schemeClr val="dk1"/>
                </a:solidFill>
              </a:rPr>
              <a:t>Summarily evaluation </a:t>
            </a:r>
            <a:endParaRPr sz="2550" dirty="0">
              <a:solidFill>
                <a:schemeClr val="dk1"/>
              </a:solidFill>
            </a:endParaRPr>
          </a:p>
          <a:p>
            <a:pPr marL="457200" lvl="0" indent="-378380" algn="l" rtl="0">
              <a:spcBef>
                <a:spcPts val="0"/>
              </a:spcBef>
              <a:spcAft>
                <a:spcPts val="0"/>
              </a:spcAft>
              <a:buClr>
                <a:schemeClr val="dk1"/>
              </a:buClr>
              <a:buSzPct val="100000"/>
              <a:buAutoNum type="arabicPeriod"/>
            </a:pPr>
            <a:r>
              <a:rPr lang="en" sz="2550" dirty="0">
                <a:solidFill>
                  <a:schemeClr val="dk1"/>
                </a:solidFill>
              </a:rPr>
              <a:t>Overall Strategy &amp; Implementation plan (6-months)</a:t>
            </a:r>
            <a:endParaRPr sz="2550" dirty="0">
              <a:solidFill>
                <a:schemeClr val="dk1"/>
              </a:solidFill>
            </a:endParaRPr>
          </a:p>
          <a:p>
            <a:pPr marL="457200" lvl="0" indent="-378380" algn="l" rtl="0">
              <a:spcBef>
                <a:spcPts val="0"/>
              </a:spcBef>
              <a:spcAft>
                <a:spcPts val="0"/>
              </a:spcAft>
              <a:buClr>
                <a:schemeClr val="dk1"/>
              </a:buClr>
              <a:buSzPct val="100000"/>
              <a:buAutoNum type="arabicPeriod"/>
            </a:pPr>
            <a:r>
              <a:rPr lang="en" sz="2550" dirty="0">
                <a:solidFill>
                  <a:schemeClr val="dk1"/>
                </a:solidFill>
              </a:rPr>
              <a:t>Conclusion and Decision</a:t>
            </a:r>
            <a:endParaRPr sz="2550" dirty="0">
              <a:solidFill>
                <a:schemeClr val="dk1"/>
              </a:solidFill>
            </a:endParaRPr>
          </a:p>
          <a:p>
            <a:pPr marL="457200" lvl="0" indent="-378380" algn="l" rtl="0">
              <a:spcBef>
                <a:spcPts val="0"/>
              </a:spcBef>
              <a:spcAft>
                <a:spcPts val="0"/>
              </a:spcAft>
              <a:buClr>
                <a:schemeClr val="dk1"/>
              </a:buClr>
              <a:buSzPct val="100000"/>
              <a:buAutoNum type="arabicPeriod"/>
            </a:pPr>
            <a:r>
              <a:rPr lang="en" sz="2550" dirty="0">
                <a:solidFill>
                  <a:schemeClr val="dk1"/>
                </a:solidFill>
              </a:rPr>
              <a:t>Q &amp; A, references</a:t>
            </a:r>
            <a:endParaRPr sz="2550" dirty="0">
              <a:solidFill>
                <a:schemeClr val="dk1"/>
              </a:solidFill>
            </a:endParaRPr>
          </a:p>
        </p:txBody>
      </p:sp>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Table of 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Marketing Management - Marketing Mix</a:t>
            </a: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777075" y="1152475"/>
            <a:ext cx="2046000" cy="1944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SzPts val="1018"/>
              <a:buNone/>
            </a:pPr>
            <a:r>
              <a:rPr lang="en" sz="1600" b="1"/>
              <a:t>Product</a:t>
            </a:r>
            <a:r>
              <a:rPr lang="en" sz="1265"/>
              <a:t>: </a:t>
            </a:r>
            <a:endParaRPr sz="1265"/>
          </a:p>
          <a:p>
            <a:pPr marL="0" lvl="0" indent="0" algn="l" rtl="0">
              <a:spcBef>
                <a:spcPts val="1200"/>
              </a:spcBef>
              <a:spcAft>
                <a:spcPts val="0"/>
              </a:spcAft>
              <a:buSzPts val="1018"/>
              <a:buNone/>
            </a:pPr>
            <a:r>
              <a:rPr lang="en" sz="1265" b="1"/>
              <a:t>Bud Jaeger’s craft beer</a:t>
            </a:r>
            <a:r>
              <a:rPr lang="en" sz="1265"/>
              <a:t> </a:t>
            </a:r>
            <a:endParaRPr sz="1265"/>
          </a:p>
          <a:p>
            <a:pPr marL="457200" lvl="0" indent="-308927" algn="l" rtl="0">
              <a:spcBef>
                <a:spcPts val="1200"/>
              </a:spcBef>
              <a:spcAft>
                <a:spcPts val="0"/>
              </a:spcAft>
              <a:buSzPts val="1265"/>
              <a:buChar char="●"/>
            </a:pPr>
            <a:r>
              <a:rPr lang="en" sz="1265"/>
              <a:t>16 ounces of brew</a:t>
            </a:r>
            <a:endParaRPr sz="1265"/>
          </a:p>
          <a:p>
            <a:pPr marL="457200" lvl="0" indent="-308927" algn="l" rtl="0">
              <a:spcBef>
                <a:spcPts val="0"/>
              </a:spcBef>
              <a:spcAft>
                <a:spcPts val="0"/>
              </a:spcAft>
              <a:buSzPts val="1265"/>
              <a:buChar char="●"/>
            </a:pPr>
            <a:r>
              <a:rPr lang="en" sz="1265"/>
              <a:t>On tap, served in a  pint glass</a:t>
            </a:r>
            <a:endParaRPr sz="1265"/>
          </a:p>
          <a:p>
            <a:pPr marL="457200" lvl="0" indent="-308927" algn="l" rtl="0">
              <a:spcBef>
                <a:spcPts val="0"/>
              </a:spcBef>
              <a:spcAft>
                <a:spcPts val="0"/>
              </a:spcAft>
              <a:buSzPts val="1265"/>
              <a:buChar char="●"/>
            </a:pPr>
            <a:r>
              <a:rPr lang="en" sz="1265"/>
              <a:t>Seasonal Flavoring</a:t>
            </a:r>
            <a:endParaRPr sz="1265"/>
          </a:p>
        </p:txBody>
      </p:sp>
      <p:sp>
        <p:nvSpPr>
          <p:cNvPr id="74" name="Google Shape;74;p16"/>
          <p:cNvSpPr txBox="1">
            <a:spLocks noGrp="1"/>
          </p:cNvSpPr>
          <p:nvPr>
            <p:ph type="body" idx="2"/>
          </p:nvPr>
        </p:nvSpPr>
        <p:spPr>
          <a:xfrm>
            <a:off x="5823075" y="1152475"/>
            <a:ext cx="3132600" cy="3192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b="1"/>
              <a:t>Place</a:t>
            </a:r>
            <a:r>
              <a:rPr lang="en"/>
              <a:t>: </a:t>
            </a:r>
            <a:endParaRPr/>
          </a:p>
          <a:p>
            <a:pPr marL="0" lvl="0" indent="0" algn="l" rtl="0">
              <a:lnSpc>
                <a:spcPct val="100000"/>
              </a:lnSpc>
              <a:spcBef>
                <a:spcPts val="1200"/>
              </a:spcBef>
              <a:spcAft>
                <a:spcPts val="0"/>
              </a:spcAft>
              <a:buNone/>
            </a:pPr>
            <a:r>
              <a:rPr lang="en"/>
              <a:t>East Cambridge Neighborhood, Cambridge Massachusetts</a:t>
            </a:r>
            <a:endParaRPr/>
          </a:p>
          <a:p>
            <a:pPr marL="0" lvl="0" indent="0" algn="l" rtl="0">
              <a:lnSpc>
                <a:spcPct val="100000"/>
              </a:lnSpc>
              <a:spcBef>
                <a:spcPts val="1200"/>
              </a:spcBef>
              <a:spcAft>
                <a:spcPts val="0"/>
              </a:spcAft>
              <a:buNone/>
            </a:pPr>
            <a:r>
              <a:rPr lang="en" b="1"/>
              <a:t>Average household income:</a:t>
            </a:r>
            <a:r>
              <a:rPr lang="en"/>
              <a:t> $89,818 to $121,056 </a:t>
            </a:r>
            <a:endParaRPr/>
          </a:p>
          <a:p>
            <a:pPr marL="0" lvl="0" indent="0" algn="l" rtl="0">
              <a:lnSpc>
                <a:spcPct val="100000"/>
              </a:lnSpc>
              <a:spcBef>
                <a:spcPts val="1200"/>
              </a:spcBef>
              <a:spcAft>
                <a:spcPts val="0"/>
              </a:spcAft>
              <a:buNone/>
            </a:pPr>
            <a:r>
              <a:rPr lang="en" b="1"/>
              <a:t>Population Demographics: </a:t>
            </a:r>
            <a:endParaRPr b="1"/>
          </a:p>
          <a:p>
            <a:pPr marL="457200" lvl="0" indent="-317500" algn="l" rtl="0">
              <a:lnSpc>
                <a:spcPct val="100000"/>
              </a:lnSpc>
              <a:spcBef>
                <a:spcPts val="1200"/>
              </a:spcBef>
              <a:spcAft>
                <a:spcPts val="0"/>
              </a:spcAft>
              <a:buSzPts val="1400"/>
              <a:buChar char="●"/>
            </a:pPr>
            <a:r>
              <a:rPr lang="en"/>
              <a:t>34% aged 25-34</a:t>
            </a:r>
            <a:endParaRPr/>
          </a:p>
          <a:p>
            <a:pPr marL="457200" lvl="0" indent="-317500" algn="l" rtl="0">
              <a:lnSpc>
                <a:spcPct val="100000"/>
              </a:lnSpc>
              <a:spcBef>
                <a:spcPts val="0"/>
              </a:spcBef>
              <a:spcAft>
                <a:spcPts val="0"/>
              </a:spcAft>
              <a:buSzPts val="1400"/>
              <a:buChar char="●"/>
            </a:pPr>
            <a:r>
              <a:rPr lang="en"/>
              <a:t>14% aged 35-44 </a:t>
            </a:r>
            <a:endParaRPr/>
          </a:p>
          <a:p>
            <a:pPr marL="457200" lvl="0" indent="-317500" algn="l" rtl="0">
              <a:lnSpc>
                <a:spcPct val="100000"/>
              </a:lnSpc>
              <a:spcBef>
                <a:spcPts val="0"/>
              </a:spcBef>
              <a:spcAft>
                <a:spcPts val="0"/>
              </a:spcAft>
              <a:buSzPts val="1400"/>
              <a:buChar char="●"/>
            </a:pPr>
            <a:r>
              <a:rPr lang="en"/>
              <a:t>27.4% hold bachelor's degree</a:t>
            </a:r>
            <a:endParaRPr/>
          </a:p>
          <a:p>
            <a:pPr marL="457200" lvl="0" indent="-317500" algn="l" rtl="0">
              <a:lnSpc>
                <a:spcPct val="100000"/>
              </a:lnSpc>
              <a:spcBef>
                <a:spcPts val="0"/>
              </a:spcBef>
              <a:spcAft>
                <a:spcPts val="0"/>
              </a:spcAft>
              <a:buSzPts val="1400"/>
              <a:buChar char="●"/>
            </a:pPr>
            <a:r>
              <a:rPr lang="en"/>
              <a:t>34.2% hold a master’s degree</a:t>
            </a:r>
            <a:endParaRPr/>
          </a:p>
          <a:p>
            <a:pPr marL="457200" lvl="0" indent="-317500" algn="l" rtl="0">
              <a:lnSpc>
                <a:spcPct val="100000"/>
              </a:lnSpc>
              <a:spcBef>
                <a:spcPts val="0"/>
              </a:spcBef>
              <a:spcAft>
                <a:spcPts val="0"/>
              </a:spcAft>
              <a:buSzPts val="1400"/>
              <a:buChar char="●"/>
            </a:pPr>
            <a:r>
              <a:rPr lang="en"/>
              <a:t>14.6% hold a Doctoral degree</a:t>
            </a:r>
            <a:endParaRPr/>
          </a:p>
        </p:txBody>
      </p:sp>
      <p:sp>
        <p:nvSpPr>
          <p:cNvPr id="75" name="Google Shape;75;p16"/>
          <p:cNvSpPr txBox="1">
            <a:spLocks noGrp="1"/>
          </p:cNvSpPr>
          <p:nvPr>
            <p:ph type="body" idx="2"/>
          </p:nvPr>
        </p:nvSpPr>
        <p:spPr>
          <a:xfrm>
            <a:off x="390675" y="1152475"/>
            <a:ext cx="3386400" cy="1552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sz="1600" b="1"/>
              <a:t>Target Demographic:</a:t>
            </a:r>
            <a:endParaRPr sz="1600" b="1"/>
          </a:p>
          <a:p>
            <a:pPr marL="457200" lvl="0" indent="-310832" algn="l" rtl="0">
              <a:lnSpc>
                <a:spcPct val="100000"/>
              </a:lnSpc>
              <a:spcBef>
                <a:spcPts val="1200"/>
              </a:spcBef>
              <a:spcAft>
                <a:spcPts val="0"/>
              </a:spcAft>
              <a:buSzPct val="100000"/>
              <a:buChar char="●"/>
            </a:pPr>
            <a:r>
              <a:rPr lang="en"/>
              <a:t>Ages Range: 35 - 49</a:t>
            </a:r>
            <a:endParaRPr/>
          </a:p>
          <a:p>
            <a:pPr marL="457200" lvl="0" indent="-310832" algn="l" rtl="0">
              <a:lnSpc>
                <a:spcPct val="100000"/>
              </a:lnSpc>
              <a:spcBef>
                <a:spcPts val="0"/>
              </a:spcBef>
              <a:spcAft>
                <a:spcPts val="0"/>
              </a:spcAft>
              <a:buSzPct val="100000"/>
              <a:buChar char="●"/>
            </a:pPr>
            <a:r>
              <a:rPr lang="en"/>
              <a:t>Education: bachelor's degree or higher</a:t>
            </a:r>
            <a:endParaRPr/>
          </a:p>
          <a:p>
            <a:pPr marL="457200" lvl="0" indent="-310832" algn="l" rtl="0">
              <a:lnSpc>
                <a:spcPct val="100000"/>
              </a:lnSpc>
              <a:spcBef>
                <a:spcPts val="0"/>
              </a:spcBef>
              <a:spcAft>
                <a:spcPts val="0"/>
              </a:spcAft>
              <a:buSzPct val="100000"/>
              <a:buChar char="●"/>
            </a:pPr>
            <a:r>
              <a:rPr lang="en"/>
              <a:t>Annual income: $75,000 and above</a:t>
            </a:r>
            <a:endParaRPr/>
          </a:p>
          <a:p>
            <a:pPr marL="0" lvl="0" indent="0" algn="l" rtl="0">
              <a:lnSpc>
                <a:spcPct val="100000"/>
              </a:lnSpc>
              <a:spcBef>
                <a:spcPts val="1200"/>
              </a:spcBef>
              <a:spcAft>
                <a:spcPts val="1200"/>
              </a:spcAft>
              <a:buNone/>
            </a:pPr>
            <a:endParaRPr/>
          </a:p>
        </p:txBody>
      </p:sp>
      <p:sp>
        <p:nvSpPr>
          <p:cNvPr id="76" name="Google Shape;76;p16"/>
          <p:cNvSpPr txBox="1">
            <a:spLocks noGrp="1"/>
          </p:cNvSpPr>
          <p:nvPr>
            <p:ph type="body" idx="1"/>
          </p:nvPr>
        </p:nvSpPr>
        <p:spPr>
          <a:xfrm>
            <a:off x="3777075" y="3097375"/>
            <a:ext cx="2046000" cy="1247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600" b="1"/>
              <a:t>Price</a:t>
            </a:r>
            <a:r>
              <a:rPr lang="en" sz="1600"/>
              <a:t>: </a:t>
            </a:r>
            <a:endParaRPr sz="1600"/>
          </a:p>
          <a:p>
            <a:pPr marL="457200" lvl="0" indent="-317500" algn="l" rtl="0">
              <a:spcBef>
                <a:spcPts val="1200"/>
              </a:spcBef>
              <a:spcAft>
                <a:spcPts val="0"/>
              </a:spcAft>
              <a:buSzPts val="1400"/>
              <a:buChar char="●"/>
            </a:pPr>
            <a:r>
              <a:rPr lang="en"/>
              <a:t>$8.99 per pint</a:t>
            </a:r>
            <a:endParaRPr/>
          </a:p>
        </p:txBody>
      </p:sp>
      <p:sp>
        <p:nvSpPr>
          <p:cNvPr id="77" name="Google Shape;77;p16"/>
          <p:cNvSpPr txBox="1">
            <a:spLocks noGrp="1"/>
          </p:cNvSpPr>
          <p:nvPr>
            <p:ph type="body" idx="2"/>
          </p:nvPr>
        </p:nvSpPr>
        <p:spPr>
          <a:xfrm>
            <a:off x="390675" y="2704975"/>
            <a:ext cx="3386400" cy="1639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sz="1600" b="1"/>
              <a:t>Promotion:</a:t>
            </a:r>
            <a:endParaRPr sz="1600" b="1"/>
          </a:p>
          <a:p>
            <a:pPr marL="457200" lvl="0" indent="-317500" algn="l" rtl="0">
              <a:lnSpc>
                <a:spcPct val="100000"/>
              </a:lnSpc>
              <a:spcBef>
                <a:spcPts val="1200"/>
              </a:spcBef>
              <a:spcAft>
                <a:spcPts val="0"/>
              </a:spcAft>
              <a:buSzPts val="1400"/>
              <a:buChar char="●"/>
            </a:pPr>
            <a:r>
              <a:rPr lang="en"/>
              <a:t>Social Media Marketing -i.e, Instagram Ads,Facebook Ads</a:t>
            </a:r>
            <a:endParaRPr/>
          </a:p>
          <a:p>
            <a:pPr marL="457200" lvl="0" indent="-317500" algn="l" rtl="0">
              <a:lnSpc>
                <a:spcPct val="100000"/>
              </a:lnSpc>
              <a:spcBef>
                <a:spcPts val="0"/>
              </a:spcBef>
              <a:spcAft>
                <a:spcPts val="0"/>
              </a:spcAft>
              <a:buSzPts val="1400"/>
              <a:buChar char="●"/>
            </a:pPr>
            <a:r>
              <a:rPr lang="en"/>
              <a:t>Google Search -Paid Ads</a:t>
            </a:r>
            <a:endParaRPr/>
          </a:p>
          <a:p>
            <a:pPr marL="457200" lvl="0" indent="-317500" algn="l" rtl="0">
              <a:lnSpc>
                <a:spcPct val="100000"/>
              </a:lnSpc>
              <a:spcBef>
                <a:spcPts val="0"/>
              </a:spcBef>
              <a:spcAft>
                <a:spcPts val="0"/>
              </a:spcAft>
              <a:buSzPts val="1400"/>
              <a:buChar char="●"/>
            </a:pPr>
            <a:r>
              <a:rPr lang="en"/>
              <a:t>Promotional Events - Beer tastings with sample sized flights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697600" cy="56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Marketing Management - SWOT Analysis</a:t>
            </a:r>
            <a:endParaRPr sz="2400"/>
          </a:p>
        </p:txBody>
      </p:sp>
      <p:pic>
        <p:nvPicPr>
          <p:cNvPr id="83" name="Google Shape;83;p17"/>
          <p:cNvPicPr preferRelativeResize="0"/>
          <p:nvPr/>
        </p:nvPicPr>
        <p:blipFill>
          <a:blip r:embed="rId3">
            <a:alphaModFix/>
          </a:blip>
          <a:stretch>
            <a:fillRect/>
          </a:stretch>
        </p:blipFill>
        <p:spPr>
          <a:xfrm>
            <a:off x="311700" y="1012026"/>
            <a:ext cx="8345749" cy="375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152400" y="957950"/>
            <a:ext cx="4598700" cy="15369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fontScale="70000"/>
          </a:bodyPr>
          <a:lstStyle/>
          <a:p>
            <a:pPr marL="0" lvl="0" indent="0" algn="l" rtl="0">
              <a:lnSpc>
                <a:spcPct val="115000"/>
              </a:lnSpc>
              <a:spcBef>
                <a:spcPts val="0"/>
              </a:spcBef>
              <a:spcAft>
                <a:spcPts val="0"/>
              </a:spcAft>
              <a:buNone/>
            </a:pPr>
            <a:r>
              <a:rPr lang="en"/>
              <a:t>Average Salary for experienced  Brewmaster - $50,000</a:t>
            </a:r>
            <a:endParaRPr/>
          </a:p>
          <a:p>
            <a:pPr marL="0" lvl="0" indent="0" algn="l" rtl="0">
              <a:lnSpc>
                <a:spcPct val="115000"/>
              </a:lnSpc>
              <a:spcBef>
                <a:spcPts val="1200"/>
              </a:spcBef>
              <a:spcAft>
                <a:spcPts val="0"/>
              </a:spcAft>
              <a:buNone/>
            </a:pPr>
            <a:r>
              <a:rPr lang="en"/>
              <a:t>Average Salary for Bar Manager - $40,000</a:t>
            </a:r>
            <a:endParaRPr/>
          </a:p>
          <a:p>
            <a:pPr marL="0" lvl="0" indent="0" algn="l" rtl="0">
              <a:lnSpc>
                <a:spcPct val="115000"/>
              </a:lnSpc>
              <a:spcBef>
                <a:spcPts val="1200"/>
              </a:spcBef>
              <a:spcAft>
                <a:spcPts val="0"/>
              </a:spcAft>
              <a:buNone/>
            </a:pPr>
            <a:r>
              <a:rPr lang="en"/>
              <a:t>Brewmaster Merit Increase: 3% in FY2, 3.3% FY3</a:t>
            </a:r>
            <a:endParaRPr/>
          </a:p>
          <a:p>
            <a:pPr marL="0" lvl="0" indent="0" algn="l" rtl="0">
              <a:lnSpc>
                <a:spcPct val="115000"/>
              </a:lnSpc>
              <a:spcBef>
                <a:spcPts val="1200"/>
              </a:spcBef>
              <a:spcAft>
                <a:spcPts val="1200"/>
              </a:spcAft>
              <a:buNone/>
            </a:pPr>
            <a:r>
              <a:rPr lang="en"/>
              <a:t>Bar/Associate Manager Merit Increase: 1% in FY2, 2% in FY3</a:t>
            </a:r>
            <a:endParaRPr/>
          </a:p>
        </p:txBody>
      </p:sp>
      <p:sp>
        <p:nvSpPr>
          <p:cNvPr id="89" name="Google Shape;89;p18"/>
          <p:cNvSpPr txBox="1"/>
          <p:nvPr/>
        </p:nvSpPr>
        <p:spPr>
          <a:xfrm>
            <a:off x="152400" y="145150"/>
            <a:ext cx="85206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800">
                <a:solidFill>
                  <a:schemeClr val="dk1"/>
                </a:solidFill>
              </a:rPr>
              <a:t>Organizational and HR management analysis</a:t>
            </a:r>
            <a:endParaRPr sz="2800">
              <a:solidFill>
                <a:schemeClr val="dk1"/>
              </a:solidFill>
            </a:endParaRPr>
          </a:p>
          <a:p>
            <a:pPr marL="0" marR="0" lvl="0" indent="0" algn="l" rtl="0">
              <a:lnSpc>
                <a:spcPct val="100000"/>
              </a:lnSpc>
              <a:spcBef>
                <a:spcPts val="0"/>
              </a:spcBef>
              <a:spcAft>
                <a:spcPts val="0"/>
              </a:spcAft>
              <a:buNone/>
            </a:pPr>
            <a:endParaRPr sz="2800">
              <a:solidFill>
                <a:schemeClr val="dk1"/>
              </a:solidFill>
            </a:endParaRPr>
          </a:p>
        </p:txBody>
      </p:sp>
      <p:sp>
        <p:nvSpPr>
          <p:cNvPr id="90" name="Google Shape;90;p18"/>
          <p:cNvSpPr txBox="1"/>
          <p:nvPr/>
        </p:nvSpPr>
        <p:spPr>
          <a:xfrm>
            <a:off x="4751100" y="957950"/>
            <a:ext cx="1541700" cy="1536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 sz="1300">
                <a:solidFill>
                  <a:schemeClr val="lt2"/>
                </a:solidFill>
              </a:rPr>
              <a:t>Total Expense:</a:t>
            </a:r>
            <a:endParaRPr sz="1300">
              <a:solidFill>
                <a:schemeClr val="lt2"/>
              </a:solidFill>
            </a:endParaRPr>
          </a:p>
          <a:p>
            <a:pPr marL="0" marR="0" lvl="0" indent="0" algn="l" rtl="0">
              <a:lnSpc>
                <a:spcPct val="115000"/>
              </a:lnSpc>
              <a:spcBef>
                <a:spcPts val="1200"/>
              </a:spcBef>
              <a:spcAft>
                <a:spcPts val="0"/>
              </a:spcAft>
              <a:buNone/>
            </a:pPr>
            <a:r>
              <a:rPr lang="en" sz="1300">
                <a:solidFill>
                  <a:schemeClr val="lt2"/>
                </a:solidFill>
              </a:rPr>
              <a:t> FY1: $140,000</a:t>
            </a:r>
            <a:endParaRPr sz="1300">
              <a:solidFill>
                <a:schemeClr val="lt2"/>
              </a:solidFill>
            </a:endParaRPr>
          </a:p>
          <a:p>
            <a:pPr marL="0" marR="0" lvl="0" indent="0" algn="l" rtl="0">
              <a:lnSpc>
                <a:spcPct val="115000"/>
              </a:lnSpc>
              <a:spcBef>
                <a:spcPts val="1200"/>
              </a:spcBef>
              <a:spcAft>
                <a:spcPts val="0"/>
              </a:spcAft>
              <a:buNone/>
            </a:pPr>
            <a:r>
              <a:rPr lang="en" sz="1300">
                <a:solidFill>
                  <a:schemeClr val="lt2"/>
                </a:solidFill>
              </a:rPr>
              <a:t>FY2: $174,000</a:t>
            </a:r>
            <a:endParaRPr sz="1300">
              <a:solidFill>
                <a:schemeClr val="lt2"/>
              </a:solidFill>
            </a:endParaRPr>
          </a:p>
          <a:p>
            <a:pPr marL="0" marR="0" lvl="0" indent="0" algn="l" rtl="0">
              <a:lnSpc>
                <a:spcPct val="115000"/>
              </a:lnSpc>
              <a:spcBef>
                <a:spcPts val="1200"/>
              </a:spcBef>
              <a:spcAft>
                <a:spcPts val="1200"/>
              </a:spcAft>
              <a:buNone/>
            </a:pPr>
            <a:r>
              <a:rPr lang="en" sz="1300">
                <a:solidFill>
                  <a:schemeClr val="lt2"/>
                </a:solidFill>
              </a:rPr>
              <a:t>FY3: $226,090</a:t>
            </a:r>
            <a:endParaRPr sz="1300">
              <a:solidFill>
                <a:schemeClr val="lt2"/>
              </a:solidFill>
            </a:endParaRPr>
          </a:p>
        </p:txBody>
      </p:sp>
      <p:pic>
        <p:nvPicPr>
          <p:cNvPr id="91" name="Google Shape;91;p18"/>
          <p:cNvPicPr preferRelativeResize="0"/>
          <p:nvPr/>
        </p:nvPicPr>
        <p:blipFill>
          <a:blip r:embed="rId3">
            <a:alphaModFix/>
          </a:blip>
          <a:stretch>
            <a:fillRect/>
          </a:stretch>
        </p:blipFill>
        <p:spPr>
          <a:xfrm>
            <a:off x="1318475" y="2709950"/>
            <a:ext cx="7004149" cy="2226950"/>
          </a:xfrm>
          <a:prstGeom prst="rect">
            <a:avLst/>
          </a:prstGeom>
          <a:noFill/>
          <a:ln>
            <a:noFill/>
          </a:ln>
        </p:spPr>
      </p:pic>
      <p:sp>
        <p:nvSpPr>
          <p:cNvPr id="92" name="Google Shape;92;p18"/>
          <p:cNvSpPr txBox="1"/>
          <p:nvPr/>
        </p:nvSpPr>
        <p:spPr>
          <a:xfrm>
            <a:off x="6292800" y="957950"/>
            <a:ext cx="2676900" cy="1536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300">
                <a:solidFill>
                  <a:schemeClr val="lt2"/>
                </a:solidFill>
              </a:rPr>
              <a:t>Variance Analysis - Better/(Worse) vs Prior Year:</a:t>
            </a:r>
            <a:endParaRPr sz="1300">
              <a:solidFill>
                <a:schemeClr val="lt2"/>
              </a:solidFill>
            </a:endParaRPr>
          </a:p>
          <a:p>
            <a:pPr marL="0" marR="0" lvl="0" indent="0" algn="l" rtl="0">
              <a:lnSpc>
                <a:spcPct val="115000"/>
              </a:lnSpc>
              <a:spcBef>
                <a:spcPts val="1200"/>
              </a:spcBef>
              <a:spcAft>
                <a:spcPts val="0"/>
              </a:spcAft>
              <a:buNone/>
            </a:pPr>
            <a:r>
              <a:rPr lang="en" sz="1300">
                <a:solidFill>
                  <a:schemeClr val="lt2"/>
                </a:solidFill>
              </a:rPr>
              <a:t>FY2 vs FY1: ($30,600)</a:t>
            </a:r>
            <a:endParaRPr sz="1300">
              <a:solidFill>
                <a:schemeClr val="lt2"/>
              </a:solidFill>
            </a:endParaRPr>
          </a:p>
          <a:p>
            <a:pPr marL="0" marR="0" lvl="0" indent="0" algn="l" rtl="0">
              <a:lnSpc>
                <a:spcPct val="115000"/>
              </a:lnSpc>
              <a:spcBef>
                <a:spcPts val="1200"/>
              </a:spcBef>
              <a:spcAft>
                <a:spcPts val="1200"/>
              </a:spcAft>
              <a:buNone/>
            </a:pPr>
            <a:r>
              <a:rPr lang="en" sz="1300">
                <a:solidFill>
                  <a:schemeClr val="lt2"/>
                </a:solidFill>
              </a:rPr>
              <a:t>FY2 vs FY3: ($78,852)</a:t>
            </a:r>
            <a:endParaRPr sz="13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51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Operations Management</a:t>
            </a:r>
            <a:endParaRPr/>
          </a:p>
        </p:txBody>
      </p:sp>
      <p:sp>
        <p:nvSpPr>
          <p:cNvPr id="98" name="Google Shape;98;p19"/>
          <p:cNvSpPr txBox="1">
            <a:spLocks noGrp="1"/>
          </p:cNvSpPr>
          <p:nvPr>
            <p:ph type="body" idx="1"/>
          </p:nvPr>
        </p:nvSpPr>
        <p:spPr>
          <a:xfrm>
            <a:off x="800700" y="1568250"/>
            <a:ext cx="3002700" cy="3416400"/>
          </a:xfrm>
          <a:prstGeom prst="rect">
            <a:avLst/>
          </a:prstGeom>
        </p:spPr>
        <p:txBody>
          <a:bodyPr spcFirstLastPara="1" wrap="square" lIns="91425" tIns="91425" rIns="91425" bIns="91425" anchor="t" anchorCtr="0">
            <a:normAutofit fontScale="55000" lnSpcReduction="10000"/>
          </a:bodyPr>
          <a:lstStyle/>
          <a:p>
            <a:pPr marL="0" lvl="0" indent="0" algn="l" rtl="0">
              <a:spcBef>
                <a:spcPts val="0"/>
              </a:spcBef>
              <a:spcAft>
                <a:spcPts val="0"/>
              </a:spcAft>
              <a:buNone/>
            </a:pPr>
            <a:r>
              <a:rPr lang="en" sz="2500">
                <a:solidFill>
                  <a:schemeClr val="dk1"/>
                </a:solidFill>
              </a:rPr>
              <a:t>Operational management is the management of business practices to create the highest level of efficiency within the organization. It focuses on converting materials and labor into goods and services as efficiently as possible to maximize the profitability of the organization. Therefore, operation management is very important because it determines productivity.</a:t>
            </a:r>
            <a:endParaRPr sz="2500">
              <a:solidFill>
                <a:schemeClr val="dk1"/>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99" name="Google Shape;99;p19"/>
          <p:cNvSpPr txBox="1"/>
          <p:nvPr/>
        </p:nvSpPr>
        <p:spPr>
          <a:xfrm>
            <a:off x="4679150" y="306150"/>
            <a:ext cx="4279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The default value of the cut-off point was 0.8. If the demand equals or exceeds 80%, beer will continue to be produced until it reaches the maximum. Conversely, if the market demand is lower than the cut-off point of the tank, production will stop.</a:t>
            </a:r>
            <a:endParaRPr>
              <a:solidFill>
                <a:schemeClr val="dk1"/>
              </a:solidFill>
            </a:endParaRPr>
          </a:p>
        </p:txBody>
      </p:sp>
      <p:pic>
        <p:nvPicPr>
          <p:cNvPr id="100" name="Google Shape;100;p19"/>
          <p:cNvPicPr preferRelativeResize="0"/>
          <p:nvPr/>
        </p:nvPicPr>
        <p:blipFill>
          <a:blip r:embed="rId3">
            <a:alphaModFix/>
          </a:blip>
          <a:stretch>
            <a:fillRect/>
          </a:stretch>
        </p:blipFill>
        <p:spPr>
          <a:xfrm>
            <a:off x="5048175" y="1669100"/>
            <a:ext cx="3171150" cy="1970500"/>
          </a:xfrm>
          <a:prstGeom prst="rect">
            <a:avLst/>
          </a:prstGeom>
          <a:noFill/>
          <a:ln>
            <a:noFill/>
          </a:ln>
        </p:spPr>
      </p:pic>
      <p:sp>
        <p:nvSpPr>
          <p:cNvPr id="101" name="Google Shape;101;p19"/>
          <p:cNvSpPr txBox="1"/>
          <p:nvPr/>
        </p:nvSpPr>
        <p:spPr>
          <a:xfrm>
            <a:off x="5052950" y="3639600"/>
            <a:ext cx="3531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solidFill>
                  <a:schemeClr val="dk1"/>
                </a:solidFill>
              </a:rPr>
              <a:t>Default cut-off Point of each beer product</a:t>
            </a:r>
            <a:endParaRPr sz="1200" i="1">
              <a:solidFill>
                <a:schemeClr val="dk1"/>
              </a:solidFill>
            </a:endParaRPr>
          </a:p>
        </p:txBody>
      </p:sp>
      <p:sp>
        <p:nvSpPr>
          <p:cNvPr id="102" name="Google Shape;102;p19"/>
          <p:cNvSpPr txBox="1"/>
          <p:nvPr/>
        </p:nvSpPr>
        <p:spPr>
          <a:xfrm>
            <a:off x="4002525" y="4097250"/>
            <a:ext cx="4711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solidFill>
                  <a:schemeClr val="dk1"/>
                </a:solidFill>
              </a:rPr>
              <a:t>E.g. for the first product Pilsner, the demand value in the first year is 19857.9, and its Cut-off Point set to 0.8, namely when the demand is below 15886, it will not be produced.</a:t>
            </a:r>
            <a:endParaRPr sz="1200" i="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538025" y="126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Operation Management Analysis</a:t>
            </a:r>
            <a:endParaRPr/>
          </a:p>
        </p:txBody>
      </p:sp>
      <p:sp>
        <p:nvSpPr>
          <p:cNvPr id="108" name="Google Shape;108;p20"/>
          <p:cNvSpPr txBox="1"/>
          <p:nvPr/>
        </p:nvSpPr>
        <p:spPr>
          <a:xfrm>
            <a:off x="538025" y="946400"/>
            <a:ext cx="44373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The contribution of each product in Cycle2 is obviously higher than that of Cycle1, such as BR01-03 (Light Wheat), which has changed from $33,817 to  $45,900 , a difference of $12083, profit before taxes rose from $242,605 in Cycle 1 to $281,032, and projected consumption rose from 237,272 to 252,876.</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09" name="Google Shape;109;p20"/>
          <p:cNvPicPr preferRelativeResize="0"/>
          <p:nvPr/>
        </p:nvPicPr>
        <p:blipFill>
          <a:blip r:embed="rId3">
            <a:alphaModFix/>
          </a:blip>
          <a:stretch>
            <a:fillRect/>
          </a:stretch>
        </p:blipFill>
        <p:spPr>
          <a:xfrm>
            <a:off x="5342725" y="2971950"/>
            <a:ext cx="3459875" cy="1782700"/>
          </a:xfrm>
          <a:prstGeom prst="rect">
            <a:avLst/>
          </a:prstGeom>
          <a:noFill/>
          <a:ln>
            <a:noFill/>
          </a:ln>
        </p:spPr>
      </p:pic>
      <p:pic>
        <p:nvPicPr>
          <p:cNvPr id="110" name="Google Shape;110;p20"/>
          <p:cNvPicPr preferRelativeResize="0"/>
          <p:nvPr/>
        </p:nvPicPr>
        <p:blipFill>
          <a:blip r:embed="rId4">
            <a:alphaModFix/>
          </a:blip>
          <a:stretch>
            <a:fillRect/>
          </a:stretch>
        </p:blipFill>
        <p:spPr>
          <a:xfrm>
            <a:off x="5578800" y="699525"/>
            <a:ext cx="2967050" cy="1874401"/>
          </a:xfrm>
          <a:prstGeom prst="rect">
            <a:avLst/>
          </a:prstGeom>
          <a:noFill/>
          <a:ln>
            <a:noFill/>
          </a:ln>
        </p:spPr>
      </p:pic>
      <p:sp>
        <p:nvSpPr>
          <p:cNvPr id="111" name="Google Shape;111;p20"/>
          <p:cNvSpPr txBox="1"/>
          <p:nvPr/>
        </p:nvSpPr>
        <p:spPr>
          <a:xfrm>
            <a:off x="507125" y="2899750"/>
            <a:ext cx="4499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Optimization Analysis shows that the contribution of BR01-01 (Pilsner) has increased from $111,960.16 in Cycle 1 to $114,112.23, the contribution of BR01-02 (Bavarian Lager) has not changed, and so on. More changes are shown in Figure 3.2. The overall change is that the Projected Consumption has been increased from 237272 to 252876, and the Profit before Taxes has been increased from $464,496 to $502,923. The increase in revenue is quite obvious.</a:t>
            </a:r>
            <a:endParaRPr>
              <a:solidFill>
                <a:schemeClr val="dk1"/>
              </a:solidFill>
            </a:endParaRPr>
          </a:p>
        </p:txBody>
      </p:sp>
      <p:sp>
        <p:nvSpPr>
          <p:cNvPr id="112" name="Google Shape;112;p20"/>
          <p:cNvSpPr txBox="1"/>
          <p:nvPr/>
        </p:nvSpPr>
        <p:spPr>
          <a:xfrm>
            <a:off x="311700" y="572700"/>
            <a:ext cx="38838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Sensitivity Analysis </a:t>
            </a:r>
            <a:endParaRPr sz="1700"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3" name="Google Shape;113;p20"/>
          <p:cNvSpPr txBox="1"/>
          <p:nvPr/>
        </p:nvSpPr>
        <p:spPr>
          <a:xfrm>
            <a:off x="311700" y="2573925"/>
            <a:ext cx="32238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Optimization Analysis </a:t>
            </a:r>
            <a:endParaRPr sz="1700" b="1">
              <a:solidFill>
                <a:schemeClr val="dk1"/>
              </a:solidFill>
            </a:endParaRPr>
          </a:p>
          <a:p>
            <a:pPr marL="0" lvl="0" indent="0" algn="l" rtl="0">
              <a:spcBef>
                <a:spcPts val="0"/>
              </a:spcBef>
              <a:spcAft>
                <a:spcPts val="0"/>
              </a:spcAft>
              <a:buNone/>
            </a:pPr>
            <a:endParaRPr sz="1600" b="1">
              <a:solidFill>
                <a:schemeClr val="dk1"/>
              </a:solidFill>
            </a:endParaRPr>
          </a:p>
          <a:p>
            <a:pPr marL="0" lvl="0" indent="0" algn="l" rtl="0">
              <a:spcBef>
                <a:spcPts val="0"/>
              </a:spcBef>
              <a:spcAft>
                <a:spcPts val="0"/>
              </a:spcAft>
              <a:buNone/>
            </a:pPr>
            <a:endParaRPr/>
          </a:p>
        </p:txBody>
      </p:sp>
      <p:sp>
        <p:nvSpPr>
          <p:cNvPr id="114" name="Google Shape;114;p20"/>
          <p:cNvSpPr txBox="1"/>
          <p:nvPr/>
        </p:nvSpPr>
        <p:spPr>
          <a:xfrm>
            <a:off x="5459425" y="2571738"/>
            <a:ext cx="3883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solidFill>
                  <a:schemeClr val="dk1"/>
                </a:solidFill>
              </a:rPr>
              <a:t>Cut-off Point of each beer product in Cycle2</a:t>
            </a:r>
            <a:endParaRPr sz="1200" i="1">
              <a:solidFill>
                <a:schemeClr val="dk1"/>
              </a:solidFill>
            </a:endParaRPr>
          </a:p>
        </p:txBody>
      </p:sp>
      <p:sp>
        <p:nvSpPr>
          <p:cNvPr id="115" name="Google Shape;115;p20"/>
          <p:cNvSpPr txBox="1"/>
          <p:nvPr/>
        </p:nvSpPr>
        <p:spPr>
          <a:xfrm>
            <a:off x="4817500" y="4754650"/>
            <a:ext cx="5577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solidFill>
                  <a:schemeClr val="dk1"/>
                </a:solidFill>
              </a:rPr>
              <a:t>Contribution of Cycle1 and Cycle2 by Optimization Analysis</a:t>
            </a:r>
            <a:endParaRPr sz="1200" i="1">
              <a:solidFill>
                <a:schemeClr val="dk1"/>
              </a:solidFill>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Financial Management analysis</a:t>
            </a:r>
            <a:endParaRPr/>
          </a:p>
        </p:txBody>
      </p:sp>
      <p:sp>
        <p:nvSpPr>
          <p:cNvPr id="121" name="Google Shape;121;p21"/>
          <p:cNvSpPr txBox="1"/>
          <p:nvPr/>
        </p:nvSpPr>
        <p:spPr>
          <a:xfrm>
            <a:off x="5544225" y="617525"/>
            <a:ext cx="1939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Decision-tree analysis:</a:t>
            </a:r>
            <a:endParaRPr>
              <a:solidFill>
                <a:schemeClr val="dk1"/>
              </a:solidFill>
            </a:endParaRPr>
          </a:p>
        </p:txBody>
      </p:sp>
      <p:sp>
        <p:nvSpPr>
          <p:cNvPr id="122" name="Google Shape;122;p21"/>
          <p:cNvSpPr txBox="1"/>
          <p:nvPr/>
        </p:nvSpPr>
        <p:spPr>
          <a:xfrm>
            <a:off x="3309488" y="2401625"/>
            <a:ext cx="227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endParaRPr>
          </a:p>
        </p:txBody>
      </p:sp>
      <p:sp>
        <p:nvSpPr>
          <p:cNvPr id="123" name="Google Shape;123;p21"/>
          <p:cNvSpPr txBox="1"/>
          <p:nvPr/>
        </p:nvSpPr>
        <p:spPr>
          <a:xfrm>
            <a:off x="430975" y="3272800"/>
            <a:ext cx="3675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Projected monthly finance: </a:t>
            </a:r>
            <a:endParaRPr>
              <a:solidFill>
                <a:schemeClr val="dk1"/>
              </a:solidFill>
            </a:endParaRPr>
          </a:p>
          <a:p>
            <a:pPr marL="0" lvl="0" indent="457200" algn="l" rtl="0">
              <a:spcBef>
                <a:spcPts val="0"/>
              </a:spcBef>
              <a:spcAft>
                <a:spcPts val="0"/>
              </a:spcAft>
              <a:buNone/>
            </a:pPr>
            <a:r>
              <a:rPr lang="en">
                <a:solidFill>
                  <a:schemeClr val="dk1"/>
                </a:solidFill>
              </a:rPr>
              <a:t>$40,455 USD - $56,637 USD</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Monthly average 4500 beer drinkers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Consume 1-2 pints per seatings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Weekly meetings</a:t>
            </a:r>
            <a:endParaRPr>
              <a:solidFill>
                <a:schemeClr val="dk1"/>
              </a:solidFill>
            </a:endParaRPr>
          </a:p>
          <a:p>
            <a:pPr marL="0" lvl="0" indent="457200" algn="l" rtl="0">
              <a:spcBef>
                <a:spcPts val="0"/>
              </a:spcBef>
              <a:spcAft>
                <a:spcPts val="0"/>
              </a:spcAft>
              <a:buNone/>
            </a:pPr>
            <a:r>
              <a:rPr lang="en">
                <a:solidFill>
                  <a:schemeClr val="dk1"/>
                </a:solidFill>
              </a:rPr>
              <a:t>=&gt; BEP at 5.78 - 15.23. </a:t>
            </a:r>
            <a:endParaRPr>
              <a:solidFill>
                <a:schemeClr val="dk1"/>
              </a:solidFill>
            </a:endParaRPr>
          </a:p>
        </p:txBody>
      </p:sp>
      <p:graphicFrame>
        <p:nvGraphicFramePr>
          <p:cNvPr id="124" name="Google Shape;124;p21"/>
          <p:cNvGraphicFramePr/>
          <p:nvPr/>
        </p:nvGraphicFramePr>
        <p:xfrm>
          <a:off x="430975" y="1737925"/>
          <a:ext cx="3000000" cy="3000000"/>
        </p:xfrm>
        <a:graphic>
          <a:graphicData uri="http://schemas.openxmlformats.org/drawingml/2006/table">
            <a:tbl>
              <a:tblPr>
                <a:noFill/>
                <a:tableStyleId>{3A148730-CBBC-4916-AA9A-6A2F4CEA9FAA}</a:tableStyleId>
              </a:tblPr>
              <a:tblGrid>
                <a:gridCol w="2032575">
                  <a:extLst>
                    <a:ext uri="{9D8B030D-6E8A-4147-A177-3AD203B41FA5}">
                      <a16:colId xmlns:a16="http://schemas.microsoft.com/office/drawing/2014/main" val="20000"/>
                    </a:ext>
                  </a:extLst>
                </a:gridCol>
              </a:tblGrid>
              <a:tr h="614775">
                <a:tc>
                  <a:txBody>
                    <a:bodyPr/>
                    <a:lstStyle/>
                    <a:p>
                      <a:pPr marL="0" lvl="0" indent="0" algn="l" rtl="0">
                        <a:spcBef>
                          <a:spcPts val="0"/>
                        </a:spcBef>
                        <a:spcAft>
                          <a:spcPts val="0"/>
                        </a:spcAft>
                        <a:buNone/>
                      </a:pPr>
                      <a:r>
                        <a:rPr lang="en">
                          <a:solidFill>
                            <a:schemeClr val="dk1"/>
                          </a:solidFill>
                        </a:rPr>
                        <a:t>CAPEX: </a:t>
                      </a:r>
                      <a:endParaRPr>
                        <a:solidFill>
                          <a:schemeClr val="dk1"/>
                        </a:solidFill>
                      </a:endParaRPr>
                    </a:p>
                    <a:p>
                      <a:pPr marL="0" lvl="0" indent="0" algn="l" rtl="0">
                        <a:spcBef>
                          <a:spcPts val="0"/>
                        </a:spcBef>
                        <a:spcAft>
                          <a:spcPts val="0"/>
                        </a:spcAft>
                        <a:buNone/>
                      </a:pPr>
                      <a:r>
                        <a:rPr lang="en">
                          <a:solidFill>
                            <a:schemeClr val="dk1"/>
                          </a:solidFill>
                        </a:rPr>
                        <a:t>66,400.00 USD</a:t>
                      </a:r>
                      <a:endParaRPr/>
                    </a:p>
                  </a:txBody>
                  <a:tcPr marL="91425" marR="91425" marT="91425" marB="91425"/>
                </a:tc>
                <a:extLst>
                  <a:ext uri="{0D108BD9-81ED-4DB2-BD59-A6C34878D82A}">
                    <a16:rowId xmlns:a16="http://schemas.microsoft.com/office/drawing/2014/main" val="10000"/>
                  </a:ext>
                </a:extLst>
              </a:tr>
              <a:tr h="862725">
                <a:tc>
                  <a:txBody>
                    <a:bodyPr/>
                    <a:lstStyle/>
                    <a:p>
                      <a:pPr marL="457200" lvl="0" indent="-317500" algn="l" rtl="0">
                        <a:spcBef>
                          <a:spcPts val="0"/>
                        </a:spcBef>
                        <a:spcAft>
                          <a:spcPts val="0"/>
                        </a:spcAft>
                        <a:buClr>
                          <a:schemeClr val="dk1"/>
                        </a:buClr>
                        <a:buSzPts val="1400"/>
                        <a:buChar char="●"/>
                      </a:pPr>
                      <a:r>
                        <a:rPr lang="en">
                          <a:solidFill>
                            <a:schemeClr val="dk1"/>
                          </a:solidFill>
                        </a:rPr>
                        <a:t>Brew tanks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Renovation</a:t>
                      </a:r>
                      <a:endParaRPr>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25" name="Google Shape;125;p21"/>
          <p:cNvGraphicFramePr/>
          <p:nvPr/>
        </p:nvGraphicFramePr>
        <p:xfrm>
          <a:off x="2463550" y="1737930"/>
          <a:ext cx="3000000" cy="3000000"/>
        </p:xfrm>
        <a:graphic>
          <a:graphicData uri="http://schemas.openxmlformats.org/drawingml/2006/table">
            <a:tbl>
              <a:tblPr>
                <a:noFill/>
                <a:tableStyleId>{3A148730-CBBC-4916-AA9A-6A2F4CEA9FAA}</a:tableStyleId>
              </a:tblPr>
              <a:tblGrid>
                <a:gridCol w="2404250">
                  <a:extLst>
                    <a:ext uri="{9D8B030D-6E8A-4147-A177-3AD203B41FA5}">
                      <a16:colId xmlns:a16="http://schemas.microsoft.com/office/drawing/2014/main" val="20000"/>
                    </a:ext>
                  </a:extLst>
                </a:gridCol>
              </a:tblGrid>
              <a:tr h="604900">
                <a:tc>
                  <a:txBody>
                    <a:bodyPr/>
                    <a:lstStyle/>
                    <a:p>
                      <a:pPr marL="0" lvl="0" indent="0" algn="l" rtl="0">
                        <a:spcBef>
                          <a:spcPts val="0"/>
                        </a:spcBef>
                        <a:spcAft>
                          <a:spcPts val="0"/>
                        </a:spcAft>
                        <a:buNone/>
                      </a:pPr>
                      <a:r>
                        <a:rPr lang="en">
                          <a:solidFill>
                            <a:schemeClr val="dk1"/>
                          </a:solidFill>
                        </a:rPr>
                        <a:t>OPEX per month: </a:t>
                      </a:r>
                      <a:endParaRPr>
                        <a:solidFill>
                          <a:schemeClr val="dk1"/>
                        </a:solidFill>
                      </a:endParaRPr>
                    </a:p>
                    <a:p>
                      <a:pPr marL="0" lvl="0" indent="0" algn="l" rtl="0">
                        <a:spcBef>
                          <a:spcPts val="0"/>
                        </a:spcBef>
                        <a:spcAft>
                          <a:spcPts val="0"/>
                        </a:spcAft>
                        <a:buNone/>
                      </a:pPr>
                      <a:r>
                        <a:rPr lang="en">
                          <a:solidFill>
                            <a:schemeClr val="dk1"/>
                          </a:solidFill>
                        </a:rPr>
                        <a:t>30,612.00 USD</a:t>
                      </a:r>
                      <a:endParaRPr>
                        <a:solidFill>
                          <a:schemeClr val="dk1"/>
                        </a:solidFill>
                      </a:endParaRPr>
                    </a:p>
                  </a:txBody>
                  <a:tcPr marL="91425" marR="91425" marT="91425" marB="91425"/>
                </a:tc>
                <a:extLst>
                  <a:ext uri="{0D108BD9-81ED-4DB2-BD59-A6C34878D82A}">
                    <a16:rowId xmlns:a16="http://schemas.microsoft.com/office/drawing/2014/main" val="10000"/>
                  </a:ext>
                </a:extLst>
              </a:tr>
              <a:tr h="860100">
                <a:tc>
                  <a:txBody>
                    <a:bodyPr/>
                    <a:lstStyle/>
                    <a:p>
                      <a:pPr marL="457200" lvl="0" indent="-317500" algn="l" rtl="0">
                        <a:spcBef>
                          <a:spcPts val="0"/>
                        </a:spcBef>
                        <a:spcAft>
                          <a:spcPts val="0"/>
                        </a:spcAft>
                        <a:buClr>
                          <a:schemeClr val="dk1"/>
                        </a:buClr>
                        <a:buSzPts val="1400"/>
                        <a:buChar char="●"/>
                      </a:pPr>
                      <a:r>
                        <a:rPr lang="en">
                          <a:solidFill>
                            <a:schemeClr val="dk1"/>
                          </a:solidFill>
                        </a:rPr>
                        <a:t>Rent and utilities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Salary and benefits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Ingredients</a:t>
                      </a:r>
                      <a:endParaRPr>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26" name="Google Shape;126;p21"/>
          <p:cNvGraphicFramePr/>
          <p:nvPr/>
        </p:nvGraphicFramePr>
        <p:xfrm>
          <a:off x="430975" y="1128350"/>
          <a:ext cx="3000000" cy="3000000"/>
        </p:xfrm>
        <a:graphic>
          <a:graphicData uri="http://schemas.openxmlformats.org/drawingml/2006/table">
            <a:tbl>
              <a:tblPr>
                <a:noFill/>
                <a:tableStyleId>{3A148730-CBBC-4916-AA9A-6A2F4CEA9FAA}</a:tableStyleId>
              </a:tblPr>
              <a:tblGrid>
                <a:gridCol w="4436825">
                  <a:extLst>
                    <a:ext uri="{9D8B030D-6E8A-4147-A177-3AD203B41FA5}">
                      <a16:colId xmlns:a16="http://schemas.microsoft.com/office/drawing/2014/main" val="20000"/>
                    </a:ext>
                  </a:extLst>
                </a:gridCol>
              </a:tblGrid>
              <a:tr h="609575">
                <a:tc>
                  <a:txBody>
                    <a:bodyPr/>
                    <a:lstStyle/>
                    <a:p>
                      <a:pPr marL="0" lvl="0" indent="0" algn="l" rtl="0">
                        <a:spcBef>
                          <a:spcPts val="0"/>
                        </a:spcBef>
                        <a:spcAft>
                          <a:spcPts val="0"/>
                        </a:spcAft>
                        <a:buNone/>
                      </a:pPr>
                      <a:r>
                        <a:rPr lang="en">
                          <a:solidFill>
                            <a:schemeClr val="dk1"/>
                          </a:solidFill>
                        </a:rPr>
                        <a:t>Offer’s investment: 150,000.00 USD</a:t>
                      </a:r>
                      <a:endParaRPr>
                        <a:solidFill>
                          <a:schemeClr val="dk1"/>
                        </a:solidFill>
                      </a:endParaRPr>
                    </a:p>
                    <a:p>
                      <a:pPr marL="0" lvl="0" indent="0" algn="l" rtl="0">
                        <a:spcBef>
                          <a:spcPts val="0"/>
                        </a:spcBef>
                        <a:spcAft>
                          <a:spcPts val="0"/>
                        </a:spcAft>
                        <a:buNone/>
                      </a:pPr>
                      <a:r>
                        <a:rPr lang="en">
                          <a:solidFill>
                            <a:schemeClr val="dk1"/>
                          </a:solidFill>
                        </a:rPr>
                        <a:t>Covers 1st year ingredients and maintenance fee</a:t>
                      </a:r>
                      <a:endParaRPr>
                        <a:solidFill>
                          <a:schemeClr val="dk1"/>
                        </a:solidFill>
                      </a:endParaRPr>
                    </a:p>
                  </a:txBody>
                  <a:tcPr marL="91425" marR="91425" marT="91425" marB="91425"/>
                </a:tc>
                <a:extLst>
                  <a:ext uri="{0D108BD9-81ED-4DB2-BD59-A6C34878D82A}">
                    <a16:rowId xmlns:a16="http://schemas.microsoft.com/office/drawing/2014/main" val="10000"/>
                  </a:ext>
                </a:extLst>
              </a:tr>
            </a:tbl>
          </a:graphicData>
        </a:graphic>
      </p:graphicFrame>
      <p:pic>
        <p:nvPicPr>
          <p:cNvPr id="127" name="Google Shape;127;p21"/>
          <p:cNvPicPr preferRelativeResize="0"/>
          <p:nvPr/>
        </p:nvPicPr>
        <p:blipFill>
          <a:blip r:embed="rId3">
            <a:alphaModFix/>
          </a:blip>
          <a:stretch>
            <a:fillRect/>
          </a:stretch>
        </p:blipFill>
        <p:spPr>
          <a:xfrm>
            <a:off x="6785150" y="660925"/>
            <a:ext cx="2187449" cy="2611875"/>
          </a:xfrm>
          <a:prstGeom prst="rect">
            <a:avLst/>
          </a:prstGeom>
          <a:noFill/>
          <a:ln>
            <a:noFill/>
          </a:ln>
        </p:spPr>
      </p:pic>
      <p:sp>
        <p:nvSpPr>
          <p:cNvPr id="128" name="Google Shape;128;p21"/>
          <p:cNvSpPr txBox="1"/>
          <p:nvPr/>
        </p:nvSpPr>
        <p:spPr>
          <a:xfrm>
            <a:off x="5580200" y="1514213"/>
            <a:ext cx="1204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rPr>
              <a:t>Expected Monthly revenue is 43,286.85 USD</a:t>
            </a:r>
            <a:endParaRPr i="1">
              <a:solidFill>
                <a:schemeClr val="dk1"/>
              </a:solidFill>
            </a:endParaRPr>
          </a:p>
        </p:txBody>
      </p:sp>
      <p:sp>
        <p:nvSpPr>
          <p:cNvPr id="129" name="Google Shape;129;p21"/>
          <p:cNvSpPr txBox="1"/>
          <p:nvPr/>
        </p:nvSpPr>
        <p:spPr>
          <a:xfrm>
            <a:off x="5660675" y="3272800"/>
            <a:ext cx="3483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Further consideration:</a:t>
            </a:r>
            <a:endParaRPr>
              <a:solidFill>
                <a:schemeClr val="dk1"/>
              </a:solidFill>
            </a:endParaRPr>
          </a:p>
          <a:p>
            <a:pPr marL="0" lvl="0" indent="0" algn="l" rtl="0">
              <a:spcBef>
                <a:spcPts val="0"/>
              </a:spcBef>
              <a:spcAft>
                <a:spcPts val="0"/>
              </a:spcAft>
              <a:buNone/>
            </a:pPr>
            <a:r>
              <a:rPr lang="en">
                <a:solidFill>
                  <a:schemeClr val="dk1"/>
                </a:solidFill>
              </a:rPr>
              <a:t>Cut-off point: 0.7 - 0.8</a:t>
            </a:r>
            <a:endParaRPr>
              <a:solidFill>
                <a:schemeClr val="dk1"/>
              </a:solidFill>
            </a:endParaRPr>
          </a:p>
          <a:p>
            <a:pPr marL="0" lvl="0" indent="457200" algn="l" rtl="0">
              <a:spcBef>
                <a:spcPts val="0"/>
              </a:spcBef>
              <a:spcAft>
                <a:spcPts val="0"/>
              </a:spcAft>
              <a:buNone/>
            </a:pPr>
            <a:r>
              <a:rPr lang="en">
                <a:solidFill>
                  <a:schemeClr val="dk1"/>
                </a:solidFill>
              </a:rPr>
              <a:t>Opex changes: $27,450 - $29,037</a:t>
            </a:r>
            <a:endParaRPr>
              <a:solidFill>
                <a:schemeClr val="dk1"/>
              </a:solidFill>
            </a:endParaRPr>
          </a:p>
          <a:p>
            <a:pPr marL="0" lvl="0" indent="457200" algn="l" rtl="0">
              <a:spcBef>
                <a:spcPts val="0"/>
              </a:spcBef>
              <a:spcAft>
                <a:spcPts val="0"/>
              </a:spcAft>
              <a:buNone/>
            </a:pPr>
            <a:r>
              <a:rPr lang="en">
                <a:solidFill>
                  <a:schemeClr val="dk1"/>
                </a:solidFill>
              </a:rPr>
              <a:t>=&gt; BEP with consideration to cutoff: 11.53 - 12.49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4703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Innovation and Research management analysis</a:t>
            </a:r>
            <a:endParaRPr/>
          </a:p>
        </p:txBody>
      </p:sp>
      <p:sp>
        <p:nvSpPr>
          <p:cNvPr id="135" name="Google Shape;135;p22"/>
          <p:cNvSpPr txBox="1">
            <a:spLocks noGrp="1"/>
          </p:cNvSpPr>
          <p:nvPr>
            <p:ph type="body" idx="1"/>
          </p:nvPr>
        </p:nvSpPr>
        <p:spPr>
          <a:xfrm>
            <a:off x="183275" y="568425"/>
            <a:ext cx="8588700" cy="961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b="1"/>
              <a:t>Process Improvements:</a:t>
            </a:r>
            <a:br>
              <a:rPr lang="en"/>
            </a:br>
            <a:r>
              <a:rPr lang="en"/>
              <a:t>Evaluate process improvements to reduce costs i.e. </a:t>
            </a:r>
            <a:br>
              <a:rPr lang="en"/>
            </a:br>
            <a:r>
              <a:rPr lang="en"/>
              <a:t>(i) </a:t>
            </a:r>
            <a:r>
              <a:rPr lang="en">
                <a:solidFill>
                  <a:srgbClr val="FFFF00"/>
                </a:solidFill>
              </a:rPr>
              <a:t>recycle waste water</a:t>
            </a:r>
            <a:r>
              <a:rPr lang="en"/>
              <a:t> leading to reduction in purchasing cost of purified water and </a:t>
            </a:r>
            <a:br>
              <a:rPr lang="en"/>
            </a:br>
            <a:r>
              <a:rPr lang="en"/>
              <a:t>(ii) </a:t>
            </a:r>
            <a:r>
              <a:rPr lang="en">
                <a:solidFill>
                  <a:srgbClr val="FFFF00"/>
                </a:solidFill>
              </a:rPr>
              <a:t>PET packaging</a:t>
            </a:r>
            <a:r>
              <a:rPr lang="en"/>
              <a:t> leading to reduction in overall packaging and cost of replacement of beer cups</a:t>
            </a:r>
            <a:endParaRPr/>
          </a:p>
        </p:txBody>
      </p:sp>
      <p:sp>
        <p:nvSpPr>
          <p:cNvPr id="136" name="Google Shape;136;p22"/>
          <p:cNvSpPr txBox="1">
            <a:spLocks noGrp="1"/>
          </p:cNvSpPr>
          <p:nvPr>
            <p:ph type="body" idx="1"/>
          </p:nvPr>
        </p:nvSpPr>
        <p:spPr>
          <a:xfrm>
            <a:off x="103525" y="1529625"/>
            <a:ext cx="3928200" cy="1212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b="1"/>
              <a:t>Starting Assumptions:</a:t>
            </a:r>
            <a:br>
              <a:rPr lang="en"/>
            </a:br>
            <a:r>
              <a:rPr lang="en"/>
              <a:t>(i) sale price per unit retained i.e. $8.99</a:t>
            </a:r>
            <a:br>
              <a:rPr lang="en"/>
            </a:br>
            <a:r>
              <a:rPr lang="en"/>
              <a:t>(ii) total variable cost at $0.88 for pilsner whereas $0.98 for rest of the products</a:t>
            </a:r>
            <a:br>
              <a:rPr lang="en"/>
            </a:br>
            <a:r>
              <a:rPr lang="en"/>
              <a:t>(iii) innovative technology will lead to reduction of materials and other cost</a:t>
            </a:r>
            <a:endParaRPr/>
          </a:p>
        </p:txBody>
      </p:sp>
      <p:sp>
        <p:nvSpPr>
          <p:cNvPr id="137" name="Google Shape;137;p22"/>
          <p:cNvSpPr txBox="1">
            <a:spLocks noGrp="1"/>
          </p:cNvSpPr>
          <p:nvPr>
            <p:ph type="body" idx="1"/>
          </p:nvPr>
        </p:nvSpPr>
        <p:spPr>
          <a:xfrm>
            <a:off x="4911375" y="1438425"/>
            <a:ext cx="4007400" cy="1506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b="1"/>
              <a:t>Results:</a:t>
            </a:r>
            <a:br>
              <a:rPr lang="en"/>
            </a:br>
            <a:r>
              <a:rPr lang="en"/>
              <a:t>(i) material and other cost reduction by $0.02</a:t>
            </a:r>
            <a:br>
              <a:rPr lang="en"/>
            </a:br>
            <a:r>
              <a:rPr lang="en"/>
              <a:t>(ii) labor costs unchanged</a:t>
            </a:r>
            <a:br>
              <a:rPr lang="en"/>
            </a:br>
            <a:r>
              <a:rPr lang="en"/>
              <a:t>(iii) equipment expenses -  $10,000 (domestic treatment plant), $1000 to make it ready, maintenance, etc.</a:t>
            </a:r>
            <a:br>
              <a:rPr lang="en"/>
            </a:br>
            <a:r>
              <a:rPr lang="en"/>
              <a:t>(iii) reduction in the variable costs, increase in expenses but overall the </a:t>
            </a:r>
            <a:r>
              <a:rPr lang="en">
                <a:solidFill>
                  <a:srgbClr val="FFFF00"/>
                </a:solidFill>
              </a:rPr>
              <a:t>operating parameters of investing in microbrewery are unchanged</a:t>
            </a:r>
            <a:endParaRPr>
              <a:solidFill>
                <a:srgbClr val="FFFF00"/>
              </a:solidFill>
            </a:endParaRPr>
          </a:p>
        </p:txBody>
      </p:sp>
      <p:pic>
        <p:nvPicPr>
          <p:cNvPr id="138" name="Google Shape;138;p22"/>
          <p:cNvPicPr preferRelativeResize="0"/>
          <p:nvPr/>
        </p:nvPicPr>
        <p:blipFill>
          <a:blip r:embed="rId3">
            <a:alphaModFix/>
          </a:blip>
          <a:stretch>
            <a:fillRect/>
          </a:stretch>
        </p:blipFill>
        <p:spPr>
          <a:xfrm>
            <a:off x="103525" y="3004925"/>
            <a:ext cx="3928200" cy="1394513"/>
          </a:xfrm>
          <a:prstGeom prst="rect">
            <a:avLst/>
          </a:prstGeom>
          <a:noFill/>
          <a:ln>
            <a:noFill/>
          </a:ln>
        </p:spPr>
      </p:pic>
      <p:pic>
        <p:nvPicPr>
          <p:cNvPr id="139" name="Google Shape;139;p22"/>
          <p:cNvPicPr preferRelativeResize="0"/>
          <p:nvPr/>
        </p:nvPicPr>
        <p:blipFill>
          <a:blip r:embed="rId4">
            <a:alphaModFix/>
          </a:blip>
          <a:stretch>
            <a:fillRect/>
          </a:stretch>
        </p:blipFill>
        <p:spPr>
          <a:xfrm>
            <a:off x="4400310" y="3102650"/>
            <a:ext cx="4646315" cy="1685975"/>
          </a:xfrm>
          <a:prstGeom prst="rect">
            <a:avLst/>
          </a:prstGeom>
          <a:noFill/>
          <a:ln>
            <a:noFill/>
          </a:ln>
        </p:spPr>
      </p:pic>
      <p:sp>
        <p:nvSpPr>
          <p:cNvPr id="140" name="Google Shape;140;p22"/>
          <p:cNvSpPr/>
          <p:nvPr/>
        </p:nvSpPr>
        <p:spPr>
          <a:xfrm>
            <a:off x="4117250" y="1872950"/>
            <a:ext cx="708600" cy="525350"/>
          </a:xfrm>
          <a:custGeom>
            <a:avLst/>
            <a:gdLst/>
            <a:ahLst/>
            <a:cxnLst/>
            <a:rect l="l" t="t" r="r" b="b"/>
            <a:pathLst>
              <a:path w="28344" h="21014" extrusionOk="0">
                <a:moveTo>
                  <a:pt x="8308" y="0"/>
                </a:moveTo>
                <a:lnTo>
                  <a:pt x="28344" y="8797"/>
                </a:lnTo>
                <a:lnTo>
                  <a:pt x="11728" y="21014"/>
                </a:lnTo>
                <a:lnTo>
                  <a:pt x="11728" y="15150"/>
                </a:lnTo>
                <a:lnTo>
                  <a:pt x="977" y="16127"/>
                </a:lnTo>
                <a:lnTo>
                  <a:pt x="0" y="4399"/>
                </a:lnTo>
                <a:lnTo>
                  <a:pt x="11728" y="6353"/>
                </a:lnTo>
                <a:close/>
              </a:path>
            </a:pathLst>
          </a:custGeom>
          <a:solidFill>
            <a:schemeClr val="lt2"/>
          </a:solidFill>
          <a:ln w="9525" cap="flat" cmpd="sng">
            <a:solidFill>
              <a:schemeClr val="dk2"/>
            </a:solidFill>
            <a:prstDash val="solid"/>
            <a:round/>
            <a:headEnd type="none" w="med" len="med"/>
            <a:tailEnd type="none" w="med" len="med"/>
          </a:ln>
        </p:spPr>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1046</Words>
  <Application>Microsoft Macintosh PowerPoint</Application>
  <PresentationFormat>On-screen Show (16:9)</PresentationFormat>
  <Paragraphs>145</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Dark</vt:lpstr>
      <vt:lpstr>Bud Jaegar  - Drink your way, charge our way -</vt:lpstr>
      <vt:lpstr>Table of Content</vt:lpstr>
      <vt:lpstr>Marketing Management - Marketing Mix </vt:lpstr>
      <vt:lpstr>Marketing Management - SWOT Analysis</vt:lpstr>
      <vt:lpstr>PowerPoint Presentation</vt:lpstr>
      <vt:lpstr>Operations Management</vt:lpstr>
      <vt:lpstr>Operation Management Analysis</vt:lpstr>
      <vt:lpstr>Financial Management analysis</vt:lpstr>
      <vt:lpstr>Innovation and Research management analysis</vt:lpstr>
      <vt:lpstr>Output evaluation and KPIs</vt:lpstr>
      <vt:lpstr>Overall strategy &amp; Implementation plan (6-months)</vt:lpstr>
      <vt:lpstr>Questions &amp;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 Jaegar  - Drink your way, charge our way -</dc:title>
  <cp:lastModifiedBy>Minh Doan</cp:lastModifiedBy>
  <cp:revision>1</cp:revision>
  <dcterms:modified xsi:type="dcterms:W3CDTF">2021-12-16T04:41:18Z</dcterms:modified>
</cp:coreProperties>
</file>