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63" r:id="rId2"/>
    <p:sldId id="256" r:id="rId3"/>
    <p:sldId id="264" r:id="rId4"/>
    <p:sldId id="257" r:id="rId5"/>
    <p:sldId id="259" r:id="rId6"/>
    <p:sldId id="269" r:id="rId7"/>
    <p:sldId id="272" r:id="rId8"/>
    <p:sldId id="289" r:id="rId9"/>
    <p:sldId id="288" r:id="rId10"/>
    <p:sldId id="262" r:id="rId11"/>
    <p:sldId id="290" r:id="rId12"/>
    <p:sldId id="268" r:id="rId13"/>
    <p:sldId id="270" r:id="rId14"/>
    <p:sldId id="271" r:id="rId15"/>
    <p:sldId id="273" r:id="rId16"/>
    <p:sldId id="274" r:id="rId17"/>
    <p:sldId id="265" r:id="rId18"/>
    <p:sldId id="291" r:id="rId19"/>
    <p:sldId id="276" r:id="rId20"/>
    <p:sldId id="280" r:id="rId21"/>
    <p:sldId id="292" r:id="rId22"/>
    <p:sldId id="293" r:id="rId23"/>
    <p:sldId id="283" r:id="rId24"/>
    <p:sldId id="275" r:id="rId25"/>
    <p:sldId id="284" r:id="rId26"/>
    <p:sldId id="294" r:id="rId27"/>
    <p:sldId id="304" r:id="rId28"/>
    <p:sldId id="305" r:id="rId29"/>
    <p:sldId id="297" r:id="rId30"/>
    <p:sldId id="298" r:id="rId31"/>
    <p:sldId id="300" r:id="rId32"/>
    <p:sldId id="299" r:id="rId33"/>
    <p:sldId id="306" r:id="rId34"/>
    <p:sldId id="319" r:id="rId35"/>
    <p:sldId id="310" r:id="rId36"/>
    <p:sldId id="321" r:id="rId37"/>
    <p:sldId id="320" r:id="rId38"/>
    <p:sldId id="322" r:id="rId39"/>
    <p:sldId id="266" r:id="rId40"/>
    <p:sldId id="286" r:id="rId41"/>
    <p:sldId id="323" r:id="rId42"/>
  </p:sldIdLst>
  <p:sldSz cx="15544800" cy="100584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Bennett" initials="KB" lastIdx="19" clrIdx="0">
    <p:extLst/>
  </p:cmAuthor>
  <p:cmAuthor id="2" name="john dziurlaj" initials="jd" lastIdx="70" clrIdx="1">
    <p:extLst/>
  </p:cmAuthor>
  <p:cmAuthor id="3" name="Ryanmacias" initials="R" lastIdx="0" clrIdx="2"/>
  <p:cmAuthor id="4" name="ryanmacias" initials="rm" lastIdx="1" clrIdx="3"/>
  <p:cmAuthor id="5" name="Stephanie Singer" initials="" lastIdx="7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52" d="100"/>
          <a:sy n="52" d="100"/>
        </p:scale>
        <p:origin x="108" y="1080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32:40.031" idx="7">
    <p:pos x="10" y="10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50:25.753" idx="31">
    <p:pos x="7001" y="5442"/>
    <p:text>Added Geographic Information System as System?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4:09.541" idx="4">
    <p:pos x="3888" y="5296"/>
    <p:text>Input. Move to left of process box.</p:text>
  </p:cm>
  <p:cm authorId="2" dt="2017-06-21T11:05:08.649" idx="32">
    <p:pos x="3888" y="5392"/>
    <p:text>Disagree. For reasons already noted.</p:text>
    <p:extLst>
      <p:ext uri="{C676402C-5697-4E1C-873F-D02D1690AC5C}">
        <p15:threadingInfo xmlns:p15="http://schemas.microsoft.com/office/powerpoint/2012/main" timeZoneBias="240">
          <p15:parentCm authorId="5" idx="4"/>
        </p15:threadingInfo>
      </p:ext>
    </p:extLst>
  </p:cm>
  <p:cm authorId="2" dt="2017-06-21T11:05:08.723" idx="33">
    <p:pos x="6707" y="3376"/>
    <p:text>Need to add Voter Registration Database as &lt;&lt;system&gt;&gt;</p:text>
    <p:extLst>
      <p:ext uri="{C676402C-5697-4E1C-873F-D02D1690AC5C}">
        <p15:threadingInfo xmlns:p15="http://schemas.microsoft.com/office/powerpoint/2012/main" timeZoneBias="240"/>
      </p:ext>
    </p:extLst>
  </p:cm>
  <p:cm authorId="2" dt="2017-06-21T11:05:52.022" idx="34">
    <p:pos x="9192" y="2303"/>
    <p:text>This process does not adaquately describe how ballot styles are generated. For example, it does not mention primaries and partisan ballots styles.</p:text>
    <p:extLst>
      <p:ext uri="{C676402C-5697-4E1C-873F-D02D1690AC5C}">
        <p15:threadingInfo xmlns:p15="http://schemas.microsoft.com/office/powerpoint/2012/main" timeZoneBias="240"/>
      </p:ext>
    </p:extLst>
  </p:cm>
  <p:cm authorId="2" dt="2017-06-21T11:07:02.520" idx="35">
    <p:pos x="5250" y="1523"/>
    <p:text>I'm not sure I understand this slide. I may need someone to walk me through it.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19:23.925" idx="47">
    <p:pos x="3752" y="5512"/>
    <p:text>Are candidate rotation rules needed here?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09:19:39.500" idx="48">
    <p:pos x="5758" y="2830"/>
    <p:text>If the precincts are fixed geographically, how can they be split?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3:27.513" idx="3">
    <p:pos x="4102" y="4789"/>
    <p:text>This is an input. Move to left of process box.</p:text>
  </p:cm>
  <p:cm authorId="2" dt="2017-06-21T11:45:26.950" idx="36">
    <p:pos x="1128" y="2540"/>
    <p:text>Is there a more general term that can be used? I didn't know what this was until I Googled it.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02T16:47:51.730" idx="6">
    <p:pos x="6193" y="4261"/>
    <p:text>Should voting devices be broken down to distinguish between voting devices and precinct count tally devices?</p:text>
    <p:extLst>
      <p:ext uri="{C676402C-5697-4E1C-873F-D02D1690AC5C}">
        <p15:threadingInfo xmlns:p15="http://schemas.microsoft.com/office/powerpoint/2012/main" timeZoneBias="480"/>
      </p:ext>
    </p:extLst>
  </p:cm>
  <p:cm authorId="2" dt="2017-06-28T15:14:12.678" idx="58">
    <p:pos x="6193" y="4357"/>
    <p:text>I don't see a need.</p:text>
    <p:extLst>
      <p:ext uri="{C676402C-5697-4E1C-873F-D02D1690AC5C}">
        <p15:threadingInfo xmlns:p15="http://schemas.microsoft.com/office/powerpoint/2012/main" timeZoneBias="240">
          <p15:parentCm authorId="1" idx="6"/>
        </p15:threadingInfo>
      </p:ext>
    </p:extLst>
  </p:cm>
  <p:cm authorId="2" dt="2017-06-21T11:57:01.470" idx="38">
    <p:pos x="5397" y="5352"/>
    <p:text>Using &lt;&lt;people&gt;&gt; stereotype instead of &lt;&lt;resource&gt;&gt;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2:19:19.235" idx="15">
    <p:pos x="7575" y="2356"/>
    <p:text>Do we need to drill down into more detail about the voting process itself?  For example, do we need to model spoiled ballots?</p:text>
  </p:cm>
  <p:cm authorId="1" dt="2015-10-07T13:06:10.467" idx="16">
    <p:pos x="5999" y="3307"/>
    <p:text>Does casting a provisional ballot need to be called out specifically as a separate process from casting a regular ballot?</p:text>
  </p:cm>
  <p:cm authorId="5" dt="2017-03-23T09:10:33.793" idx="2">
    <p:pos x="3648" y="176"/>
    <p:text>There's a lot in here about qualifying the voter, which could be broken out into a separate process. That would unclutter this process. And separating the two makes sense from a modeling point of view, since it's in between the qualifying and the voting that the identity of the voter is (intentionally) discarded for purposes of anonymity.</p:text>
  </p:cm>
  <p:cm authorId="2" dt="2017-06-21T12:36:04.928" idx="39">
    <p:pos x="6517" y="5410"/>
    <p:text>Change this to &lt;&lt;physical&gt;&gt;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2:36:42.176" idx="40">
    <p:pos x="2325" y="4144"/>
    <p:text>This is dictated by policy / law and should have a buisiness rule referenced.</p:text>
    <p:extLst>
      <p:ext uri="{C676402C-5697-4E1C-873F-D02D1690AC5C}">
        <p15:threadingInfo xmlns:p15="http://schemas.microsoft.com/office/powerpoint/2012/main" timeZoneBias="240"/>
      </p:ext>
    </p:extLst>
  </p:cm>
  <p:cm authorId="2" dt="2017-06-21T12:37:12.124" idx="41">
    <p:pos x="5465" y="5488"/>
    <p:text>Change to &lt;&lt;Physical&gt;&gt;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6:21:16.566" idx="42">
    <p:pos x="3150" y="3116"/>
    <p:text>All three of these "activities" are conditionals, the actual activities follow. Convert remove the activities and at conditionals.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6:48:32.901" idx="43">
    <p:pos x="7588" y="4867"/>
    <p:text>Nobody should be signing their ballot; what I think is meant here is the ballot package is signed, which is important distinction from a privacy perspective.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2T09:06:36.604" idx="44">
    <p:pos x="7622" y="4369"/>
    <p:text>Next what?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2T09:20:48.952" idx="49">
    <p:pos x="8062" y="2806"/>
    <p:text>Several of these outputs are also inputs. How are they transformed via this process? If they aren't, they should be removed.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8T10:31:07.129" idx="57">
    <p:pos x="2136" y="353"/>
    <p:text>The parent is now called Pre Election, rather than Eleciton Prepararation.</p:text>
    <p:extLst>
      <p:ext uri="{C676402C-5697-4E1C-873F-D02D1690AC5C}">
        <p15:threadingInfo xmlns:p15="http://schemas.microsoft.com/office/powerpoint/2012/main" timeZoneBias="240"/>
      </p:ext>
    </p:extLst>
  </p:cm>
  <p:cm authorId="2" dt="2017-07-03T14:27:26.991" idx="60">
    <p:pos x="2136" y="449"/>
    <p:text>Sarah Approved</p:text>
    <p:extLst>
      <p:ext uri="{C676402C-5697-4E1C-873F-D02D1690AC5C}">
        <p15:threadingInfo xmlns:p15="http://schemas.microsoft.com/office/powerpoint/2012/main" timeZoneBias="240">
          <p15:parentCm authorId="2" idx="57"/>
        </p15:threadingInfo>
      </p:ext>
    </p:extLst>
  </p:cm>
  <p:cm authorId="2" dt="2017-07-03T14:07:24.319" idx="59">
    <p:pos x="2570" y="4394"/>
    <p:text>Does this still exist? See Maintian Address Locations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5T13:18:25.278" idx="18">
    <p:pos x="5885" y="2464"/>
    <p:text>This diagram models both traditional audits and risk limiting audits, and the distinction should be clarified in the narrative.  Note that repeated escalation can, logically, result in a 100% manual recount.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05T15:46:40.832" idx="64">
    <p:pos x="5113" y="2587"/>
    <p:text>Ballot Activity Log?
Event Log may already be used term.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3-22T16:01:33.098" idx="1">
    <p:pos x="5404" y="1821"/>
    <p:text>Go back and look at outputs of Account for Ballots and inputs/outputs of Certify Results
</p:text>
  </p:cm>
  <p:cm authorId="2" dt="2017-07-12T15:23:38.061" idx="65">
    <p:pos x="3303" y="4523"/>
    <p:text>Go back to Review and validate Material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23:48.706" idx="6">
    <p:pos x="5296" y="3152"/>
    <p:text>Used to read "Vote and cast ballot" but I changed it to match process name change below.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30T12:41:46.196" idx="17">
    <p:pos x="8623" y="1221"/>
    <p:text>Canvass includes: processing provisional, reconciling ballot casts to roster signatures, audit results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2T15:40:12.675" idx="66">
    <p:pos x="7856" y="2234"/>
    <p:text>Complete as is, changed name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7-12T15:42:46.825" idx="67">
    <p:pos x="7876" y="3000"/>
    <p:text>Complete as is, may pay fees in advance.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7-12T15:44:36.368" idx="68">
    <p:pos x="5280" y="3174"/>
    <p:text>segregation of material based on retention schedule, inventory,</p:text>
    <p:extLst>
      <p:ext uri="{C676402C-5697-4E1C-873F-D02D1690AC5C}">
        <p15:threadingInfo xmlns:p15="http://schemas.microsoft.com/office/powerpoint/2012/main" timeZoneBias="240"/>
      </p:ext>
    </p:extLst>
  </p:cm>
  <p:cm authorId="2" dt="2017-07-12T15:47:19.573" idx="69">
    <p:pos x="5237" y="3982"/>
    <p:text>chain of custody, inventory, check for items of place</p:text>
    <p:extLst>
      <p:ext uri="{C676402C-5697-4E1C-873F-D02D1690AC5C}">
        <p15:threadingInfo xmlns:p15="http://schemas.microsoft.com/office/powerpoint/2012/main" timeZoneBias="240"/>
      </p:ext>
    </p:extLst>
  </p:cm>
  <p:cm authorId="2" dt="2017-07-12T15:53:00.858" idx="70">
    <p:pos x="7874" y="4008"/>
    <p:text>Complete as is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05:53.679" idx="1">
    <p:pos x="3592" y="4907"/>
    <p:text>This should be an input (move to left of process box)</p:text>
  </p:cm>
  <p:cm authorId="2" dt="2017-06-21T10:08:36.297" idx="24">
    <p:pos x="3592" y="5003"/>
    <p:text>Disagree. Business rules are not transformed by the process, they are inert, so they should not be classified as input.</p:text>
    <p:extLst>
      <p:ext uri="{C676402C-5697-4E1C-873F-D02D1690AC5C}">
        <p15:threadingInfo xmlns:p15="http://schemas.microsoft.com/office/powerpoint/2012/main" timeZoneBias="240">
          <p15:parentCm authorId="5" idx="1"/>
        </p15:threadingInfo>
      </p:ext>
    </p:extLst>
  </p:cm>
  <p:cm authorId="2" dt="2017-06-21T10:06:08.470" idx="22">
    <p:pos x="947" y="2009"/>
    <p:text>spell out information (Eriksson Penker)</p:text>
    <p:extLst>
      <p:ext uri="{C676402C-5697-4E1C-873F-D02D1690AC5C}">
        <p15:threadingInfo xmlns:p15="http://schemas.microsoft.com/office/powerpoint/2012/main" timeZoneBias="240"/>
      </p:ext>
    </p:extLst>
  </p:cm>
  <p:cm authorId="2" dt="2017-06-21T10:06:58.478" idx="23">
    <p:pos x="7746" y="5341"/>
    <p:text>Add Online Voter Regstration as &lt;&lt;system&gt;&gt;?</p:text>
    <p:extLst>
      <p:ext uri="{C676402C-5697-4E1C-873F-D02D1690AC5C}">
        <p15:threadingInfo xmlns:p15="http://schemas.microsoft.com/office/powerpoint/2012/main" timeZoneBias="240"/>
      </p:ext>
    </p:extLst>
  </p:cm>
  <p:cm authorId="2" dt="2017-06-21T10:09:40.934" idx="25">
    <p:pos x="2348" y="3794"/>
    <p:text>replace "voter" with "registrant" to be consistent.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52:24.487" idx="50">
    <p:pos x="1498" y="5470"/>
    <p:text>Add &lt;&lt;people&gt;&gt; Voter, because of Clarify with Registrant step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53:11.223" idx="51">
    <p:pos x="6874" y="5050"/>
    <p:text>&lt;&lt;system&gt;&gt; is not a defined stereotype in EP. Its usage is fine, but it will need to be documented.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11:13:40.550" idx="53">
    <p:pos x="4690" y="2614"/>
    <p:text>Once a registration enters an Election Authority, it becomes a record. It cannot be provided back to the voter for revision. Therefore clarification should result in a new registration being provided.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7-03T14:47:22.507" idx="61">
    <p:pos x="4690" y="2710"/>
    <p:text>Sarah says WI allows verbal confirmation.</p:text>
    <p:extLst>
      <p:ext uri="{C676402C-5697-4E1C-873F-D02D1690AC5C}">
        <p15:threadingInfo xmlns:p15="http://schemas.microsoft.com/office/powerpoint/2012/main" timeZoneBias="240">
          <p15:parentCm authorId="2" idx="53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28:19.498" idx="26">
    <p:pos x="4312" y="1928"/>
    <p:text>NOTATION [Brackets] should be used for conditional expressions instead of &lt;&lt;guillemets&gt;&gt;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1T10:31:38.712" idx="27">
    <p:pos x="9305" y="2856"/>
    <p:text>MODELING I have no problem using abbreviations as long as there is some reference to their meaning (glossary?)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09:17:54.635" idx="45">
    <p:pos x="5446" y="2062"/>
    <p:text>NOTATION The stereotypes (&lt;&lt; &gt;&gt;) are sometimes capitalized, sometimes not. In Eriksson-Penker, they are lower case, but regardless they should be consistent.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3T13:42:58.932" idx="56">
    <p:pos x="3768" y="1848"/>
    <p:text>NOTATION This should be an "Activity Decision" (Diamond); a fork is only for showing parallelism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37:26.215" idx="28">
    <p:pos x="4053" y="2099"/>
    <p:text>Add an activity to "lookup" the voter registration record.</p:text>
    <p:extLst>
      <p:ext uri="{C676402C-5697-4E1C-873F-D02D1690AC5C}">
        <p15:threadingInfo xmlns:p15="http://schemas.microsoft.com/office/powerpoint/2012/main" timeZoneBias="240"/>
      </p:ext>
    </p:extLst>
  </p:cm>
  <p:cm authorId="2" dt="2017-07-05T15:05:00.807" idx="62">
    <p:pos x="6791" y="4204"/>
    <p:text>Kenneth says this is eligbility to reregister.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7:21.885" idx="5">
    <p:pos x="6608" y="3360"/>
    <p:text>There may be notification requirements here. In PA, if a voter moves from one county to another then the moved-from county has to notify the moved-to county.</p:text>
  </p:cm>
  <p:cm authorId="1" dt="2017-06-07T12:33:49.551" idx="19">
    <p:pos x="1782" y="19"/>
    <p:text>Separate out list maintenance from voter history.  Stephanie</p:text>
    <p:extLst>
      <p:ext uri="{C676402C-5697-4E1C-873F-D02D1690AC5C}">
        <p15:threadingInfo xmlns:p15="http://schemas.microsoft.com/office/powerpoint/2012/main" timeZoneBias="420"/>
      </p:ext>
    </p:extLst>
  </p:cm>
  <p:cm authorId="2" dt="2017-06-21T10:41:38.879" idx="30">
    <p:pos x="4053" y="4471"/>
    <p:text>Add notice as output as well.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18:31.547" idx="46">
    <p:pos x="3166" y="2938"/>
    <p:text>There is also informal list maintenance that could best be described as anomaly detection. This is for example when a non-eligible voter added to the rolls, such as non-citizens or felons (in jurisdictions where felons cannot vote) are detected.</p:text>
    <p:extLst>
      <p:ext uri="{C676402C-5697-4E1C-873F-D02D1690AC5C}">
        <p15:threadingInfo xmlns:p15="http://schemas.microsoft.com/office/powerpoint/2012/main" timeZoneBias="240"/>
      </p:ext>
    </p:extLst>
  </p:cm>
  <p:cm authorId="2" dt="2017-06-22T10:06:22.916" idx="52">
    <p:pos x="2062" y="5458"/>
    <p:text>Should reference the NVRA as a business rule.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694CF-933A-4FA9-ACD3-ECB27211901A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B0CAC-E680-4490-903A-E54E5D1592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5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7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</a:t>
            </a:r>
            <a:r>
              <a:rPr lang="en-US" baseline="0" dirty="0"/>
              <a:t> a</a:t>
            </a:r>
            <a:r>
              <a:rPr lang="en-US" dirty="0"/>
              <a:t>t </a:t>
            </a:r>
            <a:r>
              <a:rPr lang="en-US" baseline="0" dirty="0"/>
              <a:t>the finest granularity possible (e.g. precinct, machine, ballot style, ballot type (Provisional, VBM,UOCAVA), ballot status (spoiled, rejected, valid)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</a:t>
            </a:r>
            <a:r>
              <a:rPr lang="en-US" baseline="0" dirty="0"/>
              <a:t> indicates complete!</a:t>
            </a:r>
          </a:p>
          <a:p>
            <a:endParaRPr lang="en-US" dirty="0"/>
          </a:p>
          <a:p>
            <a:r>
              <a:rPr lang="en-US" dirty="0"/>
              <a:t>Note (SFS): “Close Voting Location” links back to “Tally” and “Deprocess Election</a:t>
            </a:r>
            <a:r>
              <a:rPr lang="en-US" baseline="0" dirty="0"/>
              <a:t> Supplies”, which is messy.  Can we avoid it somehow?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6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4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5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1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5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6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8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7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6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1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7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 Business Process Models and Data 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NIST – Interoperability Working Group</a:t>
            </a:r>
          </a:p>
          <a:p>
            <a:r>
              <a:rPr lang="en-US" dirty="0"/>
              <a:t>Election Modeling Sub-Group</a:t>
            </a:r>
          </a:p>
        </p:txBody>
      </p:sp>
    </p:spTree>
    <p:extLst>
      <p:ext uri="{BB962C8B-B14F-4D97-AF65-F5344CB8AC3E}">
        <p14:creationId xmlns:p14="http://schemas.microsoft.com/office/powerpoint/2010/main" val="76817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10641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Contests and Candidates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359568" y="3223514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Election Service Requests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9967436" y="585379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Referendum</a:t>
            </a:r>
          </a:p>
        </p:txBody>
      </p:sp>
      <p:sp>
        <p:nvSpPr>
          <p:cNvPr id="43" name="Chevron 42"/>
          <p:cNvSpPr/>
          <p:nvPr/>
        </p:nvSpPr>
        <p:spPr>
          <a:xfrm>
            <a:off x="6576189" y="451466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Signatures</a:t>
            </a:r>
          </a:p>
        </p:txBody>
      </p:sp>
      <p:sp>
        <p:nvSpPr>
          <p:cNvPr id="41" name="Chevron 40"/>
          <p:cNvSpPr/>
          <p:nvPr/>
        </p:nvSpPr>
        <p:spPr>
          <a:xfrm>
            <a:off x="9967436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Contests and Candidates</a:t>
            </a:r>
          </a:p>
        </p:txBody>
      </p:sp>
      <p:cxnSp>
        <p:nvCxnSpPr>
          <p:cNvPr id="44" name="Straight Arrow Connector 43"/>
          <p:cNvCxnSpPr>
            <a:stCxn id="11" idx="3"/>
            <a:endCxn id="42" idx="1"/>
          </p:cNvCxnSpPr>
          <p:nvPr/>
        </p:nvCxnSpPr>
        <p:spPr>
          <a:xfrm>
            <a:off x="5787524" y="6367456"/>
            <a:ext cx="469357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9" idx="2"/>
            <a:endCxn id="11" idx="0"/>
          </p:cNvCxnSpPr>
          <p:nvPr/>
        </p:nvCxnSpPr>
        <p:spPr>
          <a:xfrm flipH="1">
            <a:off x="3816716" y="4250834"/>
            <a:ext cx="1" cy="1602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hevron 10"/>
          <p:cNvSpPr/>
          <p:nvPr/>
        </p:nvSpPr>
        <p:spPr>
          <a:xfrm>
            <a:off x="2359567" y="585379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Offices/Referendum</a:t>
            </a:r>
          </a:p>
        </p:txBody>
      </p:sp>
      <p:cxnSp>
        <p:nvCxnSpPr>
          <p:cNvPr id="12" name="Straight Arrow Connector 54"/>
          <p:cNvCxnSpPr>
            <a:endCxn id="41" idx="1"/>
          </p:cNvCxnSpPr>
          <p:nvPr/>
        </p:nvCxnSpPr>
        <p:spPr>
          <a:xfrm flipV="1">
            <a:off x="5565913" y="3723922"/>
            <a:ext cx="4915183" cy="2305817"/>
          </a:xfrm>
          <a:prstGeom prst="bentConnector3">
            <a:avLst>
              <a:gd name="adj1" fmla="val 847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4"/>
          <p:cNvCxnSpPr>
            <a:stCxn id="43" idx="3"/>
            <a:endCxn id="41" idx="2"/>
          </p:cNvCxnSpPr>
          <p:nvPr/>
        </p:nvCxnSpPr>
        <p:spPr>
          <a:xfrm flipV="1">
            <a:off x="10004146" y="4237582"/>
            <a:ext cx="1420439" cy="7907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54"/>
          <p:cNvCxnSpPr>
            <a:stCxn id="43" idx="3"/>
            <a:endCxn id="42" idx="0"/>
          </p:cNvCxnSpPr>
          <p:nvPr/>
        </p:nvCxnSpPr>
        <p:spPr>
          <a:xfrm>
            <a:off x="10004146" y="5028320"/>
            <a:ext cx="1420439" cy="82547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Prepare Voting Materials and Equipment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12/21/2016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677260" y="4492985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Lay Out Ballots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6079002" y="310258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Print Ballots</a:t>
            </a:r>
          </a:p>
        </p:txBody>
      </p:sp>
      <p:sp>
        <p:nvSpPr>
          <p:cNvPr id="41" name="Chevron 40"/>
          <p:cNvSpPr/>
          <p:nvPr/>
        </p:nvSpPr>
        <p:spPr>
          <a:xfrm>
            <a:off x="10080637" y="448532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Publish Sample Ballots</a:t>
            </a:r>
          </a:p>
        </p:txBody>
      </p:sp>
      <p:cxnSp>
        <p:nvCxnSpPr>
          <p:cNvPr id="22" name="Straight Arrow Connector 21"/>
          <p:cNvCxnSpPr>
            <a:stCxn id="39" idx="3"/>
            <a:endCxn id="41" idx="1"/>
          </p:cNvCxnSpPr>
          <p:nvPr/>
        </p:nvCxnSpPr>
        <p:spPr>
          <a:xfrm flipV="1">
            <a:off x="6105217" y="4998986"/>
            <a:ext cx="4489080" cy="76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hevron 10"/>
          <p:cNvSpPr/>
          <p:nvPr/>
        </p:nvSpPr>
        <p:spPr>
          <a:xfrm>
            <a:off x="2679045" y="615008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Electronic Voting Devices</a:t>
            </a:r>
          </a:p>
        </p:txBody>
      </p:sp>
      <p:cxnSp>
        <p:nvCxnSpPr>
          <p:cNvPr id="19" name="Straight Arrow Connector 54"/>
          <p:cNvCxnSpPr>
            <a:stCxn id="39" idx="0"/>
            <a:endCxn id="43" idx="1"/>
          </p:cNvCxnSpPr>
          <p:nvPr/>
        </p:nvCxnSpPr>
        <p:spPr>
          <a:xfrm rot="5400000" flipH="1" flipV="1">
            <a:off x="4925164" y="2825488"/>
            <a:ext cx="876743" cy="245825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54"/>
          <p:cNvCxnSpPr>
            <a:stCxn id="39" idx="3"/>
            <a:endCxn id="12" idx="1"/>
          </p:cNvCxnSpPr>
          <p:nvPr/>
        </p:nvCxnSpPr>
        <p:spPr>
          <a:xfrm>
            <a:off x="6105217" y="5006645"/>
            <a:ext cx="4473771" cy="1645587"/>
          </a:xfrm>
          <a:prstGeom prst="bentConnector3">
            <a:avLst>
              <a:gd name="adj1" fmla="val 8221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065328" y="613857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Poll Books</a:t>
            </a:r>
          </a:p>
        </p:txBody>
      </p:sp>
      <p:cxnSp>
        <p:nvCxnSpPr>
          <p:cNvPr id="13" name="Straight Arrow Connector 12"/>
          <p:cNvCxnSpPr>
            <a:stCxn id="39" idx="2"/>
            <a:endCxn id="11" idx="0"/>
          </p:cNvCxnSpPr>
          <p:nvPr/>
        </p:nvCxnSpPr>
        <p:spPr>
          <a:xfrm>
            <a:off x="4134409" y="5520305"/>
            <a:ext cx="1785" cy="6297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hevron 13"/>
          <p:cNvSpPr/>
          <p:nvPr/>
        </p:nvSpPr>
        <p:spPr>
          <a:xfrm>
            <a:off x="6060182" y="614654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Create Eligible Voter List</a:t>
            </a:r>
          </a:p>
        </p:txBody>
      </p:sp>
      <p:cxnSp>
        <p:nvCxnSpPr>
          <p:cNvPr id="17" name="Straight Arrow Connector 16"/>
          <p:cNvCxnSpPr>
            <a:stCxn id="14" idx="3"/>
            <a:endCxn id="12" idx="1"/>
          </p:cNvCxnSpPr>
          <p:nvPr/>
        </p:nvCxnSpPr>
        <p:spPr>
          <a:xfrm flipV="1">
            <a:off x="9488139" y="6652232"/>
            <a:ext cx="1090849" cy="7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4134409" y="7382896"/>
            <a:ext cx="4859494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Logic &amp; Accuracy Testing/Report Validation????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Establish Voting Locations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190725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42" name="Chevron 41"/>
          <p:cNvSpPr/>
          <p:nvPr/>
        </p:nvSpPr>
        <p:spPr>
          <a:xfrm>
            <a:off x="6206914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Voting Locations</a:t>
            </a:r>
          </a:p>
        </p:txBody>
      </p:sp>
      <p:sp>
        <p:nvSpPr>
          <p:cNvPr id="43" name="Chevron 42"/>
          <p:cNvSpPr/>
          <p:nvPr/>
        </p:nvSpPr>
        <p:spPr>
          <a:xfrm>
            <a:off x="10223103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Poll Workers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618682" y="50623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634871" y="50623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In Person</a:t>
            </a:r>
          </a:p>
          <a:p>
            <a:r>
              <a:rPr lang="en-US" sz="2000" b="1" dirty="0"/>
              <a:t>Parent: Voting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209386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Open Voting Location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225575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Submit Ballot</a:t>
            </a:r>
          </a:p>
        </p:txBody>
      </p:sp>
      <p:sp>
        <p:nvSpPr>
          <p:cNvPr id="43" name="Chevron 42"/>
          <p:cNvSpPr/>
          <p:nvPr/>
        </p:nvSpPr>
        <p:spPr>
          <a:xfrm>
            <a:off x="10241764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Close Voting Location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637343" y="50877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653532" y="50877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Remotely</a:t>
            </a:r>
          </a:p>
          <a:p>
            <a:r>
              <a:rPr lang="en-US" sz="2000" b="1" dirty="0"/>
              <a:t>Parent: Voting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05/11/2016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7746136" y="421160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Electronically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5972075" y="603936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Return Ballot</a:t>
            </a:r>
          </a:p>
        </p:txBody>
      </p:sp>
      <p:sp>
        <p:nvSpPr>
          <p:cNvPr id="9" name="Chevron 8"/>
          <p:cNvSpPr/>
          <p:nvPr/>
        </p:nvSpPr>
        <p:spPr>
          <a:xfrm>
            <a:off x="5972076" y="23230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Remote Voter List</a:t>
            </a:r>
          </a:p>
        </p:txBody>
      </p:sp>
      <p:sp>
        <p:nvSpPr>
          <p:cNvPr id="11" name="Chevron 10"/>
          <p:cNvSpPr/>
          <p:nvPr/>
        </p:nvSpPr>
        <p:spPr>
          <a:xfrm>
            <a:off x="3912725" y="418958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by Mail</a:t>
            </a:r>
          </a:p>
        </p:txBody>
      </p:sp>
      <p:cxnSp>
        <p:nvCxnSpPr>
          <p:cNvPr id="14" name="Straight Arrow Connector 54"/>
          <p:cNvCxnSpPr>
            <a:stCxn id="9" idx="2"/>
            <a:endCxn id="39" idx="0"/>
          </p:cNvCxnSpPr>
          <p:nvPr/>
        </p:nvCxnSpPr>
        <p:spPr>
          <a:xfrm rot="16200000" flipH="1">
            <a:off x="7885625" y="2893947"/>
            <a:ext cx="861261" cy="17740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4"/>
          <p:cNvCxnSpPr>
            <a:stCxn id="9" idx="2"/>
            <a:endCxn id="11" idx="0"/>
          </p:cNvCxnSpPr>
          <p:nvPr/>
        </p:nvCxnSpPr>
        <p:spPr>
          <a:xfrm rot="5400000">
            <a:off x="5979933" y="2740289"/>
            <a:ext cx="839235" cy="20593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54"/>
          <p:cNvCxnSpPr>
            <a:stCxn id="11" idx="2"/>
            <a:endCxn id="42" idx="0"/>
          </p:cNvCxnSpPr>
          <p:nvPr/>
        </p:nvCxnSpPr>
        <p:spPr>
          <a:xfrm rot="16200000" flipH="1">
            <a:off x="5988316" y="4598460"/>
            <a:ext cx="822466" cy="20593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54"/>
          <p:cNvCxnSpPr>
            <a:stCxn id="39" idx="2"/>
            <a:endCxn id="42" idx="0"/>
          </p:cNvCxnSpPr>
          <p:nvPr/>
        </p:nvCxnSpPr>
        <p:spPr>
          <a:xfrm rot="5400000">
            <a:off x="7916035" y="4752118"/>
            <a:ext cx="800440" cy="17740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Horizontal Scroll 1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Determine Election Results</a:t>
            </a:r>
          </a:p>
          <a:p>
            <a:r>
              <a:rPr lang="en-US" sz="2000" b="1" dirty="0"/>
              <a:t>Parent: Post Election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11/30/2016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91044" y="1938528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39" name="Chevron 38"/>
          <p:cNvSpPr/>
          <p:nvPr/>
        </p:nvSpPr>
        <p:spPr>
          <a:xfrm>
            <a:off x="2894232" y="551342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6246929" y="4110865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sp>
        <p:nvSpPr>
          <p:cNvPr id="41" name="Chevron 40"/>
          <p:cNvSpPr/>
          <p:nvPr/>
        </p:nvSpPr>
        <p:spPr>
          <a:xfrm>
            <a:off x="10002915" y="55206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sp>
        <p:nvSpPr>
          <p:cNvPr id="11" name="Chevron 10"/>
          <p:cNvSpPr/>
          <p:nvPr/>
        </p:nvSpPr>
        <p:spPr>
          <a:xfrm>
            <a:off x="6351239" y="55206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cxnSp>
        <p:nvCxnSpPr>
          <p:cNvPr id="12" name="Straight Arrow Connector 54"/>
          <p:cNvCxnSpPr>
            <a:stCxn id="17" idx="3"/>
            <a:endCxn id="41" idx="0"/>
          </p:cNvCxnSpPr>
          <p:nvPr/>
        </p:nvCxnSpPr>
        <p:spPr>
          <a:xfrm>
            <a:off x="9717208" y="3281370"/>
            <a:ext cx="1742856" cy="223930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41" idx="1"/>
          </p:cNvCxnSpPr>
          <p:nvPr/>
        </p:nvCxnSpPr>
        <p:spPr>
          <a:xfrm>
            <a:off x="9779196" y="6034330"/>
            <a:ext cx="73737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9" idx="3"/>
            <a:endCxn id="11" idx="1"/>
          </p:cNvCxnSpPr>
          <p:nvPr/>
        </p:nvCxnSpPr>
        <p:spPr>
          <a:xfrm>
            <a:off x="6322189" y="6027081"/>
            <a:ext cx="542710" cy="72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hevron 19"/>
          <p:cNvSpPr/>
          <p:nvPr/>
        </p:nvSpPr>
        <p:spPr>
          <a:xfrm>
            <a:off x="2892166" y="724774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and Process Ballot Packages</a:t>
            </a:r>
          </a:p>
        </p:txBody>
      </p:sp>
      <p:cxnSp>
        <p:nvCxnSpPr>
          <p:cNvPr id="21" name="Straight Arrow Connector 20"/>
          <p:cNvCxnSpPr>
            <a:stCxn id="20" idx="0"/>
            <a:endCxn id="39" idx="2"/>
          </p:cNvCxnSpPr>
          <p:nvPr/>
        </p:nvCxnSpPr>
        <p:spPr>
          <a:xfrm flipV="1">
            <a:off x="4349315" y="6540741"/>
            <a:ext cx="2066" cy="70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hevron 16"/>
          <p:cNvSpPr/>
          <p:nvPr/>
        </p:nvSpPr>
        <p:spPr>
          <a:xfrm>
            <a:off x="6202923" y="2767710"/>
            <a:ext cx="3514285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 for All Ballots</a:t>
            </a:r>
          </a:p>
        </p:txBody>
      </p:sp>
      <p:cxnSp>
        <p:nvCxnSpPr>
          <p:cNvPr id="18" name="Straight Arrow Connector 54"/>
          <p:cNvCxnSpPr>
            <a:stCxn id="39" idx="0"/>
            <a:endCxn id="17" idx="1"/>
          </p:cNvCxnSpPr>
          <p:nvPr/>
        </p:nvCxnSpPr>
        <p:spPr>
          <a:xfrm rot="5400000" flipH="1" flipV="1">
            <a:off x="4417957" y="3214795"/>
            <a:ext cx="2232051" cy="23652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stCxn id="39" idx="0"/>
            <a:endCxn id="43" idx="1"/>
          </p:cNvCxnSpPr>
          <p:nvPr/>
        </p:nvCxnSpPr>
        <p:spPr>
          <a:xfrm rot="5400000" flipH="1" flipV="1">
            <a:off x="5111537" y="3864369"/>
            <a:ext cx="888896" cy="240920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54"/>
          <p:cNvCxnSpPr>
            <a:stCxn id="43" idx="3"/>
            <a:endCxn id="41" idx="0"/>
          </p:cNvCxnSpPr>
          <p:nvPr/>
        </p:nvCxnSpPr>
        <p:spPr>
          <a:xfrm>
            <a:off x="9674886" y="4624525"/>
            <a:ext cx="1785178" cy="8961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Wrap Up Election</a:t>
            </a:r>
          </a:p>
          <a:p>
            <a:r>
              <a:rPr lang="en-US" sz="2000" b="1" dirty="0"/>
              <a:t>Parent: Post Election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22547" y="1724600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5819529" y="46922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Retain and Secure Election Materials</a:t>
            </a:r>
          </a:p>
        </p:txBody>
      </p:sp>
      <p:sp>
        <p:nvSpPr>
          <p:cNvPr id="41" name="Chevron 40"/>
          <p:cNvSpPr/>
          <p:nvPr/>
        </p:nvSpPr>
        <p:spPr>
          <a:xfrm>
            <a:off x="9639515" y="3438480"/>
            <a:ext cx="3842020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Pay </a:t>
            </a:r>
            <a:r>
              <a:rPr lang="en-US" sz="1600" b="1" dirty="0" smtClean="0">
                <a:solidFill>
                  <a:schemeClr val="tx1"/>
                </a:solidFill>
              </a:rPr>
              <a:t>and Reimburse Poll Workers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5799086" y="624312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Check Voting Equipment</a:t>
            </a:r>
          </a:p>
        </p:txBody>
      </p:sp>
      <p:sp>
        <p:nvSpPr>
          <p:cNvPr id="13" name="Chevron 12"/>
          <p:cNvSpPr/>
          <p:nvPr/>
        </p:nvSpPr>
        <p:spPr>
          <a:xfrm>
            <a:off x="9846547" y="624312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Bill Districts for Services</a:t>
            </a:r>
          </a:p>
        </p:txBody>
      </p:sp>
      <p:sp>
        <p:nvSpPr>
          <p:cNvPr id="8" name="Chevron 7"/>
          <p:cNvSpPr/>
          <p:nvPr/>
        </p:nvSpPr>
        <p:spPr>
          <a:xfrm>
            <a:off x="9639515" y="4810077"/>
            <a:ext cx="3842020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Pay Fee and Reimburse Polling </a:t>
            </a:r>
            <a:r>
              <a:rPr lang="en-US" sz="1600" b="1" dirty="0">
                <a:solidFill>
                  <a:schemeClr val="tx1"/>
                </a:solidFill>
              </a:rPr>
              <a:t>Locations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Business Process Model Tasks and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description, at a high level, of the typical tasks and activities that take place within a process, the inputs and outputs of the process, and the rules and resources that support the process.</a:t>
            </a:r>
          </a:p>
        </p:txBody>
      </p:sp>
    </p:spTree>
    <p:extLst>
      <p:ext uri="{BB962C8B-B14F-4D97-AF65-F5344CB8AC3E}">
        <p14:creationId xmlns:p14="http://schemas.microsoft.com/office/powerpoint/2010/main" val="14766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115894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Register Voters</a:t>
            </a:r>
          </a:p>
          <a:p>
            <a:r>
              <a:rPr lang="en-US" sz="2000" b="1" dirty="0"/>
              <a:t>Parent: </a:t>
            </a:r>
            <a:r>
              <a:rPr lang="en-US" sz="2000" b="1" dirty="0" smtClean="0"/>
              <a:t>Election Administration/Pre Election/Manage </a:t>
            </a:r>
            <a:r>
              <a:rPr lang="en-US" sz="2000" b="1" dirty="0"/>
              <a:t>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06/07/2017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9447" y="2229095"/>
            <a:ext cx="10940743" cy="534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3043" y="3443194"/>
            <a:ext cx="2294176" cy="117958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voter registration data</a:t>
            </a:r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 flipV="1">
            <a:off x="2127801" y="4000479"/>
            <a:ext cx="335484" cy="3250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8" idx="3"/>
          </p:cNvCxnSpPr>
          <p:nvPr/>
        </p:nvCxnSpPr>
        <p:spPr>
          <a:xfrm>
            <a:off x="2028134" y="5506969"/>
            <a:ext cx="435151" cy="503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7001158" y="8343550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15" name="Straight Arrow Connector 14"/>
          <p:cNvCxnSpPr>
            <a:stCxn id="14" idx="0"/>
            <a:endCxn id="4" idx="2"/>
          </p:cNvCxnSpPr>
          <p:nvPr/>
        </p:nvCxnSpPr>
        <p:spPr>
          <a:xfrm flipV="1">
            <a:off x="7948687" y="7571146"/>
            <a:ext cx="61132" cy="77240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6" idx="2"/>
          </p:cNvCxnSpPr>
          <p:nvPr/>
        </p:nvCxnSpPr>
        <p:spPr>
          <a:xfrm flipV="1">
            <a:off x="13404028" y="3410204"/>
            <a:ext cx="485933" cy="329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685380" y="266985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Terminator 28"/>
          <p:cNvSpPr/>
          <p:nvPr/>
        </p:nvSpPr>
        <p:spPr>
          <a:xfrm>
            <a:off x="3361440" y="2619265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voter registration data</a:t>
            </a:r>
          </a:p>
        </p:txBody>
      </p:sp>
      <p:cxnSp>
        <p:nvCxnSpPr>
          <p:cNvPr id="41" name="Straight Arrow Connector 40"/>
          <p:cNvCxnSpPr>
            <a:stCxn id="23" idx="6"/>
            <a:endCxn id="29" idx="1"/>
          </p:cNvCxnSpPr>
          <p:nvPr/>
        </p:nvCxnSpPr>
        <p:spPr>
          <a:xfrm>
            <a:off x="3043309" y="2856849"/>
            <a:ext cx="318131" cy="31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5954725" y="4500928"/>
            <a:ext cx="1999512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Clarify with registrant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331063" y="4024332"/>
            <a:ext cx="1878356" cy="145694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registration information complete?</a:t>
            </a:r>
          </a:p>
        </p:txBody>
      </p:sp>
      <p:cxnSp>
        <p:nvCxnSpPr>
          <p:cNvPr id="42" name="Straight Arrow Connector 41"/>
          <p:cNvCxnSpPr>
            <a:stCxn id="29" idx="2"/>
            <a:endCxn id="39" idx="0"/>
          </p:cNvCxnSpPr>
          <p:nvPr/>
        </p:nvCxnSpPr>
        <p:spPr>
          <a:xfrm flipH="1">
            <a:off x="4270241" y="3157593"/>
            <a:ext cx="30651" cy="8667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27042" y="523776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81" name="Straight Arrow Connector 80"/>
          <p:cNvCxnSpPr>
            <a:stCxn id="44" idx="0"/>
            <a:endCxn id="61" idx="2"/>
          </p:cNvCxnSpPr>
          <p:nvPr/>
        </p:nvCxnSpPr>
        <p:spPr>
          <a:xfrm flipV="1">
            <a:off x="6954481" y="3513912"/>
            <a:ext cx="15344" cy="9870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9" idx="2"/>
            <a:endCxn id="62" idx="0"/>
          </p:cNvCxnSpPr>
          <p:nvPr/>
        </p:nvCxnSpPr>
        <p:spPr>
          <a:xfrm>
            <a:off x="4270241" y="5481280"/>
            <a:ext cx="3132" cy="8600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024081" y="432583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28" name="Straight Arrow Connector 127"/>
          <p:cNvCxnSpPr>
            <a:endCxn id="93" idx="1"/>
          </p:cNvCxnSpPr>
          <p:nvPr/>
        </p:nvCxnSpPr>
        <p:spPr>
          <a:xfrm>
            <a:off x="5643145" y="6711993"/>
            <a:ext cx="36102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46"/>
          <p:cNvCxnSpPr>
            <a:stCxn id="93" idx="3"/>
            <a:endCxn id="89" idx="2"/>
          </p:cNvCxnSpPr>
          <p:nvPr/>
        </p:nvCxnSpPr>
        <p:spPr>
          <a:xfrm flipV="1">
            <a:off x="7914195" y="6310359"/>
            <a:ext cx="1528446" cy="40163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/>
          <p:cNvSpPr/>
          <p:nvPr/>
        </p:nvSpPr>
        <p:spPr>
          <a:xfrm>
            <a:off x="13714406" y="2819928"/>
            <a:ext cx="1755550" cy="118055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list in VRDB</a:t>
            </a:r>
          </a:p>
        </p:txBody>
      </p:sp>
      <p:cxnSp>
        <p:nvCxnSpPr>
          <p:cNvPr id="70" name="Straight Arrow Connector 69"/>
          <p:cNvCxnSpPr>
            <a:stCxn id="75" idx="3"/>
          </p:cNvCxnSpPr>
          <p:nvPr/>
        </p:nvCxnSpPr>
        <p:spPr>
          <a:xfrm flipV="1">
            <a:off x="5193874" y="7571146"/>
            <a:ext cx="7853" cy="81996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2181249" y="2646509"/>
            <a:ext cx="406741" cy="410225"/>
            <a:chOff x="4589852" y="4264486"/>
            <a:chExt cx="434025" cy="427139"/>
          </a:xfrm>
        </p:grpSpPr>
        <p:sp>
          <p:nvSpPr>
            <p:cNvPr id="91" name="Donut 9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Flowchart: Connector 9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Flowchart: Data 70"/>
          <p:cNvSpPr/>
          <p:nvPr/>
        </p:nvSpPr>
        <p:spPr>
          <a:xfrm>
            <a:off x="13510094" y="5923309"/>
            <a:ext cx="1985503" cy="129611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Registration record to statewide VRDB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3404028" y="6465348"/>
            <a:ext cx="380718" cy="3392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366753" y="4946707"/>
            <a:ext cx="1661381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document </a:t>
            </a:r>
          </a:p>
        </p:txBody>
      </p:sp>
      <p:sp>
        <p:nvSpPr>
          <p:cNvPr id="49" name="Flowchart: Data 48"/>
          <p:cNvSpPr/>
          <p:nvPr/>
        </p:nvSpPr>
        <p:spPr>
          <a:xfrm>
            <a:off x="13510094" y="4191844"/>
            <a:ext cx="2034706" cy="131913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Disposition of Registration</a:t>
            </a: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13404028" y="4829901"/>
            <a:ext cx="309537" cy="2151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olded Corner 74"/>
          <p:cNvSpPr/>
          <p:nvPr/>
        </p:nvSpPr>
        <p:spPr>
          <a:xfrm rot="16200000">
            <a:off x="4685184" y="7789156"/>
            <a:ext cx="1017379" cy="2221285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Applicable federal and state voter registration laws</a:t>
            </a:r>
          </a:p>
        </p:txBody>
      </p:sp>
      <p:sp>
        <p:nvSpPr>
          <p:cNvPr id="93" name="Flowchart: Decision 92"/>
          <p:cNvSpPr/>
          <p:nvPr/>
        </p:nvSpPr>
        <p:spPr>
          <a:xfrm>
            <a:off x="6004167" y="5967809"/>
            <a:ext cx="1910028" cy="14883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Clarification required?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65403" y="629223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00" name="Straight Arrow Connector 99"/>
          <p:cNvCxnSpPr>
            <a:stCxn id="93" idx="0"/>
            <a:endCxn id="44" idx="2"/>
          </p:cNvCxnSpPr>
          <p:nvPr/>
        </p:nvCxnSpPr>
        <p:spPr>
          <a:xfrm flipH="1" flipV="1">
            <a:off x="6954481" y="5039256"/>
            <a:ext cx="4700" cy="9285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9" idx="3"/>
            <a:endCxn id="44" idx="1"/>
          </p:cNvCxnSpPr>
          <p:nvPr/>
        </p:nvCxnSpPr>
        <p:spPr>
          <a:xfrm>
            <a:off x="5209419" y="4752806"/>
            <a:ext cx="745306" cy="172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334148" y="576658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1" name="Straight Arrow Connector 140"/>
          <p:cNvCxnSpPr>
            <a:stCxn id="83" idx="3"/>
            <a:endCxn id="65" idx="1"/>
          </p:cNvCxnSpPr>
          <p:nvPr/>
        </p:nvCxnSpPr>
        <p:spPr>
          <a:xfrm flipV="1">
            <a:off x="11288603" y="4293663"/>
            <a:ext cx="298295" cy="8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65" idx="0"/>
            <a:endCxn id="91" idx="4"/>
          </p:cNvCxnSpPr>
          <p:nvPr/>
        </p:nvCxnSpPr>
        <p:spPr>
          <a:xfrm flipV="1">
            <a:off x="12380044" y="3056734"/>
            <a:ext cx="4576" cy="8560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Horizontal Scroll 39"/>
          <p:cNvSpPr/>
          <p:nvPr/>
        </p:nvSpPr>
        <p:spPr>
          <a:xfrm>
            <a:off x="12583265" y="50341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61" name="Flowchart: Decision 60"/>
          <p:cNvSpPr/>
          <p:nvPr/>
        </p:nvSpPr>
        <p:spPr>
          <a:xfrm>
            <a:off x="6100116" y="2270817"/>
            <a:ext cx="1739417" cy="124309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Resolvable? </a:t>
            </a:r>
          </a:p>
        </p:txBody>
      </p:sp>
      <p:cxnSp>
        <p:nvCxnSpPr>
          <p:cNvPr id="63" name="Straight Arrow Connector 62"/>
          <p:cNvCxnSpPr>
            <a:stCxn id="104" idx="3"/>
            <a:endCxn id="91" idx="2"/>
          </p:cNvCxnSpPr>
          <p:nvPr/>
        </p:nvCxnSpPr>
        <p:spPr>
          <a:xfrm flipV="1">
            <a:off x="10630288" y="2851622"/>
            <a:ext cx="1550961" cy="210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1"/>
            <a:endCxn id="29" idx="3"/>
          </p:cNvCxnSpPr>
          <p:nvPr/>
        </p:nvCxnSpPr>
        <p:spPr>
          <a:xfrm flipH="1" flipV="1">
            <a:off x="5240344" y="2888429"/>
            <a:ext cx="859772" cy="393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97981" y="301340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60681" y="29702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3" name="Flowchart: Terminator 82"/>
          <p:cNvSpPr/>
          <p:nvPr/>
        </p:nvSpPr>
        <p:spPr>
          <a:xfrm>
            <a:off x="9640289" y="4032987"/>
            <a:ext cx="164831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Create/update record</a:t>
            </a:r>
          </a:p>
        </p:txBody>
      </p:sp>
      <p:sp>
        <p:nvSpPr>
          <p:cNvPr id="62" name="Flowchart: Terminator 61"/>
          <p:cNvSpPr/>
          <p:nvPr/>
        </p:nvSpPr>
        <p:spPr>
          <a:xfrm>
            <a:off x="2932450" y="6341322"/>
            <a:ext cx="2681845" cy="7603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Verify voter and residence address information</a:t>
            </a:r>
          </a:p>
        </p:txBody>
      </p:sp>
      <p:sp>
        <p:nvSpPr>
          <p:cNvPr id="89" name="Flowchart: Decision 88"/>
          <p:cNvSpPr/>
          <p:nvPr/>
        </p:nvSpPr>
        <p:spPr>
          <a:xfrm>
            <a:off x="8487627" y="4821991"/>
            <a:ext cx="1910028" cy="14883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Eligible to register?</a:t>
            </a:r>
          </a:p>
        </p:txBody>
      </p:sp>
      <p:cxnSp>
        <p:nvCxnSpPr>
          <p:cNvPr id="95" name="Straight Arrow Connector 46"/>
          <p:cNvCxnSpPr>
            <a:stCxn id="89" idx="3"/>
            <a:endCxn id="83" idx="2"/>
          </p:cNvCxnSpPr>
          <p:nvPr/>
        </p:nvCxnSpPr>
        <p:spPr>
          <a:xfrm flipV="1">
            <a:off x="10397655" y="4571315"/>
            <a:ext cx="66791" cy="99486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861953" y="502416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80749" y="455196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04" name="Flowchart: Terminator 103"/>
          <p:cNvSpPr/>
          <p:nvPr/>
        </p:nvSpPr>
        <p:spPr>
          <a:xfrm>
            <a:off x="8254995" y="2474094"/>
            <a:ext cx="2375293" cy="79709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registrant of insufficiency</a:t>
            </a:r>
          </a:p>
        </p:txBody>
      </p:sp>
      <p:cxnSp>
        <p:nvCxnSpPr>
          <p:cNvPr id="105" name="Straight Arrow Connector 104"/>
          <p:cNvCxnSpPr>
            <a:stCxn id="89" idx="0"/>
            <a:endCxn id="104" idx="2"/>
          </p:cNvCxnSpPr>
          <p:nvPr/>
        </p:nvCxnSpPr>
        <p:spPr>
          <a:xfrm flipV="1">
            <a:off x="9442641" y="3271184"/>
            <a:ext cx="1" cy="15508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1" idx="3"/>
            <a:endCxn id="104" idx="1"/>
          </p:cNvCxnSpPr>
          <p:nvPr/>
        </p:nvCxnSpPr>
        <p:spPr>
          <a:xfrm flipV="1">
            <a:off x="7839533" y="2872639"/>
            <a:ext cx="415462" cy="19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9560860" y="833953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Address Management System</a:t>
            </a:r>
          </a:p>
        </p:txBody>
      </p:sp>
      <p:cxnSp>
        <p:nvCxnSpPr>
          <p:cNvPr id="64" name="Straight Arrow Connector 63"/>
          <p:cNvCxnSpPr>
            <a:stCxn id="60" idx="0"/>
          </p:cNvCxnSpPr>
          <p:nvPr/>
        </p:nvCxnSpPr>
        <p:spPr>
          <a:xfrm flipH="1" flipV="1">
            <a:off x="10481017" y="7571146"/>
            <a:ext cx="27372" cy="7683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11586898" y="3912761"/>
            <a:ext cx="1586292" cy="76180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other agencies as required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Voter Roll</a:t>
            </a:r>
          </a:p>
          <a:p>
            <a:r>
              <a:rPr lang="en-US" sz="2000" b="1" dirty="0"/>
              <a:t>Parent: Election Preparation/Manage 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3290" y="2262751"/>
            <a:ext cx="10599567" cy="5201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7048" y="2657155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Death records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02787" y="3227732"/>
            <a:ext cx="45053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118840" y="4390347"/>
            <a:ext cx="37284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737027" y="339528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094956" y="3576101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516260" y="4879732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404434" y="6341024"/>
            <a:ext cx="1501037" cy="26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2"/>
          </p:cNvCxnSpPr>
          <p:nvPr/>
        </p:nvCxnSpPr>
        <p:spPr>
          <a:xfrm flipV="1">
            <a:off x="11843128" y="5084845"/>
            <a:ext cx="67313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-10483" y="3975143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 action records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906595" y="4545720"/>
            <a:ext cx="528069" cy="42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3658495" y="3067644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record or report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Flowchart: Terminator 60"/>
          <p:cNvSpPr/>
          <p:nvPr/>
        </p:nvSpPr>
        <p:spPr>
          <a:xfrm rot="16200000">
            <a:off x="4536679" y="5042160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417320" y="3769271"/>
            <a:ext cx="129133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54245" y="3404465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&lt;&lt;death&gt;&gt;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30013" y="4211407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&lt;&lt;court&gt;&gt;</a:t>
            </a:r>
          </a:p>
        </p:txBody>
      </p:sp>
      <p:cxnSp>
        <p:nvCxnSpPr>
          <p:cNvPr id="77" name="Straight Arrow Connector 46"/>
          <p:cNvCxnSpPr>
            <a:endCxn id="61" idx="0"/>
          </p:cNvCxnSpPr>
          <p:nvPr/>
        </p:nvCxnSpPr>
        <p:spPr>
          <a:xfrm rot="16200000" flipH="1">
            <a:off x="5107776" y="4030236"/>
            <a:ext cx="1565266" cy="656996"/>
          </a:xfrm>
          <a:prstGeom prst="bentConnector4">
            <a:avLst>
              <a:gd name="adj1" fmla="val 1285"/>
              <a:gd name="adj2" fmla="val 4397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290952" y="3843327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sp>
        <p:nvSpPr>
          <p:cNvPr id="52" name="Flowchart: Data 51"/>
          <p:cNvSpPr/>
          <p:nvPr/>
        </p:nvSpPr>
        <p:spPr>
          <a:xfrm>
            <a:off x="-10483" y="5322169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history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53" name="Flowchart: Data 52"/>
          <p:cNvSpPr/>
          <p:nvPr/>
        </p:nvSpPr>
        <p:spPr>
          <a:xfrm>
            <a:off x="0" y="6600221"/>
            <a:ext cx="2155666" cy="120889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reports</a:t>
            </a:r>
          </a:p>
        </p:txBody>
      </p:sp>
      <p:cxnSp>
        <p:nvCxnSpPr>
          <p:cNvPr id="56" name="Straight Arrow Connector 55"/>
          <p:cNvCxnSpPr>
            <a:stCxn id="52" idx="5"/>
          </p:cNvCxnSpPr>
          <p:nvPr/>
        </p:nvCxnSpPr>
        <p:spPr>
          <a:xfrm>
            <a:off x="1869273" y="5892746"/>
            <a:ext cx="59401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77421" y="7204667"/>
            <a:ext cx="45724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30013" y="4545720"/>
            <a:ext cx="127863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04994" y="5586083"/>
            <a:ext cx="1500477" cy="175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79179" y="5005742"/>
            <a:ext cx="1196550" cy="598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history&gt;&gt;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36462" y="5969170"/>
            <a:ext cx="148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&lt;&lt;list maint.&gt;&gt;</a:t>
            </a:r>
          </a:p>
        </p:txBody>
      </p:sp>
      <p:sp>
        <p:nvSpPr>
          <p:cNvPr id="43" name="Chevron 42"/>
          <p:cNvSpPr/>
          <p:nvPr/>
        </p:nvSpPr>
        <p:spPr>
          <a:xfrm>
            <a:off x="7642554" y="5301192"/>
            <a:ext cx="3427957" cy="145047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Voting History and List Maintenance Reports</a:t>
            </a:r>
          </a:p>
        </p:txBody>
      </p:sp>
      <p:sp>
        <p:nvSpPr>
          <p:cNvPr id="44" name="Chevron 43"/>
          <p:cNvSpPr/>
          <p:nvPr/>
        </p:nvSpPr>
        <p:spPr>
          <a:xfrm>
            <a:off x="7642554" y="367575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Death and Court Records</a:t>
            </a:r>
          </a:p>
        </p:txBody>
      </p:sp>
      <p:sp>
        <p:nvSpPr>
          <p:cNvPr id="46" name="Flowchart: Terminator 45"/>
          <p:cNvSpPr/>
          <p:nvPr/>
        </p:nvSpPr>
        <p:spPr>
          <a:xfrm rot="16200000">
            <a:off x="9962487" y="4985639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4" idx="3"/>
          </p:cNvCxnSpPr>
          <p:nvPr/>
        </p:nvCxnSpPr>
        <p:spPr>
          <a:xfrm>
            <a:off x="11070511" y="4189418"/>
            <a:ext cx="556996" cy="52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3"/>
          </p:cNvCxnSpPr>
          <p:nvPr/>
        </p:nvCxnSpPr>
        <p:spPr>
          <a:xfrm>
            <a:off x="11070511" y="6026428"/>
            <a:ext cx="574203" cy="40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6018462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964069" y="7690121"/>
            <a:ext cx="7065" cy="7142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Horizontal Scroll 39"/>
          <p:cNvSpPr/>
          <p:nvPr/>
        </p:nvSpPr>
        <p:spPr>
          <a:xfrm>
            <a:off x="12361384" y="407595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 rot="16200000">
            <a:off x="4445354" y="6905328"/>
            <a:ext cx="1017379" cy="2167000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Rule Statement</a:t>
            </a:r>
          </a:p>
        </p:txBody>
      </p:sp>
      <p:sp>
        <p:nvSpPr>
          <p:cNvPr id="4" name="Chevron 3"/>
          <p:cNvSpPr/>
          <p:nvPr/>
        </p:nvSpPr>
        <p:spPr>
          <a:xfrm>
            <a:off x="3582443" y="869659"/>
            <a:ext cx="2455101" cy="951978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932" y="1114816"/>
            <a:ext cx="251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shape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3870542" y="2354894"/>
            <a:ext cx="1878904" cy="53832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932" y="2354894"/>
            <a:ext cx="251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 shape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4589852" y="3333720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932" y="3333720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Start shape</a:t>
            </a:r>
          </a:p>
        </p:txBody>
      </p:sp>
      <p:sp>
        <p:nvSpPr>
          <p:cNvPr id="10" name="Donut 9"/>
          <p:cNvSpPr/>
          <p:nvPr/>
        </p:nvSpPr>
        <p:spPr>
          <a:xfrm>
            <a:off x="4551803" y="3983818"/>
            <a:ext cx="434025" cy="427139"/>
          </a:xfrm>
          <a:prstGeom prst="donut">
            <a:avLst>
              <a:gd name="adj" fmla="val 32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652168" y="4057746"/>
            <a:ext cx="253945" cy="26675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932" y="4009411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End shape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45808" y="5126926"/>
            <a:ext cx="140394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1329" y="4662321"/>
            <a:ext cx="3654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Object Flow/</a:t>
            </a:r>
          </a:p>
          <a:p>
            <a:r>
              <a:rPr lang="en-US" sz="2400" dirty="0"/>
              <a:t>Dependency  shape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45808" y="5780367"/>
            <a:ext cx="140394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8932" y="5497830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Process flow shape</a:t>
            </a:r>
          </a:p>
        </p:txBody>
      </p:sp>
      <p:sp>
        <p:nvSpPr>
          <p:cNvPr id="23" name="Flowchart: Data 22"/>
          <p:cNvSpPr/>
          <p:nvPr/>
        </p:nvSpPr>
        <p:spPr>
          <a:xfrm>
            <a:off x="4185217" y="6220866"/>
            <a:ext cx="1525124" cy="73882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8932" y="6498023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Information shape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932" y="7757996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Business Rule shape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10346081" y="918610"/>
            <a:ext cx="1363980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Layout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8900" y="1108553"/>
            <a:ext cx="310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System Resource shape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10346081" y="2354894"/>
            <a:ext cx="1363980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88900" y="2551098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Physical Resource shape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10217350" y="3881039"/>
            <a:ext cx="1621442" cy="205558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4110061" y="8873799"/>
            <a:ext cx="1675437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&lt;&lt;Goal&gt;&gt;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932" y="9070005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Goal shape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53145" y="3769343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Fork and Join shape</a:t>
            </a:r>
          </a:p>
        </p:txBody>
      </p:sp>
      <p:sp>
        <p:nvSpPr>
          <p:cNvPr id="34" name="Pentagon 33"/>
          <p:cNvSpPr/>
          <p:nvPr/>
        </p:nvSpPr>
        <p:spPr>
          <a:xfrm>
            <a:off x="10684701" y="4896093"/>
            <a:ext cx="1150620" cy="601737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80241" y="4966128"/>
            <a:ext cx="356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Send Business Event shape</a:t>
            </a:r>
          </a:p>
        </p:txBody>
      </p:sp>
      <p:sp>
        <p:nvSpPr>
          <p:cNvPr id="40" name="Chevron 39"/>
          <p:cNvSpPr/>
          <p:nvPr/>
        </p:nvSpPr>
        <p:spPr>
          <a:xfrm>
            <a:off x="10684701" y="5972846"/>
            <a:ext cx="1150620" cy="61584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0241" y="6050776"/>
            <a:ext cx="390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Receive Business Event shape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82443" y="125260"/>
            <a:ext cx="8404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Eriksson Penker Business Process UML Shapes</a:t>
            </a:r>
          </a:p>
        </p:txBody>
      </p:sp>
      <p:sp>
        <p:nvSpPr>
          <p:cNvPr id="43" name="Flowchart: Decision 42"/>
          <p:cNvSpPr/>
          <p:nvPr/>
        </p:nvSpPr>
        <p:spPr>
          <a:xfrm>
            <a:off x="10684701" y="7227518"/>
            <a:ext cx="1302707" cy="87682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80241" y="7480138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shape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950479" y="843398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3145" y="8266685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text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679888" y="843398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509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Death and Court Records</a:t>
            </a:r>
          </a:p>
          <a:p>
            <a:r>
              <a:rPr lang="en-US" sz="2000" b="1" dirty="0"/>
              <a:t>Parent: Election Preparation/Manage Voters/Maintain Voter Roll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5796" y="2262751"/>
            <a:ext cx="9666513" cy="5780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33407" y="3423717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Death records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62451" y="3994294"/>
            <a:ext cx="5446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715863" y="4849412"/>
            <a:ext cx="52180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464806" y="339528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822735" y="3576101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1834985" y="3318709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endCxn id="47" idx="1"/>
          </p:cNvCxnSpPr>
          <p:nvPr/>
        </p:nvCxnSpPr>
        <p:spPr>
          <a:xfrm flipV="1">
            <a:off x="6273553" y="3527687"/>
            <a:ext cx="59366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43585" y="404355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42" name="Straight Arrow Connector 41"/>
          <p:cNvCxnSpPr>
            <a:stCxn id="47" idx="2"/>
            <a:endCxn id="61" idx="0"/>
          </p:cNvCxnSpPr>
          <p:nvPr/>
        </p:nvCxnSpPr>
        <p:spPr>
          <a:xfrm flipH="1">
            <a:off x="7676458" y="4160671"/>
            <a:ext cx="19211" cy="3850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21071" y="308404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81" name="Straight Arrow Connector 80"/>
          <p:cNvCxnSpPr>
            <a:stCxn id="47" idx="3"/>
            <a:endCxn id="66" idx="2"/>
          </p:cNvCxnSpPr>
          <p:nvPr/>
        </p:nvCxnSpPr>
        <p:spPr>
          <a:xfrm flipV="1">
            <a:off x="8524120" y="3523822"/>
            <a:ext cx="3310865" cy="38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433407" y="5332814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 action records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06468" y="5903391"/>
            <a:ext cx="544648" cy="168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6018462" y="8709952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52474" y="8136292"/>
            <a:ext cx="0" cy="5293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4386274" y="3067644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47" name="Flowchart: Decision 46"/>
          <p:cNvSpPr/>
          <p:nvPr/>
        </p:nvSpPr>
        <p:spPr>
          <a:xfrm>
            <a:off x="6867218" y="2894703"/>
            <a:ext cx="1656902" cy="12659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exists in VRDB? 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5895024" y="4545720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72" idx="0"/>
          </p:cNvCxnSpPr>
          <p:nvPr/>
        </p:nvCxnSpPr>
        <p:spPr>
          <a:xfrm>
            <a:off x="6251177" y="4744132"/>
            <a:ext cx="19451" cy="23039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00" idx="1"/>
          </p:cNvCxnSpPr>
          <p:nvPr/>
        </p:nvCxnSpPr>
        <p:spPr>
          <a:xfrm>
            <a:off x="8117459" y="5573021"/>
            <a:ext cx="1311837" cy="119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67090" y="4784076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&lt;&lt;death&gt;&gt;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19497" y="4753363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&lt;&lt;court&gt;&gt;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4980396" y="7048080"/>
            <a:ext cx="258046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unregistered or deleted</a:t>
            </a:r>
          </a:p>
        </p:txBody>
      </p:sp>
      <p:sp>
        <p:nvSpPr>
          <p:cNvPr id="75" name="Flowchart: Terminator 74"/>
          <p:cNvSpPr/>
          <p:nvPr/>
        </p:nvSpPr>
        <p:spPr>
          <a:xfrm rot="16200000">
            <a:off x="7006268" y="5993321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46"/>
          <p:cNvCxnSpPr/>
          <p:nvPr/>
        </p:nvCxnSpPr>
        <p:spPr>
          <a:xfrm rot="16200000" flipH="1">
            <a:off x="6766012" y="4957037"/>
            <a:ext cx="1354756" cy="9289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108" idx="1"/>
          </p:cNvCxnSpPr>
          <p:nvPr/>
        </p:nvCxnSpPr>
        <p:spPr>
          <a:xfrm>
            <a:off x="8152828" y="6622377"/>
            <a:ext cx="1326550" cy="70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144867" y="4915463"/>
            <a:ext cx="182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rights revoked&gt;&gt;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152828" y="5966335"/>
            <a:ext cx="182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rights restored&gt;&gt;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9429296" y="5227809"/>
            <a:ext cx="1638046" cy="7144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suspended or ineligible</a:t>
            </a:r>
          </a:p>
        </p:txBody>
      </p:sp>
      <p:cxnSp>
        <p:nvCxnSpPr>
          <p:cNvPr id="105" name="Straight Arrow Connector 46"/>
          <p:cNvCxnSpPr>
            <a:stCxn id="100" idx="3"/>
            <a:endCxn id="66" idx="4"/>
          </p:cNvCxnSpPr>
          <p:nvPr/>
        </p:nvCxnSpPr>
        <p:spPr>
          <a:xfrm flipV="1">
            <a:off x="11067342" y="3728934"/>
            <a:ext cx="971014" cy="185608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Terminator 107"/>
          <p:cNvSpPr/>
          <p:nvPr/>
        </p:nvSpPr>
        <p:spPr>
          <a:xfrm>
            <a:off x="9479378" y="6272262"/>
            <a:ext cx="1609450" cy="7144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Restore voter’s registration eligibility</a:t>
            </a:r>
          </a:p>
        </p:txBody>
      </p:sp>
      <p:cxnSp>
        <p:nvCxnSpPr>
          <p:cNvPr id="110" name="Straight Arrow Connector 46"/>
          <p:cNvCxnSpPr>
            <a:stCxn id="108" idx="3"/>
            <a:endCxn id="66" idx="4"/>
          </p:cNvCxnSpPr>
          <p:nvPr/>
        </p:nvCxnSpPr>
        <p:spPr>
          <a:xfrm flipV="1">
            <a:off x="11088828" y="3728934"/>
            <a:ext cx="949528" cy="290053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6"/>
          <p:cNvCxnSpPr>
            <a:stCxn id="72" idx="3"/>
            <a:endCxn id="66" idx="4"/>
          </p:cNvCxnSpPr>
          <p:nvPr/>
        </p:nvCxnSpPr>
        <p:spPr>
          <a:xfrm flipV="1">
            <a:off x="7560860" y="3728934"/>
            <a:ext cx="4477496" cy="358831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074261" y="4209087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sp>
        <p:nvSpPr>
          <p:cNvPr id="43" name="Horizontal Scroll 42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1" y="241725"/>
            <a:ext cx="115137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Voting History and List Maintenance Reports</a:t>
            </a:r>
          </a:p>
          <a:p>
            <a:r>
              <a:rPr lang="en-US" sz="2000" b="1" dirty="0"/>
              <a:t>Parent: Election Preparation/Manage Voters/Maintain Voter Roll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5359" y="2262751"/>
            <a:ext cx="10487034" cy="5842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11940" y="3983536"/>
            <a:ext cx="72341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6" idx="2"/>
          </p:cNvCxnSpPr>
          <p:nvPr/>
        </p:nvCxnSpPr>
        <p:spPr>
          <a:xfrm>
            <a:off x="13222393" y="4938318"/>
            <a:ext cx="40341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464806" y="3209311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822735" y="3390125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561241" y="4844840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endCxn id="54" idx="0"/>
          </p:cNvCxnSpPr>
          <p:nvPr/>
        </p:nvCxnSpPr>
        <p:spPr>
          <a:xfrm>
            <a:off x="5963065" y="4446316"/>
            <a:ext cx="12865" cy="7704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43551" y="667996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9098" y="594890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63" name="Straight Arrow Connector 62"/>
          <p:cNvCxnSpPr>
            <a:stCxn id="53" idx="5"/>
          </p:cNvCxnSpPr>
          <p:nvPr/>
        </p:nvCxnSpPr>
        <p:spPr>
          <a:xfrm flipV="1">
            <a:off x="2048072" y="5934054"/>
            <a:ext cx="687286" cy="60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6018462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52474" y="8102783"/>
            <a:ext cx="1087" cy="3762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4386274" y="2881668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 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5707388" y="4283826"/>
            <a:ext cx="2912134" cy="2243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72" idx="3"/>
          </p:cNvCxnSpPr>
          <p:nvPr/>
        </p:nvCxnSpPr>
        <p:spPr>
          <a:xfrm flipH="1">
            <a:off x="4693956" y="7511135"/>
            <a:ext cx="423934" cy="18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78450" y="4492046"/>
            <a:ext cx="102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&lt;&lt;voter history&gt;&gt;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42533" y="4539348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&lt;&lt;list maint.&gt;&gt;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2951513" y="7152842"/>
            <a:ext cx="1742443" cy="7202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ineligible</a:t>
            </a:r>
          </a:p>
        </p:txBody>
      </p:sp>
      <p:cxnSp>
        <p:nvCxnSpPr>
          <p:cNvPr id="77" name="Straight Arrow Connector 46"/>
          <p:cNvCxnSpPr>
            <a:stCxn id="72" idx="0"/>
            <a:endCxn id="69" idx="4"/>
          </p:cNvCxnSpPr>
          <p:nvPr/>
        </p:nvCxnSpPr>
        <p:spPr>
          <a:xfrm rot="5400000" flipH="1" flipV="1">
            <a:off x="3609023" y="6358894"/>
            <a:ext cx="1007660" cy="5802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Flowchart: Terminator 99"/>
          <p:cNvSpPr/>
          <p:nvPr/>
        </p:nvSpPr>
        <p:spPr>
          <a:xfrm>
            <a:off x="10526784" y="5450025"/>
            <a:ext cx="1638046" cy="53416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ineligible</a:t>
            </a:r>
          </a:p>
        </p:txBody>
      </p:sp>
      <p:cxnSp>
        <p:nvCxnSpPr>
          <p:cNvPr id="105" name="Straight Arrow Connector 46"/>
          <p:cNvCxnSpPr>
            <a:stCxn id="61" idx="2"/>
            <a:endCxn id="82" idx="0"/>
          </p:cNvCxnSpPr>
          <p:nvPr/>
        </p:nvCxnSpPr>
        <p:spPr>
          <a:xfrm rot="16200000" flipH="1">
            <a:off x="6766180" y="4905466"/>
            <a:ext cx="1670413" cy="875863"/>
          </a:xfrm>
          <a:prstGeom prst="bentConnector4">
            <a:avLst>
              <a:gd name="adj1" fmla="val 47129"/>
              <a:gd name="adj2" fmla="val -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Terminator 107"/>
          <p:cNvSpPr/>
          <p:nvPr/>
        </p:nvSpPr>
        <p:spPr>
          <a:xfrm>
            <a:off x="10393262" y="7121183"/>
            <a:ext cx="1609450" cy="54042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Correct voter’s address</a:t>
            </a:r>
          </a:p>
        </p:txBody>
      </p:sp>
      <p:cxnSp>
        <p:nvCxnSpPr>
          <p:cNvPr id="110" name="Straight Arrow Connector 46"/>
          <p:cNvCxnSpPr>
            <a:stCxn id="102" idx="3"/>
            <a:endCxn id="66" idx="0"/>
          </p:cNvCxnSpPr>
          <p:nvPr/>
        </p:nvCxnSpPr>
        <p:spPr>
          <a:xfrm>
            <a:off x="10895380" y="3280674"/>
            <a:ext cx="1869232" cy="156416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6"/>
          <p:cNvCxnSpPr>
            <a:stCxn id="108" idx="3"/>
            <a:endCxn id="66" idx="4"/>
          </p:cNvCxnSpPr>
          <p:nvPr/>
        </p:nvCxnSpPr>
        <p:spPr>
          <a:xfrm flipV="1">
            <a:off x="12002712" y="5255065"/>
            <a:ext cx="761900" cy="213633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427663" y="4292654"/>
            <a:ext cx="1981445" cy="12913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cxnSp>
        <p:nvCxnSpPr>
          <p:cNvPr id="127" name="Straight Arrow Connector 126"/>
          <p:cNvCxnSpPr>
            <a:stCxn id="54" idx="1"/>
            <a:endCxn id="69" idx="6"/>
          </p:cNvCxnSpPr>
          <p:nvPr/>
        </p:nvCxnSpPr>
        <p:spPr>
          <a:xfrm flipH="1">
            <a:off x="4606342" y="5939658"/>
            <a:ext cx="391956" cy="4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/>
          <p:cNvSpPr/>
          <p:nvPr/>
        </p:nvSpPr>
        <p:spPr>
          <a:xfrm>
            <a:off x="132184" y="3388031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history reports</a:t>
            </a:r>
          </a:p>
        </p:txBody>
      </p:sp>
      <p:sp>
        <p:nvSpPr>
          <p:cNvPr id="53" name="Flowchart: Data 52"/>
          <p:cNvSpPr/>
          <p:nvPr/>
        </p:nvSpPr>
        <p:spPr>
          <a:xfrm>
            <a:off x="115951" y="5281486"/>
            <a:ext cx="2146801" cy="13171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reports</a:t>
            </a:r>
          </a:p>
        </p:txBody>
      </p:sp>
      <p:cxnSp>
        <p:nvCxnSpPr>
          <p:cNvPr id="47" name="Straight Arrow Connector 46"/>
          <p:cNvCxnSpPr>
            <a:endCxn id="61" idx="0"/>
          </p:cNvCxnSpPr>
          <p:nvPr/>
        </p:nvCxnSpPr>
        <p:spPr>
          <a:xfrm>
            <a:off x="6224733" y="3395697"/>
            <a:ext cx="938722" cy="88812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4998298" y="5216764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non-participation violates policy?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199601" y="5734957"/>
            <a:ext cx="406741" cy="410225"/>
            <a:chOff x="4589852" y="4264486"/>
            <a:chExt cx="434025" cy="427139"/>
          </a:xfrm>
        </p:grpSpPr>
        <p:sp>
          <p:nvSpPr>
            <p:cNvPr id="69" name="Donut 68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Flowchart: Connector 72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Flowchart: Terminator 81"/>
          <p:cNvSpPr/>
          <p:nvPr/>
        </p:nvSpPr>
        <p:spPr>
          <a:xfrm rot="16200000">
            <a:off x="6704114" y="6082691"/>
            <a:ext cx="2862236" cy="191828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endCxn id="180" idx="1"/>
          </p:cNvCxnSpPr>
          <p:nvPr/>
        </p:nvCxnSpPr>
        <p:spPr>
          <a:xfrm>
            <a:off x="8153657" y="6424187"/>
            <a:ext cx="748892" cy="57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9106369" y="3896586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moved out of jurisdiction?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270234" y="5424239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&lt;&lt;address change&gt;&gt;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209687" y="6654104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&lt;&lt;address error&gt;&gt;</a:t>
            </a:r>
          </a:p>
        </p:txBody>
      </p:sp>
      <p:cxnSp>
        <p:nvCxnSpPr>
          <p:cNvPr id="101" name="Straight Arrow Connector 100"/>
          <p:cNvCxnSpPr>
            <a:stCxn id="90" idx="0"/>
            <a:endCxn id="102" idx="2"/>
          </p:cNvCxnSpPr>
          <p:nvPr/>
        </p:nvCxnSpPr>
        <p:spPr>
          <a:xfrm flipV="1">
            <a:off x="10084001" y="3545686"/>
            <a:ext cx="6654" cy="3509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9285930" y="3015661"/>
            <a:ext cx="1609450" cy="53002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voter’s address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028215" y="372419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050112" y="530063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20" name="Straight Arrow Connector 46"/>
          <p:cNvCxnSpPr>
            <a:stCxn id="90" idx="2"/>
            <a:endCxn id="100" idx="1"/>
          </p:cNvCxnSpPr>
          <p:nvPr/>
        </p:nvCxnSpPr>
        <p:spPr>
          <a:xfrm rot="16200000" flipH="1">
            <a:off x="10118024" y="5308349"/>
            <a:ext cx="374737" cy="4427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46"/>
          <p:cNvCxnSpPr>
            <a:stCxn id="100" idx="0"/>
            <a:endCxn id="66" idx="2"/>
          </p:cNvCxnSpPr>
          <p:nvPr/>
        </p:nvCxnSpPr>
        <p:spPr>
          <a:xfrm rot="5400000" flipH="1" flipV="1">
            <a:off x="11753488" y="4642272"/>
            <a:ext cx="400072" cy="121543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46"/>
          <p:cNvCxnSpPr>
            <a:endCxn id="90" idx="1"/>
          </p:cNvCxnSpPr>
          <p:nvPr/>
        </p:nvCxnSpPr>
        <p:spPr>
          <a:xfrm flipV="1">
            <a:off x="8239698" y="4619480"/>
            <a:ext cx="866671" cy="822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Flowchart: Decision 179"/>
          <p:cNvSpPr/>
          <p:nvPr/>
        </p:nvSpPr>
        <p:spPr>
          <a:xfrm>
            <a:off x="8902549" y="5707056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is correctable? </a:t>
            </a:r>
          </a:p>
        </p:txBody>
      </p:sp>
      <p:cxnSp>
        <p:nvCxnSpPr>
          <p:cNvPr id="186" name="Straight Arrow Connector 46"/>
          <p:cNvCxnSpPr>
            <a:stCxn id="180" idx="3"/>
            <a:endCxn id="100" idx="2"/>
          </p:cNvCxnSpPr>
          <p:nvPr/>
        </p:nvCxnSpPr>
        <p:spPr>
          <a:xfrm flipV="1">
            <a:off x="10857812" y="5984194"/>
            <a:ext cx="487995" cy="44575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0692350" y="609338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90" name="Straight Arrow Connector 46"/>
          <p:cNvCxnSpPr>
            <a:stCxn id="180" idx="2"/>
            <a:endCxn id="108" idx="1"/>
          </p:cNvCxnSpPr>
          <p:nvPr/>
        </p:nvCxnSpPr>
        <p:spPr>
          <a:xfrm rot="16200000" flipH="1">
            <a:off x="10017445" y="7015578"/>
            <a:ext cx="238552" cy="5130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9827189" y="705143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0" name="Flowchart: Terminator 69"/>
          <p:cNvSpPr/>
          <p:nvPr/>
        </p:nvSpPr>
        <p:spPr>
          <a:xfrm>
            <a:off x="5117890" y="7167286"/>
            <a:ext cx="1742443" cy="7202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voter</a:t>
            </a:r>
          </a:p>
        </p:txBody>
      </p:sp>
      <p:cxnSp>
        <p:nvCxnSpPr>
          <p:cNvPr id="74" name="Straight Arrow Connector 73"/>
          <p:cNvCxnSpPr>
            <a:stCxn id="54" idx="2"/>
            <a:endCxn id="70" idx="0"/>
          </p:cNvCxnSpPr>
          <p:nvPr/>
        </p:nvCxnSpPr>
        <p:spPr>
          <a:xfrm>
            <a:off x="5975930" y="6662551"/>
            <a:ext cx="13182" cy="5047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Horizontal Scroll 5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Being reviewed</a:t>
            </a:r>
          </a:p>
        </p:txBody>
      </p:sp>
    </p:spTree>
    <p:extLst>
      <p:ext uri="{BB962C8B-B14F-4D97-AF65-F5344CB8AC3E}">
        <p14:creationId xmlns:p14="http://schemas.microsoft.com/office/powerpoint/2010/main" val="7369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Precinct Voter</a:t>
            </a:r>
          </a:p>
          <a:p>
            <a:r>
              <a:rPr lang="en-US" sz="2000" b="1" dirty="0"/>
              <a:t>Parent: Election Preparation/Manage 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06/07/2017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2579" y="2225429"/>
            <a:ext cx="10431624" cy="55463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26" idx="2"/>
          </p:cNvCxnSpPr>
          <p:nvPr/>
        </p:nvCxnSpPr>
        <p:spPr>
          <a:xfrm>
            <a:off x="13037112" y="4744240"/>
            <a:ext cx="497941" cy="966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942298" y="3357965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  <a:endCxn id="47" idx="1"/>
          </p:cNvCxnSpPr>
          <p:nvPr/>
        </p:nvCxnSpPr>
        <p:spPr>
          <a:xfrm flipV="1">
            <a:off x="3300227" y="3542787"/>
            <a:ext cx="739516" cy="21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434446" y="4902514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51" idx="3"/>
            <a:endCxn id="69" idx="1"/>
          </p:cNvCxnSpPr>
          <p:nvPr/>
        </p:nvCxnSpPr>
        <p:spPr>
          <a:xfrm>
            <a:off x="6257226" y="6909528"/>
            <a:ext cx="790459" cy="3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19" idx="2"/>
            <a:endCxn id="72" idx="0"/>
          </p:cNvCxnSpPr>
          <p:nvPr/>
        </p:nvCxnSpPr>
        <p:spPr>
          <a:xfrm>
            <a:off x="10579521" y="5539106"/>
            <a:ext cx="0" cy="4348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231389" y="3441497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New or updated voter record</a:t>
            </a:r>
          </a:p>
        </p:txBody>
      </p:sp>
      <p:cxnSp>
        <p:nvCxnSpPr>
          <p:cNvPr id="63" name="Straight Arrow Connector 62"/>
          <p:cNvCxnSpPr>
            <a:stCxn id="62" idx="5"/>
          </p:cNvCxnSpPr>
          <p:nvPr/>
        </p:nvCxnSpPr>
        <p:spPr>
          <a:xfrm flipV="1">
            <a:off x="2111145" y="4004942"/>
            <a:ext cx="526996" cy="713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7" idx="3"/>
            <a:endCxn id="107" idx="1"/>
          </p:cNvCxnSpPr>
          <p:nvPr/>
        </p:nvCxnSpPr>
        <p:spPr>
          <a:xfrm flipV="1">
            <a:off x="8913720" y="3529853"/>
            <a:ext cx="530613" cy="4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46"/>
          <p:cNvCxnSpPr>
            <a:stCxn id="69" idx="3"/>
            <a:endCxn id="119" idx="1"/>
          </p:cNvCxnSpPr>
          <p:nvPr/>
        </p:nvCxnSpPr>
        <p:spPr>
          <a:xfrm flipV="1">
            <a:off x="8817587" y="5120652"/>
            <a:ext cx="574587" cy="17922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318544" y="4076525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record linked to a precinct</a:t>
            </a:r>
          </a:p>
        </p:txBody>
      </p:sp>
      <p:cxnSp>
        <p:nvCxnSpPr>
          <p:cNvPr id="29" name="Straight Arrow Connector 28"/>
          <p:cNvCxnSpPr>
            <a:stCxn id="69" idx="0"/>
            <a:endCxn id="78" idx="2"/>
          </p:cNvCxnSpPr>
          <p:nvPr/>
        </p:nvCxnSpPr>
        <p:spPr>
          <a:xfrm flipH="1" flipV="1">
            <a:off x="7910098" y="5816564"/>
            <a:ext cx="22538" cy="3734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3"/>
            <a:endCxn id="78" idx="1"/>
          </p:cNvCxnSpPr>
          <p:nvPr/>
        </p:nvCxnSpPr>
        <p:spPr>
          <a:xfrm>
            <a:off x="6029855" y="5113153"/>
            <a:ext cx="915805" cy="81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2"/>
            <a:endCxn id="40" idx="0"/>
          </p:cNvCxnSpPr>
          <p:nvPr/>
        </p:nvCxnSpPr>
        <p:spPr>
          <a:xfrm>
            <a:off x="5052008" y="3961241"/>
            <a:ext cx="216" cy="4290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2"/>
            <a:endCxn id="51" idx="0"/>
          </p:cNvCxnSpPr>
          <p:nvPr/>
        </p:nvCxnSpPr>
        <p:spPr>
          <a:xfrm>
            <a:off x="5052224" y="5836046"/>
            <a:ext cx="17656" cy="6550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5748036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39" name="Straight Arrow Connector 38"/>
          <p:cNvCxnSpPr>
            <a:stCxn id="36" idx="0"/>
          </p:cNvCxnSpPr>
          <p:nvPr/>
        </p:nvCxnSpPr>
        <p:spPr>
          <a:xfrm flipV="1">
            <a:off x="6695565" y="7771616"/>
            <a:ext cx="0" cy="7330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4074592" y="4390259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recognized in VRDB? </a:t>
            </a:r>
          </a:p>
        </p:txBody>
      </p:sp>
      <p:sp>
        <p:nvSpPr>
          <p:cNvPr id="47" name="Flowchart: Terminator 46"/>
          <p:cNvSpPr/>
          <p:nvPr/>
        </p:nvSpPr>
        <p:spPr>
          <a:xfrm>
            <a:off x="4039743" y="3124332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Match voter address to address database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6669" y="573926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54740" y="473681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9" name="Flowchart: Decision 68"/>
          <p:cNvSpPr/>
          <p:nvPr/>
        </p:nvSpPr>
        <p:spPr>
          <a:xfrm>
            <a:off x="7047685" y="6190045"/>
            <a:ext cx="1769902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new address be created?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33548" y="59861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9392174" y="5974003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voter for address clarification or correction.</a:t>
            </a:r>
          </a:p>
        </p:txBody>
      </p:sp>
      <p:sp>
        <p:nvSpPr>
          <p:cNvPr id="78" name="Flowchart: Decision 77"/>
          <p:cNvSpPr/>
          <p:nvPr/>
        </p:nvSpPr>
        <p:spPr>
          <a:xfrm>
            <a:off x="6945660" y="4426124"/>
            <a:ext cx="1928875" cy="139044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valid for registration? </a:t>
            </a:r>
          </a:p>
        </p:txBody>
      </p:sp>
      <p:cxnSp>
        <p:nvCxnSpPr>
          <p:cNvPr id="87" name="Straight Arrow Connector 86"/>
          <p:cNvCxnSpPr>
            <a:stCxn id="78" idx="3"/>
            <a:endCxn id="119" idx="1"/>
          </p:cNvCxnSpPr>
          <p:nvPr/>
        </p:nvCxnSpPr>
        <p:spPr>
          <a:xfrm flipV="1">
            <a:off x="8874535" y="5120652"/>
            <a:ext cx="517639" cy="6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88685" y="693259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85718" y="419232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Terminator 96"/>
          <p:cNvSpPr/>
          <p:nvPr/>
        </p:nvSpPr>
        <p:spPr>
          <a:xfrm>
            <a:off x="6889191" y="3111873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 precinct from precinct-address index</a:t>
            </a:r>
          </a:p>
        </p:txBody>
      </p:sp>
      <p:cxnSp>
        <p:nvCxnSpPr>
          <p:cNvPr id="98" name="Straight Arrow Connector 97"/>
          <p:cNvCxnSpPr>
            <a:stCxn id="78" idx="0"/>
            <a:endCxn id="97" idx="2"/>
          </p:cNvCxnSpPr>
          <p:nvPr/>
        </p:nvCxnSpPr>
        <p:spPr>
          <a:xfrm flipH="1" flipV="1">
            <a:off x="7901456" y="3948782"/>
            <a:ext cx="8642" cy="4773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697074" y="477442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07" name="Flowchart: Terminator 106"/>
          <p:cNvSpPr/>
          <p:nvPr/>
        </p:nvSpPr>
        <p:spPr>
          <a:xfrm>
            <a:off x="9444333" y="3111398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voter to precinct</a:t>
            </a:r>
          </a:p>
        </p:txBody>
      </p:sp>
      <p:cxnSp>
        <p:nvCxnSpPr>
          <p:cNvPr id="110" name="Straight Arrow Connector 46"/>
          <p:cNvCxnSpPr>
            <a:stCxn id="107" idx="3"/>
            <a:endCxn id="66" idx="0"/>
          </p:cNvCxnSpPr>
          <p:nvPr/>
        </p:nvCxnSpPr>
        <p:spPr>
          <a:xfrm>
            <a:off x="11468862" y="3529853"/>
            <a:ext cx="1168955" cy="137266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Flowchart: Terminator 118"/>
          <p:cNvSpPr/>
          <p:nvPr/>
        </p:nvSpPr>
        <p:spPr>
          <a:xfrm>
            <a:off x="9392174" y="4702197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Flag voter record as not precincted</a:t>
            </a:r>
          </a:p>
        </p:txBody>
      </p:sp>
      <p:cxnSp>
        <p:nvCxnSpPr>
          <p:cNvPr id="127" name="Straight Arrow Connector 46"/>
          <p:cNvCxnSpPr>
            <a:stCxn id="72" idx="3"/>
            <a:endCxn id="66" idx="4"/>
          </p:cNvCxnSpPr>
          <p:nvPr/>
        </p:nvCxnSpPr>
        <p:spPr>
          <a:xfrm flipV="1">
            <a:off x="11766867" y="5312739"/>
            <a:ext cx="870950" cy="10797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Data 48"/>
          <p:cNvSpPr/>
          <p:nvPr/>
        </p:nvSpPr>
        <p:spPr>
          <a:xfrm>
            <a:off x="13318544" y="5829975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address on voter record</a:t>
            </a: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13089758" y="6507349"/>
            <a:ext cx="44529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95684" y="5283139"/>
            <a:ext cx="2282141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District or precinct boundaries</a:t>
            </a:r>
          </a:p>
        </p:txBody>
      </p:sp>
      <p:cxnSp>
        <p:nvCxnSpPr>
          <p:cNvPr id="48" name="Straight Arrow Connector 47"/>
          <p:cNvCxnSpPr>
            <a:stCxn id="46" idx="5"/>
          </p:cNvCxnSpPr>
          <p:nvPr/>
        </p:nvCxnSpPr>
        <p:spPr>
          <a:xfrm flipV="1">
            <a:off x="2149611" y="5805460"/>
            <a:ext cx="468019" cy="482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3882533" y="6491073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Research address</a:t>
            </a:r>
          </a:p>
        </p:txBody>
      </p:sp>
      <p:sp>
        <p:nvSpPr>
          <p:cNvPr id="52" name="Flowchart: Process 51"/>
          <p:cNvSpPr/>
          <p:nvPr/>
        </p:nvSpPr>
        <p:spPr>
          <a:xfrm>
            <a:off x="8197284" y="850326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Official Address Information</a:t>
            </a:r>
          </a:p>
        </p:txBody>
      </p:sp>
      <p:cxnSp>
        <p:nvCxnSpPr>
          <p:cNvPr id="53" name="Straight Arrow Connector 52"/>
          <p:cNvCxnSpPr>
            <a:stCxn id="52" idx="0"/>
          </p:cNvCxnSpPr>
          <p:nvPr/>
        </p:nvCxnSpPr>
        <p:spPr>
          <a:xfrm flipV="1">
            <a:off x="9144813" y="7771616"/>
            <a:ext cx="34213" cy="73164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olded Corner 74"/>
          <p:cNvSpPr/>
          <p:nvPr/>
        </p:nvSpPr>
        <p:spPr>
          <a:xfrm rot="16200000">
            <a:off x="3738542" y="7910262"/>
            <a:ext cx="1017379" cy="2221285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Rules for valid registration address</a:t>
            </a:r>
          </a:p>
        </p:txBody>
      </p:sp>
      <p:cxnSp>
        <p:nvCxnSpPr>
          <p:cNvPr id="59" name="Straight Arrow Connector 58"/>
          <p:cNvCxnSpPr>
            <a:stCxn id="56" idx="3"/>
          </p:cNvCxnSpPr>
          <p:nvPr/>
        </p:nvCxnSpPr>
        <p:spPr>
          <a:xfrm flipH="1" flipV="1">
            <a:off x="4246318" y="7771616"/>
            <a:ext cx="914" cy="74059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Identify Voting Precincts</a:t>
            </a:r>
          </a:p>
          <a:p>
            <a:r>
              <a:rPr lang="en-US" sz="2000" b="1" dirty="0"/>
              <a:t>Parent: Election Preparation/Establish Voting Locations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6432" y="2652046"/>
            <a:ext cx="9432573" cy="4209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269684" y="2681200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voters </a:t>
            </a:r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>
            <a:off x="2372748" y="3317305"/>
            <a:ext cx="586842" cy="671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157651" y="4151019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 and district boundaries</a:t>
            </a:r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 flipV="1">
            <a:off x="2260715" y="4787123"/>
            <a:ext cx="69887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 rot="16200000">
            <a:off x="4478572" y="7258142"/>
            <a:ext cx="1491587" cy="3080657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 Voter Count Limits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Geographic Constraints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Reporting Requirements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Candidate Rotation Rules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H="1" flipV="1">
            <a:off x="5218010" y="7051879"/>
            <a:ext cx="6356" cy="10007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9179430" y="8052679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10126959" y="7019177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12833513" y="5224175"/>
            <a:ext cx="2525232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precincts linked to eligible voters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2564997" y="4070527"/>
            <a:ext cx="589395" cy="5596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564997" y="5684430"/>
            <a:ext cx="53703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634172" y="3342682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6"/>
            <a:endCxn id="27" idx="1"/>
          </p:cNvCxnSpPr>
          <p:nvPr/>
        </p:nvCxnSpPr>
        <p:spPr>
          <a:xfrm flipV="1">
            <a:off x="3992101" y="3527469"/>
            <a:ext cx="406306" cy="22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4398407" y="3208412"/>
            <a:ext cx="2072470" cy="6381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Activate districts with contests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4398317" y="4361844"/>
            <a:ext cx="2078242" cy="68953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Activate districts needed for reporting/rotation</a:t>
            </a:r>
          </a:p>
        </p:txBody>
      </p:sp>
      <p:cxnSp>
        <p:nvCxnSpPr>
          <p:cNvPr id="33" name="Straight Arrow Connector 32"/>
          <p:cNvCxnSpPr>
            <a:stCxn id="27" idx="2"/>
            <a:endCxn id="29" idx="0"/>
          </p:cNvCxnSpPr>
          <p:nvPr/>
        </p:nvCxnSpPr>
        <p:spPr>
          <a:xfrm>
            <a:off x="5434642" y="3846525"/>
            <a:ext cx="2796" cy="51531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4398317" y="5556323"/>
            <a:ext cx="2072559" cy="93088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boundaries of unique ballot styles</a:t>
            </a:r>
          </a:p>
        </p:txBody>
      </p:sp>
      <p:cxnSp>
        <p:nvCxnSpPr>
          <p:cNvPr id="37" name="Straight Arrow Connector 36"/>
          <p:cNvCxnSpPr>
            <a:stCxn id="29" idx="2"/>
            <a:endCxn id="36" idx="0"/>
          </p:cNvCxnSpPr>
          <p:nvPr/>
        </p:nvCxnSpPr>
        <p:spPr>
          <a:xfrm flipH="1">
            <a:off x="5434597" y="5051382"/>
            <a:ext cx="2841" cy="50494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990414" y="3911330"/>
            <a:ext cx="1800972" cy="144823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 precinct boundaries fixed?</a:t>
            </a:r>
          </a:p>
        </p:txBody>
      </p:sp>
      <p:cxnSp>
        <p:nvCxnSpPr>
          <p:cNvPr id="41" name="Straight Arrow Connector 40"/>
          <p:cNvCxnSpPr>
            <a:stCxn id="36" idx="3"/>
            <a:endCxn id="44" idx="1"/>
          </p:cNvCxnSpPr>
          <p:nvPr/>
        </p:nvCxnSpPr>
        <p:spPr>
          <a:xfrm flipV="1">
            <a:off x="6470876" y="6013289"/>
            <a:ext cx="421175" cy="84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6892051" y="5744125"/>
            <a:ext cx="1997698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 precincts within ballot styles</a:t>
            </a:r>
          </a:p>
        </p:txBody>
      </p:sp>
      <p:cxnSp>
        <p:nvCxnSpPr>
          <p:cNvPr id="45" name="Straight Arrow Connector 44"/>
          <p:cNvCxnSpPr>
            <a:stCxn id="44" idx="0"/>
            <a:endCxn id="40" idx="2"/>
          </p:cNvCxnSpPr>
          <p:nvPr/>
        </p:nvCxnSpPr>
        <p:spPr>
          <a:xfrm flipV="1">
            <a:off x="7890900" y="5359569"/>
            <a:ext cx="0" cy="3845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0"/>
            <a:endCxn id="70" idx="1"/>
          </p:cNvCxnSpPr>
          <p:nvPr/>
        </p:nvCxnSpPr>
        <p:spPr>
          <a:xfrm rot="5400000" flipH="1" flipV="1">
            <a:off x="8345121" y="3026811"/>
            <a:ext cx="430299" cy="133874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9237398" y="4265646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Split precincts at ballot style boundaries.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1669714" y="4470037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40" idx="3"/>
            <a:endCxn id="61" idx="1"/>
          </p:cNvCxnSpPr>
          <p:nvPr/>
        </p:nvCxnSpPr>
        <p:spPr>
          <a:xfrm flipV="1">
            <a:off x="8791386" y="4635449"/>
            <a:ext cx="44601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645630" y="468360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32995" y="355604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6977102" y="806889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Geographic Information System</a:t>
            </a: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7924631" y="7035396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53104" y="5589514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Qualified contests</a:t>
            </a:r>
          </a:p>
        </p:txBody>
      </p:sp>
      <p:cxnSp>
        <p:nvCxnSpPr>
          <p:cNvPr id="48" name="Straight Arrow Connector 47"/>
          <p:cNvCxnSpPr>
            <a:stCxn id="46" idx="5"/>
          </p:cNvCxnSpPr>
          <p:nvPr/>
        </p:nvCxnSpPr>
        <p:spPr>
          <a:xfrm>
            <a:off x="2156168" y="6225619"/>
            <a:ext cx="80342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9229641" y="3111228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Merge precincts as allowed by business rules.</a:t>
            </a:r>
          </a:p>
        </p:txBody>
      </p:sp>
      <p:cxnSp>
        <p:nvCxnSpPr>
          <p:cNvPr id="75" name="Straight Arrow Connector 74"/>
          <p:cNvCxnSpPr>
            <a:stCxn id="70" idx="2"/>
            <a:endCxn id="61" idx="0"/>
          </p:cNvCxnSpPr>
          <p:nvPr/>
        </p:nvCxnSpPr>
        <p:spPr>
          <a:xfrm>
            <a:off x="10169093" y="3850833"/>
            <a:ext cx="7757" cy="4148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2"/>
            <a:endCxn id="93" idx="0"/>
          </p:cNvCxnSpPr>
          <p:nvPr/>
        </p:nvCxnSpPr>
        <p:spPr>
          <a:xfrm>
            <a:off x="10176850" y="5005251"/>
            <a:ext cx="5891" cy="3093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Flowchart: Terminator 92"/>
          <p:cNvSpPr/>
          <p:nvPr/>
        </p:nvSpPr>
        <p:spPr>
          <a:xfrm>
            <a:off x="9243289" y="5314628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eligible voters to voting precincts.</a:t>
            </a:r>
          </a:p>
        </p:txBody>
      </p:sp>
      <p:cxnSp>
        <p:nvCxnSpPr>
          <p:cNvPr id="96" name="Straight Arrow Connector 46"/>
          <p:cNvCxnSpPr>
            <a:stCxn id="93" idx="3"/>
            <a:endCxn id="66" idx="2"/>
          </p:cNvCxnSpPr>
          <p:nvPr/>
        </p:nvCxnSpPr>
        <p:spPr>
          <a:xfrm flipV="1">
            <a:off x="11122193" y="4683607"/>
            <a:ext cx="547521" cy="10008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Data 100"/>
          <p:cNvSpPr/>
          <p:nvPr/>
        </p:nvSpPr>
        <p:spPr>
          <a:xfrm>
            <a:off x="13014023" y="3434422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styles </a:t>
            </a:r>
          </a:p>
        </p:txBody>
      </p:sp>
      <p:sp>
        <p:nvSpPr>
          <p:cNvPr id="49" name="Horizontal Scroll 48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1604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Lay Out Ballots</a:t>
            </a:r>
          </a:p>
          <a:p>
            <a:r>
              <a:rPr lang="en-US" sz="2000" b="1" dirty="0"/>
              <a:t>Parent: Election Preparation/Prepare Voting Materials and Equipment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7061" y="2592441"/>
            <a:ext cx="9208639" cy="40882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95083" y="2740229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Qualified Contests and Candidates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71052" y="3425066"/>
            <a:ext cx="976009" cy="558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95083" y="4170996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Random Alpha Draw </a:t>
            </a:r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>
            <a:off x="2198147" y="4807101"/>
            <a:ext cx="1062125" cy="3796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 rot="16200000">
            <a:off x="5020855" y="7603007"/>
            <a:ext cx="1491587" cy="2167000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Hierarchy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Candidate Rotation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Formatting Rules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H="1" flipV="1">
            <a:off x="5764697" y="6907212"/>
            <a:ext cx="1952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9011481" y="794071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Layout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9959010" y="6907211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12986846" y="5046892"/>
            <a:ext cx="2251512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Definition File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419068" y="2906717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flipV="1">
            <a:off x="12455700" y="3392557"/>
            <a:ext cx="963368" cy="3250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12422422" y="5593251"/>
            <a:ext cx="789575" cy="4195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959419" y="3425066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endCxn id="27" idx="1"/>
          </p:cNvCxnSpPr>
          <p:nvPr/>
        </p:nvCxnSpPr>
        <p:spPr>
          <a:xfrm>
            <a:off x="4149491" y="3612058"/>
            <a:ext cx="90114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5050639" y="3342894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Select contests by ballot style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5050639" y="4396465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Order contests</a:t>
            </a:r>
          </a:p>
        </p:txBody>
      </p:sp>
      <p:cxnSp>
        <p:nvCxnSpPr>
          <p:cNvPr id="33" name="Straight Arrow Connector 32"/>
          <p:cNvCxnSpPr>
            <a:stCxn id="27" idx="2"/>
            <a:endCxn id="29" idx="0"/>
          </p:cNvCxnSpPr>
          <p:nvPr/>
        </p:nvCxnSpPr>
        <p:spPr>
          <a:xfrm>
            <a:off x="5990091" y="3881222"/>
            <a:ext cx="0" cy="51524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5050639" y="546255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Order candidates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9" idx="2"/>
            <a:endCxn id="36" idx="0"/>
          </p:cNvCxnSpPr>
          <p:nvPr/>
        </p:nvCxnSpPr>
        <p:spPr>
          <a:xfrm>
            <a:off x="5990091" y="4934793"/>
            <a:ext cx="0" cy="5277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7353232" y="5088836"/>
            <a:ext cx="1656902" cy="12659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Candidate rotation required?</a:t>
            </a:r>
          </a:p>
        </p:txBody>
      </p:sp>
      <p:cxnSp>
        <p:nvCxnSpPr>
          <p:cNvPr id="41" name="Straight Arrow Connector 40"/>
          <p:cNvCxnSpPr>
            <a:stCxn id="36" idx="3"/>
            <a:endCxn id="40" idx="1"/>
          </p:cNvCxnSpPr>
          <p:nvPr/>
        </p:nvCxnSpPr>
        <p:spPr>
          <a:xfrm flipV="1">
            <a:off x="6929543" y="5721820"/>
            <a:ext cx="423689" cy="9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7242481" y="334014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Rotate candidates</a:t>
            </a:r>
          </a:p>
        </p:txBody>
      </p:sp>
      <p:cxnSp>
        <p:nvCxnSpPr>
          <p:cNvPr id="45" name="Straight Arrow Connector 44"/>
          <p:cNvCxnSpPr>
            <a:endCxn id="44" idx="2"/>
          </p:cNvCxnSpPr>
          <p:nvPr/>
        </p:nvCxnSpPr>
        <p:spPr>
          <a:xfrm flipV="1">
            <a:off x="8181683" y="3878469"/>
            <a:ext cx="250" cy="12087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61" idx="2"/>
          </p:cNvCxnSpPr>
          <p:nvPr/>
        </p:nvCxnSpPr>
        <p:spPr>
          <a:xfrm flipV="1">
            <a:off x="9010134" y="4886577"/>
            <a:ext cx="834946" cy="83524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61" idx="0"/>
          </p:cNvCxnSpPr>
          <p:nvPr/>
        </p:nvCxnSpPr>
        <p:spPr>
          <a:xfrm rot="16200000" flipH="1">
            <a:off x="9113760" y="3616929"/>
            <a:ext cx="738944" cy="723695"/>
          </a:xfrm>
          <a:prstGeom prst="bentConnector3">
            <a:avLst>
              <a:gd name="adj1" fmla="val 695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8905628" y="4348249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Apply formatting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1437881" y="4400667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61" idx="3"/>
            <a:endCxn id="66" idx="2"/>
          </p:cNvCxnSpPr>
          <p:nvPr/>
        </p:nvCxnSpPr>
        <p:spPr>
          <a:xfrm flipV="1">
            <a:off x="10784532" y="4614237"/>
            <a:ext cx="653349" cy="31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458113" y="461457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61927" y="58625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38" name="Flowchart: Data 37"/>
          <p:cNvSpPr/>
          <p:nvPr/>
        </p:nvSpPr>
        <p:spPr>
          <a:xfrm>
            <a:off x="95083" y="5590253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Styles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259935" y="6343962"/>
            <a:ext cx="987126" cy="108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Horizontal Scroll 4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12463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Prepare Poll Books</a:t>
            </a:r>
          </a:p>
          <a:p>
            <a:r>
              <a:rPr lang="en-US" sz="2000" b="1" dirty="0"/>
              <a:t>Parent: Election Preparation/Prepare Voting Materials and Equipment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7509" y="2351314"/>
            <a:ext cx="10186567" cy="4683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2" idx="5"/>
          </p:cNvCxnSpPr>
          <p:nvPr/>
        </p:nvCxnSpPr>
        <p:spPr>
          <a:xfrm>
            <a:off x="2428939" y="3125445"/>
            <a:ext cx="60832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8903674" y="801117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Printers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9851203" y="7050089"/>
            <a:ext cx="0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13687030" y="2633639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Printed poll books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13250345" y="3119479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2" idx="1"/>
          </p:cNvCxnSpPr>
          <p:nvPr/>
        </p:nvCxnSpPr>
        <p:spPr>
          <a:xfrm>
            <a:off x="13250345" y="5840642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786031" y="299932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Terminator 26"/>
          <p:cNvSpPr/>
          <p:nvPr/>
        </p:nvSpPr>
        <p:spPr>
          <a:xfrm>
            <a:off x="7503254" y="3265744"/>
            <a:ext cx="2009501" cy="78553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Collate eligible voter data and address indexes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4855301" y="2839960"/>
            <a:ext cx="2074437" cy="71634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eligible voter and other data from VRDB</a:t>
            </a:r>
          </a:p>
        </p:txBody>
      </p:sp>
      <p:cxnSp>
        <p:nvCxnSpPr>
          <p:cNvPr id="33" name="Straight Arrow Connector 32"/>
          <p:cNvCxnSpPr>
            <a:stCxn id="27" idx="3"/>
            <a:endCxn id="44" idx="1"/>
          </p:cNvCxnSpPr>
          <p:nvPr/>
        </p:nvCxnSpPr>
        <p:spPr>
          <a:xfrm flipV="1">
            <a:off x="9512755" y="3638267"/>
            <a:ext cx="395649" cy="2024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8632863" y="5724227"/>
            <a:ext cx="2092511" cy="75846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 e-poll books with voter names and addresses</a:t>
            </a:r>
          </a:p>
        </p:txBody>
      </p:sp>
      <p:cxnSp>
        <p:nvCxnSpPr>
          <p:cNvPr id="37" name="Straight Arrow Connector 36"/>
          <p:cNvCxnSpPr>
            <a:stCxn id="40" idx="2"/>
            <a:endCxn id="81" idx="0"/>
          </p:cNvCxnSpPr>
          <p:nvPr/>
        </p:nvCxnSpPr>
        <p:spPr>
          <a:xfrm>
            <a:off x="5892521" y="5604033"/>
            <a:ext cx="9926" cy="3723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4902413" y="4097039"/>
            <a:ext cx="1980215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poll books electronic?</a:t>
            </a:r>
          </a:p>
        </p:txBody>
      </p:sp>
      <p:cxnSp>
        <p:nvCxnSpPr>
          <p:cNvPr id="41" name="Straight Arrow Connector 40"/>
          <p:cNvCxnSpPr>
            <a:stCxn id="23" idx="6"/>
            <a:endCxn id="29" idx="1"/>
          </p:cNvCxnSpPr>
          <p:nvPr/>
        </p:nvCxnSpPr>
        <p:spPr>
          <a:xfrm>
            <a:off x="4143960" y="3186320"/>
            <a:ext cx="711341" cy="118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9908404" y="3248576"/>
            <a:ext cx="1957285" cy="77938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poll books and indexes</a:t>
            </a:r>
          </a:p>
        </p:txBody>
      </p:sp>
      <p:cxnSp>
        <p:nvCxnSpPr>
          <p:cNvPr id="45" name="Straight Arrow Connector 44"/>
          <p:cNvCxnSpPr>
            <a:stCxn id="61" idx="3"/>
            <a:endCxn id="66" idx="2"/>
          </p:cNvCxnSpPr>
          <p:nvPr/>
        </p:nvCxnSpPr>
        <p:spPr>
          <a:xfrm flipV="1">
            <a:off x="11832707" y="4612862"/>
            <a:ext cx="470679" cy="67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3"/>
            <a:endCxn id="61" idx="2"/>
          </p:cNvCxnSpPr>
          <p:nvPr/>
        </p:nvCxnSpPr>
        <p:spPr>
          <a:xfrm flipV="1">
            <a:off x="10725374" y="4888765"/>
            <a:ext cx="167881" cy="121469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9" idx="2"/>
            <a:endCxn id="36" idx="1"/>
          </p:cNvCxnSpPr>
          <p:nvPr/>
        </p:nvCxnSpPr>
        <p:spPr>
          <a:xfrm rot="16200000" flipH="1">
            <a:off x="8282966" y="5753563"/>
            <a:ext cx="201612" cy="4981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9953803" y="4350437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Proof poll book data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2303386" y="4399292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29" idx="2"/>
            <a:endCxn id="40" idx="0"/>
          </p:cNvCxnSpPr>
          <p:nvPr/>
        </p:nvCxnSpPr>
        <p:spPr>
          <a:xfrm>
            <a:off x="5892520" y="3556302"/>
            <a:ext cx="1" cy="5407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30783" y="556329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71049" y="44695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38" name="Flowchart: Data 37"/>
          <p:cNvSpPr/>
          <p:nvPr/>
        </p:nvSpPr>
        <p:spPr>
          <a:xfrm>
            <a:off x="219499" y="3898523"/>
            <a:ext cx="2560304" cy="136868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Precincts linked to ballot styles </a:t>
            </a:r>
          </a:p>
        </p:txBody>
      </p:sp>
      <p:cxnSp>
        <p:nvCxnSpPr>
          <p:cNvPr id="39" name="Straight Arrow Connector 38"/>
          <p:cNvCxnSpPr>
            <a:stCxn id="38" idx="5"/>
          </p:cNvCxnSpPr>
          <p:nvPr/>
        </p:nvCxnSpPr>
        <p:spPr>
          <a:xfrm flipV="1">
            <a:off x="2523773" y="4579463"/>
            <a:ext cx="502729" cy="34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362246" y="2537133"/>
            <a:ext cx="2296326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  attributes  including precincts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6381959" y="8000425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46" name="Straight Arrow Connector 45"/>
          <p:cNvCxnSpPr>
            <a:stCxn id="43" idx="0"/>
          </p:cNvCxnSpPr>
          <p:nvPr/>
        </p:nvCxnSpPr>
        <p:spPr>
          <a:xfrm flipV="1">
            <a:off x="7329488" y="7039336"/>
            <a:ext cx="10112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9" idx="5"/>
          </p:cNvCxnSpPr>
          <p:nvPr/>
        </p:nvCxnSpPr>
        <p:spPr>
          <a:xfrm>
            <a:off x="2533932" y="6066827"/>
            <a:ext cx="48181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lowchart: Data 68"/>
          <p:cNvSpPr/>
          <p:nvPr/>
        </p:nvSpPr>
        <p:spPr>
          <a:xfrm>
            <a:off x="182596" y="5497831"/>
            <a:ext cx="2612595" cy="113799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Addresses linked to precincts</a:t>
            </a:r>
          </a:p>
        </p:txBody>
      </p:sp>
      <p:sp>
        <p:nvSpPr>
          <p:cNvPr id="79" name="Flowchart: Decision 78"/>
          <p:cNvSpPr/>
          <p:nvPr/>
        </p:nvSpPr>
        <p:spPr>
          <a:xfrm>
            <a:off x="7233234" y="4480255"/>
            <a:ext cx="1802895" cy="142159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e-poll books run offline?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761480" y="612379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07197" y="476368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00" name="Straight Arrow Connector 46"/>
          <p:cNvCxnSpPr>
            <a:stCxn id="79" idx="3"/>
            <a:endCxn id="61" idx="1"/>
          </p:cNvCxnSpPr>
          <p:nvPr/>
        </p:nvCxnSpPr>
        <p:spPr>
          <a:xfrm flipV="1">
            <a:off x="9036129" y="4619601"/>
            <a:ext cx="917674" cy="5714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4" idx="2"/>
            <a:endCxn id="61" idx="0"/>
          </p:cNvCxnSpPr>
          <p:nvPr/>
        </p:nvCxnSpPr>
        <p:spPr>
          <a:xfrm>
            <a:off x="10887047" y="4027957"/>
            <a:ext cx="6208" cy="3224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/>
          <p:cNvSpPr/>
          <p:nvPr/>
        </p:nvSpPr>
        <p:spPr>
          <a:xfrm>
            <a:off x="13687030" y="5354802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 with address indexes 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13687030" y="3797755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Printed address indexes</a:t>
            </a:r>
          </a:p>
        </p:txBody>
      </p:sp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13250345" y="4283595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3938854" y="802791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flipV="1">
            <a:off x="4886383" y="7066829"/>
            <a:ext cx="10112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6"/>
          <p:cNvCxnSpPr>
            <a:stCxn id="40" idx="3"/>
            <a:endCxn id="27" idx="1"/>
          </p:cNvCxnSpPr>
          <p:nvPr/>
        </p:nvCxnSpPr>
        <p:spPr>
          <a:xfrm flipV="1">
            <a:off x="6882628" y="3658512"/>
            <a:ext cx="620626" cy="11920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46"/>
          <p:cNvCxnSpPr>
            <a:stCxn id="81" idx="3"/>
            <a:endCxn id="79" idx="1"/>
          </p:cNvCxnSpPr>
          <p:nvPr/>
        </p:nvCxnSpPr>
        <p:spPr>
          <a:xfrm flipV="1">
            <a:off x="6841899" y="5191052"/>
            <a:ext cx="391335" cy="1054461"/>
          </a:xfrm>
          <a:prstGeom prst="bentConnector3">
            <a:avLst>
              <a:gd name="adj1" fmla="val 3605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Terminator 80"/>
          <p:cNvSpPr/>
          <p:nvPr/>
        </p:nvSpPr>
        <p:spPr>
          <a:xfrm>
            <a:off x="4962995" y="5976349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database of eligible voters</a:t>
            </a:r>
          </a:p>
        </p:txBody>
      </p:sp>
      <p:sp>
        <p:nvSpPr>
          <p:cNvPr id="53" name="Horizontal Scroll 52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290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Open Voting Location</a:t>
            </a:r>
          </a:p>
          <a:p>
            <a:r>
              <a:rPr lang="en-US" sz="2000" b="1" dirty="0"/>
              <a:t>Parent: Voting/Vote In Person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66123" y="2034073"/>
            <a:ext cx="11677756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5" idx="3"/>
            <a:endCxn id="157" idx="0"/>
          </p:cNvCxnSpPr>
          <p:nvPr/>
        </p:nvCxnSpPr>
        <p:spPr>
          <a:xfrm flipV="1">
            <a:off x="6665364" y="6660917"/>
            <a:ext cx="407213" cy="29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2370948" y="2832438"/>
            <a:ext cx="405753" cy="17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29451" y="3282689"/>
            <a:ext cx="1246230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375681" y="3676261"/>
            <a:ext cx="490441" cy="136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013019" y="2645446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4694165" y="3796703"/>
            <a:ext cx="1980215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Problems with facility or materials?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962809" y="486267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04655" y="413486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7325" y="514500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496179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909319" y="809897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22627" y="4244454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1382505" y="4702629"/>
            <a:ext cx="464956" cy="927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09465" y="5335512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1395668" y="5772408"/>
            <a:ext cx="47045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30240" y="6361929"/>
            <a:ext cx="1244652" cy="7335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00811" y="6688192"/>
            <a:ext cx="36531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2776701" y="2481259"/>
            <a:ext cx="1455312" cy="70589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Access voting location facility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2168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796921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4731173" y="2433441"/>
            <a:ext cx="1906896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Inventory and inspect equipment and materials</a:t>
            </a:r>
          </a:p>
        </p:txBody>
      </p:sp>
      <p:cxnSp>
        <p:nvCxnSpPr>
          <p:cNvPr id="56" name="Straight Arrow Connector 55"/>
          <p:cNvCxnSpPr>
            <a:stCxn id="13" idx="2"/>
            <a:endCxn id="65" idx="0"/>
          </p:cNvCxnSpPr>
          <p:nvPr/>
        </p:nvCxnSpPr>
        <p:spPr>
          <a:xfrm>
            <a:off x="5684273" y="5303697"/>
            <a:ext cx="2316" cy="8045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10625907" y="2862265"/>
            <a:ext cx="1878904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election administrator to resolve</a:t>
            </a:r>
          </a:p>
        </p:txBody>
      </p:sp>
      <p:cxnSp>
        <p:nvCxnSpPr>
          <p:cNvPr id="61" name="Straight Arrow Connector 46"/>
          <p:cNvCxnSpPr>
            <a:stCxn id="13" idx="1"/>
            <a:endCxn id="59" idx="0"/>
          </p:cNvCxnSpPr>
          <p:nvPr/>
        </p:nvCxnSpPr>
        <p:spPr>
          <a:xfrm rot="10800000" flipV="1">
            <a:off x="4412711" y="4550199"/>
            <a:ext cx="281454" cy="69191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4707813" y="6108249"/>
            <a:ext cx="1957551" cy="11111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voting stations, materials, and signage</a:t>
            </a:r>
          </a:p>
        </p:txBody>
      </p:sp>
      <p:cxnSp>
        <p:nvCxnSpPr>
          <p:cNvPr id="69" name="Straight Arrow Connector 46"/>
          <p:cNvCxnSpPr>
            <a:stCxn id="146" idx="3"/>
          </p:cNvCxnSpPr>
          <p:nvPr/>
        </p:nvCxnSpPr>
        <p:spPr>
          <a:xfrm flipV="1">
            <a:off x="9523904" y="5334972"/>
            <a:ext cx="240421" cy="18063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8323366" y="3449184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Successful?</a:t>
            </a:r>
          </a:p>
        </p:txBody>
      </p:sp>
      <p:cxnSp>
        <p:nvCxnSpPr>
          <p:cNvPr id="74" name="Straight Arrow Connector 73"/>
          <p:cNvCxnSpPr>
            <a:stCxn id="53" idx="2"/>
            <a:endCxn id="13" idx="0"/>
          </p:cNvCxnSpPr>
          <p:nvPr/>
        </p:nvCxnSpPr>
        <p:spPr>
          <a:xfrm flipH="1">
            <a:off x="5684273" y="3253557"/>
            <a:ext cx="348" cy="5431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7600092" y="581518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and check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e-poll book as required</a:t>
            </a:r>
          </a:p>
        </p:txBody>
      </p:sp>
      <p:cxnSp>
        <p:nvCxnSpPr>
          <p:cNvPr id="80" name="Straight Arrow Connector 79"/>
          <p:cNvCxnSpPr>
            <a:endCxn id="79" idx="1"/>
          </p:cNvCxnSpPr>
          <p:nvPr/>
        </p:nvCxnSpPr>
        <p:spPr>
          <a:xfrm>
            <a:off x="7298229" y="6217465"/>
            <a:ext cx="3018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6"/>
          <p:cNvCxnSpPr>
            <a:stCxn id="59" idx="2"/>
            <a:endCxn id="65" idx="1"/>
          </p:cNvCxnSpPr>
          <p:nvPr/>
        </p:nvCxnSpPr>
        <p:spPr>
          <a:xfrm rot="16200000" flipH="1">
            <a:off x="4258708" y="6214742"/>
            <a:ext cx="603109" cy="2951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46"/>
          <p:cNvCxnSpPr>
            <a:stCxn id="72" idx="0"/>
            <a:endCxn id="60" idx="1"/>
          </p:cNvCxnSpPr>
          <p:nvPr/>
        </p:nvCxnSpPr>
        <p:spPr>
          <a:xfrm rot="5400000" flipH="1" flipV="1">
            <a:off x="9837628" y="2660905"/>
            <a:ext cx="177605" cy="139895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46" idx="1"/>
          </p:cNvCxnSpPr>
          <p:nvPr/>
        </p:nvCxnSpPr>
        <p:spPr>
          <a:xfrm>
            <a:off x="7298229" y="7141355"/>
            <a:ext cx="346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625017" y="323805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7645000" y="687219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and check voting devices</a:t>
            </a:r>
          </a:p>
        </p:txBody>
      </p:sp>
      <p:cxnSp>
        <p:nvCxnSpPr>
          <p:cNvPr id="151" name="Straight Arrow Connector 150"/>
          <p:cNvCxnSpPr>
            <a:stCxn id="79" idx="0"/>
          </p:cNvCxnSpPr>
          <p:nvPr/>
        </p:nvCxnSpPr>
        <p:spPr>
          <a:xfrm flipV="1">
            <a:off x="8564872" y="5348133"/>
            <a:ext cx="0" cy="4670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9764325" y="428907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57" name="Flowchart: Terminator 156"/>
          <p:cNvSpPr/>
          <p:nvPr/>
        </p:nvSpPr>
        <p:spPr>
          <a:xfrm rot="16200000">
            <a:off x="6170030" y="6555351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Flowchart: Terminator 172"/>
          <p:cNvSpPr/>
          <p:nvPr/>
        </p:nvSpPr>
        <p:spPr>
          <a:xfrm rot="10800000">
            <a:off x="8222006" y="5142356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/>
          <p:cNvCxnSpPr>
            <a:stCxn id="173" idx="2"/>
            <a:endCxn id="72" idx="2"/>
          </p:cNvCxnSpPr>
          <p:nvPr/>
        </p:nvCxnSpPr>
        <p:spPr>
          <a:xfrm flipH="1" flipV="1">
            <a:off x="9226953" y="4847088"/>
            <a:ext cx="3166" cy="2952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0" idx="2"/>
            <a:endCxn id="211" idx="0"/>
          </p:cNvCxnSpPr>
          <p:nvPr/>
        </p:nvCxnSpPr>
        <p:spPr>
          <a:xfrm>
            <a:off x="11565359" y="3680893"/>
            <a:ext cx="17599" cy="11364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72" idx="3"/>
            <a:endCxn id="211" idx="1"/>
          </p:cNvCxnSpPr>
          <p:nvPr/>
        </p:nvCxnSpPr>
        <p:spPr>
          <a:xfrm>
            <a:off x="10130540" y="4148136"/>
            <a:ext cx="512966" cy="938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10643506" y="4817294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Open voting location for voting</a:t>
            </a:r>
          </a:p>
        </p:txBody>
      </p:sp>
      <p:cxnSp>
        <p:nvCxnSpPr>
          <p:cNvPr id="217" name="Straight Arrow Connector 216"/>
          <p:cNvCxnSpPr>
            <a:stCxn id="211" idx="3"/>
            <a:endCxn id="15" idx="2"/>
          </p:cNvCxnSpPr>
          <p:nvPr/>
        </p:nvCxnSpPr>
        <p:spPr>
          <a:xfrm flipV="1">
            <a:off x="12522410" y="5076247"/>
            <a:ext cx="440399" cy="102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4169068" y="4408650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Open voting location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543879" y="4847088"/>
            <a:ext cx="625189" cy="29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3473259" y="5242111"/>
            <a:ext cx="1878904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election administrator to resolve</a:t>
            </a:r>
          </a:p>
        </p:txBody>
      </p:sp>
      <p:cxnSp>
        <p:nvCxnSpPr>
          <p:cNvPr id="62" name="Straight Arrow Connector 61"/>
          <p:cNvCxnSpPr>
            <a:stCxn id="48" idx="3"/>
            <a:endCxn id="53" idx="1"/>
          </p:cNvCxnSpPr>
          <p:nvPr/>
        </p:nvCxnSpPr>
        <p:spPr>
          <a:xfrm>
            <a:off x="4232013" y="2834206"/>
            <a:ext cx="499160" cy="92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Horizontal Scroll 53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6415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928" y="249142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Vote and Submit Ballot</a:t>
            </a:r>
          </a:p>
          <a:p>
            <a:r>
              <a:rPr lang="en-US" sz="2100" b="1" dirty="0"/>
              <a:t>Parent: Voting/Vote In Person</a:t>
            </a:r>
          </a:p>
          <a:p>
            <a:r>
              <a:rPr lang="en-US" sz="2100" b="1" dirty="0"/>
              <a:t>Editor: Ryan Macias</a:t>
            </a:r>
          </a:p>
          <a:p>
            <a:r>
              <a:rPr lang="en-US" sz="2100" b="1" dirty="0"/>
              <a:t>Date: 11/16/2016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71393" y="2123295"/>
            <a:ext cx="11126859" cy="5786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5" idx="2"/>
            <a:endCxn id="211" idx="0"/>
          </p:cNvCxnSpPr>
          <p:nvPr/>
        </p:nvCxnSpPr>
        <p:spPr>
          <a:xfrm>
            <a:off x="11662114" y="5060332"/>
            <a:ext cx="0" cy="742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53" idx="1"/>
          </p:cNvCxnSpPr>
          <p:nvPr/>
        </p:nvCxnSpPr>
        <p:spPr>
          <a:xfrm>
            <a:off x="2663156" y="2832439"/>
            <a:ext cx="801322" cy="108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8943405" y="8531631"/>
            <a:ext cx="1943833" cy="10565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&lt;&lt;Resource&gt;&gt;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9910482" y="7906873"/>
            <a:ext cx="4838" cy="6247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305227" y="2645446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3546582" y="3572153"/>
            <a:ext cx="1777093" cy="144797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Voter is registered?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7830164" y="704097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74894" y="610397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87919" y="5137207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4344408" y="8499666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5291766" y="7906874"/>
            <a:ext cx="172" cy="5927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1130896" y="8504457"/>
            <a:ext cx="1601570" cy="11109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11900648" y="7906873"/>
            <a:ext cx="31034" cy="59758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996973" y="8490968"/>
            <a:ext cx="1793673" cy="113792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V="1">
            <a:off x="2893811" y="7906872"/>
            <a:ext cx="10756" cy="5840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6752647" y="8531630"/>
            <a:ext cx="1919802" cy="10565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H="1" flipV="1">
            <a:off x="7695104" y="7906873"/>
            <a:ext cx="17442" cy="6247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3464476" y="2433199"/>
            <a:ext cx="1906897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Look up voter in poll book.</a:t>
            </a:r>
          </a:p>
        </p:txBody>
      </p:sp>
      <p:cxnSp>
        <p:nvCxnSpPr>
          <p:cNvPr id="56" name="Straight Arrow Connector 55"/>
          <p:cNvCxnSpPr>
            <a:stCxn id="13" idx="2"/>
            <a:endCxn id="68" idx="0"/>
          </p:cNvCxnSpPr>
          <p:nvPr/>
        </p:nvCxnSpPr>
        <p:spPr>
          <a:xfrm flipH="1">
            <a:off x="4432731" y="5020127"/>
            <a:ext cx="2397" cy="3094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8503150" y="4256083"/>
            <a:ext cx="1878905" cy="8186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 provisional voter information</a:t>
            </a:r>
          </a:p>
        </p:txBody>
      </p:sp>
      <p:cxnSp>
        <p:nvCxnSpPr>
          <p:cNvPr id="61" name="Straight Arrow Connector 46"/>
          <p:cNvCxnSpPr>
            <a:stCxn id="13" idx="3"/>
            <a:endCxn id="72" idx="1"/>
          </p:cNvCxnSpPr>
          <p:nvPr/>
        </p:nvCxnSpPr>
        <p:spPr>
          <a:xfrm flipV="1">
            <a:off x="5323675" y="3455071"/>
            <a:ext cx="866927" cy="8410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10683340" y="4273710"/>
            <a:ext cx="1957552" cy="7866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Provide voter with  ballot</a:t>
            </a:r>
          </a:p>
        </p:txBody>
      </p:sp>
      <p:sp>
        <p:nvSpPr>
          <p:cNvPr id="72" name="Flowchart: Decision 71"/>
          <p:cNvSpPr/>
          <p:nvPr/>
        </p:nvSpPr>
        <p:spPr>
          <a:xfrm>
            <a:off x="6190601" y="2756119"/>
            <a:ext cx="1807175" cy="13979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Voter is in correct voting location?</a:t>
            </a:r>
          </a:p>
        </p:txBody>
      </p:sp>
      <p:cxnSp>
        <p:nvCxnSpPr>
          <p:cNvPr id="74" name="Straight Arrow Connector 73"/>
          <p:cNvCxnSpPr>
            <a:stCxn id="72" idx="3"/>
            <a:endCxn id="59" idx="1"/>
          </p:cNvCxnSpPr>
          <p:nvPr/>
        </p:nvCxnSpPr>
        <p:spPr>
          <a:xfrm flipV="1">
            <a:off x="7997775" y="3452488"/>
            <a:ext cx="1265669" cy="25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3"/>
            <a:endCxn id="107" idx="1"/>
          </p:cNvCxnSpPr>
          <p:nvPr/>
        </p:nvCxnSpPr>
        <p:spPr>
          <a:xfrm flipV="1">
            <a:off x="5291766" y="6042566"/>
            <a:ext cx="1786437" cy="3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6"/>
          <p:cNvCxnSpPr>
            <a:stCxn id="68" idx="2"/>
            <a:endCxn id="91" idx="1"/>
          </p:cNvCxnSpPr>
          <p:nvPr/>
        </p:nvCxnSpPr>
        <p:spPr>
          <a:xfrm rot="16200000" flipH="1">
            <a:off x="4678331" y="6517828"/>
            <a:ext cx="497323" cy="98852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74817" y="661418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45393" y="667353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82" name="Straight Arrow Connector 181"/>
          <p:cNvCxnSpPr>
            <a:stCxn id="72" idx="2"/>
            <a:endCxn id="216" idx="2"/>
          </p:cNvCxnSpPr>
          <p:nvPr/>
        </p:nvCxnSpPr>
        <p:spPr>
          <a:xfrm>
            <a:off x="7094188" y="4154022"/>
            <a:ext cx="0" cy="2624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10600597" y="5802594"/>
            <a:ext cx="2123037" cy="6832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makes vote ballot selections</a:t>
            </a:r>
          </a:p>
        </p:txBody>
      </p:sp>
      <p:cxnSp>
        <p:nvCxnSpPr>
          <p:cNvPr id="217" name="Straight Arrow Connector 216"/>
          <p:cNvCxnSpPr>
            <a:stCxn id="107" idx="2"/>
            <a:endCxn id="15" idx="0"/>
          </p:cNvCxnSpPr>
          <p:nvPr/>
        </p:nvCxnSpPr>
        <p:spPr>
          <a:xfrm flipH="1">
            <a:off x="8047177" y="6793168"/>
            <a:ext cx="2" cy="2478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963970" y="3355793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220483" y="3823237"/>
            <a:ext cx="74348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9263443" y="3043176"/>
            <a:ext cx="1878905" cy="8186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voter in poll book</a:t>
            </a:r>
          </a:p>
        </p:txBody>
      </p:sp>
      <p:cxnSp>
        <p:nvCxnSpPr>
          <p:cNvPr id="58" name="Straight Arrow Connector 57"/>
          <p:cNvCxnSpPr>
            <a:endCxn id="87" idx="2"/>
          </p:cNvCxnSpPr>
          <p:nvPr/>
        </p:nvCxnSpPr>
        <p:spPr>
          <a:xfrm>
            <a:off x="13219611" y="6400800"/>
            <a:ext cx="625454" cy="779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lowchart: Process 72"/>
          <p:cNvSpPr/>
          <p:nvPr/>
        </p:nvSpPr>
        <p:spPr>
          <a:xfrm>
            <a:off x="137889" y="4677260"/>
            <a:ext cx="1355237" cy="99452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623754" y="5174521"/>
            <a:ext cx="401559" cy="31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2"/>
            <a:endCxn id="13" idx="0"/>
          </p:cNvCxnSpPr>
          <p:nvPr/>
        </p:nvCxnSpPr>
        <p:spPr>
          <a:xfrm>
            <a:off x="4417925" y="3253317"/>
            <a:ext cx="17202" cy="3188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3573694" y="5329542"/>
            <a:ext cx="1718071" cy="143388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voter register to vote?</a:t>
            </a:r>
          </a:p>
        </p:txBody>
      </p:sp>
      <p:sp>
        <p:nvSpPr>
          <p:cNvPr id="91" name="Chevron 90"/>
          <p:cNvSpPr/>
          <p:nvPr/>
        </p:nvSpPr>
        <p:spPr>
          <a:xfrm>
            <a:off x="4966081" y="6805580"/>
            <a:ext cx="2386501" cy="910344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</a:p>
        </p:txBody>
      </p:sp>
      <p:sp>
        <p:nvSpPr>
          <p:cNvPr id="107" name="Flowchart: Decision 106"/>
          <p:cNvSpPr/>
          <p:nvPr/>
        </p:nvSpPr>
        <p:spPr>
          <a:xfrm>
            <a:off x="7078203" y="5291961"/>
            <a:ext cx="1937949" cy="150120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voter vote provisionally?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525816" y="400031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069023" y="608573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61" name="Straight Arrow Connector 46"/>
          <p:cNvCxnSpPr>
            <a:stCxn id="59" idx="3"/>
            <a:endCxn id="65" idx="0"/>
          </p:cNvCxnSpPr>
          <p:nvPr/>
        </p:nvCxnSpPr>
        <p:spPr>
          <a:xfrm>
            <a:off x="11142348" y="3452488"/>
            <a:ext cx="519767" cy="82122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46"/>
          <p:cNvCxnSpPr>
            <a:stCxn id="211" idx="2"/>
            <a:endCxn id="70" idx="3"/>
          </p:cNvCxnSpPr>
          <p:nvPr/>
        </p:nvCxnSpPr>
        <p:spPr>
          <a:xfrm rot="5400000">
            <a:off x="11034029" y="6642665"/>
            <a:ext cx="784895" cy="47127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7722640" y="3485978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6" name="Flowchart: Terminator 215"/>
          <p:cNvSpPr/>
          <p:nvPr/>
        </p:nvSpPr>
        <p:spPr>
          <a:xfrm rot="10800000">
            <a:off x="6181179" y="4416448"/>
            <a:ext cx="1826023" cy="21270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" name="Group 255"/>
          <p:cNvGrpSpPr/>
          <p:nvPr/>
        </p:nvGrpSpPr>
        <p:grpSpPr>
          <a:xfrm>
            <a:off x="4874239" y="5091472"/>
            <a:ext cx="434025" cy="427139"/>
            <a:chOff x="4589852" y="4264486"/>
            <a:chExt cx="434025" cy="427139"/>
          </a:xfrm>
        </p:grpSpPr>
        <p:sp>
          <p:nvSpPr>
            <p:cNvPr id="257" name="Donut 256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8" name="Flowchart: Connector 257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Flowchart: Terminator 258"/>
          <p:cNvSpPr/>
          <p:nvPr/>
        </p:nvSpPr>
        <p:spPr>
          <a:xfrm>
            <a:off x="5651460" y="4924552"/>
            <a:ext cx="1702611" cy="74723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Direct voter to correct location</a:t>
            </a:r>
          </a:p>
        </p:txBody>
      </p:sp>
      <p:cxnSp>
        <p:nvCxnSpPr>
          <p:cNvPr id="260" name="Straight Arrow Connector 259"/>
          <p:cNvCxnSpPr>
            <a:stCxn id="259" idx="1"/>
            <a:endCxn id="257" idx="6"/>
          </p:cNvCxnSpPr>
          <p:nvPr/>
        </p:nvCxnSpPr>
        <p:spPr>
          <a:xfrm flipH="1">
            <a:off x="5308264" y="5298168"/>
            <a:ext cx="343198" cy="68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endCxn id="259" idx="0"/>
          </p:cNvCxnSpPr>
          <p:nvPr/>
        </p:nvCxnSpPr>
        <p:spPr>
          <a:xfrm>
            <a:off x="6502765" y="4611826"/>
            <a:ext cx="0" cy="312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46"/>
          <p:cNvCxnSpPr>
            <a:endCxn id="107" idx="0"/>
          </p:cNvCxnSpPr>
          <p:nvPr/>
        </p:nvCxnSpPr>
        <p:spPr>
          <a:xfrm rot="16200000" flipH="1">
            <a:off x="7462751" y="4707533"/>
            <a:ext cx="816784" cy="3520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46"/>
          <p:cNvCxnSpPr>
            <a:stCxn id="107" idx="3"/>
            <a:endCxn id="60" idx="2"/>
          </p:cNvCxnSpPr>
          <p:nvPr/>
        </p:nvCxnSpPr>
        <p:spPr>
          <a:xfrm flipV="1">
            <a:off x="9016151" y="5074710"/>
            <a:ext cx="426452" cy="96785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91" idx="3"/>
            <a:endCxn id="15" idx="2"/>
          </p:cNvCxnSpPr>
          <p:nvPr/>
        </p:nvCxnSpPr>
        <p:spPr>
          <a:xfrm flipV="1">
            <a:off x="7352583" y="7254548"/>
            <a:ext cx="477581" cy="62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60" idx="3"/>
            <a:endCxn id="65" idx="1"/>
          </p:cNvCxnSpPr>
          <p:nvPr/>
        </p:nvCxnSpPr>
        <p:spPr>
          <a:xfrm>
            <a:off x="10382057" y="4665395"/>
            <a:ext cx="301283" cy="16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5149789" y="431471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13874332" y="1933303"/>
            <a:ext cx="1304707" cy="11185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CVR/vote summaries</a:t>
            </a:r>
          </a:p>
        </p:txBody>
      </p: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3193485" y="2481943"/>
            <a:ext cx="680847" cy="106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9067801" y="6929120"/>
            <a:ext cx="2123037" cy="6832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submits ballot/vote summary</a:t>
            </a:r>
          </a:p>
        </p:txBody>
      </p:sp>
      <p:cxnSp>
        <p:nvCxnSpPr>
          <p:cNvPr id="76" name="Straight Arrow Connector 75"/>
          <p:cNvCxnSpPr>
            <a:stCxn id="70" idx="1"/>
            <a:endCxn id="15" idx="6"/>
          </p:cNvCxnSpPr>
          <p:nvPr/>
        </p:nvCxnSpPr>
        <p:spPr>
          <a:xfrm flipH="1" flipV="1">
            <a:off x="8264189" y="7254547"/>
            <a:ext cx="803612" cy="162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83" idx="1"/>
          </p:cNvCxnSpPr>
          <p:nvPr/>
        </p:nvCxnSpPr>
        <p:spPr>
          <a:xfrm flipV="1">
            <a:off x="13219611" y="5111250"/>
            <a:ext cx="713880" cy="616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Data 80"/>
          <p:cNvSpPr/>
          <p:nvPr/>
        </p:nvSpPr>
        <p:spPr>
          <a:xfrm>
            <a:off x="13656205" y="7278357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Poll Book</a:t>
            </a:r>
          </a:p>
        </p:txBody>
      </p:sp>
      <p:sp>
        <p:nvSpPr>
          <p:cNvPr id="83" name="Flowchart: Process 82"/>
          <p:cNvSpPr/>
          <p:nvPr/>
        </p:nvSpPr>
        <p:spPr>
          <a:xfrm>
            <a:off x="13933491" y="4527094"/>
            <a:ext cx="1271675" cy="11683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Provisional Ballot Package</a:t>
            </a:r>
          </a:p>
        </p:txBody>
      </p:sp>
      <p:sp>
        <p:nvSpPr>
          <p:cNvPr id="87" name="Flowchart: Data 86"/>
          <p:cNvSpPr/>
          <p:nvPr/>
        </p:nvSpPr>
        <p:spPr>
          <a:xfrm>
            <a:off x="13656205" y="5967717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94" name="Straight Arrow Connector 93"/>
          <p:cNvCxnSpPr>
            <a:endCxn id="81" idx="2"/>
          </p:cNvCxnSpPr>
          <p:nvPr/>
        </p:nvCxnSpPr>
        <p:spPr>
          <a:xfrm>
            <a:off x="13189131" y="7754982"/>
            <a:ext cx="655934" cy="3442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Horizontal Scroll 7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2046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6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Close Voting Location</a:t>
            </a:r>
          </a:p>
          <a:p>
            <a:r>
              <a:rPr lang="en-US" sz="2100" b="1" dirty="0"/>
              <a:t>Parent: Voting/Vote In Person</a:t>
            </a:r>
          </a:p>
          <a:p>
            <a:r>
              <a:rPr lang="en-US" sz="2100" b="1" dirty="0"/>
              <a:t>Editor: Ryan Macias</a:t>
            </a:r>
          </a:p>
          <a:p>
            <a:r>
              <a:rPr lang="en-US" sz="2100" b="1" dirty="0"/>
              <a:t>Date: 4/5/2017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15153" y="1713420"/>
            <a:ext cx="11619493" cy="6386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8" idx="2"/>
            <a:endCxn id="53" idx="0"/>
          </p:cNvCxnSpPr>
          <p:nvPr/>
        </p:nvCxnSpPr>
        <p:spPr>
          <a:xfrm flipH="1">
            <a:off x="3332452" y="3206474"/>
            <a:ext cx="3646" cy="466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4"/>
            <a:endCxn id="48" idx="0"/>
          </p:cNvCxnSpPr>
          <p:nvPr/>
        </p:nvCxnSpPr>
        <p:spPr>
          <a:xfrm>
            <a:off x="3329600" y="2124028"/>
            <a:ext cx="6498" cy="3931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4178335" y="3042729"/>
            <a:ext cx="1246229" cy="68056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13476892" y="3383013"/>
            <a:ext cx="701443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3150636" y="1750044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2384078" y="6256658"/>
            <a:ext cx="1897542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Ballots counted in voting location?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11837740" y="209005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95043" y="6529225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2503" y="744199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2701209" y="872442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3648738" y="8098041"/>
            <a:ext cx="5056" cy="6263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4184772" y="75708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Ballots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3434646" y="1010599"/>
            <a:ext cx="763776" cy="7028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2775736" y="75708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V="1">
            <a:off x="12457611" y="949500"/>
            <a:ext cx="961227" cy="7639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4208515" y="1086902"/>
            <a:ext cx="1244652" cy="7335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 flipV="1">
            <a:off x="13496979" y="1453699"/>
            <a:ext cx="711536" cy="36679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2384078" y="2517195"/>
            <a:ext cx="1904039" cy="68927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Announce closing of voting location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4985521" y="8725852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5933050" y="8099468"/>
            <a:ext cx="0" cy="6263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2631724" y="3673436"/>
            <a:ext cx="1401455" cy="57506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 final voters</a:t>
            </a:r>
          </a:p>
        </p:txBody>
      </p:sp>
      <p:sp>
        <p:nvSpPr>
          <p:cNvPr id="60" name="Flowchart: Terminator 59"/>
          <p:cNvSpPr/>
          <p:nvPr/>
        </p:nvSpPr>
        <p:spPr>
          <a:xfrm>
            <a:off x="11106363" y="2929207"/>
            <a:ext cx="1878905" cy="11411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Deliver ballots/vote summary  to election office  </a:t>
            </a:r>
          </a:p>
        </p:txBody>
      </p:sp>
      <p:sp>
        <p:nvSpPr>
          <p:cNvPr id="65" name="Flowchart: Terminator 64"/>
          <p:cNvSpPr/>
          <p:nvPr/>
        </p:nvSpPr>
        <p:spPr>
          <a:xfrm>
            <a:off x="11075977" y="4530392"/>
            <a:ext cx="1957552" cy="11111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Break down and pack up voting equipment and materials</a:t>
            </a:r>
          </a:p>
        </p:txBody>
      </p:sp>
      <p:cxnSp>
        <p:nvCxnSpPr>
          <p:cNvPr id="122" name="Straight Arrow Connector 46"/>
          <p:cNvCxnSpPr>
            <a:stCxn id="13" idx="2"/>
            <a:endCxn id="146" idx="2"/>
          </p:cNvCxnSpPr>
          <p:nvPr/>
        </p:nvCxnSpPr>
        <p:spPr>
          <a:xfrm rot="5400000" flipH="1" flipV="1">
            <a:off x="5361440" y="3954347"/>
            <a:ext cx="1780713" cy="5837897"/>
          </a:xfrm>
          <a:prstGeom prst="bentConnector3">
            <a:avLst>
              <a:gd name="adj1" fmla="val -6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Flowchart: Terminator 145"/>
          <p:cNvSpPr/>
          <p:nvPr/>
        </p:nvSpPr>
        <p:spPr>
          <a:xfrm>
            <a:off x="7976367" y="4189043"/>
            <a:ext cx="2388757" cy="179389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cast vote records, results reports, remote vote ballots, and accounting data and reports for transport</a:t>
            </a:r>
          </a:p>
        </p:txBody>
      </p:sp>
      <p:cxnSp>
        <p:nvCxnSpPr>
          <p:cNvPr id="151" name="Straight Arrow Connector 150"/>
          <p:cNvCxnSpPr>
            <a:stCxn id="146" idx="3"/>
            <a:endCxn id="65" idx="1"/>
          </p:cNvCxnSpPr>
          <p:nvPr/>
        </p:nvCxnSpPr>
        <p:spPr>
          <a:xfrm>
            <a:off x="10365124" y="5085991"/>
            <a:ext cx="71085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65" idx="0"/>
            <a:endCxn id="60" idx="2"/>
          </p:cNvCxnSpPr>
          <p:nvPr/>
        </p:nvCxnSpPr>
        <p:spPr>
          <a:xfrm flipH="1" flipV="1">
            <a:off x="12045816" y="4070326"/>
            <a:ext cx="8937" cy="4600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72" idx="3"/>
            <a:endCxn id="146" idx="1"/>
          </p:cNvCxnSpPr>
          <p:nvPr/>
        </p:nvCxnSpPr>
        <p:spPr>
          <a:xfrm flipV="1">
            <a:off x="7187271" y="5085991"/>
            <a:ext cx="789096" cy="193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53" idx="2"/>
            <a:endCxn id="59" idx="0"/>
          </p:cNvCxnSpPr>
          <p:nvPr/>
        </p:nvCxnSpPr>
        <p:spPr>
          <a:xfrm rot="16200000" flipH="1">
            <a:off x="3088395" y="4492554"/>
            <a:ext cx="488511" cy="3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4184771" y="1963296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496979" y="2430741"/>
            <a:ext cx="68779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2294131" y="4737009"/>
            <a:ext cx="2077436" cy="11849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Reconcile and account for all voters and ballots cast</a:t>
            </a:r>
          </a:p>
        </p:txBody>
      </p:sp>
      <p:cxnSp>
        <p:nvCxnSpPr>
          <p:cNvPr id="62" name="Straight Arrow Connector 61"/>
          <p:cNvCxnSpPr>
            <a:stCxn id="59" idx="2"/>
            <a:endCxn id="13" idx="0"/>
          </p:cNvCxnSpPr>
          <p:nvPr/>
        </p:nvCxnSpPr>
        <p:spPr>
          <a:xfrm>
            <a:off x="3332849" y="5921936"/>
            <a:ext cx="0" cy="33472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7187271" y="8719341"/>
            <a:ext cx="1983475" cy="11256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H="1" flipV="1">
            <a:off x="8179009" y="8095496"/>
            <a:ext cx="2" cy="6238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Data 93"/>
          <p:cNvSpPr/>
          <p:nvPr/>
        </p:nvSpPr>
        <p:spPr>
          <a:xfrm>
            <a:off x="845" y="4234882"/>
            <a:ext cx="1623520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Court-ordered closing time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480676" y="5030657"/>
            <a:ext cx="367623" cy="4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46"/>
          <p:cNvCxnSpPr>
            <a:stCxn id="13" idx="3"/>
            <a:endCxn id="72" idx="1"/>
          </p:cNvCxnSpPr>
          <p:nvPr/>
        </p:nvCxnSpPr>
        <p:spPr>
          <a:xfrm flipV="1">
            <a:off x="4281620" y="5105374"/>
            <a:ext cx="960890" cy="1904781"/>
          </a:xfrm>
          <a:prstGeom prst="bentConnector3">
            <a:avLst>
              <a:gd name="adj1" fmla="val 38105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ata 65"/>
          <p:cNvSpPr/>
          <p:nvPr/>
        </p:nvSpPr>
        <p:spPr>
          <a:xfrm>
            <a:off x="13781314" y="6425292"/>
            <a:ext cx="1724297" cy="81626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Vote Summaries</a:t>
            </a:r>
          </a:p>
        </p:txBody>
      </p:sp>
      <p:sp>
        <p:nvSpPr>
          <p:cNvPr id="70" name="Flowchart: Data 69"/>
          <p:cNvSpPr/>
          <p:nvPr/>
        </p:nvSpPr>
        <p:spPr>
          <a:xfrm>
            <a:off x="13761176" y="7281545"/>
            <a:ext cx="1802674" cy="85875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Electronic Cast Vote Records</a:t>
            </a:r>
          </a:p>
        </p:txBody>
      </p:sp>
      <p:cxnSp>
        <p:nvCxnSpPr>
          <p:cNvPr id="71" name="Straight Arrow Connector 70"/>
          <p:cNvCxnSpPr>
            <a:endCxn id="66" idx="2"/>
          </p:cNvCxnSpPr>
          <p:nvPr/>
        </p:nvCxnSpPr>
        <p:spPr>
          <a:xfrm>
            <a:off x="13441680" y="6695737"/>
            <a:ext cx="512064" cy="1376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0" idx="2"/>
          </p:cNvCxnSpPr>
          <p:nvPr/>
        </p:nvCxnSpPr>
        <p:spPr>
          <a:xfrm>
            <a:off x="13437887" y="7099015"/>
            <a:ext cx="503556" cy="6119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hevron 71"/>
          <p:cNvSpPr/>
          <p:nvPr/>
        </p:nvSpPr>
        <p:spPr>
          <a:xfrm>
            <a:off x="4728850" y="4591714"/>
            <a:ext cx="2458421" cy="10273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0" idx="0"/>
            <a:endCxn id="15" idx="4"/>
          </p:cNvCxnSpPr>
          <p:nvPr/>
        </p:nvCxnSpPr>
        <p:spPr>
          <a:xfrm flipV="1">
            <a:off x="12045816" y="2517196"/>
            <a:ext cx="8937" cy="4120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Flowchart: Data 91"/>
          <p:cNvSpPr/>
          <p:nvPr/>
        </p:nvSpPr>
        <p:spPr>
          <a:xfrm>
            <a:off x="13852747" y="5625863"/>
            <a:ext cx="1681500" cy="75349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93" name="Straight Arrow Connector 92"/>
          <p:cNvCxnSpPr>
            <a:endCxn id="92" idx="2"/>
          </p:cNvCxnSpPr>
          <p:nvPr/>
        </p:nvCxnSpPr>
        <p:spPr>
          <a:xfrm>
            <a:off x="13529969" y="5952353"/>
            <a:ext cx="490928" cy="5025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14198422" y="3827707"/>
            <a:ext cx="1246229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850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Provisional Ballot Packages</a:t>
            </a:r>
          </a:p>
        </p:txBody>
      </p:sp>
      <p:sp>
        <p:nvSpPr>
          <p:cNvPr id="116" name="Flowchart: Process 115"/>
          <p:cNvSpPr/>
          <p:nvPr/>
        </p:nvSpPr>
        <p:spPr>
          <a:xfrm>
            <a:off x="14198421" y="4737009"/>
            <a:ext cx="1246229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&lt;&lt;Physical&gt;&gt;VBM Ballot Packages</a:t>
            </a:r>
          </a:p>
        </p:txBody>
      </p:sp>
      <p:cxnSp>
        <p:nvCxnSpPr>
          <p:cNvPr id="117" name="Straight Arrow Connector 116"/>
          <p:cNvCxnSpPr>
            <a:endCxn id="115" idx="1"/>
          </p:cNvCxnSpPr>
          <p:nvPr/>
        </p:nvCxnSpPr>
        <p:spPr>
          <a:xfrm>
            <a:off x="13454743" y="4234882"/>
            <a:ext cx="74367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6" idx="1"/>
          </p:cNvCxnSpPr>
          <p:nvPr/>
        </p:nvCxnSpPr>
        <p:spPr>
          <a:xfrm>
            <a:off x="13500955" y="5134549"/>
            <a:ext cx="697466" cy="96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Flowchart: Data 129"/>
          <p:cNvSpPr/>
          <p:nvPr/>
        </p:nvSpPr>
        <p:spPr>
          <a:xfrm>
            <a:off x="13953744" y="8249285"/>
            <a:ext cx="1551867" cy="85875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131" name="Straight Arrow Connector 130"/>
          <p:cNvCxnSpPr>
            <a:endCxn id="130" idx="2"/>
          </p:cNvCxnSpPr>
          <p:nvPr/>
        </p:nvCxnSpPr>
        <p:spPr>
          <a:xfrm>
            <a:off x="13471281" y="8100306"/>
            <a:ext cx="637650" cy="5783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lowchart: Data 66"/>
          <p:cNvSpPr/>
          <p:nvPr/>
        </p:nvSpPr>
        <p:spPr>
          <a:xfrm>
            <a:off x="13882293" y="9210049"/>
            <a:ext cx="1622407" cy="7104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Ballot Manifest</a:t>
            </a:r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>
          <a:xfrm>
            <a:off x="13418837" y="8214439"/>
            <a:ext cx="625697" cy="135084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lowchart: Data 73"/>
          <p:cNvSpPr/>
          <p:nvPr/>
        </p:nvSpPr>
        <p:spPr>
          <a:xfrm>
            <a:off x="12271765" y="9135908"/>
            <a:ext cx="1503668" cy="7846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Event Logs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3033998" y="8059614"/>
            <a:ext cx="84472" cy="10484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Horizontal Scroll 256"/>
          <p:cNvSpPr/>
          <p:nvPr/>
        </p:nvSpPr>
        <p:spPr>
          <a:xfrm>
            <a:off x="9234824" y="22225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8447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Remote Voter List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05/18/2016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97722" y="1877767"/>
            <a:ext cx="10651862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 flipV="1">
            <a:off x="2811348" y="2430661"/>
            <a:ext cx="734186" cy="15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453419" y="2245169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277023" y="1906731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683570" y="354937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35" name="Straight Arrow Connector 34"/>
          <p:cNvCxnSpPr>
            <a:stCxn id="54" idx="5"/>
            <a:endCxn id="38" idx="1"/>
          </p:cNvCxnSpPr>
          <p:nvPr/>
        </p:nvCxnSpPr>
        <p:spPr>
          <a:xfrm>
            <a:off x="1854518" y="4907425"/>
            <a:ext cx="443204" cy="279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545534" y="2100141"/>
            <a:ext cx="2185090" cy="66104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request to vote remotely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6676910" y="865036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  <a:endCxn id="38" idx="2"/>
          </p:cNvCxnSpPr>
          <p:nvPr/>
        </p:nvCxnSpPr>
        <p:spPr>
          <a:xfrm flipH="1" flipV="1">
            <a:off x="7623653" y="7942665"/>
            <a:ext cx="786" cy="7077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5307250" y="7011311"/>
            <a:ext cx="2840841" cy="6109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permanent remote voting status</a:t>
            </a:r>
          </a:p>
        </p:txBody>
      </p:sp>
      <p:sp>
        <p:nvSpPr>
          <p:cNvPr id="60" name="Flowchart: Terminator 59"/>
          <p:cNvSpPr/>
          <p:nvPr/>
        </p:nvSpPr>
        <p:spPr>
          <a:xfrm>
            <a:off x="9308066" y="5579760"/>
            <a:ext cx="3507602" cy="65347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military/overseas voter status and record overseas address</a:t>
            </a:r>
          </a:p>
        </p:txBody>
      </p:sp>
      <p:cxnSp>
        <p:nvCxnSpPr>
          <p:cNvPr id="74" name="Straight Arrow Connector 73"/>
          <p:cNvCxnSpPr>
            <a:stCxn id="53" idx="0"/>
            <a:endCxn id="77" idx="2"/>
          </p:cNvCxnSpPr>
          <p:nvPr/>
        </p:nvCxnSpPr>
        <p:spPr>
          <a:xfrm flipH="1" flipV="1">
            <a:off x="6720066" y="6589625"/>
            <a:ext cx="7605" cy="4216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016899" y="30128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7761083" y="2424978"/>
            <a:ext cx="2369583" cy="4303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mail delivery flag</a:t>
            </a:r>
          </a:p>
        </p:txBody>
      </p:sp>
      <p:cxnSp>
        <p:nvCxnSpPr>
          <p:cNvPr id="197" name="Straight Arrow Connector 46"/>
          <p:cNvCxnSpPr>
            <a:stCxn id="77" idx="0"/>
            <a:endCxn id="256" idx="2"/>
          </p:cNvCxnSpPr>
          <p:nvPr/>
        </p:nvCxnSpPr>
        <p:spPr>
          <a:xfrm rot="5400000" flipH="1" flipV="1">
            <a:off x="7533291" y="3773658"/>
            <a:ext cx="604838" cy="22312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48" idx="0"/>
            <a:endCxn id="15" idx="4"/>
          </p:cNvCxnSpPr>
          <p:nvPr/>
        </p:nvCxnSpPr>
        <p:spPr>
          <a:xfrm flipH="1" flipV="1">
            <a:off x="11494036" y="2333870"/>
            <a:ext cx="1" cy="114534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38" idx="3"/>
            <a:endCxn id="75" idx="2"/>
          </p:cNvCxnSpPr>
          <p:nvPr/>
        </p:nvCxnSpPr>
        <p:spPr>
          <a:xfrm>
            <a:off x="12949584" y="4910216"/>
            <a:ext cx="567464" cy="48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7" idx="3"/>
            <a:endCxn id="60" idx="1"/>
          </p:cNvCxnSpPr>
          <p:nvPr/>
        </p:nvCxnSpPr>
        <p:spPr>
          <a:xfrm>
            <a:off x="7623653" y="5890673"/>
            <a:ext cx="1684413" cy="158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147898" y="4225040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voting request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13327424" y="4232713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record</a:t>
            </a:r>
          </a:p>
        </p:txBody>
      </p:sp>
      <p:cxnSp>
        <p:nvCxnSpPr>
          <p:cNvPr id="71" name="Straight Arrow Connector 70"/>
          <p:cNvCxnSpPr>
            <a:stCxn id="96" idx="3"/>
            <a:endCxn id="77" idx="1"/>
          </p:cNvCxnSpPr>
          <p:nvPr/>
        </p:nvCxnSpPr>
        <p:spPr>
          <a:xfrm>
            <a:off x="5536193" y="5890673"/>
            <a:ext cx="28028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/>
          <p:cNvSpPr/>
          <p:nvPr/>
        </p:nvSpPr>
        <p:spPr>
          <a:xfrm>
            <a:off x="5816479" y="5191721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this a military or overseas voter?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00891" y="545196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6" name="Flowchart: Decision 95"/>
          <p:cNvSpPr/>
          <p:nvPr/>
        </p:nvSpPr>
        <p:spPr>
          <a:xfrm>
            <a:off x="3729019" y="5191721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the request permanent?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23961" y="652214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79114" y="595937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32" name="Straight Arrow Connector 46"/>
          <p:cNvCxnSpPr>
            <a:stCxn id="96" idx="2"/>
            <a:endCxn id="53" idx="1"/>
          </p:cNvCxnSpPr>
          <p:nvPr/>
        </p:nvCxnSpPr>
        <p:spPr>
          <a:xfrm rot="16200000" flipH="1">
            <a:off x="4606348" y="6615883"/>
            <a:ext cx="727161" cy="67464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Flowchart: Terminator 147"/>
          <p:cNvSpPr/>
          <p:nvPr/>
        </p:nvSpPr>
        <p:spPr>
          <a:xfrm>
            <a:off x="10363188" y="3479210"/>
            <a:ext cx="2261697" cy="80571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electronic delivery status and record electronic address</a:t>
            </a:r>
          </a:p>
        </p:txBody>
      </p:sp>
      <p:cxnSp>
        <p:nvCxnSpPr>
          <p:cNvPr id="149" name="Straight Arrow Connector 46"/>
          <p:cNvCxnSpPr>
            <a:stCxn id="60" idx="0"/>
            <a:endCxn id="256" idx="2"/>
          </p:cNvCxnSpPr>
          <p:nvPr/>
        </p:nvCxnSpPr>
        <p:spPr>
          <a:xfrm rot="16200000" flipV="1">
            <a:off x="9510173" y="4028065"/>
            <a:ext cx="992877" cy="2110513"/>
          </a:xfrm>
          <a:prstGeom prst="bentConnector3">
            <a:avLst>
              <a:gd name="adj1" fmla="val 68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Flowchart: Decision 255"/>
          <p:cNvSpPr/>
          <p:nvPr/>
        </p:nvSpPr>
        <p:spPr>
          <a:xfrm>
            <a:off x="8047767" y="3188979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Eligible for electronic delivery?</a:t>
            </a:r>
          </a:p>
        </p:txBody>
      </p:sp>
      <p:cxnSp>
        <p:nvCxnSpPr>
          <p:cNvPr id="258" name="Straight Arrow Connector 257"/>
          <p:cNvCxnSpPr>
            <a:stCxn id="256" idx="3"/>
            <a:endCxn id="148" idx="1"/>
          </p:cNvCxnSpPr>
          <p:nvPr/>
        </p:nvCxnSpPr>
        <p:spPr>
          <a:xfrm flipV="1">
            <a:off x="9854941" y="3882069"/>
            <a:ext cx="508247" cy="58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3734492" y="3123930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requester an eligible voter?</a:t>
            </a:r>
          </a:p>
        </p:txBody>
      </p:sp>
      <p:cxnSp>
        <p:nvCxnSpPr>
          <p:cNvPr id="45" name="Straight Arrow Connector 44"/>
          <p:cNvCxnSpPr>
            <a:stCxn id="48" idx="2"/>
            <a:endCxn id="41" idx="0"/>
          </p:cNvCxnSpPr>
          <p:nvPr/>
        </p:nvCxnSpPr>
        <p:spPr>
          <a:xfrm>
            <a:off x="4638079" y="2761181"/>
            <a:ext cx="0" cy="3627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83063" y="389415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54032" y="496548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56" name="Straight Arrow Connector 46"/>
          <p:cNvCxnSpPr>
            <a:stCxn id="41" idx="3"/>
            <a:endCxn id="15" idx="2"/>
          </p:cNvCxnSpPr>
          <p:nvPr/>
        </p:nvCxnSpPr>
        <p:spPr>
          <a:xfrm flipV="1">
            <a:off x="5541666" y="2120301"/>
            <a:ext cx="5735357" cy="1702581"/>
          </a:xfrm>
          <a:prstGeom prst="bentConnector3">
            <a:avLst>
              <a:gd name="adj1" fmla="val 19095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  <a:endCxn id="96" idx="0"/>
          </p:cNvCxnSpPr>
          <p:nvPr/>
        </p:nvCxnSpPr>
        <p:spPr>
          <a:xfrm flipH="1">
            <a:off x="4632606" y="4521834"/>
            <a:ext cx="5473" cy="669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04470" y="449579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05" name="Straight Arrow Connector 104"/>
          <p:cNvCxnSpPr>
            <a:stCxn id="256" idx="0"/>
            <a:endCxn id="146" idx="2"/>
          </p:cNvCxnSpPr>
          <p:nvPr/>
        </p:nvCxnSpPr>
        <p:spPr>
          <a:xfrm flipH="1" flipV="1">
            <a:off x="8945875" y="2855344"/>
            <a:ext cx="5479" cy="3336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46"/>
          <p:cNvCxnSpPr>
            <a:stCxn id="146" idx="3"/>
            <a:endCxn id="15" idx="4"/>
          </p:cNvCxnSpPr>
          <p:nvPr/>
        </p:nvCxnSpPr>
        <p:spPr>
          <a:xfrm flipV="1">
            <a:off x="10130666" y="2333870"/>
            <a:ext cx="1363370" cy="30629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Horizontal Scroll 45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2257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Election    Business Process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 of election business processes showing how they are nested and inter-related.</a:t>
            </a:r>
          </a:p>
        </p:txBody>
      </p:sp>
    </p:spTree>
    <p:extLst>
      <p:ext uri="{BB962C8B-B14F-4D97-AF65-F5344CB8AC3E}">
        <p14:creationId xmlns:p14="http://schemas.microsoft.com/office/powerpoint/2010/main" val="660721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Send Ballot by Mail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07/06/2016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0" idx="3"/>
            <a:endCxn id="211" idx="1"/>
          </p:cNvCxnSpPr>
          <p:nvPr/>
        </p:nvCxnSpPr>
        <p:spPr>
          <a:xfrm flipV="1">
            <a:off x="9039068" y="3988903"/>
            <a:ext cx="560480" cy="33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 flipV="1">
            <a:off x="3105632" y="2923528"/>
            <a:ext cx="337469" cy="1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370923" y="2272350"/>
            <a:ext cx="1246230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Outbound and return envelopes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1617153" y="2679525"/>
            <a:ext cx="958989" cy="260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47703" y="2736724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927734" y="5704660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254051" y="551469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503674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Envelope labeling, insertion and metering systems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984269" y="809897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93370" y="3279273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1653248" y="3746718"/>
            <a:ext cx="965558" cy="1581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394351" y="4466335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guide and instructions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1680554" y="4903231"/>
            <a:ext cx="929463" cy="215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4" idx="5"/>
          </p:cNvCxnSpPr>
          <p:nvPr/>
        </p:nvCxnSpPr>
        <p:spPr>
          <a:xfrm>
            <a:off x="1916649" y="6412460"/>
            <a:ext cx="666062" cy="3331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443101" y="2430649"/>
            <a:ext cx="2582944" cy="98575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list of permanent and newly requested vote by mail voters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804416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6026045" y="3582964"/>
            <a:ext cx="3013023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undeliverable ballot status on voter records</a:t>
            </a:r>
          </a:p>
        </p:txBody>
      </p:sp>
      <p:cxnSp>
        <p:nvCxnSpPr>
          <p:cNvPr id="69" name="Straight Arrow Connector 46"/>
          <p:cNvCxnSpPr>
            <a:stCxn id="146" idx="3"/>
            <a:endCxn id="72" idx="2"/>
          </p:cNvCxnSpPr>
          <p:nvPr/>
        </p:nvCxnSpPr>
        <p:spPr>
          <a:xfrm flipV="1">
            <a:off x="5945212" y="6617182"/>
            <a:ext cx="1598662" cy="80957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6640287" y="5219278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Mail delivery successful?</a:t>
            </a:r>
          </a:p>
        </p:txBody>
      </p:sp>
      <p:cxnSp>
        <p:nvCxnSpPr>
          <p:cNvPr id="74" name="Straight Arrow Connector 73"/>
          <p:cNvCxnSpPr>
            <a:endCxn id="45" idx="0"/>
          </p:cNvCxnSpPr>
          <p:nvPr/>
        </p:nvCxnSpPr>
        <p:spPr>
          <a:xfrm>
            <a:off x="4693379" y="3416407"/>
            <a:ext cx="1" cy="3559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3714364" y="5465746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Mail packages to voter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931723" y="492475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3413076" y="7044022"/>
            <a:ext cx="2532136" cy="7654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 send date in voter registration database </a:t>
            </a:r>
          </a:p>
        </p:txBody>
      </p:sp>
      <p:cxnSp>
        <p:nvCxnSpPr>
          <p:cNvPr id="151" name="Straight Arrow Connector 150"/>
          <p:cNvCxnSpPr>
            <a:stCxn id="72" idx="0"/>
            <a:endCxn id="60" idx="2"/>
          </p:cNvCxnSpPr>
          <p:nvPr/>
        </p:nvCxnSpPr>
        <p:spPr>
          <a:xfrm flipH="1" flipV="1">
            <a:off x="7532557" y="4401592"/>
            <a:ext cx="11317" cy="8176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79" idx="2"/>
            <a:endCxn id="146" idx="0"/>
          </p:cNvCxnSpPr>
          <p:nvPr/>
        </p:nvCxnSpPr>
        <p:spPr>
          <a:xfrm>
            <a:off x="4679144" y="6270306"/>
            <a:ext cx="0" cy="7737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211" idx="3"/>
            <a:endCxn id="15" idx="0"/>
          </p:cNvCxnSpPr>
          <p:nvPr/>
        </p:nvCxnSpPr>
        <p:spPr>
          <a:xfrm>
            <a:off x="11663872" y="3988903"/>
            <a:ext cx="480875" cy="171575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9599548" y="3511157"/>
            <a:ext cx="2064324" cy="95549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undeliverable addresses to list maintenance report</a:t>
            </a:r>
          </a:p>
        </p:txBody>
      </p:sp>
      <p:cxnSp>
        <p:nvCxnSpPr>
          <p:cNvPr id="217" name="Straight Arrow Connector 216"/>
          <p:cNvCxnSpPr>
            <a:stCxn id="72" idx="3"/>
            <a:endCxn id="15" idx="2"/>
          </p:cNvCxnSpPr>
          <p:nvPr/>
        </p:nvCxnSpPr>
        <p:spPr>
          <a:xfrm>
            <a:off x="8447461" y="5918230"/>
            <a:ext cx="348027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809308" y="4603520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Delivered ballots</a:t>
            </a:r>
          </a:p>
        </p:txBody>
      </p: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333774"/>
            <a:ext cx="725507" cy="91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79" idx="0"/>
          </p:cNvCxnSpPr>
          <p:nvPr/>
        </p:nvCxnSpPr>
        <p:spPr>
          <a:xfrm>
            <a:off x="4679144" y="4781649"/>
            <a:ext cx="0" cy="6840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210029" y="5730075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Voter List</a:t>
            </a:r>
          </a:p>
        </p:txBody>
      </p:sp>
      <p:cxnSp>
        <p:nvCxnSpPr>
          <p:cNvPr id="55" name="Straight Arrow Connector 54"/>
          <p:cNvCxnSpPr>
            <a:stCxn id="38" idx="3"/>
            <a:endCxn id="229" idx="1"/>
          </p:cNvCxnSpPr>
          <p:nvPr/>
        </p:nvCxnSpPr>
        <p:spPr>
          <a:xfrm>
            <a:off x="12666689" y="5053742"/>
            <a:ext cx="1142619" cy="1722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76860" y="2660557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</a:t>
            </a:r>
          </a:p>
        </p:txBody>
      </p:sp>
      <p:sp>
        <p:nvSpPr>
          <p:cNvPr id="45" name="Flowchart: Terminator 44"/>
          <p:cNvSpPr/>
          <p:nvPr/>
        </p:nvSpPr>
        <p:spPr>
          <a:xfrm>
            <a:off x="3512082" y="3772392"/>
            <a:ext cx="2362595" cy="99518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Insert ballots, instructions and return envelops into vote by mail package</a:t>
            </a:r>
          </a:p>
        </p:txBody>
      </p:sp>
      <p:sp>
        <p:nvSpPr>
          <p:cNvPr id="42" name="Horizontal Scroll 4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26262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Send Ballot Electronically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08/17/2016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3105632" y="2614220"/>
            <a:ext cx="389849" cy="2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47703" y="242722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876764" y="4231974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39" idx="0"/>
          </p:cNvCxnSpPr>
          <p:nvPr/>
        </p:nvCxnSpPr>
        <p:spPr>
          <a:xfrm flipV="1">
            <a:off x="5391278" y="8086191"/>
            <a:ext cx="0" cy="64588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  <a:endCxn id="38" idx="1"/>
          </p:cNvCxnSpPr>
          <p:nvPr/>
        </p:nvCxnSpPr>
        <p:spPr>
          <a:xfrm>
            <a:off x="2130582" y="5050027"/>
            <a:ext cx="452129" cy="371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4" idx="5"/>
          </p:cNvCxnSpPr>
          <p:nvPr/>
        </p:nvCxnSpPr>
        <p:spPr>
          <a:xfrm flipV="1">
            <a:off x="1813714" y="6960388"/>
            <a:ext cx="80721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495481" y="2190858"/>
            <a:ext cx="2797107" cy="85251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list of permanent and newly requested electronic delivery voters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8925434" y="8723794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9872963" y="8086191"/>
            <a:ext cx="0" cy="6376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381785" y="5555705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Delivered electronic ballot</a:t>
            </a:r>
          </a:p>
        </p:txBody>
      </p: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761394"/>
            <a:ext cx="612963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30" idx="0"/>
          </p:cNvCxnSpPr>
          <p:nvPr/>
        </p:nvCxnSpPr>
        <p:spPr>
          <a:xfrm>
            <a:off x="4894035" y="3043373"/>
            <a:ext cx="0" cy="2618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107094" y="6278004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Voter List</a:t>
            </a:r>
          </a:p>
        </p:txBody>
      </p:sp>
      <p:cxnSp>
        <p:nvCxnSpPr>
          <p:cNvPr id="55" name="Straight Arrow Connector 54"/>
          <p:cNvCxnSpPr>
            <a:endCxn id="229" idx="1"/>
          </p:cNvCxnSpPr>
          <p:nvPr/>
        </p:nvCxnSpPr>
        <p:spPr>
          <a:xfrm>
            <a:off x="12666689" y="6023150"/>
            <a:ext cx="71509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064316" y="3079010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107093" y="4277532"/>
            <a:ext cx="2248321" cy="154499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Documents (ballot, certificate, instructions)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3815432" y="3305241"/>
            <a:ext cx="2157206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electronic documents for delivery.</a:t>
            </a:r>
          </a:p>
        </p:txBody>
      </p:sp>
      <p:cxnSp>
        <p:nvCxnSpPr>
          <p:cNvPr id="31" name="Straight Arrow Connector 30"/>
          <p:cNvCxnSpPr>
            <a:stCxn id="30" idx="2"/>
            <a:endCxn id="58" idx="0"/>
          </p:cNvCxnSpPr>
          <p:nvPr/>
        </p:nvCxnSpPr>
        <p:spPr>
          <a:xfrm>
            <a:off x="4894035" y="4125357"/>
            <a:ext cx="457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7607449" y="658526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fax/email with ballot to voter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10116946" y="5051430"/>
            <a:ext cx="1945942" cy="8326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 registration database</a:t>
            </a:r>
          </a:p>
        </p:txBody>
      </p:sp>
      <p:cxnSp>
        <p:nvCxnSpPr>
          <p:cNvPr id="37" name="Straight Arrow Connector 36"/>
          <p:cNvCxnSpPr>
            <a:stCxn id="32" idx="0"/>
            <a:endCxn id="45" idx="2"/>
          </p:cNvCxnSpPr>
          <p:nvPr/>
        </p:nvCxnSpPr>
        <p:spPr>
          <a:xfrm flipH="1" flipV="1">
            <a:off x="8566764" y="6168723"/>
            <a:ext cx="5465" cy="4165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3" idx="3"/>
            <a:endCxn id="52" idx="1"/>
          </p:cNvCxnSpPr>
          <p:nvPr/>
        </p:nvCxnSpPr>
        <p:spPr>
          <a:xfrm flipV="1">
            <a:off x="9635485" y="3071117"/>
            <a:ext cx="406118" cy="78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19480" y="504162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3" name="Flowchart: Terminator 42"/>
          <p:cNvSpPr/>
          <p:nvPr/>
        </p:nvSpPr>
        <p:spPr>
          <a:xfrm>
            <a:off x="7469117" y="2669683"/>
            <a:ext cx="2166368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undeliverable ballot status on voter records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7663177" y="4770819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delivery successful?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97149" y="44629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2" name="Flowchart: Terminator 51"/>
          <p:cNvSpPr/>
          <p:nvPr/>
        </p:nvSpPr>
        <p:spPr>
          <a:xfrm>
            <a:off x="10041603" y="2593371"/>
            <a:ext cx="2064324" cy="95549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undeliverable status/info to list maintenance report</a:t>
            </a:r>
          </a:p>
        </p:txBody>
      </p:sp>
      <p:cxnSp>
        <p:nvCxnSpPr>
          <p:cNvPr id="53" name="Straight Arrow Connector 52"/>
          <p:cNvCxnSpPr>
            <a:stCxn id="36" idx="0"/>
            <a:endCxn id="15" idx="4"/>
          </p:cNvCxnSpPr>
          <p:nvPr/>
        </p:nvCxnSpPr>
        <p:spPr>
          <a:xfrm flipV="1">
            <a:off x="11089917" y="4659113"/>
            <a:ext cx="3860" cy="3923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0"/>
            <a:endCxn id="43" idx="2"/>
          </p:cNvCxnSpPr>
          <p:nvPr/>
        </p:nvCxnSpPr>
        <p:spPr>
          <a:xfrm flipH="1" flipV="1">
            <a:off x="8552301" y="3488311"/>
            <a:ext cx="14463" cy="12825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443749" y="873207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 delivery system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2888293" y="4463678"/>
            <a:ext cx="4012397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373125" y="4632303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2"/>
            <a:endCxn id="65" idx="0"/>
          </p:cNvCxnSpPr>
          <p:nvPr/>
        </p:nvCxnSpPr>
        <p:spPr>
          <a:xfrm flipH="1">
            <a:off x="4886323" y="4659113"/>
            <a:ext cx="8169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7" idx="0"/>
          </p:cNvCxnSpPr>
          <p:nvPr/>
        </p:nvCxnSpPr>
        <p:spPr>
          <a:xfrm>
            <a:off x="6217305" y="4669498"/>
            <a:ext cx="3907" cy="3232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/>
          <p:cNvSpPr/>
          <p:nvPr/>
        </p:nvSpPr>
        <p:spPr>
          <a:xfrm>
            <a:off x="2745148" y="4970624"/>
            <a:ext cx="1398850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Online delivery system</a:t>
            </a:r>
          </a:p>
        </p:txBody>
      </p:sp>
      <p:sp>
        <p:nvSpPr>
          <p:cNvPr id="65" name="Flowchart: Terminator 64"/>
          <p:cNvSpPr/>
          <p:nvPr/>
        </p:nvSpPr>
        <p:spPr>
          <a:xfrm>
            <a:off x="4264266" y="4997434"/>
            <a:ext cx="1244113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Fax documents</a:t>
            </a:r>
          </a:p>
        </p:txBody>
      </p:sp>
      <p:sp>
        <p:nvSpPr>
          <p:cNvPr id="67" name="Flowchart: Terminator 66"/>
          <p:cNvSpPr/>
          <p:nvPr/>
        </p:nvSpPr>
        <p:spPr>
          <a:xfrm>
            <a:off x="5599155" y="4992794"/>
            <a:ext cx="1244113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Email documents</a:t>
            </a:r>
          </a:p>
        </p:txBody>
      </p:sp>
      <p:sp>
        <p:nvSpPr>
          <p:cNvPr id="82" name="Flowchart: Terminator 81"/>
          <p:cNvSpPr/>
          <p:nvPr/>
        </p:nvSpPr>
        <p:spPr>
          <a:xfrm>
            <a:off x="4472304" y="6614918"/>
            <a:ext cx="2402163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0" idx="0"/>
            <a:endCxn id="36" idx="2"/>
          </p:cNvCxnSpPr>
          <p:nvPr/>
        </p:nvCxnSpPr>
        <p:spPr>
          <a:xfrm flipH="1" flipV="1">
            <a:off x="11089917" y="5884100"/>
            <a:ext cx="9597" cy="12632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4886322" y="6256299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202745" y="6267668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6"/>
          <p:cNvCxnSpPr>
            <a:stCxn id="82" idx="2"/>
            <a:endCxn id="32" idx="1"/>
          </p:cNvCxnSpPr>
          <p:nvPr/>
        </p:nvCxnSpPr>
        <p:spPr>
          <a:xfrm rot="16200000" flipH="1">
            <a:off x="6551821" y="5931917"/>
            <a:ext cx="177192" cy="193406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5" idx="3"/>
            <a:endCxn id="36" idx="1"/>
          </p:cNvCxnSpPr>
          <p:nvPr/>
        </p:nvCxnSpPr>
        <p:spPr>
          <a:xfrm flipV="1">
            <a:off x="9470351" y="5467765"/>
            <a:ext cx="646595" cy="20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6" idx="0"/>
            <a:endCxn id="38" idx="2"/>
          </p:cNvCxnSpPr>
          <p:nvPr/>
        </p:nvCxnSpPr>
        <p:spPr>
          <a:xfrm flipV="1">
            <a:off x="7624700" y="8086191"/>
            <a:ext cx="0" cy="6593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Flowchart: Process 145"/>
          <p:cNvSpPr/>
          <p:nvPr/>
        </p:nvSpPr>
        <p:spPr>
          <a:xfrm>
            <a:off x="6677171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Email/fax system</a:t>
            </a:r>
          </a:p>
        </p:txBody>
      </p:sp>
      <p:cxnSp>
        <p:nvCxnSpPr>
          <p:cNvPr id="184" name="Straight Arrow Connector 183"/>
          <p:cNvCxnSpPr>
            <a:stCxn id="52" idx="2"/>
            <a:endCxn id="15" idx="0"/>
          </p:cNvCxnSpPr>
          <p:nvPr/>
        </p:nvCxnSpPr>
        <p:spPr>
          <a:xfrm>
            <a:off x="11073765" y="3548863"/>
            <a:ext cx="20012" cy="6831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46"/>
          <p:cNvCxnSpPr>
            <a:stCxn id="64" idx="2"/>
            <a:endCxn id="81" idx="1"/>
          </p:cNvCxnSpPr>
          <p:nvPr/>
        </p:nvCxnSpPr>
        <p:spPr>
          <a:xfrm rot="16200000" flipH="1">
            <a:off x="2994655" y="6689547"/>
            <a:ext cx="1309976" cy="41014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10134734" y="714732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retrieves ballot</a:t>
            </a:r>
          </a:p>
        </p:txBody>
      </p:sp>
      <p:sp>
        <p:nvSpPr>
          <p:cNvPr id="81" name="Flowchart: Terminator 80"/>
          <p:cNvSpPr/>
          <p:nvPr/>
        </p:nvSpPr>
        <p:spPr>
          <a:xfrm>
            <a:off x="3854713" y="714732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electronic notification to voter</a:t>
            </a:r>
          </a:p>
        </p:txBody>
      </p:sp>
      <p:cxnSp>
        <p:nvCxnSpPr>
          <p:cNvPr id="83" name="Straight Arrow Connector 82"/>
          <p:cNvCxnSpPr>
            <a:stCxn id="81" idx="3"/>
            <a:endCxn id="70" idx="1"/>
          </p:cNvCxnSpPr>
          <p:nvPr/>
        </p:nvCxnSpPr>
        <p:spPr>
          <a:xfrm>
            <a:off x="5784273" y="7549605"/>
            <a:ext cx="435046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Horizontal Scroll 5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9508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and Return Ballot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08/17/2016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2981637" y="2970210"/>
            <a:ext cx="263343" cy="8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623708" y="278321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044336" y="4304782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</p:cNvCxnSpPr>
          <p:nvPr/>
        </p:nvCxnSpPr>
        <p:spPr>
          <a:xfrm>
            <a:off x="2080471" y="3669932"/>
            <a:ext cx="527568" cy="400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244980" y="2636381"/>
            <a:ext cx="1674361" cy="6852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receives ballot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 Delivery System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04416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333774"/>
            <a:ext cx="725507" cy="91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6" idx="3"/>
            <a:endCxn id="80" idx="1"/>
          </p:cNvCxnSpPr>
          <p:nvPr/>
        </p:nvCxnSpPr>
        <p:spPr>
          <a:xfrm flipV="1">
            <a:off x="7485812" y="6816845"/>
            <a:ext cx="355263" cy="183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3"/>
          </p:cNvCxnSpPr>
          <p:nvPr/>
        </p:nvCxnSpPr>
        <p:spPr>
          <a:xfrm>
            <a:off x="12666689" y="5053742"/>
            <a:ext cx="60083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76860" y="2660557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-1" y="2987547"/>
            <a:ext cx="2311635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Blank electronic ballot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7905486" y="2169590"/>
            <a:ext cx="1678351" cy="6648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ballot electronically</a:t>
            </a:r>
          </a:p>
        </p:txBody>
      </p:sp>
      <p:cxnSp>
        <p:nvCxnSpPr>
          <p:cNvPr id="31" name="Straight Arrow Connector 30"/>
          <p:cNvCxnSpPr>
            <a:stCxn id="48" idx="2"/>
            <a:endCxn id="59" idx="0"/>
          </p:cNvCxnSpPr>
          <p:nvPr/>
        </p:nvCxnSpPr>
        <p:spPr>
          <a:xfrm flipH="1">
            <a:off x="4080469" y="3321581"/>
            <a:ext cx="1692" cy="3879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5144943" y="5463009"/>
            <a:ext cx="2153663" cy="6417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blank ballot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4953676" y="6452425"/>
            <a:ext cx="2532136" cy="7654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ballot manually</a:t>
            </a:r>
          </a:p>
        </p:txBody>
      </p:sp>
      <p:cxnSp>
        <p:nvCxnSpPr>
          <p:cNvPr id="37" name="Straight Arrow Connector 36"/>
          <p:cNvCxnSpPr>
            <a:stCxn id="32" idx="2"/>
            <a:endCxn id="36" idx="0"/>
          </p:cNvCxnSpPr>
          <p:nvPr/>
        </p:nvCxnSpPr>
        <p:spPr>
          <a:xfrm flipH="1">
            <a:off x="6219744" y="6104796"/>
            <a:ext cx="2031" cy="3476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5" idx="1"/>
          </p:cNvCxnSpPr>
          <p:nvPr/>
        </p:nvCxnSpPr>
        <p:spPr>
          <a:xfrm>
            <a:off x="4984056" y="4408519"/>
            <a:ext cx="334961" cy="4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3676" y="39919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3" name="Flowchart: Terminator 42"/>
          <p:cNvSpPr/>
          <p:nvPr/>
        </p:nvSpPr>
        <p:spPr>
          <a:xfrm>
            <a:off x="9467497" y="4150248"/>
            <a:ext cx="2110803" cy="71024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Electronically sign and submit ballot electronically</a:t>
            </a:r>
          </a:p>
        </p:txBody>
      </p:sp>
      <p:cxnSp>
        <p:nvCxnSpPr>
          <p:cNvPr id="44" name="Straight Arrow Connector 46"/>
          <p:cNvCxnSpPr>
            <a:stCxn id="45" idx="0"/>
            <a:endCxn id="30" idx="1"/>
          </p:cNvCxnSpPr>
          <p:nvPr/>
        </p:nvCxnSpPr>
        <p:spPr>
          <a:xfrm rot="5400000" flipH="1" flipV="1">
            <a:off x="6460039" y="2264570"/>
            <a:ext cx="1208013" cy="168288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5319017" y="3710017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 vote selection permitted?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19290" y="504724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47" name="Straight Arrow Connector 46"/>
          <p:cNvCxnSpPr>
            <a:stCxn id="59" idx="2"/>
            <a:endCxn id="36" idx="1"/>
          </p:cNvCxnSpPr>
          <p:nvPr/>
        </p:nvCxnSpPr>
        <p:spPr>
          <a:xfrm rot="16200000" flipH="1">
            <a:off x="3653229" y="5534710"/>
            <a:ext cx="1727687" cy="87320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Terminator 51"/>
          <p:cNvSpPr/>
          <p:nvPr/>
        </p:nvSpPr>
        <p:spPr>
          <a:xfrm>
            <a:off x="7606745" y="4967037"/>
            <a:ext cx="2285065" cy="6846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voted ballot</a:t>
            </a:r>
          </a:p>
        </p:txBody>
      </p:sp>
      <p:cxnSp>
        <p:nvCxnSpPr>
          <p:cNvPr id="53" name="Straight Arrow Connector 52"/>
          <p:cNvCxnSpPr>
            <a:stCxn id="94" idx="0"/>
            <a:endCxn id="43" idx="2"/>
          </p:cNvCxnSpPr>
          <p:nvPr/>
        </p:nvCxnSpPr>
        <p:spPr>
          <a:xfrm flipV="1">
            <a:off x="10522899" y="4860490"/>
            <a:ext cx="0" cy="9346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2"/>
            <a:endCxn id="32" idx="0"/>
          </p:cNvCxnSpPr>
          <p:nvPr/>
        </p:nvCxnSpPr>
        <p:spPr>
          <a:xfrm flipH="1">
            <a:off x="6221775" y="5107921"/>
            <a:ext cx="829" cy="3550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&lt;&lt;person&gt;&gt;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13272138" y="457980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Vote By Mail Package</a:t>
            </a:r>
          </a:p>
        </p:txBody>
      </p:sp>
      <p:sp>
        <p:nvSpPr>
          <p:cNvPr id="59" name="Flowchart: Decision 58"/>
          <p:cNvSpPr/>
          <p:nvPr/>
        </p:nvSpPr>
        <p:spPr>
          <a:xfrm>
            <a:off x="3176882" y="3709567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ballot electronic?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97732" y="504494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9987" y="44657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512433" y="348175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9" name="Flowchart: Decision 68"/>
          <p:cNvSpPr/>
          <p:nvPr/>
        </p:nvSpPr>
        <p:spPr>
          <a:xfrm>
            <a:off x="7829550" y="3161888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Printing required?</a:t>
            </a:r>
          </a:p>
        </p:txBody>
      </p:sp>
      <p:cxnSp>
        <p:nvCxnSpPr>
          <p:cNvPr id="70" name="Straight Arrow Connector 69"/>
          <p:cNvCxnSpPr>
            <a:stCxn id="30" idx="2"/>
            <a:endCxn id="69" idx="0"/>
          </p:cNvCxnSpPr>
          <p:nvPr/>
        </p:nvCxnSpPr>
        <p:spPr>
          <a:xfrm flipH="1">
            <a:off x="8733137" y="2834418"/>
            <a:ext cx="11525" cy="3274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2"/>
            <a:endCxn id="52" idx="0"/>
          </p:cNvCxnSpPr>
          <p:nvPr/>
        </p:nvCxnSpPr>
        <p:spPr>
          <a:xfrm>
            <a:off x="8733137" y="4559792"/>
            <a:ext cx="16141" cy="40724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15436" y="345970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0" name="Flowchart: Decision 79"/>
          <p:cNvSpPr/>
          <p:nvPr/>
        </p:nvSpPr>
        <p:spPr>
          <a:xfrm>
            <a:off x="7841075" y="6117893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 submission permitted?</a:t>
            </a:r>
          </a:p>
        </p:txBody>
      </p:sp>
      <p:cxnSp>
        <p:nvCxnSpPr>
          <p:cNvPr id="84" name="Straight Arrow Connector 83"/>
          <p:cNvCxnSpPr>
            <a:stCxn id="52" idx="2"/>
            <a:endCxn id="80" idx="0"/>
          </p:cNvCxnSpPr>
          <p:nvPr/>
        </p:nvCxnSpPr>
        <p:spPr>
          <a:xfrm flipH="1">
            <a:off x="8744662" y="5651646"/>
            <a:ext cx="4616" cy="46624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Terminator 93"/>
          <p:cNvSpPr/>
          <p:nvPr/>
        </p:nvSpPr>
        <p:spPr>
          <a:xfrm>
            <a:off x="9467497" y="5795101"/>
            <a:ext cx="2110803" cy="6482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Scan ballot</a:t>
            </a:r>
          </a:p>
        </p:txBody>
      </p:sp>
      <p:cxnSp>
        <p:nvCxnSpPr>
          <p:cNvPr id="95" name="Straight Arrow Connector 46"/>
          <p:cNvCxnSpPr>
            <a:stCxn id="80" idx="3"/>
            <a:endCxn id="94" idx="2"/>
          </p:cNvCxnSpPr>
          <p:nvPr/>
        </p:nvCxnSpPr>
        <p:spPr>
          <a:xfrm flipV="1">
            <a:off x="9648249" y="6443351"/>
            <a:ext cx="874650" cy="37349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10481332" y="7343208"/>
            <a:ext cx="2110803" cy="6482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Manually sign and mail ballot</a:t>
            </a:r>
          </a:p>
        </p:txBody>
      </p:sp>
      <p:cxnSp>
        <p:nvCxnSpPr>
          <p:cNvPr id="104" name="Straight Arrow Connector 46"/>
          <p:cNvCxnSpPr>
            <a:stCxn id="80" idx="2"/>
            <a:endCxn id="102" idx="1"/>
          </p:cNvCxnSpPr>
          <p:nvPr/>
        </p:nvCxnSpPr>
        <p:spPr>
          <a:xfrm rot="16200000" flipH="1">
            <a:off x="9537229" y="6723230"/>
            <a:ext cx="151536" cy="173667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46"/>
          <p:cNvCxnSpPr>
            <a:stCxn id="69" idx="3"/>
            <a:endCxn id="43" idx="0"/>
          </p:cNvCxnSpPr>
          <p:nvPr/>
        </p:nvCxnSpPr>
        <p:spPr>
          <a:xfrm>
            <a:off x="9636724" y="3860840"/>
            <a:ext cx="886175" cy="28940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46"/>
          <p:cNvCxnSpPr>
            <a:stCxn id="102" idx="0"/>
            <a:endCxn id="15" idx="4"/>
          </p:cNvCxnSpPr>
          <p:nvPr/>
        </p:nvCxnSpPr>
        <p:spPr>
          <a:xfrm rot="5400000" flipH="1" flipV="1">
            <a:off x="10593398" y="5675258"/>
            <a:ext cx="2611287" cy="724615"/>
          </a:xfrm>
          <a:prstGeom prst="bentConnector3">
            <a:avLst>
              <a:gd name="adj1" fmla="val 2090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3" idx="3"/>
            <a:endCxn id="15" idx="2"/>
          </p:cNvCxnSpPr>
          <p:nvPr/>
        </p:nvCxnSpPr>
        <p:spPr>
          <a:xfrm>
            <a:off x="11578300" y="4505369"/>
            <a:ext cx="466036" cy="129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67497" y="68096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22413" y="741584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377350" y="5122176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Blank Paper Ballot</a:t>
            </a: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1637228" y="5589621"/>
            <a:ext cx="9353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Horizontal Scroll 63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9892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6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Receive and Process Ballot Package</a:t>
            </a:r>
          </a:p>
          <a:p>
            <a:r>
              <a:rPr lang="en-US" sz="2100" b="1" dirty="0"/>
              <a:t>Parent: Post Election/Determine Election Results</a:t>
            </a:r>
          </a:p>
          <a:p>
            <a:r>
              <a:rPr lang="en-US" sz="2100" b="1" dirty="0"/>
              <a:t>Editor: Kenneth Bennett</a:t>
            </a:r>
          </a:p>
          <a:p>
            <a:r>
              <a:rPr lang="en-US" sz="2100" b="1" dirty="0"/>
              <a:t>Date: 11/30/2016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90800" y="1899920"/>
            <a:ext cx="10083978" cy="6176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64" idx="1"/>
          </p:cNvCxnSpPr>
          <p:nvPr/>
        </p:nvCxnSpPr>
        <p:spPr>
          <a:xfrm flipV="1">
            <a:off x="3078268" y="2420863"/>
            <a:ext cx="419312" cy="13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20340" y="2235201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10242747" y="7518276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419423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</p:cNvCxnSpPr>
          <p:nvPr/>
        </p:nvCxnSpPr>
        <p:spPr>
          <a:xfrm>
            <a:off x="2178949" y="3669933"/>
            <a:ext cx="422690" cy="71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044163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74778" y="3804138"/>
            <a:ext cx="706913" cy="752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7" idx="1"/>
          </p:cNvCxnSpPr>
          <p:nvPr/>
        </p:nvCxnSpPr>
        <p:spPr>
          <a:xfrm>
            <a:off x="12694920" y="525272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66355" y="3129280"/>
            <a:ext cx="2153358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Ballots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98477" y="2987547"/>
            <a:ext cx="2311635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 package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9585961" y="4470400"/>
            <a:ext cx="2153664" cy="6648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Separate ballot/paper CVR from voter package</a:t>
            </a:r>
          </a:p>
        </p:txBody>
      </p:sp>
      <p:sp>
        <p:nvSpPr>
          <p:cNvPr id="32" name="Flowchart: Terminator 31"/>
          <p:cNvSpPr/>
          <p:nvPr/>
        </p:nvSpPr>
        <p:spPr>
          <a:xfrm>
            <a:off x="9600029" y="2235200"/>
            <a:ext cx="2153664" cy="6417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 record with ballot package received</a:t>
            </a:r>
          </a:p>
        </p:txBody>
      </p:sp>
      <p:cxnSp>
        <p:nvCxnSpPr>
          <p:cNvPr id="37" name="Straight Arrow Connector 36"/>
          <p:cNvCxnSpPr>
            <a:stCxn id="54" idx="2"/>
            <a:endCxn id="74" idx="0"/>
          </p:cNvCxnSpPr>
          <p:nvPr/>
        </p:nvCxnSpPr>
        <p:spPr>
          <a:xfrm flipH="1">
            <a:off x="4551034" y="7263617"/>
            <a:ext cx="5432" cy="307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5" idx="2"/>
            <a:endCxn id="71" idx="0"/>
          </p:cNvCxnSpPr>
          <p:nvPr/>
        </p:nvCxnSpPr>
        <p:spPr>
          <a:xfrm>
            <a:off x="4530708" y="4638943"/>
            <a:ext cx="22275" cy="39025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94541" y="3465584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3627120" y="3241040"/>
            <a:ext cx="1807175" cy="13979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Ballot  package is eligible for counting?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63441" y="458216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53" name="Straight Arrow Connector 52"/>
          <p:cNvCxnSpPr>
            <a:endCxn id="102" idx="0"/>
          </p:cNvCxnSpPr>
          <p:nvPr/>
        </p:nvCxnSpPr>
        <p:spPr>
          <a:xfrm>
            <a:off x="11529061" y="5699760"/>
            <a:ext cx="19083" cy="7823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4" idx="2"/>
            <a:endCxn id="45" idx="0"/>
          </p:cNvCxnSpPr>
          <p:nvPr/>
        </p:nvCxnSpPr>
        <p:spPr>
          <a:xfrm flipH="1">
            <a:off x="4530708" y="2830045"/>
            <a:ext cx="22275" cy="4109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443749" y="874552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Package Scanning and Sorting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13472160" y="480568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cxnSp>
        <p:nvCxnSpPr>
          <p:cNvPr id="70" name="Straight Arrow Connector 69"/>
          <p:cNvCxnSpPr>
            <a:stCxn id="102" idx="2"/>
            <a:endCxn id="15" idx="7"/>
          </p:cNvCxnSpPr>
          <p:nvPr/>
        </p:nvCxnSpPr>
        <p:spPr>
          <a:xfrm flipH="1">
            <a:off x="10613211" y="7130332"/>
            <a:ext cx="934932" cy="4504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2"/>
            <a:endCxn id="145" idx="0"/>
          </p:cNvCxnSpPr>
          <p:nvPr/>
        </p:nvCxnSpPr>
        <p:spPr>
          <a:xfrm flipH="1">
            <a:off x="10676772" y="2876987"/>
            <a:ext cx="89" cy="47581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10492741" y="648208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ballot/vote summary to next</a:t>
            </a:r>
          </a:p>
        </p:txBody>
      </p:sp>
      <p:cxnSp>
        <p:nvCxnSpPr>
          <p:cNvPr id="104" name="Straight Arrow Connector 46"/>
          <p:cNvCxnSpPr>
            <a:stCxn id="45" idx="3"/>
            <a:endCxn id="32" idx="1"/>
          </p:cNvCxnSpPr>
          <p:nvPr/>
        </p:nvCxnSpPr>
        <p:spPr>
          <a:xfrm flipV="1">
            <a:off x="5434295" y="2556094"/>
            <a:ext cx="4165734" cy="1383898"/>
          </a:xfrm>
          <a:prstGeom prst="bentConnector3">
            <a:avLst>
              <a:gd name="adj1" fmla="val 4831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45" idx="2"/>
            <a:endCxn id="30" idx="0"/>
          </p:cNvCxnSpPr>
          <p:nvPr/>
        </p:nvCxnSpPr>
        <p:spPr>
          <a:xfrm flipH="1">
            <a:off x="10662794" y="4118268"/>
            <a:ext cx="13979" cy="35213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Process 60"/>
          <p:cNvSpPr/>
          <p:nvPr/>
        </p:nvSpPr>
        <p:spPr>
          <a:xfrm>
            <a:off x="644642" y="5122177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Vote By Mail package</a:t>
            </a: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1904521" y="5589621"/>
            <a:ext cx="66269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/>
          <p:cNvSpPr/>
          <p:nvPr/>
        </p:nvSpPr>
        <p:spPr>
          <a:xfrm>
            <a:off x="3497581" y="2011680"/>
            <a:ext cx="2110803" cy="81836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Verify identity of voter and eligibility of ballot package</a:t>
            </a:r>
          </a:p>
        </p:txBody>
      </p:sp>
      <p:sp>
        <p:nvSpPr>
          <p:cNvPr id="71" name="Flowchart: Terminator 70"/>
          <p:cNvSpPr/>
          <p:nvPr/>
        </p:nvSpPr>
        <p:spPr>
          <a:xfrm>
            <a:off x="3497581" y="502920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Segregate ballot package</a:t>
            </a:r>
          </a:p>
        </p:txBody>
      </p:sp>
      <p:grpSp>
        <p:nvGrpSpPr>
          <p:cNvPr id="4" name="Group 71"/>
          <p:cNvGrpSpPr/>
          <p:nvPr/>
        </p:nvGrpSpPr>
        <p:grpSpPr>
          <a:xfrm>
            <a:off x="4334021" y="7571545"/>
            <a:ext cx="434025" cy="427139"/>
            <a:chOff x="4589852" y="4264486"/>
            <a:chExt cx="434025" cy="427139"/>
          </a:xfrm>
        </p:grpSpPr>
        <p:sp>
          <p:nvSpPr>
            <p:cNvPr id="74" name="Donut 73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5" name="Flowchart: Terminator 144"/>
          <p:cNvSpPr/>
          <p:nvPr/>
        </p:nvSpPr>
        <p:spPr>
          <a:xfrm>
            <a:off x="9585960" y="3352801"/>
            <a:ext cx="2181624" cy="76546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Sort ballot package as required</a:t>
            </a:r>
          </a:p>
        </p:txBody>
      </p:sp>
      <p:sp>
        <p:nvSpPr>
          <p:cNvPr id="156" name="Flowchart: Process 155"/>
          <p:cNvSpPr/>
          <p:nvPr/>
        </p:nvSpPr>
        <p:spPr>
          <a:xfrm>
            <a:off x="13472160" y="603504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Retained ballot delivery packages </a:t>
            </a:r>
          </a:p>
        </p:txBody>
      </p:sp>
      <p:sp>
        <p:nvSpPr>
          <p:cNvPr id="158" name="Flowchart: Terminator 157"/>
          <p:cNvSpPr/>
          <p:nvPr/>
        </p:nvSpPr>
        <p:spPr>
          <a:xfrm>
            <a:off x="8290561" y="6482080"/>
            <a:ext cx="2110803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Retain ballot delivery package</a:t>
            </a:r>
          </a:p>
        </p:txBody>
      </p:sp>
      <p:sp>
        <p:nvSpPr>
          <p:cNvPr id="163" name="Flowchart: Terminator 162"/>
          <p:cNvSpPr/>
          <p:nvPr/>
        </p:nvSpPr>
        <p:spPr>
          <a:xfrm>
            <a:off x="9456421" y="5588001"/>
            <a:ext cx="2402163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46"/>
          <p:cNvCxnSpPr>
            <a:endCxn id="158" idx="0"/>
          </p:cNvCxnSpPr>
          <p:nvPr/>
        </p:nvCxnSpPr>
        <p:spPr>
          <a:xfrm rot="5400000">
            <a:off x="9289226" y="5797311"/>
            <a:ext cx="741507" cy="6280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8" idx="2"/>
            <a:endCxn id="15" idx="1"/>
          </p:cNvCxnSpPr>
          <p:nvPr/>
        </p:nvCxnSpPr>
        <p:spPr>
          <a:xfrm>
            <a:off x="9345963" y="7074402"/>
            <a:ext cx="960345" cy="5064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0" idx="2"/>
            <a:endCxn id="163" idx="0"/>
          </p:cNvCxnSpPr>
          <p:nvPr/>
        </p:nvCxnSpPr>
        <p:spPr>
          <a:xfrm flipH="1">
            <a:off x="10657503" y="5135228"/>
            <a:ext cx="5290" cy="45277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1"/>
          </p:cNvCxnSpPr>
          <p:nvPr/>
        </p:nvCxnSpPr>
        <p:spPr>
          <a:xfrm>
            <a:off x="12694920" y="648208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647701" y="6370321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Provisional package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1907578" y="6817361"/>
            <a:ext cx="698214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3455376" y="6034257"/>
            <a:ext cx="2202180" cy="122936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ballot be remediated?</a:t>
            </a:r>
          </a:p>
        </p:txBody>
      </p:sp>
      <p:cxnSp>
        <p:nvCxnSpPr>
          <p:cNvPr id="84" name="Straight Arrow Connector 83"/>
          <p:cNvCxnSpPr>
            <a:stCxn id="71" idx="2"/>
            <a:endCxn id="54" idx="0"/>
          </p:cNvCxnSpPr>
          <p:nvPr/>
        </p:nvCxnSpPr>
        <p:spPr>
          <a:xfrm>
            <a:off x="4552983" y="5677452"/>
            <a:ext cx="3483" cy="3568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46"/>
          <p:cNvCxnSpPr>
            <a:stCxn id="54" idx="3"/>
            <a:endCxn id="95" idx="1"/>
          </p:cNvCxnSpPr>
          <p:nvPr/>
        </p:nvCxnSpPr>
        <p:spPr>
          <a:xfrm>
            <a:off x="5657556" y="6648937"/>
            <a:ext cx="746177" cy="827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Flowchart: Terminator 94"/>
          <p:cNvSpPr/>
          <p:nvPr/>
        </p:nvSpPr>
        <p:spPr>
          <a:xfrm>
            <a:off x="6403733" y="715264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Remediate Ballot Package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29300" y="6817360"/>
            <a:ext cx="90678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86201" y="726440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19" name="Flowchart: Decision 218"/>
          <p:cNvSpPr/>
          <p:nvPr/>
        </p:nvSpPr>
        <p:spPr>
          <a:xfrm>
            <a:off x="6347460" y="5029200"/>
            <a:ext cx="2202180" cy="122936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Is ballot remediated?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399378" y="4743661"/>
            <a:ext cx="90678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249" name="Straight Arrow Connector 46"/>
          <p:cNvCxnSpPr>
            <a:stCxn id="219" idx="1"/>
            <a:endCxn id="71" idx="3"/>
          </p:cNvCxnSpPr>
          <p:nvPr/>
        </p:nvCxnSpPr>
        <p:spPr>
          <a:xfrm rot="10800000">
            <a:off x="5608386" y="5353328"/>
            <a:ext cx="739077" cy="2905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5958841" y="525272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257" name="Straight Arrow Connector 256"/>
          <p:cNvCxnSpPr>
            <a:stCxn id="95" idx="0"/>
            <a:endCxn id="219" idx="2"/>
          </p:cNvCxnSpPr>
          <p:nvPr/>
        </p:nvCxnSpPr>
        <p:spPr>
          <a:xfrm flipH="1" flipV="1">
            <a:off x="7448550" y="6258560"/>
            <a:ext cx="10585" cy="8940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Flowchart: Process 288"/>
          <p:cNvSpPr/>
          <p:nvPr/>
        </p:nvSpPr>
        <p:spPr>
          <a:xfrm>
            <a:off x="13472160" y="726440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Segregated ballot delivery packages </a:t>
            </a:r>
          </a:p>
        </p:txBody>
      </p:sp>
      <p:cxnSp>
        <p:nvCxnSpPr>
          <p:cNvPr id="290" name="Straight Arrow Connector 289"/>
          <p:cNvCxnSpPr>
            <a:endCxn id="289" idx="1"/>
          </p:cNvCxnSpPr>
          <p:nvPr/>
        </p:nvCxnSpPr>
        <p:spPr>
          <a:xfrm>
            <a:off x="12694920" y="771144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Flowchart: Data 295"/>
          <p:cNvSpPr/>
          <p:nvPr/>
        </p:nvSpPr>
        <p:spPr>
          <a:xfrm>
            <a:off x="13096026" y="1452880"/>
            <a:ext cx="2153358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</a:t>
            </a:r>
          </a:p>
        </p:txBody>
      </p:sp>
      <p:cxnSp>
        <p:nvCxnSpPr>
          <p:cNvPr id="301" name="Straight Arrow Connector 300"/>
          <p:cNvCxnSpPr>
            <a:endCxn id="296" idx="2"/>
          </p:cNvCxnSpPr>
          <p:nvPr/>
        </p:nvCxnSpPr>
        <p:spPr>
          <a:xfrm>
            <a:off x="12674778" y="2110154"/>
            <a:ext cx="636584" cy="2511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46"/>
          <p:cNvCxnSpPr>
            <a:stCxn id="219" idx="0"/>
            <a:endCxn id="32" idx="1"/>
          </p:cNvCxnSpPr>
          <p:nvPr/>
        </p:nvCxnSpPr>
        <p:spPr>
          <a:xfrm rot="5400000" flipH="1" flipV="1">
            <a:off x="7287736" y="2716908"/>
            <a:ext cx="2473106" cy="215147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Horizontal Scroll 65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17027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6"/>
            <a:ext cx="14257932" cy="160043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Tally</a:t>
            </a:r>
          </a:p>
          <a:p>
            <a:r>
              <a:rPr lang="en-US" sz="2100" b="1" dirty="0"/>
              <a:t>Parent: </a:t>
            </a:r>
            <a:r>
              <a:rPr lang="en-US" sz="2400" b="1" dirty="0"/>
              <a:t>Post Election/Determine Election Results</a:t>
            </a:r>
            <a:endParaRPr lang="en-US" sz="2100" b="1" dirty="0"/>
          </a:p>
          <a:p>
            <a:r>
              <a:rPr lang="en-US" sz="2100" b="1" dirty="0"/>
              <a:t>Editor: Kenneth Bennett</a:t>
            </a:r>
          </a:p>
          <a:p>
            <a:r>
              <a:rPr lang="en-US" sz="2100" b="1" dirty="0"/>
              <a:t>Date: 12/14/2016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83083" y="1873101"/>
            <a:ext cx="10185004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Tally</a:t>
            </a:r>
          </a:p>
        </p:txBody>
      </p:sp>
      <p:cxnSp>
        <p:nvCxnSpPr>
          <p:cNvPr id="13" name="Straight Arrow Connector 12"/>
          <p:cNvCxnSpPr>
            <a:stCxn id="15" idx="4"/>
            <a:endCxn id="77" idx="0"/>
          </p:cNvCxnSpPr>
          <p:nvPr/>
        </p:nvCxnSpPr>
        <p:spPr>
          <a:xfrm>
            <a:off x="3932677" y="3080959"/>
            <a:ext cx="1" cy="53666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753713" y="2706975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grpSp>
        <p:nvGrpSpPr>
          <p:cNvPr id="2" name="Group 15"/>
          <p:cNvGrpSpPr/>
          <p:nvPr/>
        </p:nvGrpSpPr>
        <p:grpSpPr>
          <a:xfrm>
            <a:off x="10026272" y="2690907"/>
            <a:ext cx="434025" cy="427139"/>
            <a:chOff x="4589852" y="4264486"/>
            <a:chExt cx="434025" cy="427139"/>
          </a:xfrm>
        </p:grpSpPr>
        <p:sp>
          <p:nvSpPr>
            <p:cNvPr id="17" name="Donut 16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44" idx="0"/>
          </p:cNvCxnSpPr>
          <p:nvPr/>
        </p:nvCxnSpPr>
        <p:spPr>
          <a:xfrm flipV="1">
            <a:off x="5436455" y="8029999"/>
            <a:ext cx="1" cy="6379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897264" y="2906486"/>
            <a:ext cx="593180" cy="642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7199733" y="869571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H="1" flipV="1">
            <a:off x="8145362" y="8029999"/>
            <a:ext cx="1900" cy="66571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9" idx="2"/>
          </p:cNvCxnSpPr>
          <p:nvPr/>
        </p:nvCxnSpPr>
        <p:spPr>
          <a:xfrm flipV="1">
            <a:off x="12698386" y="5460308"/>
            <a:ext cx="552864" cy="163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5" idx="1"/>
          </p:cNvCxnSpPr>
          <p:nvPr/>
        </p:nvCxnSpPr>
        <p:spPr>
          <a:xfrm flipV="1">
            <a:off x="12690509" y="1866015"/>
            <a:ext cx="774188" cy="1468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5262675" y="5156904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Valid vote selections determined?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4488926" y="8667980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13464697" y="1398570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cxnSp>
        <p:nvCxnSpPr>
          <p:cNvPr id="55" name="Straight Arrow Connector 54"/>
          <p:cNvCxnSpPr>
            <a:stCxn id="74" idx="3"/>
          </p:cNvCxnSpPr>
          <p:nvPr/>
        </p:nvCxnSpPr>
        <p:spPr>
          <a:xfrm>
            <a:off x="1574820" y="6935073"/>
            <a:ext cx="92627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5" idx="1"/>
          </p:cNvCxnSpPr>
          <p:nvPr/>
        </p:nvCxnSpPr>
        <p:spPr>
          <a:xfrm>
            <a:off x="12690509" y="3011158"/>
            <a:ext cx="791963" cy="124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261801" y="2299213"/>
            <a:ext cx="1817181" cy="121454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</a:t>
            </a:r>
          </a:p>
        </p:txBody>
      </p:sp>
      <p:sp>
        <p:nvSpPr>
          <p:cNvPr id="73" name="Flowchart: Data 72"/>
          <p:cNvSpPr/>
          <p:nvPr/>
        </p:nvSpPr>
        <p:spPr>
          <a:xfrm>
            <a:off x="103114" y="3757263"/>
            <a:ext cx="1925837" cy="119498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Ballots</a:t>
            </a:r>
          </a:p>
        </p:txBody>
      </p:sp>
      <p:sp>
        <p:nvSpPr>
          <p:cNvPr id="74" name="Flowchart: Process 73"/>
          <p:cNvSpPr/>
          <p:nvPr/>
        </p:nvSpPr>
        <p:spPr>
          <a:xfrm>
            <a:off x="314941" y="6467628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2877276" y="3617620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Ballots and/or summaries</a:t>
            </a:r>
          </a:p>
        </p:txBody>
      </p:sp>
      <p:sp>
        <p:nvSpPr>
          <p:cNvPr id="46" name="Flowchart: Terminator 45"/>
          <p:cNvSpPr/>
          <p:nvPr/>
        </p:nvSpPr>
        <p:spPr>
          <a:xfrm>
            <a:off x="2908136" y="4673540"/>
            <a:ext cx="2076973" cy="74417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Sort, batch, and/or ID materials as required</a:t>
            </a:r>
          </a:p>
        </p:txBody>
      </p:sp>
      <p:cxnSp>
        <p:nvCxnSpPr>
          <p:cNvPr id="67" name="Straight Arrow Connector 66"/>
          <p:cNvCxnSpPr>
            <a:stCxn id="46" idx="2"/>
            <a:endCxn id="34" idx="1"/>
          </p:cNvCxnSpPr>
          <p:nvPr/>
        </p:nvCxnSpPr>
        <p:spPr>
          <a:xfrm rot="16200000" flipH="1">
            <a:off x="4294768" y="5069568"/>
            <a:ext cx="619762" cy="131605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5"/>
          </p:cNvCxnSpPr>
          <p:nvPr/>
        </p:nvCxnSpPr>
        <p:spPr>
          <a:xfrm>
            <a:off x="1836367" y="4354753"/>
            <a:ext cx="664727" cy="82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7" idx="2"/>
            <a:endCxn id="46" idx="0"/>
          </p:cNvCxnSpPr>
          <p:nvPr/>
        </p:nvCxnSpPr>
        <p:spPr>
          <a:xfrm>
            <a:off x="3932678" y="4265871"/>
            <a:ext cx="13945" cy="4076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307820" y="706598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7051592" y="6148777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264" name="Straight Arrow Connector 263"/>
          <p:cNvCxnSpPr>
            <a:stCxn id="265" idx="3"/>
          </p:cNvCxnSpPr>
          <p:nvPr/>
        </p:nvCxnSpPr>
        <p:spPr>
          <a:xfrm flipV="1">
            <a:off x="1594484" y="5676308"/>
            <a:ext cx="911021" cy="1007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Flowchart: Process 264"/>
          <p:cNvSpPr/>
          <p:nvPr/>
        </p:nvSpPr>
        <p:spPr>
          <a:xfrm>
            <a:off x="334605" y="5218933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sp>
        <p:nvSpPr>
          <p:cNvPr id="83" name="Flowchart: Data 82"/>
          <p:cNvSpPr/>
          <p:nvPr/>
        </p:nvSpPr>
        <p:spPr>
          <a:xfrm>
            <a:off x="13218940" y="7281818"/>
            <a:ext cx="2072640" cy="100583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Records</a:t>
            </a:r>
          </a:p>
        </p:txBody>
      </p:sp>
      <p:sp>
        <p:nvSpPr>
          <p:cNvPr id="85" name="Flowchart: Process 84"/>
          <p:cNvSpPr/>
          <p:nvPr/>
        </p:nvSpPr>
        <p:spPr>
          <a:xfrm>
            <a:off x="13482472" y="2556159"/>
            <a:ext cx="151895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7438466" y="7145159"/>
            <a:ext cx="2187884" cy="7300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and/or adjudicate vote  selections</a:t>
            </a:r>
          </a:p>
        </p:txBody>
      </p:sp>
      <p:cxnSp>
        <p:nvCxnSpPr>
          <p:cNvPr id="66" name="Straight Arrow Connector 65"/>
          <p:cNvCxnSpPr>
            <a:endCxn id="101" idx="2"/>
          </p:cNvCxnSpPr>
          <p:nvPr/>
        </p:nvCxnSpPr>
        <p:spPr>
          <a:xfrm flipH="1" flipV="1">
            <a:off x="11303939" y="4317376"/>
            <a:ext cx="1" cy="6855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Flowchart: Terminator 322"/>
          <p:cNvSpPr/>
          <p:nvPr/>
        </p:nvSpPr>
        <p:spPr>
          <a:xfrm>
            <a:off x="8373384" y="5008536"/>
            <a:ext cx="3739803" cy="14775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endCxn id="52" idx="2"/>
          </p:cNvCxnSpPr>
          <p:nvPr/>
        </p:nvCxnSpPr>
        <p:spPr>
          <a:xfrm flipH="1" flipV="1">
            <a:off x="9025976" y="4325398"/>
            <a:ext cx="8022" cy="7413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Terminator 100"/>
          <p:cNvSpPr/>
          <p:nvPr/>
        </p:nvSpPr>
        <p:spPr>
          <a:xfrm>
            <a:off x="10264301" y="3614930"/>
            <a:ext cx="2079276" cy="70244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Store artifacts for retention and retrieval</a:t>
            </a:r>
          </a:p>
        </p:txBody>
      </p:sp>
      <p:cxnSp>
        <p:nvCxnSpPr>
          <p:cNvPr id="180" name="Straight Arrow Connector 59"/>
          <p:cNvCxnSpPr>
            <a:stCxn id="34" idx="2"/>
            <a:endCxn id="61" idx="1"/>
          </p:cNvCxnSpPr>
          <p:nvPr/>
        </p:nvCxnSpPr>
        <p:spPr>
          <a:xfrm rot="16200000" flipH="1">
            <a:off x="6554392" y="6626119"/>
            <a:ext cx="592149" cy="117599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Flowchart: Data 202"/>
          <p:cNvSpPr/>
          <p:nvPr/>
        </p:nvSpPr>
        <p:spPr>
          <a:xfrm>
            <a:off x="13275208" y="6275977"/>
            <a:ext cx="2072640" cy="78232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206" name="Straight Arrow Connector 205"/>
          <p:cNvCxnSpPr>
            <a:endCxn id="203" idx="2"/>
          </p:cNvCxnSpPr>
          <p:nvPr/>
        </p:nvCxnSpPr>
        <p:spPr>
          <a:xfrm>
            <a:off x="12738912" y="6625999"/>
            <a:ext cx="743560" cy="4113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Flowchart: Data 208"/>
          <p:cNvSpPr/>
          <p:nvPr/>
        </p:nvSpPr>
        <p:spPr>
          <a:xfrm>
            <a:off x="13031032" y="4957388"/>
            <a:ext cx="2202180" cy="100584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 Summaries</a:t>
            </a:r>
          </a:p>
        </p:txBody>
      </p:sp>
      <p:cxnSp>
        <p:nvCxnSpPr>
          <p:cNvPr id="212" name="Straight Arrow Connector 211"/>
          <p:cNvCxnSpPr>
            <a:endCxn id="83" idx="2"/>
          </p:cNvCxnSpPr>
          <p:nvPr/>
        </p:nvCxnSpPr>
        <p:spPr>
          <a:xfrm>
            <a:off x="12690509" y="7709095"/>
            <a:ext cx="735695" cy="756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Flowchart: Process 268"/>
          <p:cNvSpPr/>
          <p:nvPr/>
        </p:nvSpPr>
        <p:spPr>
          <a:xfrm>
            <a:off x="13459456" y="3720219"/>
            <a:ext cx="1554480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Adjudication artifacts</a:t>
            </a:r>
          </a:p>
        </p:txBody>
      </p:sp>
      <p:cxnSp>
        <p:nvCxnSpPr>
          <p:cNvPr id="271" name="Straight Arrow Connector 270"/>
          <p:cNvCxnSpPr>
            <a:endCxn id="269" idx="1"/>
          </p:cNvCxnSpPr>
          <p:nvPr/>
        </p:nvCxnSpPr>
        <p:spPr>
          <a:xfrm>
            <a:off x="12690509" y="4185912"/>
            <a:ext cx="768947" cy="175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Terminator 51"/>
          <p:cNvSpPr/>
          <p:nvPr/>
        </p:nvSpPr>
        <p:spPr>
          <a:xfrm>
            <a:off x="7986338" y="3622952"/>
            <a:ext cx="2079276" cy="70244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Tabulate tally data</a:t>
            </a:r>
          </a:p>
        </p:txBody>
      </p:sp>
      <p:cxnSp>
        <p:nvCxnSpPr>
          <p:cNvPr id="57" name="Straight Arrow Connector 59"/>
          <p:cNvCxnSpPr>
            <a:stCxn id="52" idx="0"/>
            <a:endCxn id="17" idx="2"/>
          </p:cNvCxnSpPr>
          <p:nvPr/>
        </p:nvCxnSpPr>
        <p:spPr>
          <a:xfrm rot="5400000" flipH="1" flipV="1">
            <a:off x="9166887" y="2763567"/>
            <a:ext cx="718475" cy="100029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9"/>
          <p:cNvCxnSpPr>
            <a:stCxn id="101" idx="0"/>
            <a:endCxn id="17" idx="6"/>
          </p:cNvCxnSpPr>
          <p:nvPr/>
        </p:nvCxnSpPr>
        <p:spPr>
          <a:xfrm rot="16200000" flipV="1">
            <a:off x="10526892" y="2837883"/>
            <a:ext cx="710453" cy="84364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46"/>
          <p:cNvCxnSpPr>
            <a:stCxn id="34" idx="3"/>
            <a:endCxn id="323" idx="2"/>
          </p:cNvCxnSpPr>
          <p:nvPr/>
        </p:nvCxnSpPr>
        <p:spPr>
          <a:xfrm flipV="1">
            <a:off x="7262258" y="5156292"/>
            <a:ext cx="2981028" cy="8811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/>
          <p:cNvCxnSpPr>
            <a:stCxn id="61" idx="3"/>
            <a:endCxn id="323" idx="2"/>
          </p:cNvCxnSpPr>
          <p:nvPr/>
        </p:nvCxnSpPr>
        <p:spPr>
          <a:xfrm flipV="1">
            <a:off x="9626350" y="5156292"/>
            <a:ext cx="616936" cy="23539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Horizontal Scroll 50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6515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Report Results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Ryan Macias</a:t>
            </a:r>
          </a:p>
          <a:p>
            <a:r>
              <a:rPr lang="en-US" sz="2000" b="1" dirty="0"/>
              <a:t>Date: 12/28/2016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cxnSp>
        <p:nvCxnSpPr>
          <p:cNvPr id="13" name="Straight Arrow Connector 12"/>
          <p:cNvCxnSpPr>
            <a:stCxn id="15" idx="4"/>
            <a:endCxn id="39" idx="0"/>
          </p:cNvCxnSpPr>
          <p:nvPr/>
        </p:nvCxnSpPr>
        <p:spPr>
          <a:xfrm flipH="1">
            <a:off x="4724338" y="2574599"/>
            <a:ext cx="5256" cy="34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550629" y="2200615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18038" y="4595822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31261" y="3282452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Flowchart: Data 71"/>
          <p:cNvSpPr/>
          <p:nvPr/>
        </p:nvSpPr>
        <p:spPr>
          <a:xfrm>
            <a:off x="168865" y="400751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 Format Specs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87287" y="5664714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 Summaries</a:t>
            </a:r>
          </a:p>
        </p:txBody>
      </p:sp>
      <p:sp>
        <p:nvSpPr>
          <p:cNvPr id="76" name="Flowchart: Data 75"/>
          <p:cNvSpPr/>
          <p:nvPr/>
        </p:nvSpPr>
        <p:spPr>
          <a:xfrm>
            <a:off x="13165127" y="269414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787023" y="6155284"/>
            <a:ext cx="748990" cy="204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9686141" y="4510571"/>
            <a:ext cx="1784680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Publish Reports/Results</a:t>
            </a:r>
          </a:p>
        </p:txBody>
      </p:sp>
      <p:cxnSp>
        <p:nvCxnSpPr>
          <p:cNvPr id="90" name="Straight Arrow Connector 89"/>
          <p:cNvCxnSpPr>
            <a:stCxn id="83" idx="3"/>
            <a:endCxn id="86" idx="1"/>
          </p:cNvCxnSpPr>
          <p:nvPr/>
        </p:nvCxnSpPr>
        <p:spPr>
          <a:xfrm flipV="1">
            <a:off x="8522291" y="4806732"/>
            <a:ext cx="1163850" cy="19672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3"/>
            <a:endCxn id="97" idx="1"/>
          </p:cNvCxnSpPr>
          <p:nvPr/>
        </p:nvCxnSpPr>
        <p:spPr>
          <a:xfrm flipV="1">
            <a:off x="5729385" y="4828523"/>
            <a:ext cx="927547" cy="52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4" idx="2"/>
            <a:endCxn id="83" idx="1"/>
          </p:cNvCxnSpPr>
          <p:nvPr/>
        </p:nvCxnSpPr>
        <p:spPr>
          <a:xfrm rot="16200000" flipH="1">
            <a:off x="5241308" y="5202633"/>
            <a:ext cx="1059590" cy="20830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6812613" y="6437627"/>
            <a:ext cx="1709678" cy="67262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447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2895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4343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5790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7238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86861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01338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1581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Build Reports/Results set</a:t>
            </a:r>
          </a:p>
        </p:txBody>
      </p: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by Reporting Unit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Results Reporting System</a:t>
            </a:r>
          </a:p>
        </p:txBody>
      </p:sp>
      <p:sp>
        <p:nvSpPr>
          <p:cNvPr id="54" name="Flowchart: Decision 53"/>
          <p:cNvSpPr/>
          <p:nvPr/>
        </p:nvSpPr>
        <p:spPr>
          <a:xfrm>
            <a:off x="3729802" y="3953207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Has tally produced updated results?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70311" y="443521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by Sub-district</a:t>
            </a:r>
          </a:p>
        </p:txBody>
      </p:sp>
      <p:sp>
        <p:nvSpPr>
          <p:cNvPr id="39" name="Flowchart: Terminator 38"/>
          <p:cNvSpPr/>
          <p:nvPr/>
        </p:nvSpPr>
        <p:spPr>
          <a:xfrm>
            <a:off x="3647506" y="2921568"/>
            <a:ext cx="2153663" cy="5896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Request a report</a:t>
            </a:r>
          </a:p>
        </p:txBody>
      </p:sp>
      <p:cxnSp>
        <p:nvCxnSpPr>
          <p:cNvPr id="49" name="Straight Arrow Connector 48"/>
          <p:cNvCxnSpPr>
            <a:stCxn id="39" idx="2"/>
            <a:endCxn id="54" idx="0"/>
          </p:cNvCxnSpPr>
          <p:nvPr/>
        </p:nvCxnSpPr>
        <p:spPr>
          <a:xfrm>
            <a:off x="4724338" y="3511187"/>
            <a:ext cx="5256" cy="442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71443" y="590376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Decision 96"/>
          <p:cNvSpPr/>
          <p:nvPr/>
        </p:nvSpPr>
        <p:spPr>
          <a:xfrm>
            <a:off x="6656932" y="3947952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the requested format exist?</a:t>
            </a:r>
          </a:p>
        </p:txBody>
      </p:sp>
      <p:cxnSp>
        <p:nvCxnSpPr>
          <p:cNvPr id="99" name="Straight Arrow Connector 98"/>
          <p:cNvCxnSpPr>
            <a:stCxn id="97" idx="3"/>
            <a:endCxn id="86" idx="1"/>
          </p:cNvCxnSpPr>
          <p:nvPr/>
        </p:nvCxnSpPr>
        <p:spPr>
          <a:xfrm flipV="1">
            <a:off x="8656515" y="4806732"/>
            <a:ext cx="1029626" cy="217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2"/>
            <a:endCxn id="83" idx="0"/>
          </p:cNvCxnSpPr>
          <p:nvPr/>
        </p:nvCxnSpPr>
        <p:spPr>
          <a:xfrm>
            <a:off x="7656724" y="5709093"/>
            <a:ext cx="10728" cy="72853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35745" y="57700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07567" y="436925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8" name="Straight Arrow Connector 147"/>
          <p:cNvCxnSpPr>
            <a:stCxn id="86" idx="3"/>
            <a:endCxn id="41" idx="2"/>
          </p:cNvCxnSpPr>
          <p:nvPr/>
        </p:nvCxnSpPr>
        <p:spPr>
          <a:xfrm flipV="1">
            <a:off x="11470821" y="4794476"/>
            <a:ext cx="538305" cy="1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15"/>
          <p:cNvGrpSpPr/>
          <p:nvPr/>
        </p:nvGrpSpPr>
        <p:grpSpPr>
          <a:xfrm>
            <a:off x="12009126" y="4580906"/>
            <a:ext cx="434025" cy="427139"/>
            <a:chOff x="4589852" y="4264486"/>
            <a:chExt cx="434025" cy="427139"/>
          </a:xfrm>
        </p:grpSpPr>
        <p:sp>
          <p:nvSpPr>
            <p:cNvPr id="41" name="Donut 4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Horizontal Scroll 47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9228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Verify Vote Count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2/15/2017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90814" y="1740336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cxnSp>
        <p:nvCxnSpPr>
          <p:cNvPr id="13" name="Straight Arrow Connector 12"/>
          <p:cNvCxnSpPr>
            <a:stCxn id="15" idx="4"/>
            <a:endCxn id="81" idx="0"/>
          </p:cNvCxnSpPr>
          <p:nvPr/>
        </p:nvCxnSpPr>
        <p:spPr>
          <a:xfrm>
            <a:off x="3714142" y="2482343"/>
            <a:ext cx="3898" cy="3275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535177" y="2108359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44" idx="0"/>
          </p:cNvCxnSpPr>
          <p:nvPr/>
        </p:nvCxnSpPr>
        <p:spPr>
          <a:xfrm flipV="1">
            <a:off x="5391278" y="7936256"/>
            <a:ext cx="0" cy="5574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18038" y="4133165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518500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System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7514079" y="7936256"/>
            <a:ext cx="0" cy="582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75819" y="2248782"/>
            <a:ext cx="583661" cy="1857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49373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168865" y="3544853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Records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102031" y="5020626"/>
            <a:ext cx="2131811" cy="105146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Rules, Standards &amp; Court Orders</a:t>
            </a:r>
          </a:p>
        </p:txBody>
      </p:sp>
      <p:sp>
        <p:nvSpPr>
          <p:cNvPr id="76" name="Flowchart: Data 75"/>
          <p:cNvSpPr/>
          <p:nvPr/>
        </p:nvSpPr>
        <p:spPr>
          <a:xfrm>
            <a:off x="13165127" y="166047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Variance Report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2020661" y="5511198"/>
            <a:ext cx="530096" cy="3516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4620398" y="5013533"/>
            <a:ext cx="2444981" cy="87492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Compare recount totals to Contest Results</a:t>
            </a:r>
          </a:p>
        </p:txBody>
      </p:sp>
      <p:cxnSp>
        <p:nvCxnSpPr>
          <p:cNvPr id="90" name="Straight Arrow Connector 89"/>
          <p:cNvCxnSpPr>
            <a:stCxn id="86" idx="3"/>
            <a:endCxn id="39" idx="1"/>
          </p:cNvCxnSpPr>
          <p:nvPr/>
        </p:nvCxnSpPr>
        <p:spPr>
          <a:xfrm>
            <a:off x="7065379" y="5450996"/>
            <a:ext cx="722326" cy="299238"/>
          </a:xfrm>
          <a:prstGeom prst="bentConnector3">
            <a:avLst>
              <a:gd name="adj1" fmla="val 4082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2"/>
            <a:endCxn id="77" idx="0"/>
          </p:cNvCxnSpPr>
          <p:nvPr/>
        </p:nvCxnSpPr>
        <p:spPr>
          <a:xfrm>
            <a:off x="11536816" y="6532620"/>
            <a:ext cx="7495" cy="5514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7936256"/>
            <a:ext cx="0" cy="5910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3" idx="3"/>
            <a:endCxn id="39" idx="1"/>
          </p:cNvCxnSpPr>
          <p:nvPr/>
        </p:nvCxnSpPr>
        <p:spPr>
          <a:xfrm flipV="1">
            <a:off x="7065380" y="5750234"/>
            <a:ext cx="722325" cy="613262"/>
          </a:xfrm>
          <a:prstGeom prst="bentConnector3">
            <a:avLst>
              <a:gd name="adj1" fmla="val 4082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4632075" y="6021841"/>
            <a:ext cx="2433305" cy="6833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447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2895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4343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5790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7238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86861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01338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1581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Compare voter verified CVR to electronic CVR</a:t>
            </a:r>
          </a:p>
        </p:txBody>
      </p: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629093" y="5515068"/>
            <a:ext cx="291571" cy="295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2629093" y="4958045"/>
            <a:ext cx="2915707" cy="111404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Findings and Recommendations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527295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Reporting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>
            <a:off x="12775819" y="3868080"/>
            <a:ext cx="5836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327976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Confirmed or Revised Contest Results</a:t>
            </a:r>
          </a:p>
        </p:txBody>
      </p:sp>
      <p:sp>
        <p:nvSpPr>
          <p:cNvPr id="39" name="Flowchart: Terminator 38"/>
          <p:cNvSpPr/>
          <p:nvPr/>
        </p:nvSpPr>
        <p:spPr>
          <a:xfrm>
            <a:off x="7787705" y="5428377"/>
            <a:ext cx="1803292" cy="6437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Report variances</a:t>
            </a:r>
          </a:p>
        </p:txBody>
      </p:sp>
      <p:cxnSp>
        <p:nvCxnSpPr>
          <p:cNvPr id="49" name="Straight Arrow Connector 48"/>
          <p:cNvCxnSpPr>
            <a:stCxn id="115" idx="2"/>
            <a:endCxn id="86" idx="0"/>
          </p:cNvCxnSpPr>
          <p:nvPr/>
        </p:nvCxnSpPr>
        <p:spPr>
          <a:xfrm flipH="1">
            <a:off x="5842889" y="4677854"/>
            <a:ext cx="11255" cy="33567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3" idx="1"/>
          </p:cNvCxnSpPr>
          <p:nvPr/>
        </p:nvCxnSpPr>
        <p:spPr>
          <a:xfrm>
            <a:off x="4129064" y="6363496"/>
            <a:ext cx="5030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9" idx="2"/>
            <a:endCxn id="52" idx="0"/>
          </p:cNvCxnSpPr>
          <p:nvPr/>
        </p:nvCxnSpPr>
        <p:spPr>
          <a:xfrm>
            <a:off x="8689351" y="6072090"/>
            <a:ext cx="5970" cy="5840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1626919" y="64460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509220" y="452563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8" name="Straight Arrow Connector 147"/>
          <p:cNvCxnSpPr>
            <a:endCxn id="115" idx="1"/>
          </p:cNvCxnSpPr>
          <p:nvPr/>
        </p:nvCxnSpPr>
        <p:spPr>
          <a:xfrm flipV="1">
            <a:off x="4129064" y="4309623"/>
            <a:ext cx="794110" cy="38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92909" y="2004008"/>
            <a:ext cx="1432933" cy="130695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Verified Paper Cast Vote Records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1925842" y="2657485"/>
            <a:ext cx="620414" cy="3665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/>
          <p:cNvSpPr/>
          <p:nvPr/>
        </p:nvSpPr>
        <p:spPr>
          <a:xfrm>
            <a:off x="163944" y="6341877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</a:t>
            </a: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 flipV="1">
            <a:off x="1913117" y="6917635"/>
            <a:ext cx="637640" cy="125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/>
          <p:cNvSpPr/>
          <p:nvPr/>
        </p:nvSpPr>
        <p:spPr>
          <a:xfrm>
            <a:off x="10537024" y="4771479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Escalation required?</a:t>
            </a:r>
          </a:p>
        </p:txBody>
      </p:sp>
      <p:sp>
        <p:nvSpPr>
          <p:cNvPr id="50" name="Flowchart: Terminator 49"/>
          <p:cNvSpPr/>
          <p:nvPr/>
        </p:nvSpPr>
        <p:spPr>
          <a:xfrm rot="16200000">
            <a:off x="2597926" y="5340844"/>
            <a:ext cx="3072373" cy="19395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Flowchart: Terminator 51"/>
          <p:cNvSpPr/>
          <p:nvPr/>
        </p:nvSpPr>
        <p:spPr>
          <a:xfrm>
            <a:off x="7646504" y="6656149"/>
            <a:ext cx="2097634" cy="6357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confidence in results</a:t>
            </a:r>
          </a:p>
        </p:txBody>
      </p:sp>
      <p:cxnSp>
        <p:nvCxnSpPr>
          <p:cNvPr id="70" name="Straight Arrow Connector 42"/>
          <p:cNvCxnSpPr>
            <a:stCxn id="63" idx="0"/>
            <a:endCxn id="81" idx="3"/>
          </p:cNvCxnSpPr>
          <p:nvPr/>
        </p:nvCxnSpPr>
        <p:spPr>
          <a:xfrm rot="16200000" flipV="1">
            <a:off x="7359168" y="593830"/>
            <a:ext cx="1544858" cy="681043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15"/>
          <p:cNvGrpSpPr/>
          <p:nvPr/>
        </p:nvGrpSpPr>
        <p:grpSpPr>
          <a:xfrm>
            <a:off x="11331963" y="7010159"/>
            <a:ext cx="434025" cy="427139"/>
            <a:chOff x="4589852" y="4264486"/>
            <a:chExt cx="434025" cy="427139"/>
          </a:xfrm>
        </p:grpSpPr>
        <p:sp>
          <p:nvSpPr>
            <p:cNvPr id="74" name="Donut 73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Flowchart: Terminator 80"/>
          <p:cNvSpPr/>
          <p:nvPr/>
        </p:nvSpPr>
        <p:spPr>
          <a:xfrm>
            <a:off x="2709703" y="2809918"/>
            <a:ext cx="2016674" cy="83340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Retrieve ballot samples per audit rules/standards</a:t>
            </a:r>
          </a:p>
        </p:txBody>
      </p:sp>
      <p:cxnSp>
        <p:nvCxnSpPr>
          <p:cNvPr id="104" name="Straight Arrow Connector 42"/>
          <p:cNvCxnSpPr>
            <a:stCxn id="81" idx="2"/>
            <a:endCxn id="50" idx="0"/>
          </p:cNvCxnSpPr>
          <p:nvPr/>
        </p:nvCxnSpPr>
        <p:spPr>
          <a:xfrm rot="16200000" flipH="1">
            <a:off x="2980338" y="4381025"/>
            <a:ext cx="1794498" cy="319095"/>
          </a:xfrm>
          <a:prstGeom prst="bentConnector4">
            <a:avLst>
              <a:gd name="adj1" fmla="val 47298"/>
              <a:gd name="adj2" fmla="val 3441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lowchart: Terminator 114"/>
          <p:cNvSpPr/>
          <p:nvPr/>
        </p:nvSpPr>
        <p:spPr>
          <a:xfrm>
            <a:off x="4923174" y="3941392"/>
            <a:ext cx="1861940" cy="73646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Perform manual or machine vote recount</a:t>
            </a:r>
          </a:p>
        </p:txBody>
      </p:sp>
      <p:cxnSp>
        <p:nvCxnSpPr>
          <p:cNvPr id="139" name="Straight Arrow Connector 42"/>
          <p:cNvCxnSpPr>
            <a:stCxn id="52" idx="3"/>
            <a:endCxn id="63" idx="1"/>
          </p:cNvCxnSpPr>
          <p:nvPr/>
        </p:nvCxnSpPr>
        <p:spPr>
          <a:xfrm flipV="1">
            <a:off x="9744138" y="5652050"/>
            <a:ext cx="792886" cy="13219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13213594" y="6570307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Artifacts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2775819" y="7084087"/>
            <a:ext cx="470889" cy="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orizontal Scroll 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1214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Account for All Ballots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4/17/2017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Accounting and </a:t>
            </a:r>
            <a:r>
              <a:rPr lang="en-US" sz="1600" b="1" dirty="0" smtClean="0">
                <a:solidFill>
                  <a:schemeClr val="tx1"/>
                </a:solidFill>
              </a:rPr>
              <a:t>Reconciliation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54" idx="0"/>
          </p:cNvCxnSpPr>
          <p:nvPr/>
        </p:nvCxnSpPr>
        <p:spPr>
          <a:xfrm>
            <a:off x="4468336" y="2590927"/>
            <a:ext cx="4721" cy="4315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289371" y="2216943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53017" y="2859593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203844" y="2271281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 List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218045" y="382500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History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917781" y="429729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9408371" y="3619522"/>
            <a:ext cx="1784680" cy="74892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 Exception to Activity Log &amp; Investigate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54" idx="3"/>
            <a:endCxn id="97" idx="1"/>
          </p:cNvCxnSpPr>
          <p:nvPr/>
        </p:nvCxnSpPr>
        <p:spPr>
          <a:xfrm flipV="1">
            <a:off x="5631413" y="3995766"/>
            <a:ext cx="1058176" cy="219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4" idx="2"/>
            <a:endCxn id="40" idx="2"/>
          </p:cNvCxnSpPr>
          <p:nvPr/>
        </p:nvCxnSpPr>
        <p:spPr>
          <a:xfrm rot="16200000" flipH="1">
            <a:off x="5347700" y="4138227"/>
            <a:ext cx="1259242" cy="300852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Revised Activity Logs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smtClean="0">
                <a:solidFill>
                  <a:schemeClr val="tx1"/>
                </a:solidFill>
              </a:rPr>
              <a:t>Poll Worker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Flowchart: Decision 53"/>
          <p:cNvSpPr/>
          <p:nvPr/>
        </p:nvSpPr>
        <p:spPr>
          <a:xfrm>
            <a:off x="3314700" y="3022479"/>
            <a:ext cx="2316713" cy="19903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the counts of ballots received match the voting history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70311" y="443521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&lt;&lt;Info&gt;&gt;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Revised Voting History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71443" y="590376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Decision 96"/>
          <p:cNvSpPr/>
          <p:nvPr/>
        </p:nvSpPr>
        <p:spPr>
          <a:xfrm>
            <a:off x="6689589" y="3115195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the differences match the  exceptions on the </a:t>
            </a:r>
            <a:r>
              <a:rPr lang="en-US" sz="1400" dirty="0" smtClean="0">
                <a:solidFill>
                  <a:schemeClr val="tx1"/>
                </a:solidFill>
              </a:rPr>
              <a:t>activity log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97" idx="3"/>
            <a:endCxn id="86" idx="1"/>
          </p:cNvCxnSpPr>
          <p:nvPr/>
        </p:nvCxnSpPr>
        <p:spPr>
          <a:xfrm flipV="1">
            <a:off x="8689172" y="3993982"/>
            <a:ext cx="719199" cy="17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2"/>
            <a:endCxn id="40" idx="0"/>
          </p:cNvCxnSpPr>
          <p:nvPr/>
        </p:nvCxnSpPr>
        <p:spPr>
          <a:xfrm>
            <a:off x="7689381" y="4876336"/>
            <a:ext cx="9218" cy="11822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631788" y="4104509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809496" y="50387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41" name="Straight Arrow Connector 40"/>
          <p:cNvCxnSpPr>
            <a:stCxn id="50" idx="5"/>
          </p:cNvCxnSpPr>
          <p:nvPr/>
        </p:nvCxnSpPr>
        <p:spPr>
          <a:xfrm>
            <a:off x="1885743" y="7122814"/>
            <a:ext cx="660513" cy="240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/>
          <p:cNvSpPr/>
          <p:nvPr/>
        </p:nvSpPr>
        <p:spPr>
          <a:xfrm>
            <a:off x="136570" y="522104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 </a:t>
            </a:r>
            <a:r>
              <a:rPr lang="en-US" sz="1600" dirty="0" smtClean="0">
                <a:solidFill>
                  <a:schemeClr val="tx1"/>
                </a:solidFill>
              </a:rPr>
              <a:t>Activity Logs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 flipV="1">
            <a:off x="1836306" y="569333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lowchart: Data 49"/>
          <p:cNvSpPr/>
          <p:nvPr/>
        </p:nvSpPr>
        <p:spPr>
          <a:xfrm>
            <a:off x="136570" y="653450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Detailed Ballot Counts</a:t>
            </a:r>
          </a:p>
        </p:txBody>
      </p:sp>
      <p:grpSp>
        <p:nvGrpSpPr>
          <p:cNvPr id="39" name="Group 15"/>
          <p:cNvGrpSpPr/>
          <p:nvPr/>
        </p:nvGrpSpPr>
        <p:grpSpPr>
          <a:xfrm>
            <a:off x="7481586" y="6058543"/>
            <a:ext cx="434025" cy="427139"/>
            <a:chOff x="4589852" y="4264486"/>
            <a:chExt cx="434025" cy="427139"/>
          </a:xfrm>
        </p:grpSpPr>
        <p:sp>
          <p:nvSpPr>
            <p:cNvPr id="40" name="Donut 4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Arrow Connector 42"/>
          <p:cNvCxnSpPr>
            <a:stCxn id="86" idx="2"/>
            <a:endCxn id="40" idx="6"/>
          </p:cNvCxnSpPr>
          <p:nvPr/>
        </p:nvCxnSpPr>
        <p:spPr>
          <a:xfrm rot="5400000">
            <a:off x="8156326" y="4127727"/>
            <a:ext cx="1903671" cy="238510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Horizontal Scroll 5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3798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Certify Results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3/1/2017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cxnSp>
        <p:nvCxnSpPr>
          <p:cNvPr id="13" name="Straight Arrow Connector 12"/>
          <p:cNvCxnSpPr>
            <a:stCxn id="15" idx="4"/>
            <a:endCxn id="39" idx="0"/>
          </p:cNvCxnSpPr>
          <p:nvPr/>
        </p:nvCxnSpPr>
        <p:spPr>
          <a:xfrm>
            <a:off x="4468336" y="2590927"/>
            <a:ext cx="14764" cy="5698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289371" y="2216943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53017" y="2859593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31261" y="3282452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203844" y="2271281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Canvassing Materials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Flowchart: Data 74"/>
          <p:cNvSpPr/>
          <p:nvPr/>
        </p:nvSpPr>
        <p:spPr>
          <a:xfrm>
            <a:off x="218045" y="382500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Voter History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Flowchart: Data 75"/>
          <p:cNvSpPr/>
          <p:nvPr/>
        </p:nvSpPr>
        <p:spPr>
          <a:xfrm>
            <a:off x="13165127" y="269414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Certificate of Election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917781" y="429729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6395441" y="6571418"/>
            <a:ext cx="1580573" cy="9525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Fill out affidavits necessary to certify results </a:t>
            </a:r>
          </a:p>
        </p:txBody>
      </p:sp>
      <p:cxnSp>
        <p:nvCxnSpPr>
          <p:cNvPr id="80" name="Straight Arrow Connector 79"/>
          <p:cNvCxnSpPr>
            <a:stCxn id="39" idx="2"/>
            <a:endCxn id="97" idx="0"/>
          </p:cNvCxnSpPr>
          <p:nvPr/>
        </p:nvCxnSpPr>
        <p:spPr>
          <a:xfrm>
            <a:off x="4483100" y="4025900"/>
            <a:ext cx="32936" cy="7874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7" idx="2"/>
            <a:endCxn id="138" idx="0"/>
          </p:cNvCxnSpPr>
          <p:nvPr/>
        </p:nvCxnSpPr>
        <p:spPr>
          <a:xfrm>
            <a:off x="4516036" y="6146336"/>
            <a:ext cx="28131" cy="8371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Affidavits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&lt;&lt;Role&gt;&gt;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Certifying Authority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Final Results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3594100" y="4813300"/>
            <a:ext cx="1843872" cy="13330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material consistent and complete?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618588" y="6327009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74296" y="50768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45" name="Flowchart: Connector 144"/>
          <p:cNvSpPr/>
          <p:nvPr/>
        </p:nvSpPr>
        <p:spPr>
          <a:xfrm>
            <a:off x="12132091" y="529509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Data 44"/>
          <p:cNvSpPr/>
          <p:nvPr/>
        </p:nvSpPr>
        <p:spPr>
          <a:xfrm>
            <a:off x="43446" y="5221041"/>
            <a:ext cx="2261569" cy="110596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Audit and Reconciliation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>
            <a:off x="2078858" y="5774025"/>
            <a:ext cx="429298" cy="49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Terminator 38"/>
          <p:cNvSpPr/>
          <p:nvPr/>
        </p:nvSpPr>
        <p:spPr>
          <a:xfrm>
            <a:off x="3797299" y="3160742"/>
            <a:ext cx="1371601" cy="86515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Review and validate Material</a:t>
            </a:r>
          </a:p>
        </p:txBody>
      </p:sp>
      <p:sp>
        <p:nvSpPr>
          <p:cNvPr id="62" name="Flowchart: Terminator 61"/>
          <p:cNvSpPr/>
          <p:nvPr/>
        </p:nvSpPr>
        <p:spPr>
          <a:xfrm>
            <a:off x="9555090" y="4060120"/>
            <a:ext cx="1663700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Transfer final </a:t>
            </a:r>
            <a:r>
              <a:rPr lang="en-US" sz="1600" dirty="0" smtClean="0">
                <a:solidFill>
                  <a:schemeClr val="tx1"/>
                </a:solidFill>
              </a:rPr>
              <a:t>required vote </a:t>
            </a:r>
            <a:r>
              <a:rPr lang="en-US" sz="1600" dirty="0">
                <a:solidFill>
                  <a:schemeClr val="tx1"/>
                </a:solidFill>
              </a:rPr>
              <a:t>results data</a:t>
            </a:r>
          </a:p>
        </p:txBody>
      </p:sp>
      <p:cxnSp>
        <p:nvCxnSpPr>
          <p:cNvPr id="100" name="Straight Arrow Connector 42"/>
          <p:cNvCxnSpPr/>
          <p:nvPr/>
        </p:nvCxnSpPr>
        <p:spPr>
          <a:xfrm flipV="1">
            <a:off x="7976014" y="5507243"/>
            <a:ext cx="614108" cy="171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42"/>
          <p:cNvCxnSpPr>
            <a:stCxn id="97" idx="3"/>
            <a:endCxn id="64" idx="1"/>
          </p:cNvCxnSpPr>
          <p:nvPr/>
        </p:nvCxnSpPr>
        <p:spPr>
          <a:xfrm>
            <a:off x="5437972" y="5479818"/>
            <a:ext cx="722301" cy="274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Flowchart: Terminator 120"/>
          <p:cNvSpPr/>
          <p:nvPr/>
        </p:nvSpPr>
        <p:spPr>
          <a:xfrm rot="16200000">
            <a:off x="6526543" y="5188834"/>
            <a:ext cx="4263640" cy="20745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5" name="Flowchart: Terminator 124"/>
          <p:cNvSpPr/>
          <p:nvPr/>
        </p:nvSpPr>
        <p:spPr>
          <a:xfrm>
            <a:off x="9531927" y="5130801"/>
            <a:ext cx="1694873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winners certificate of elections</a:t>
            </a:r>
          </a:p>
        </p:txBody>
      </p:sp>
      <p:sp>
        <p:nvSpPr>
          <p:cNvPr id="126" name="Flowchart: Terminator 125"/>
          <p:cNvSpPr/>
          <p:nvPr/>
        </p:nvSpPr>
        <p:spPr>
          <a:xfrm>
            <a:off x="9531927" y="6134893"/>
            <a:ext cx="1694873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Archive required materials</a:t>
            </a:r>
          </a:p>
        </p:txBody>
      </p:sp>
      <p:cxnSp>
        <p:nvCxnSpPr>
          <p:cNvPr id="135" name="Straight Arrow Connector 42"/>
          <p:cNvCxnSpPr>
            <a:endCxn id="62" idx="1"/>
          </p:cNvCxnSpPr>
          <p:nvPr/>
        </p:nvCxnSpPr>
        <p:spPr>
          <a:xfrm>
            <a:off x="8604961" y="4396437"/>
            <a:ext cx="950129" cy="98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42"/>
          <p:cNvCxnSpPr>
            <a:endCxn id="125" idx="1"/>
          </p:cNvCxnSpPr>
          <p:nvPr/>
        </p:nvCxnSpPr>
        <p:spPr>
          <a:xfrm>
            <a:off x="8762090" y="5476983"/>
            <a:ext cx="76983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42"/>
          <p:cNvCxnSpPr>
            <a:endCxn id="126" idx="1"/>
          </p:cNvCxnSpPr>
          <p:nvPr/>
        </p:nvCxnSpPr>
        <p:spPr>
          <a:xfrm>
            <a:off x="8623300" y="6465092"/>
            <a:ext cx="908627" cy="159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Flowchart: Terminator 137"/>
          <p:cNvSpPr/>
          <p:nvPr/>
        </p:nvSpPr>
        <p:spPr>
          <a:xfrm>
            <a:off x="3651827" y="6983443"/>
            <a:ext cx="1784680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Investigate</a:t>
            </a:r>
          </a:p>
        </p:txBody>
      </p:sp>
      <p:cxnSp>
        <p:nvCxnSpPr>
          <p:cNvPr id="150" name="Straight Arrow Connector 42"/>
          <p:cNvCxnSpPr>
            <a:stCxn id="62" idx="3"/>
            <a:endCxn id="145" idx="2"/>
          </p:cNvCxnSpPr>
          <p:nvPr/>
        </p:nvCxnSpPr>
        <p:spPr>
          <a:xfrm>
            <a:off x="11218790" y="4406302"/>
            <a:ext cx="913301" cy="1075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42"/>
          <p:cNvCxnSpPr>
            <a:stCxn id="125" idx="3"/>
            <a:endCxn id="145" idx="2"/>
          </p:cNvCxnSpPr>
          <p:nvPr/>
        </p:nvCxnSpPr>
        <p:spPr>
          <a:xfrm>
            <a:off x="11226800" y="5476983"/>
            <a:ext cx="905291" cy="51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42"/>
          <p:cNvCxnSpPr>
            <a:stCxn id="126" idx="3"/>
            <a:endCxn id="145" idx="2"/>
          </p:cNvCxnSpPr>
          <p:nvPr/>
        </p:nvCxnSpPr>
        <p:spPr>
          <a:xfrm flipV="1">
            <a:off x="11226800" y="5482090"/>
            <a:ext cx="905291" cy="9989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/>
          <p:cNvSpPr/>
          <p:nvPr/>
        </p:nvSpPr>
        <p:spPr>
          <a:xfrm>
            <a:off x="9555090" y="3035401"/>
            <a:ext cx="1663700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Publicize </a:t>
            </a:r>
            <a:r>
              <a:rPr lang="en-US" sz="1600" dirty="0">
                <a:solidFill>
                  <a:schemeClr val="tx1"/>
                </a:solidFill>
              </a:rPr>
              <a:t>final vote results data</a:t>
            </a:r>
          </a:p>
        </p:txBody>
      </p:sp>
      <p:cxnSp>
        <p:nvCxnSpPr>
          <p:cNvPr id="52" name="Straight Arrow Connector 42"/>
          <p:cNvCxnSpPr>
            <a:endCxn id="49" idx="1"/>
          </p:cNvCxnSpPr>
          <p:nvPr/>
        </p:nvCxnSpPr>
        <p:spPr>
          <a:xfrm flipV="1">
            <a:off x="8733527" y="3381583"/>
            <a:ext cx="821563" cy="158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6160273" y="4840725"/>
            <a:ext cx="1843872" cy="13330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Election Authority also Certifies?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42"/>
          <p:cNvCxnSpPr>
            <a:stCxn id="64" idx="2"/>
            <a:endCxn id="86" idx="0"/>
          </p:cNvCxnSpPr>
          <p:nvPr/>
        </p:nvCxnSpPr>
        <p:spPr>
          <a:xfrm>
            <a:off x="7082209" y="6173761"/>
            <a:ext cx="103519" cy="39765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42"/>
          <p:cNvCxnSpPr/>
          <p:nvPr/>
        </p:nvCxnSpPr>
        <p:spPr>
          <a:xfrm>
            <a:off x="7961699" y="6950890"/>
            <a:ext cx="661689" cy="325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59602" y="605545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59249" y="506280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81" name="Horizontal Scroll 80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cxnSp>
        <p:nvCxnSpPr>
          <p:cNvPr id="54" name="Straight Arrow Connector 42"/>
          <p:cNvCxnSpPr>
            <a:stCxn id="49" idx="3"/>
            <a:endCxn id="145" idx="2"/>
          </p:cNvCxnSpPr>
          <p:nvPr/>
        </p:nvCxnSpPr>
        <p:spPr>
          <a:xfrm>
            <a:off x="11218790" y="3381583"/>
            <a:ext cx="913301" cy="21005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Data Flows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 of data flows between election business processes, and the systems supporting those data flows.</a:t>
            </a:r>
          </a:p>
        </p:txBody>
      </p:sp>
    </p:spTree>
    <p:extLst>
      <p:ext uri="{BB962C8B-B14F-4D97-AF65-F5344CB8AC3E}">
        <p14:creationId xmlns:p14="http://schemas.microsoft.com/office/powerpoint/2010/main" val="11229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3119" y="2420469"/>
            <a:ext cx="12468206" cy="66140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Election Administration</a:t>
            </a:r>
          </a:p>
          <a:p>
            <a:r>
              <a:rPr lang="en-US" sz="2000" b="1" dirty="0"/>
              <a:t>Parent: n/a (root)</a:t>
            </a:r>
          </a:p>
          <a:p>
            <a:r>
              <a:rPr lang="en-US" sz="2000" b="1" dirty="0"/>
              <a:t>Editor: Kenneth Bennett		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9" name="Chevron 38">
            <a:hlinkClick r:id="rId2" action="ppaction://hlinksldjump"/>
          </p:cNvPr>
          <p:cNvSpPr/>
          <p:nvPr/>
        </p:nvSpPr>
        <p:spPr>
          <a:xfrm>
            <a:off x="2357055" y="5053224"/>
            <a:ext cx="3427957" cy="102732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 Election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373244" y="5053224"/>
            <a:ext cx="3427957" cy="10273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Voting</a:t>
            </a:r>
          </a:p>
        </p:txBody>
      </p:sp>
      <p:sp>
        <p:nvSpPr>
          <p:cNvPr id="43" name="Chevron 42"/>
          <p:cNvSpPr/>
          <p:nvPr/>
        </p:nvSpPr>
        <p:spPr>
          <a:xfrm>
            <a:off x="10389433" y="5053224"/>
            <a:ext cx="3427957" cy="102732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Post Election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785012" y="5566884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801201" y="5566884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Dataflow: ????</a:t>
            </a:r>
          </a:p>
          <a:p>
            <a:r>
              <a:rPr lang="en-US" sz="2000" b="1" dirty="0"/>
              <a:t>Parent: ????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04/22/2015</a:t>
            </a:r>
          </a:p>
        </p:txBody>
      </p:sp>
      <p:sp>
        <p:nvSpPr>
          <p:cNvPr id="39" name="Chevron 38"/>
          <p:cNvSpPr/>
          <p:nvPr/>
        </p:nvSpPr>
        <p:spPr>
          <a:xfrm>
            <a:off x="1834475" y="414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A</a:t>
            </a:r>
          </a:p>
        </p:txBody>
      </p:sp>
      <p:sp>
        <p:nvSpPr>
          <p:cNvPr id="43" name="Chevron 42"/>
          <p:cNvSpPr/>
          <p:nvPr/>
        </p:nvSpPr>
        <p:spPr>
          <a:xfrm>
            <a:off x="9255492" y="414103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B</a:t>
            </a:r>
          </a:p>
        </p:txBody>
      </p:sp>
      <p:cxnSp>
        <p:nvCxnSpPr>
          <p:cNvPr id="46" name="Straight Arrow Connector 45"/>
          <p:cNvCxnSpPr>
            <a:stCxn id="39" idx="3"/>
            <a:endCxn id="9" idx="2"/>
          </p:cNvCxnSpPr>
          <p:nvPr/>
        </p:nvCxnSpPr>
        <p:spPr>
          <a:xfrm flipV="1">
            <a:off x="5262432" y="4654697"/>
            <a:ext cx="1262980" cy="30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5"/>
            <a:endCxn id="43" idx="1"/>
          </p:cNvCxnSpPr>
          <p:nvPr/>
        </p:nvCxnSpPr>
        <p:spPr>
          <a:xfrm>
            <a:off x="8362472" y="4654697"/>
            <a:ext cx="140668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6295779" y="4066385"/>
            <a:ext cx="2296326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 package</a:t>
            </a:r>
          </a:p>
        </p:txBody>
      </p:sp>
    </p:spTree>
    <p:extLst>
      <p:ext uri="{BB962C8B-B14F-4D97-AF65-F5344CB8AC3E}">
        <p14:creationId xmlns:p14="http://schemas.microsoft.com/office/powerpoint/2010/main" val="27048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hlinkClick r:id="rId3" action="ppaction://hlinksldjump"/>
          </p:cNvPr>
          <p:cNvSpPr/>
          <p:nvPr/>
        </p:nvSpPr>
        <p:spPr>
          <a:xfrm>
            <a:off x="528255" y="2768600"/>
            <a:ext cx="2468945" cy="3556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 Election</a:t>
            </a:r>
          </a:p>
        </p:txBody>
      </p:sp>
      <p:sp>
        <p:nvSpPr>
          <p:cNvPr id="5" name="Chevron 4">
            <a:hlinkClick r:id="rId3" action="ppaction://hlinksldjump"/>
          </p:cNvPr>
          <p:cNvSpPr/>
          <p:nvPr/>
        </p:nvSpPr>
        <p:spPr>
          <a:xfrm>
            <a:off x="223455" y="278024"/>
            <a:ext cx="2214945" cy="661776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Election Administration</a:t>
            </a: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>
            <a:off x="1165484" y="939800"/>
            <a:ext cx="508344" cy="18288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674245" y="1319424"/>
            <a:ext cx="1627755" cy="407776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Voting</a:t>
            </a:r>
          </a:p>
        </p:txBody>
      </p:sp>
      <p:cxnSp>
        <p:nvCxnSpPr>
          <p:cNvPr id="10" name="Straight Arrow Connector 9"/>
          <p:cNvCxnSpPr>
            <a:stCxn id="5" idx="3"/>
            <a:endCxn id="9" idx="0"/>
          </p:cNvCxnSpPr>
          <p:nvPr/>
        </p:nvCxnSpPr>
        <p:spPr>
          <a:xfrm flipH="1">
            <a:off x="2386179" y="608912"/>
            <a:ext cx="52221" cy="7105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evron 12"/>
          <p:cNvSpPr/>
          <p:nvPr/>
        </p:nvSpPr>
        <p:spPr>
          <a:xfrm>
            <a:off x="2832517" y="252624"/>
            <a:ext cx="1904167" cy="483976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Post Election</a:t>
            </a:r>
          </a:p>
        </p:txBody>
      </p:sp>
      <p:cxnSp>
        <p:nvCxnSpPr>
          <p:cNvPr id="14" name="Straight Arrow Connector 13"/>
          <p:cNvCxnSpPr>
            <a:stCxn id="5" idx="3"/>
            <a:endCxn id="13" idx="1"/>
          </p:cNvCxnSpPr>
          <p:nvPr/>
        </p:nvCxnSpPr>
        <p:spPr>
          <a:xfrm flipV="1">
            <a:off x="2438400" y="494612"/>
            <a:ext cx="636105" cy="1143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hevron 16"/>
          <p:cNvSpPr/>
          <p:nvPr/>
        </p:nvSpPr>
        <p:spPr>
          <a:xfrm>
            <a:off x="558800" y="3346092"/>
            <a:ext cx="2438401" cy="38770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Manage Voters</a:t>
            </a:r>
          </a:p>
        </p:txBody>
      </p:sp>
      <p:sp>
        <p:nvSpPr>
          <p:cNvPr id="18" name="Chevron 17"/>
          <p:cNvSpPr/>
          <p:nvPr/>
        </p:nvSpPr>
        <p:spPr>
          <a:xfrm>
            <a:off x="812799" y="4495801"/>
            <a:ext cx="2362201" cy="5842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Geographic Data</a:t>
            </a:r>
          </a:p>
        </p:txBody>
      </p:sp>
      <p:sp>
        <p:nvSpPr>
          <p:cNvPr id="19" name="Chevron 18"/>
          <p:cNvSpPr/>
          <p:nvPr/>
        </p:nvSpPr>
        <p:spPr>
          <a:xfrm>
            <a:off x="967787" y="8448056"/>
            <a:ext cx="3070813" cy="568944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Contests and Candidates</a:t>
            </a:r>
          </a:p>
        </p:txBody>
      </p:sp>
      <p:sp>
        <p:nvSpPr>
          <p:cNvPr id="20" name="Chevron 19"/>
          <p:cNvSpPr/>
          <p:nvPr/>
        </p:nvSpPr>
        <p:spPr>
          <a:xfrm>
            <a:off x="838200" y="5257801"/>
            <a:ext cx="2590800" cy="8128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Voting Materials and Equipment</a:t>
            </a:r>
          </a:p>
        </p:txBody>
      </p:sp>
      <p:sp>
        <p:nvSpPr>
          <p:cNvPr id="21" name="Chevron 20"/>
          <p:cNvSpPr/>
          <p:nvPr/>
        </p:nvSpPr>
        <p:spPr>
          <a:xfrm>
            <a:off x="1026637" y="9191468"/>
            <a:ext cx="2834164" cy="409732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Establish Voting Locations</a:t>
            </a:r>
          </a:p>
        </p:txBody>
      </p:sp>
      <p:cxnSp>
        <p:nvCxnSpPr>
          <p:cNvPr id="22" name="Straight Arrow Connector 54"/>
          <p:cNvCxnSpPr>
            <a:stCxn id="4" idx="1"/>
            <a:endCxn id="17" idx="1"/>
          </p:cNvCxnSpPr>
          <p:nvPr/>
        </p:nvCxnSpPr>
        <p:spPr>
          <a:xfrm rot="10800000" flipH="1" flipV="1">
            <a:off x="706054" y="2946400"/>
            <a:ext cx="46599" cy="593546"/>
          </a:xfrm>
          <a:prstGeom prst="bentConnector3">
            <a:avLst>
              <a:gd name="adj1" fmla="val -87212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" idx="1"/>
            <a:endCxn id="18" idx="1"/>
          </p:cNvCxnSpPr>
          <p:nvPr/>
        </p:nvCxnSpPr>
        <p:spPr>
          <a:xfrm rot="10800000" flipH="1" flipV="1">
            <a:off x="706055" y="2946399"/>
            <a:ext cx="398844" cy="1841501"/>
          </a:xfrm>
          <a:prstGeom prst="bentConnector3">
            <a:avLst>
              <a:gd name="adj1" fmla="val -10189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4"/>
          <p:cNvCxnSpPr>
            <a:stCxn id="4" idx="1"/>
            <a:endCxn id="20" idx="1"/>
          </p:cNvCxnSpPr>
          <p:nvPr/>
        </p:nvCxnSpPr>
        <p:spPr>
          <a:xfrm rot="10800000" flipH="1" flipV="1">
            <a:off x="706054" y="2946399"/>
            <a:ext cx="538545" cy="2717801"/>
          </a:xfrm>
          <a:prstGeom prst="bentConnector3">
            <a:avLst>
              <a:gd name="adj1" fmla="val -75463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4"/>
          <p:cNvCxnSpPr>
            <a:stCxn id="4" idx="1"/>
            <a:endCxn id="19" idx="1"/>
          </p:cNvCxnSpPr>
          <p:nvPr/>
        </p:nvCxnSpPr>
        <p:spPr>
          <a:xfrm rot="10800000" flipH="1" flipV="1">
            <a:off x="706055" y="2946400"/>
            <a:ext cx="546204" cy="5786128"/>
          </a:xfrm>
          <a:prstGeom prst="bentConnector3">
            <a:avLst>
              <a:gd name="adj1" fmla="val -7440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54"/>
          <p:cNvCxnSpPr>
            <a:stCxn id="4" idx="1"/>
            <a:endCxn id="21" idx="1"/>
          </p:cNvCxnSpPr>
          <p:nvPr/>
        </p:nvCxnSpPr>
        <p:spPr>
          <a:xfrm rot="10800000" flipH="1" flipV="1">
            <a:off x="706055" y="2946400"/>
            <a:ext cx="525448" cy="6449934"/>
          </a:xfrm>
          <a:prstGeom prst="bentConnector3">
            <a:avLst>
              <a:gd name="adj1" fmla="val -7734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hevron 45"/>
          <p:cNvSpPr/>
          <p:nvPr/>
        </p:nvSpPr>
        <p:spPr>
          <a:xfrm>
            <a:off x="3486925" y="1117600"/>
            <a:ext cx="1872475" cy="355600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In Person</a:t>
            </a:r>
          </a:p>
        </p:txBody>
      </p:sp>
      <p:sp>
        <p:nvSpPr>
          <p:cNvPr id="47" name="Chevron 46"/>
          <p:cNvSpPr/>
          <p:nvPr/>
        </p:nvSpPr>
        <p:spPr>
          <a:xfrm>
            <a:off x="3486925" y="1498600"/>
            <a:ext cx="1821675" cy="2794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Remotely</a:t>
            </a:r>
          </a:p>
        </p:txBody>
      </p:sp>
      <p:cxnSp>
        <p:nvCxnSpPr>
          <p:cNvPr id="49" name="Straight Arrow Connector 54"/>
          <p:cNvCxnSpPr>
            <a:stCxn id="9" idx="3"/>
            <a:endCxn id="46" idx="1"/>
          </p:cNvCxnSpPr>
          <p:nvPr/>
        </p:nvCxnSpPr>
        <p:spPr>
          <a:xfrm flipV="1">
            <a:off x="3302000" y="1295400"/>
            <a:ext cx="362725" cy="2279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4"/>
          <p:cNvCxnSpPr>
            <a:stCxn id="9" idx="3"/>
            <a:endCxn id="47" idx="1"/>
          </p:cNvCxnSpPr>
          <p:nvPr/>
        </p:nvCxnSpPr>
        <p:spPr>
          <a:xfrm>
            <a:off x="3302000" y="1523312"/>
            <a:ext cx="324625" cy="1149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hevron 59"/>
          <p:cNvSpPr/>
          <p:nvPr/>
        </p:nvSpPr>
        <p:spPr>
          <a:xfrm>
            <a:off x="5546866" y="695280"/>
            <a:ext cx="2302865" cy="59839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61" name="Chevron 60"/>
          <p:cNvSpPr/>
          <p:nvPr/>
        </p:nvSpPr>
        <p:spPr>
          <a:xfrm>
            <a:off x="5708451" y="-177051"/>
            <a:ext cx="2095597" cy="35410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Wrap Up Election</a:t>
            </a:r>
          </a:p>
        </p:txBody>
      </p:sp>
      <p:cxnSp>
        <p:nvCxnSpPr>
          <p:cNvPr id="62" name="Straight Arrow Connector 54"/>
          <p:cNvCxnSpPr>
            <a:stCxn id="13" idx="3"/>
            <a:endCxn id="129" idx="1"/>
          </p:cNvCxnSpPr>
          <p:nvPr/>
        </p:nvCxnSpPr>
        <p:spPr>
          <a:xfrm flipV="1">
            <a:off x="4736684" y="437731"/>
            <a:ext cx="971627" cy="56881"/>
          </a:xfrm>
          <a:prstGeom prst="bentConnector3">
            <a:avLst>
              <a:gd name="adj1" fmla="val 5588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13" idx="3"/>
            <a:endCxn id="60" idx="1"/>
          </p:cNvCxnSpPr>
          <p:nvPr/>
        </p:nvCxnSpPr>
        <p:spPr>
          <a:xfrm>
            <a:off x="4736684" y="494612"/>
            <a:ext cx="1109381" cy="4998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hevron 71"/>
          <p:cNvSpPr/>
          <p:nvPr/>
        </p:nvSpPr>
        <p:spPr>
          <a:xfrm>
            <a:off x="3439283" y="3350514"/>
            <a:ext cx="2047117" cy="383286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Chevron 72"/>
          <p:cNvSpPr/>
          <p:nvPr/>
        </p:nvSpPr>
        <p:spPr>
          <a:xfrm>
            <a:off x="3425791" y="3757288"/>
            <a:ext cx="2263809" cy="40831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Voter Roll</a:t>
            </a:r>
          </a:p>
        </p:txBody>
      </p:sp>
      <p:sp>
        <p:nvSpPr>
          <p:cNvPr id="74" name="Chevron 73"/>
          <p:cNvSpPr/>
          <p:nvPr/>
        </p:nvSpPr>
        <p:spPr>
          <a:xfrm>
            <a:off x="3425791" y="4183072"/>
            <a:ext cx="2187609" cy="36352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Precinct Voters</a:t>
            </a:r>
          </a:p>
        </p:txBody>
      </p:sp>
      <p:cxnSp>
        <p:nvCxnSpPr>
          <p:cNvPr id="75" name="Straight Arrow Connector 54"/>
          <p:cNvCxnSpPr>
            <a:stCxn id="17" idx="3"/>
            <a:endCxn id="72" idx="1"/>
          </p:cNvCxnSpPr>
          <p:nvPr/>
        </p:nvCxnSpPr>
        <p:spPr>
          <a:xfrm>
            <a:off x="2997201" y="3539946"/>
            <a:ext cx="633725" cy="22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54"/>
          <p:cNvCxnSpPr>
            <a:stCxn id="17" idx="3"/>
            <a:endCxn id="73" idx="1"/>
          </p:cNvCxnSpPr>
          <p:nvPr/>
        </p:nvCxnSpPr>
        <p:spPr>
          <a:xfrm>
            <a:off x="2997201" y="3539946"/>
            <a:ext cx="632746" cy="4214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54"/>
          <p:cNvCxnSpPr>
            <a:stCxn id="17" idx="3"/>
            <a:endCxn id="74" idx="1"/>
          </p:cNvCxnSpPr>
          <p:nvPr/>
        </p:nvCxnSpPr>
        <p:spPr>
          <a:xfrm>
            <a:off x="2997201" y="3539946"/>
            <a:ext cx="610354" cy="8248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hevron 86"/>
          <p:cNvSpPr/>
          <p:nvPr/>
        </p:nvSpPr>
        <p:spPr>
          <a:xfrm>
            <a:off x="8521971" y="5473900"/>
            <a:ext cx="3238229" cy="4189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 Boundaries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Chevron 87"/>
          <p:cNvSpPr/>
          <p:nvPr/>
        </p:nvSpPr>
        <p:spPr>
          <a:xfrm>
            <a:off x="8536282" y="5905700"/>
            <a:ext cx="3300118" cy="3173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sp>
        <p:nvSpPr>
          <p:cNvPr id="89" name="Chevron 88"/>
          <p:cNvSpPr/>
          <p:nvPr/>
        </p:nvSpPr>
        <p:spPr>
          <a:xfrm>
            <a:off x="8471171" y="6258262"/>
            <a:ext cx="3212829" cy="3711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Precinct Boundaries</a:t>
            </a:r>
          </a:p>
        </p:txBody>
      </p:sp>
      <p:sp>
        <p:nvSpPr>
          <p:cNvPr id="90" name="Chevron 89"/>
          <p:cNvSpPr/>
          <p:nvPr/>
        </p:nvSpPr>
        <p:spPr>
          <a:xfrm>
            <a:off x="8510883" y="6639262"/>
            <a:ext cx="3147717" cy="3457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Index Addresses to Precincts</a:t>
            </a:r>
          </a:p>
        </p:txBody>
      </p:sp>
      <p:cxnSp>
        <p:nvCxnSpPr>
          <p:cNvPr id="109" name="Straight Arrow Connector 54"/>
          <p:cNvCxnSpPr>
            <a:stCxn id="18" idx="3"/>
            <a:endCxn id="90" idx="1"/>
          </p:cNvCxnSpPr>
          <p:nvPr/>
        </p:nvCxnSpPr>
        <p:spPr>
          <a:xfrm>
            <a:off x="3175000" y="4787901"/>
            <a:ext cx="5508752" cy="2024230"/>
          </a:xfrm>
          <a:prstGeom prst="bentConnector3">
            <a:avLst>
              <a:gd name="adj1" fmla="val 9334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54"/>
          <p:cNvCxnSpPr>
            <a:stCxn id="18" idx="3"/>
            <a:endCxn id="89" idx="1"/>
          </p:cNvCxnSpPr>
          <p:nvPr/>
        </p:nvCxnSpPr>
        <p:spPr>
          <a:xfrm>
            <a:off x="3175000" y="4787901"/>
            <a:ext cx="5481740" cy="1655930"/>
          </a:xfrm>
          <a:prstGeom prst="bentConnector3">
            <a:avLst>
              <a:gd name="adj1" fmla="val 9309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54"/>
          <p:cNvCxnSpPr>
            <a:stCxn id="18" idx="3"/>
            <a:endCxn id="88" idx="1"/>
          </p:cNvCxnSpPr>
          <p:nvPr/>
        </p:nvCxnSpPr>
        <p:spPr>
          <a:xfrm>
            <a:off x="3175000" y="4787901"/>
            <a:ext cx="5519932" cy="1276449"/>
          </a:xfrm>
          <a:prstGeom prst="bentConnector3">
            <a:avLst>
              <a:gd name="adj1" fmla="val 9279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hevron 132"/>
          <p:cNvSpPr/>
          <p:nvPr/>
        </p:nvSpPr>
        <p:spPr>
          <a:xfrm>
            <a:off x="2118461" y="7543800"/>
            <a:ext cx="1920139" cy="3810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Lay Out Ballots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Chevron 133"/>
          <p:cNvSpPr/>
          <p:nvPr/>
        </p:nvSpPr>
        <p:spPr>
          <a:xfrm>
            <a:off x="2065803" y="7141182"/>
            <a:ext cx="1718798" cy="32641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Print Ballots</a:t>
            </a:r>
          </a:p>
        </p:txBody>
      </p:sp>
      <p:sp>
        <p:nvSpPr>
          <p:cNvPr id="135" name="Chevron 134"/>
          <p:cNvSpPr/>
          <p:nvPr/>
        </p:nvSpPr>
        <p:spPr>
          <a:xfrm>
            <a:off x="2130437" y="6426200"/>
            <a:ext cx="2035163" cy="6096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Publish Sample Ballots</a:t>
            </a:r>
          </a:p>
        </p:txBody>
      </p:sp>
      <p:sp>
        <p:nvSpPr>
          <p:cNvPr id="136" name="Chevron 135"/>
          <p:cNvSpPr/>
          <p:nvPr/>
        </p:nvSpPr>
        <p:spPr>
          <a:xfrm>
            <a:off x="5625445" y="6556481"/>
            <a:ext cx="2451755" cy="5555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Electronic Voting Devices</a:t>
            </a:r>
          </a:p>
        </p:txBody>
      </p:sp>
      <p:sp>
        <p:nvSpPr>
          <p:cNvPr id="137" name="Chevron 136"/>
          <p:cNvSpPr/>
          <p:nvPr/>
        </p:nvSpPr>
        <p:spPr>
          <a:xfrm>
            <a:off x="5594929" y="7569200"/>
            <a:ext cx="2456872" cy="3302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Poll Books</a:t>
            </a:r>
          </a:p>
        </p:txBody>
      </p:sp>
      <p:sp>
        <p:nvSpPr>
          <p:cNvPr id="138" name="Chevron 137"/>
          <p:cNvSpPr/>
          <p:nvPr/>
        </p:nvSpPr>
        <p:spPr>
          <a:xfrm>
            <a:off x="5602983" y="7162541"/>
            <a:ext cx="2906018" cy="38125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Create Eligible Voter List</a:t>
            </a:r>
          </a:p>
        </p:txBody>
      </p:sp>
      <p:sp>
        <p:nvSpPr>
          <p:cNvPr id="139" name="Chevron 138"/>
          <p:cNvSpPr/>
          <p:nvPr/>
        </p:nvSpPr>
        <p:spPr>
          <a:xfrm>
            <a:off x="5556809" y="7916296"/>
            <a:ext cx="3307791" cy="6181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Logic &amp; Accuracy Testing/Report Validation????</a:t>
            </a:r>
          </a:p>
        </p:txBody>
      </p:sp>
      <p:cxnSp>
        <p:nvCxnSpPr>
          <p:cNvPr id="152" name="Straight Arrow Connector 54"/>
          <p:cNvCxnSpPr>
            <a:stCxn id="18" idx="3"/>
            <a:endCxn id="87" idx="1"/>
          </p:cNvCxnSpPr>
          <p:nvPr/>
        </p:nvCxnSpPr>
        <p:spPr>
          <a:xfrm>
            <a:off x="3175000" y="4787901"/>
            <a:ext cx="5556421" cy="895449"/>
          </a:xfrm>
          <a:prstGeom prst="bentConnector3">
            <a:avLst>
              <a:gd name="adj1" fmla="val 9205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54"/>
          <p:cNvCxnSpPr>
            <a:stCxn id="20" idx="3"/>
            <a:endCxn id="139" idx="1"/>
          </p:cNvCxnSpPr>
          <p:nvPr/>
        </p:nvCxnSpPr>
        <p:spPr>
          <a:xfrm>
            <a:off x="3429000" y="5664201"/>
            <a:ext cx="2436861" cy="25611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54"/>
          <p:cNvCxnSpPr>
            <a:stCxn id="20" idx="3"/>
            <a:endCxn id="137" idx="1"/>
          </p:cNvCxnSpPr>
          <p:nvPr/>
        </p:nvCxnSpPr>
        <p:spPr>
          <a:xfrm>
            <a:off x="3429000" y="5664201"/>
            <a:ext cx="2331029" cy="20700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54"/>
          <p:cNvCxnSpPr>
            <a:stCxn id="20" idx="3"/>
            <a:endCxn id="138" idx="1"/>
          </p:cNvCxnSpPr>
          <p:nvPr/>
        </p:nvCxnSpPr>
        <p:spPr>
          <a:xfrm>
            <a:off x="3429000" y="5664201"/>
            <a:ext cx="2364613" cy="16889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54"/>
          <p:cNvCxnSpPr>
            <a:stCxn id="20" idx="3"/>
            <a:endCxn id="136" idx="1"/>
          </p:cNvCxnSpPr>
          <p:nvPr/>
        </p:nvCxnSpPr>
        <p:spPr>
          <a:xfrm>
            <a:off x="3429000" y="5664201"/>
            <a:ext cx="2474205" cy="11700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54"/>
          <p:cNvCxnSpPr>
            <a:stCxn id="20" idx="2"/>
            <a:endCxn id="133" idx="1"/>
          </p:cNvCxnSpPr>
          <p:nvPr/>
        </p:nvCxnSpPr>
        <p:spPr>
          <a:xfrm rot="16200000" flipH="1">
            <a:off x="1287831" y="6713169"/>
            <a:ext cx="1663699" cy="37856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54"/>
          <p:cNvCxnSpPr>
            <a:stCxn id="20" idx="2"/>
            <a:endCxn id="135" idx="1"/>
          </p:cNvCxnSpPr>
          <p:nvPr/>
        </p:nvCxnSpPr>
        <p:spPr>
          <a:xfrm rot="16200000" flipH="1">
            <a:off x="1852619" y="6148381"/>
            <a:ext cx="660399" cy="50483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54"/>
          <p:cNvCxnSpPr>
            <a:stCxn id="20" idx="2"/>
            <a:endCxn id="134" idx="1"/>
          </p:cNvCxnSpPr>
          <p:nvPr/>
        </p:nvCxnSpPr>
        <p:spPr>
          <a:xfrm rot="16200000" flipH="1">
            <a:off x="1462811" y="6538190"/>
            <a:ext cx="1233790" cy="29861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Chevron 196"/>
          <p:cNvSpPr/>
          <p:nvPr/>
        </p:nvSpPr>
        <p:spPr>
          <a:xfrm>
            <a:off x="9776369" y="8532114"/>
            <a:ext cx="3584032" cy="30708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Election Service Requests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8" name="Chevron 197"/>
          <p:cNvSpPr/>
          <p:nvPr/>
        </p:nvSpPr>
        <p:spPr>
          <a:xfrm>
            <a:off x="9662637" y="8215996"/>
            <a:ext cx="2275363" cy="3438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Referendum</a:t>
            </a:r>
          </a:p>
        </p:txBody>
      </p:sp>
      <p:sp>
        <p:nvSpPr>
          <p:cNvPr id="199" name="Chevron 198"/>
          <p:cNvSpPr/>
          <p:nvPr/>
        </p:nvSpPr>
        <p:spPr>
          <a:xfrm>
            <a:off x="9624189" y="7899400"/>
            <a:ext cx="2136011" cy="2794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Signatures</a:t>
            </a:r>
          </a:p>
        </p:txBody>
      </p:sp>
      <p:sp>
        <p:nvSpPr>
          <p:cNvPr id="200" name="Chevron 199"/>
          <p:cNvSpPr/>
          <p:nvPr/>
        </p:nvSpPr>
        <p:spPr>
          <a:xfrm>
            <a:off x="9586437" y="7655262"/>
            <a:ext cx="3697763" cy="294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Contests and Candidates</a:t>
            </a:r>
          </a:p>
        </p:txBody>
      </p:sp>
      <p:sp>
        <p:nvSpPr>
          <p:cNvPr id="201" name="Chevron 200"/>
          <p:cNvSpPr/>
          <p:nvPr/>
        </p:nvSpPr>
        <p:spPr>
          <a:xfrm>
            <a:off x="9801767" y="8825596"/>
            <a:ext cx="3152233" cy="3184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Offices/Referendum</a:t>
            </a:r>
          </a:p>
        </p:txBody>
      </p:sp>
      <p:cxnSp>
        <p:nvCxnSpPr>
          <p:cNvPr id="222" name="Straight Arrow Connector 54"/>
          <p:cNvCxnSpPr>
            <a:stCxn id="19" idx="3"/>
            <a:endCxn id="200" idx="1"/>
          </p:cNvCxnSpPr>
          <p:nvPr/>
        </p:nvCxnSpPr>
        <p:spPr>
          <a:xfrm flipV="1">
            <a:off x="4038600" y="7802731"/>
            <a:ext cx="5695306" cy="929797"/>
          </a:xfrm>
          <a:prstGeom prst="bentConnector3">
            <a:avLst>
              <a:gd name="adj1" fmla="val 9370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54"/>
          <p:cNvCxnSpPr>
            <a:stCxn id="19" idx="3"/>
            <a:endCxn id="199" idx="1"/>
          </p:cNvCxnSpPr>
          <p:nvPr/>
        </p:nvCxnSpPr>
        <p:spPr>
          <a:xfrm flipV="1">
            <a:off x="4038600" y="8039100"/>
            <a:ext cx="5725289" cy="693428"/>
          </a:xfrm>
          <a:prstGeom prst="bentConnector3">
            <a:avLst>
              <a:gd name="adj1" fmla="val 9347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54"/>
          <p:cNvCxnSpPr>
            <a:stCxn id="19" idx="3"/>
            <a:endCxn id="198" idx="1"/>
          </p:cNvCxnSpPr>
          <p:nvPr/>
        </p:nvCxnSpPr>
        <p:spPr>
          <a:xfrm flipV="1">
            <a:off x="4038600" y="8387898"/>
            <a:ext cx="5795939" cy="344630"/>
          </a:xfrm>
          <a:prstGeom prst="bentConnector3">
            <a:avLst>
              <a:gd name="adj1" fmla="val 9250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54"/>
          <p:cNvCxnSpPr>
            <a:stCxn id="19" idx="3"/>
            <a:endCxn id="197" idx="1"/>
          </p:cNvCxnSpPr>
          <p:nvPr/>
        </p:nvCxnSpPr>
        <p:spPr>
          <a:xfrm flipV="1">
            <a:off x="4038600" y="8685657"/>
            <a:ext cx="5891312" cy="46871"/>
          </a:xfrm>
          <a:prstGeom prst="bentConnector3">
            <a:avLst>
              <a:gd name="adj1" fmla="val 8923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54"/>
          <p:cNvCxnSpPr>
            <a:stCxn id="19" idx="3"/>
            <a:endCxn id="201" idx="1"/>
          </p:cNvCxnSpPr>
          <p:nvPr/>
        </p:nvCxnSpPr>
        <p:spPr>
          <a:xfrm>
            <a:off x="4038600" y="8732528"/>
            <a:ext cx="5922369" cy="252270"/>
          </a:xfrm>
          <a:prstGeom prst="bentConnector3">
            <a:avLst>
              <a:gd name="adj1" fmla="val 8988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Chevron 247"/>
          <p:cNvSpPr/>
          <p:nvPr/>
        </p:nvSpPr>
        <p:spPr>
          <a:xfrm>
            <a:off x="7524725" y="9552527"/>
            <a:ext cx="3092475" cy="3026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249" name="Chevron 248"/>
          <p:cNvSpPr/>
          <p:nvPr/>
        </p:nvSpPr>
        <p:spPr>
          <a:xfrm>
            <a:off x="11007515" y="9527127"/>
            <a:ext cx="3419685" cy="30267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Voting Locations</a:t>
            </a:r>
          </a:p>
        </p:txBody>
      </p:sp>
      <p:sp>
        <p:nvSpPr>
          <p:cNvPr id="250" name="Chevron 249"/>
          <p:cNvSpPr/>
          <p:nvPr/>
        </p:nvSpPr>
        <p:spPr>
          <a:xfrm>
            <a:off x="4355703" y="9577927"/>
            <a:ext cx="2705497" cy="30267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Poll Workers</a:t>
            </a:r>
          </a:p>
        </p:txBody>
      </p:sp>
      <p:cxnSp>
        <p:nvCxnSpPr>
          <p:cNvPr id="251" name="Straight Arrow Connector 54"/>
          <p:cNvCxnSpPr>
            <a:stCxn id="21" idx="3"/>
            <a:endCxn id="249" idx="1"/>
          </p:cNvCxnSpPr>
          <p:nvPr/>
        </p:nvCxnSpPr>
        <p:spPr>
          <a:xfrm>
            <a:off x="3860801" y="9396334"/>
            <a:ext cx="7298051" cy="282130"/>
          </a:xfrm>
          <a:prstGeom prst="bentConnector3">
            <a:avLst>
              <a:gd name="adj1" fmla="val 9489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54"/>
          <p:cNvCxnSpPr>
            <a:stCxn id="21" idx="3"/>
            <a:endCxn id="250" idx="1"/>
          </p:cNvCxnSpPr>
          <p:nvPr/>
        </p:nvCxnSpPr>
        <p:spPr>
          <a:xfrm>
            <a:off x="3860801" y="9396334"/>
            <a:ext cx="646239" cy="3329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54"/>
          <p:cNvCxnSpPr>
            <a:stCxn id="21" idx="3"/>
            <a:endCxn id="248" idx="1"/>
          </p:cNvCxnSpPr>
          <p:nvPr/>
        </p:nvCxnSpPr>
        <p:spPr>
          <a:xfrm>
            <a:off x="3860801" y="9396334"/>
            <a:ext cx="3815261" cy="307530"/>
          </a:xfrm>
          <a:prstGeom prst="bentConnector3">
            <a:avLst>
              <a:gd name="adj1" fmla="val 8927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Chevron 264"/>
          <p:cNvSpPr/>
          <p:nvPr/>
        </p:nvSpPr>
        <p:spPr>
          <a:xfrm>
            <a:off x="11353386" y="2669127"/>
            <a:ext cx="2591213" cy="3280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 Voting Location</a:t>
            </a:r>
          </a:p>
        </p:txBody>
      </p:sp>
      <p:sp>
        <p:nvSpPr>
          <p:cNvPr id="266" name="Chevron 265"/>
          <p:cNvSpPr/>
          <p:nvPr/>
        </p:nvSpPr>
        <p:spPr>
          <a:xfrm>
            <a:off x="11356375" y="3024727"/>
            <a:ext cx="2461225" cy="3280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Submit Ballot</a:t>
            </a:r>
          </a:p>
        </p:txBody>
      </p:sp>
      <p:sp>
        <p:nvSpPr>
          <p:cNvPr id="267" name="Chevron 266"/>
          <p:cNvSpPr/>
          <p:nvPr/>
        </p:nvSpPr>
        <p:spPr>
          <a:xfrm>
            <a:off x="11384764" y="3380327"/>
            <a:ext cx="2483635" cy="404273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Close Voting Location</a:t>
            </a:r>
          </a:p>
        </p:txBody>
      </p:sp>
      <p:cxnSp>
        <p:nvCxnSpPr>
          <p:cNvPr id="268" name="Straight Arrow Connector 54"/>
          <p:cNvCxnSpPr>
            <a:stCxn id="46" idx="3"/>
            <a:endCxn id="265" idx="1"/>
          </p:cNvCxnSpPr>
          <p:nvPr/>
        </p:nvCxnSpPr>
        <p:spPr>
          <a:xfrm>
            <a:off x="5359400" y="1295400"/>
            <a:ext cx="6158023" cy="15377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54"/>
          <p:cNvCxnSpPr>
            <a:stCxn id="46" idx="3"/>
            <a:endCxn id="267" idx="1"/>
          </p:cNvCxnSpPr>
          <p:nvPr/>
        </p:nvCxnSpPr>
        <p:spPr>
          <a:xfrm>
            <a:off x="5359400" y="1295400"/>
            <a:ext cx="6227501" cy="2287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54"/>
          <p:cNvCxnSpPr>
            <a:stCxn id="46" idx="3"/>
            <a:endCxn id="266" idx="1"/>
          </p:cNvCxnSpPr>
          <p:nvPr/>
        </p:nvCxnSpPr>
        <p:spPr>
          <a:xfrm>
            <a:off x="5359400" y="1295400"/>
            <a:ext cx="6161012" cy="18933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Chevron 277"/>
          <p:cNvSpPr/>
          <p:nvPr/>
        </p:nvSpPr>
        <p:spPr>
          <a:xfrm>
            <a:off x="5458103" y="2230408"/>
            <a:ext cx="2746097" cy="30959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Electronically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Chevron 278"/>
          <p:cNvSpPr/>
          <p:nvPr/>
        </p:nvSpPr>
        <p:spPr>
          <a:xfrm>
            <a:off x="5411242" y="2915168"/>
            <a:ext cx="2792958" cy="33603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Return Ballot</a:t>
            </a:r>
          </a:p>
        </p:txBody>
      </p:sp>
      <p:sp>
        <p:nvSpPr>
          <p:cNvPr id="280" name="Chevron 279"/>
          <p:cNvSpPr/>
          <p:nvPr/>
        </p:nvSpPr>
        <p:spPr>
          <a:xfrm>
            <a:off x="5411243" y="1891227"/>
            <a:ext cx="3021557" cy="3185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Remote Voter List</a:t>
            </a:r>
          </a:p>
        </p:txBody>
      </p:sp>
      <p:sp>
        <p:nvSpPr>
          <p:cNvPr id="281" name="Chevron 280"/>
          <p:cNvSpPr/>
          <p:nvPr/>
        </p:nvSpPr>
        <p:spPr>
          <a:xfrm>
            <a:off x="5460093" y="2589382"/>
            <a:ext cx="2210707" cy="280818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by Mail</a:t>
            </a:r>
          </a:p>
        </p:txBody>
      </p:sp>
      <p:cxnSp>
        <p:nvCxnSpPr>
          <p:cNvPr id="290" name="Straight Arrow Connector 54"/>
          <p:cNvCxnSpPr>
            <a:stCxn id="47" idx="2"/>
            <a:endCxn id="280" idx="1"/>
          </p:cNvCxnSpPr>
          <p:nvPr/>
        </p:nvCxnSpPr>
        <p:spPr>
          <a:xfrm rot="16200000" flipH="1">
            <a:off x="4812964" y="1292948"/>
            <a:ext cx="272514" cy="124261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54"/>
          <p:cNvCxnSpPr>
            <a:stCxn id="47" idx="2"/>
            <a:endCxn id="278" idx="1"/>
          </p:cNvCxnSpPr>
          <p:nvPr/>
        </p:nvCxnSpPr>
        <p:spPr>
          <a:xfrm rot="16200000" flipH="1">
            <a:off x="4666804" y="1439109"/>
            <a:ext cx="607204" cy="128498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54"/>
          <p:cNvCxnSpPr>
            <a:stCxn id="47" idx="2"/>
            <a:endCxn id="281" idx="1"/>
          </p:cNvCxnSpPr>
          <p:nvPr/>
        </p:nvCxnSpPr>
        <p:spPr>
          <a:xfrm rot="16200000" flipH="1">
            <a:off x="4488312" y="1617600"/>
            <a:ext cx="951791" cy="127258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54"/>
          <p:cNvCxnSpPr>
            <a:stCxn id="47" idx="2"/>
            <a:endCxn id="279" idx="1"/>
          </p:cNvCxnSpPr>
          <p:nvPr/>
        </p:nvCxnSpPr>
        <p:spPr>
          <a:xfrm rot="16200000" flipH="1">
            <a:off x="4300993" y="1804919"/>
            <a:ext cx="1305184" cy="12513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Chevron 339"/>
          <p:cNvSpPr/>
          <p:nvPr/>
        </p:nvSpPr>
        <p:spPr>
          <a:xfrm>
            <a:off x="8736233" y="1043021"/>
            <a:ext cx="1423767" cy="328579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1" name="Chevron 340"/>
          <p:cNvSpPr/>
          <p:nvPr/>
        </p:nvSpPr>
        <p:spPr>
          <a:xfrm>
            <a:off x="8761529" y="1697865"/>
            <a:ext cx="2287471" cy="334135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sp>
        <p:nvSpPr>
          <p:cNvPr id="342" name="Chevron 341"/>
          <p:cNvSpPr/>
          <p:nvPr/>
        </p:nvSpPr>
        <p:spPr>
          <a:xfrm>
            <a:off x="8732915" y="2345670"/>
            <a:ext cx="2011285" cy="32133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sp>
        <p:nvSpPr>
          <p:cNvPr id="343" name="Chevron 342"/>
          <p:cNvSpPr/>
          <p:nvPr/>
        </p:nvSpPr>
        <p:spPr>
          <a:xfrm>
            <a:off x="8764239" y="2040870"/>
            <a:ext cx="2030761" cy="32133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sp>
        <p:nvSpPr>
          <p:cNvPr id="344" name="Chevron 343"/>
          <p:cNvSpPr/>
          <p:nvPr/>
        </p:nvSpPr>
        <p:spPr>
          <a:xfrm>
            <a:off x="8734167" y="491341"/>
            <a:ext cx="2924433" cy="524659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and Process Ballot Packages</a:t>
            </a:r>
          </a:p>
        </p:txBody>
      </p:sp>
      <p:sp>
        <p:nvSpPr>
          <p:cNvPr id="345" name="Chevron 344"/>
          <p:cNvSpPr/>
          <p:nvPr/>
        </p:nvSpPr>
        <p:spPr>
          <a:xfrm>
            <a:off x="8768323" y="1396110"/>
            <a:ext cx="2509277" cy="30569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 for All Ballots</a:t>
            </a:r>
          </a:p>
        </p:txBody>
      </p:sp>
      <p:cxnSp>
        <p:nvCxnSpPr>
          <p:cNvPr id="346" name="Straight Arrow Connector 54"/>
          <p:cNvCxnSpPr>
            <a:stCxn id="60" idx="3"/>
            <a:endCxn id="344" idx="1"/>
          </p:cNvCxnSpPr>
          <p:nvPr/>
        </p:nvCxnSpPr>
        <p:spPr>
          <a:xfrm flipV="1">
            <a:off x="7849731" y="753671"/>
            <a:ext cx="1146766" cy="2408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54"/>
          <p:cNvCxnSpPr>
            <a:stCxn id="60" idx="3"/>
            <a:endCxn id="342" idx="1"/>
          </p:cNvCxnSpPr>
          <p:nvPr/>
        </p:nvCxnSpPr>
        <p:spPr>
          <a:xfrm>
            <a:off x="7849731" y="994479"/>
            <a:ext cx="1043849" cy="15118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54"/>
          <p:cNvCxnSpPr>
            <a:stCxn id="60" idx="3"/>
            <a:endCxn id="343" idx="1"/>
          </p:cNvCxnSpPr>
          <p:nvPr/>
        </p:nvCxnSpPr>
        <p:spPr>
          <a:xfrm>
            <a:off x="7849731" y="994479"/>
            <a:ext cx="1075173" cy="1207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54"/>
          <p:cNvCxnSpPr>
            <a:stCxn id="60" idx="3"/>
            <a:endCxn id="341" idx="1"/>
          </p:cNvCxnSpPr>
          <p:nvPr/>
        </p:nvCxnSpPr>
        <p:spPr>
          <a:xfrm>
            <a:off x="7849731" y="994479"/>
            <a:ext cx="1078866" cy="8704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54"/>
          <p:cNvCxnSpPr>
            <a:stCxn id="60" idx="3"/>
            <a:endCxn id="340" idx="1"/>
          </p:cNvCxnSpPr>
          <p:nvPr/>
        </p:nvCxnSpPr>
        <p:spPr>
          <a:xfrm>
            <a:off x="7849731" y="994479"/>
            <a:ext cx="1050792" cy="2128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54"/>
          <p:cNvCxnSpPr>
            <a:stCxn id="60" idx="3"/>
            <a:endCxn id="345" idx="1"/>
          </p:cNvCxnSpPr>
          <p:nvPr/>
        </p:nvCxnSpPr>
        <p:spPr>
          <a:xfrm>
            <a:off x="7849731" y="994479"/>
            <a:ext cx="1071437" cy="5544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Chevron 379"/>
          <p:cNvSpPr/>
          <p:nvPr/>
        </p:nvSpPr>
        <p:spPr>
          <a:xfrm>
            <a:off x="12449943" y="9480"/>
            <a:ext cx="3954513" cy="4477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Retain and Secure Election Materials</a:t>
            </a:r>
          </a:p>
        </p:txBody>
      </p:sp>
      <p:sp>
        <p:nvSpPr>
          <p:cNvPr id="381" name="Chevron 380"/>
          <p:cNvSpPr/>
          <p:nvPr/>
        </p:nvSpPr>
        <p:spPr>
          <a:xfrm>
            <a:off x="12518395" y="579662"/>
            <a:ext cx="3132851" cy="549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Pay Poll Workers and Polling Locations</a:t>
            </a:r>
          </a:p>
        </p:txBody>
      </p:sp>
      <p:sp>
        <p:nvSpPr>
          <p:cNvPr id="382" name="Chevron 381"/>
          <p:cNvSpPr/>
          <p:nvPr/>
        </p:nvSpPr>
        <p:spPr>
          <a:xfrm>
            <a:off x="12586987" y="1271717"/>
            <a:ext cx="2919957" cy="3862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Check Voting Equipment</a:t>
            </a:r>
          </a:p>
        </p:txBody>
      </p:sp>
      <p:sp>
        <p:nvSpPr>
          <p:cNvPr id="383" name="Chevron 382"/>
          <p:cNvSpPr/>
          <p:nvPr/>
        </p:nvSpPr>
        <p:spPr>
          <a:xfrm>
            <a:off x="12626581" y="1771521"/>
            <a:ext cx="2828053" cy="3100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Bill Districts for Services</a:t>
            </a:r>
          </a:p>
        </p:txBody>
      </p:sp>
      <p:cxnSp>
        <p:nvCxnSpPr>
          <p:cNvPr id="385" name="Straight Arrow Connector 54"/>
          <p:cNvCxnSpPr>
            <a:stCxn id="61" idx="3"/>
            <a:endCxn id="383" idx="1"/>
          </p:cNvCxnSpPr>
          <p:nvPr/>
        </p:nvCxnSpPr>
        <p:spPr>
          <a:xfrm>
            <a:off x="7804048" y="0"/>
            <a:ext cx="4977573" cy="19265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54"/>
          <p:cNvCxnSpPr>
            <a:stCxn id="61" idx="3"/>
            <a:endCxn id="382" idx="1"/>
          </p:cNvCxnSpPr>
          <p:nvPr/>
        </p:nvCxnSpPr>
        <p:spPr>
          <a:xfrm>
            <a:off x="7804048" y="0"/>
            <a:ext cx="4976079" cy="14648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54"/>
          <p:cNvCxnSpPr>
            <a:stCxn id="61" idx="3"/>
            <a:endCxn id="381" idx="1"/>
          </p:cNvCxnSpPr>
          <p:nvPr/>
        </p:nvCxnSpPr>
        <p:spPr>
          <a:xfrm>
            <a:off x="7804048" y="0"/>
            <a:ext cx="4989007" cy="854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54"/>
          <p:cNvCxnSpPr>
            <a:stCxn id="61" idx="3"/>
            <a:endCxn id="380" idx="1"/>
          </p:cNvCxnSpPr>
          <p:nvPr/>
        </p:nvCxnSpPr>
        <p:spPr>
          <a:xfrm>
            <a:off x="7804048" y="0"/>
            <a:ext cx="4869755" cy="2333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" name="Chevron 411"/>
          <p:cNvSpPr/>
          <p:nvPr/>
        </p:nvSpPr>
        <p:spPr>
          <a:xfrm>
            <a:off x="12671754" y="6774392"/>
            <a:ext cx="3914446" cy="617008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Voting History and List Maintenance Reports</a:t>
            </a:r>
          </a:p>
        </p:txBody>
      </p:sp>
      <p:sp>
        <p:nvSpPr>
          <p:cNvPr id="413" name="Chevron 412"/>
          <p:cNvSpPr/>
          <p:nvPr/>
        </p:nvSpPr>
        <p:spPr>
          <a:xfrm>
            <a:off x="12697154" y="6393558"/>
            <a:ext cx="3609646" cy="36284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Death and Court Records</a:t>
            </a:r>
          </a:p>
        </p:txBody>
      </p:sp>
      <p:cxnSp>
        <p:nvCxnSpPr>
          <p:cNvPr id="414" name="Straight Arrow Connector 54"/>
          <p:cNvCxnSpPr>
            <a:stCxn id="73" idx="3"/>
            <a:endCxn id="412" idx="1"/>
          </p:cNvCxnSpPr>
          <p:nvPr/>
        </p:nvCxnSpPr>
        <p:spPr>
          <a:xfrm>
            <a:off x="5689600" y="3961444"/>
            <a:ext cx="7290658" cy="3121452"/>
          </a:xfrm>
          <a:prstGeom prst="bentConnector3">
            <a:avLst>
              <a:gd name="adj1" fmla="val 9145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54"/>
          <p:cNvCxnSpPr>
            <a:stCxn id="73" idx="3"/>
            <a:endCxn id="413" idx="1"/>
          </p:cNvCxnSpPr>
          <p:nvPr/>
        </p:nvCxnSpPr>
        <p:spPr>
          <a:xfrm>
            <a:off x="5689600" y="3961444"/>
            <a:ext cx="7188975" cy="2613535"/>
          </a:xfrm>
          <a:prstGeom prst="bentConnector3">
            <a:avLst>
              <a:gd name="adj1" fmla="val 9275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Chevron 424"/>
          <p:cNvSpPr/>
          <p:nvPr/>
        </p:nvSpPr>
        <p:spPr>
          <a:xfrm>
            <a:off x="8428500" y="4411258"/>
            <a:ext cx="3712700" cy="414742"/>
          </a:xfrm>
          <a:prstGeom prst="chevron">
            <a:avLst>
              <a:gd name="adj" fmla="val 6428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cxnSp>
        <p:nvCxnSpPr>
          <p:cNvPr id="426" name="Straight Arrow Connector 54"/>
          <p:cNvCxnSpPr>
            <a:stCxn id="74" idx="3"/>
            <a:endCxn id="425" idx="1"/>
          </p:cNvCxnSpPr>
          <p:nvPr/>
        </p:nvCxnSpPr>
        <p:spPr>
          <a:xfrm>
            <a:off x="5613400" y="4364836"/>
            <a:ext cx="3081713" cy="2537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54"/>
          <p:cNvCxnSpPr>
            <a:stCxn id="267" idx="3"/>
          </p:cNvCxnSpPr>
          <p:nvPr/>
        </p:nvCxnSpPr>
        <p:spPr>
          <a:xfrm flipV="1">
            <a:off x="13868399" y="3582463"/>
            <a:ext cx="73660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14558143" y="3346092"/>
            <a:ext cx="762000" cy="46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Tally</a:t>
            </a:r>
          </a:p>
        </p:txBody>
      </p:sp>
      <p:sp>
        <p:nvSpPr>
          <p:cNvPr id="129" name="Chevron 128"/>
          <p:cNvSpPr/>
          <p:nvPr/>
        </p:nvSpPr>
        <p:spPr>
          <a:xfrm>
            <a:off x="5556809" y="286229"/>
            <a:ext cx="3085214" cy="30300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Deprocess Election Supplies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54"/>
          <p:cNvCxnSpPr>
            <a:stCxn id="13" idx="3"/>
            <a:endCxn id="61" idx="1"/>
          </p:cNvCxnSpPr>
          <p:nvPr/>
        </p:nvCxnSpPr>
        <p:spPr>
          <a:xfrm flipV="1">
            <a:off x="4736684" y="0"/>
            <a:ext cx="1148818" cy="4946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2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4110" y="1939159"/>
            <a:ext cx="11540359" cy="66845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 Election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9" name="Chevron 38"/>
          <p:cNvSpPr/>
          <p:nvPr/>
        </p:nvSpPr>
        <p:spPr>
          <a:xfrm>
            <a:off x="2359568" y="281269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Manage Voters</a:t>
            </a:r>
          </a:p>
        </p:txBody>
      </p:sp>
      <p:sp>
        <p:nvSpPr>
          <p:cNvPr id="42" name="Chevron 41"/>
          <p:cNvSpPr/>
          <p:nvPr/>
        </p:nvSpPr>
        <p:spPr>
          <a:xfrm>
            <a:off x="3499256" y="6152239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Geographic Data</a:t>
            </a:r>
          </a:p>
        </p:txBody>
      </p:sp>
      <p:sp>
        <p:nvSpPr>
          <p:cNvPr id="43" name="Chevron 42"/>
          <p:cNvSpPr/>
          <p:nvPr/>
        </p:nvSpPr>
        <p:spPr>
          <a:xfrm>
            <a:off x="7038387" y="4511056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Contests and Candidates</a:t>
            </a:r>
          </a:p>
        </p:txBody>
      </p:sp>
      <p:cxnSp>
        <p:nvCxnSpPr>
          <p:cNvPr id="8" name="Straight Arrow Connector 54"/>
          <p:cNvCxnSpPr>
            <a:stCxn id="39" idx="3"/>
            <a:endCxn id="43" idx="0"/>
          </p:cNvCxnSpPr>
          <p:nvPr/>
        </p:nvCxnSpPr>
        <p:spPr>
          <a:xfrm>
            <a:off x="5787525" y="3326352"/>
            <a:ext cx="2708011" cy="118470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4"/>
          <p:cNvCxnSpPr>
            <a:stCxn id="42" idx="3"/>
            <a:endCxn id="43" idx="2"/>
          </p:cNvCxnSpPr>
          <p:nvPr/>
        </p:nvCxnSpPr>
        <p:spPr>
          <a:xfrm flipV="1">
            <a:off x="6927213" y="5538376"/>
            <a:ext cx="1568323" cy="112752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2" idx="0"/>
          </p:cNvCxnSpPr>
          <p:nvPr/>
        </p:nvCxnSpPr>
        <p:spPr>
          <a:xfrm flipV="1">
            <a:off x="4956405" y="3840012"/>
            <a:ext cx="26413" cy="23122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hevron 39"/>
          <p:cNvSpPr/>
          <p:nvPr/>
        </p:nvSpPr>
        <p:spPr>
          <a:xfrm>
            <a:off x="9967436" y="6168868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Establish Voting Locations</a:t>
            </a:r>
          </a:p>
        </p:txBody>
      </p:sp>
      <p:sp>
        <p:nvSpPr>
          <p:cNvPr id="41" name="Chevron 40"/>
          <p:cNvSpPr/>
          <p:nvPr/>
        </p:nvSpPr>
        <p:spPr>
          <a:xfrm>
            <a:off x="9967436" y="2601673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Voting Materials and Equipment</a:t>
            </a:r>
          </a:p>
        </p:txBody>
      </p:sp>
      <p:cxnSp>
        <p:nvCxnSpPr>
          <p:cNvPr id="44" name="Straight Arrow Connector 43"/>
          <p:cNvCxnSpPr>
            <a:endCxn id="41" idx="1"/>
          </p:cNvCxnSpPr>
          <p:nvPr/>
        </p:nvCxnSpPr>
        <p:spPr>
          <a:xfrm>
            <a:off x="5618922" y="3087758"/>
            <a:ext cx="4862174" cy="275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672669" y="6917635"/>
            <a:ext cx="3451992" cy="162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1" idx="2"/>
          </p:cNvCxnSpPr>
          <p:nvPr/>
        </p:nvCxnSpPr>
        <p:spPr>
          <a:xfrm flipV="1">
            <a:off x="10304060" y="3628993"/>
            <a:ext cx="1120525" cy="100494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1760591" y="3628993"/>
            <a:ext cx="33844" cy="25232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4"/>
          <p:cNvCxnSpPr>
            <a:endCxn id="40" idx="2"/>
          </p:cNvCxnSpPr>
          <p:nvPr/>
        </p:nvCxnSpPr>
        <p:spPr>
          <a:xfrm>
            <a:off x="3193774" y="3840012"/>
            <a:ext cx="8230811" cy="3356176"/>
          </a:xfrm>
          <a:prstGeom prst="bentConnector4">
            <a:avLst>
              <a:gd name="adj1" fmla="val -70"/>
              <a:gd name="adj2" fmla="val 11194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4"/>
          <p:cNvCxnSpPr>
            <a:endCxn id="40" idx="0"/>
          </p:cNvCxnSpPr>
          <p:nvPr/>
        </p:nvCxnSpPr>
        <p:spPr>
          <a:xfrm>
            <a:off x="10304060" y="5240740"/>
            <a:ext cx="1120525" cy="92812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Voting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Chevron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04725" y="3404573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In Person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204725" y="589793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Remotely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Post Election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Ryan Macias</a:t>
            </a:r>
          </a:p>
          <a:p>
            <a:r>
              <a:rPr lang="en-US" sz="2000" b="1" dirty="0"/>
              <a:t>Date: 04/5/2016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44897" y="1938527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7714760" y="337496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42" name="Chevron 41"/>
          <p:cNvSpPr/>
          <p:nvPr/>
        </p:nvSpPr>
        <p:spPr>
          <a:xfrm>
            <a:off x="7714761" y="605722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Wrap Up Election</a:t>
            </a:r>
          </a:p>
        </p:txBody>
      </p:sp>
      <p:sp>
        <p:nvSpPr>
          <p:cNvPr id="6" name="Chevron 5"/>
          <p:cNvSpPr/>
          <p:nvPr/>
        </p:nvSpPr>
        <p:spPr>
          <a:xfrm>
            <a:off x="2614317" y="4766999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Deprocess Election Materials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6" idx="3"/>
            <a:endCxn id="39" idx="1"/>
          </p:cNvCxnSpPr>
          <p:nvPr/>
        </p:nvCxnSpPr>
        <p:spPr>
          <a:xfrm flipV="1">
            <a:off x="6042274" y="3888621"/>
            <a:ext cx="2186146" cy="13920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42" idx="1"/>
          </p:cNvCxnSpPr>
          <p:nvPr/>
        </p:nvCxnSpPr>
        <p:spPr>
          <a:xfrm>
            <a:off x="6042274" y="5280659"/>
            <a:ext cx="2186147" cy="1290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Manage Voters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4048883" y="3223514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7896191" y="583407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Precinct Voters</a:t>
            </a:r>
          </a:p>
        </p:txBody>
      </p:sp>
      <p:sp>
        <p:nvSpPr>
          <p:cNvPr id="43" name="Chevron 42"/>
          <p:cNvSpPr/>
          <p:nvPr/>
        </p:nvSpPr>
        <p:spPr>
          <a:xfrm>
            <a:off x="7896191" y="322388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Voter Roll</a:t>
            </a:r>
          </a:p>
        </p:txBody>
      </p:sp>
      <p:cxnSp>
        <p:nvCxnSpPr>
          <p:cNvPr id="44" name="Straight Arrow Connector 43"/>
          <p:cNvCxnSpPr>
            <a:stCxn id="39" idx="3"/>
            <a:endCxn id="43" idx="1"/>
          </p:cNvCxnSpPr>
          <p:nvPr/>
        </p:nvCxnSpPr>
        <p:spPr>
          <a:xfrm>
            <a:off x="7476840" y="3737174"/>
            <a:ext cx="933011" cy="3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3" idx="2"/>
            <a:endCxn id="42" idx="0"/>
          </p:cNvCxnSpPr>
          <p:nvPr/>
        </p:nvCxnSpPr>
        <p:spPr>
          <a:xfrm>
            <a:off x="9353340" y="4251208"/>
            <a:ext cx="0" cy="15828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39" idx="2"/>
            <a:endCxn id="42" idx="1"/>
          </p:cNvCxnSpPr>
          <p:nvPr/>
        </p:nvCxnSpPr>
        <p:spPr>
          <a:xfrm rot="16200000" flipH="1">
            <a:off x="5909492" y="3847373"/>
            <a:ext cx="2096898" cy="29038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hevron 42"/>
          <p:cNvSpPr/>
          <p:nvPr/>
        </p:nvSpPr>
        <p:spPr>
          <a:xfrm>
            <a:off x="3421078" y="7081813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Districts, Precincts, and Addresses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6228" y="8890782"/>
            <a:ext cx="7329267" cy="4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Need to work more on this one.</a:t>
            </a:r>
          </a:p>
        </p:txBody>
      </p:sp>
      <p:cxnSp>
        <p:nvCxnSpPr>
          <p:cNvPr id="12" name="Straight Arrow Connector 54"/>
          <p:cNvCxnSpPr>
            <a:stCxn id="10" idx="3"/>
            <a:endCxn id="42" idx="2"/>
          </p:cNvCxnSpPr>
          <p:nvPr/>
        </p:nvCxnSpPr>
        <p:spPr>
          <a:xfrm flipV="1">
            <a:off x="6849035" y="6861392"/>
            <a:ext cx="2504305" cy="7340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99377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Geographic Data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4000771" y="572790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 Boundaries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180682" y="572790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sp>
        <p:nvSpPr>
          <p:cNvPr id="43" name="Chevron 42"/>
          <p:cNvSpPr/>
          <p:nvPr/>
        </p:nvSpPr>
        <p:spPr>
          <a:xfrm>
            <a:off x="4000771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Precinct Boundaries</a:t>
            </a:r>
          </a:p>
        </p:txBody>
      </p:sp>
      <p:sp>
        <p:nvSpPr>
          <p:cNvPr id="41" name="Chevron 40"/>
          <p:cNvSpPr/>
          <p:nvPr/>
        </p:nvSpPr>
        <p:spPr>
          <a:xfrm>
            <a:off x="8180682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Index Addresses to Precincts</a:t>
            </a:r>
          </a:p>
        </p:txBody>
      </p:sp>
      <p:cxnSp>
        <p:nvCxnSpPr>
          <p:cNvPr id="44" name="Straight Arrow Connector 43"/>
          <p:cNvCxnSpPr>
            <a:stCxn id="43" idx="2"/>
            <a:endCxn id="39" idx="0"/>
          </p:cNvCxnSpPr>
          <p:nvPr/>
        </p:nvCxnSpPr>
        <p:spPr>
          <a:xfrm>
            <a:off x="5457920" y="4237582"/>
            <a:ext cx="0" cy="14903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  <a:endCxn id="41" idx="1"/>
          </p:cNvCxnSpPr>
          <p:nvPr/>
        </p:nvCxnSpPr>
        <p:spPr>
          <a:xfrm>
            <a:off x="7428728" y="3723922"/>
            <a:ext cx="126561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2" idx="0"/>
            <a:endCxn id="41" idx="2"/>
          </p:cNvCxnSpPr>
          <p:nvPr/>
        </p:nvCxnSpPr>
        <p:spPr>
          <a:xfrm flipV="1">
            <a:off x="9637831" y="4237582"/>
            <a:ext cx="0" cy="14903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32491</TotalTime>
  <Words>3594</Words>
  <Application>Microsoft Office PowerPoint</Application>
  <PresentationFormat>Custom</PresentationFormat>
  <Paragraphs>1100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Election Business Process Models and Data Flows</vt:lpstr>
      <vt:lpstr>PowerPoint Presentation</vt:lpstr>
      <vt:lpstr>High-Level Election    Business Process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Election Business Process Model Tasks and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Election Data Flows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Bennett</dc:creator>
  <cp:lastModifiedBy>john dziurlaj</cp:lastModifiedBy>
  <cp:revision>807</cp:revision>
  <cp:lastPrinted>2015-04-27T20:48:53Z</cp:lastPrinted>
  <dcterms:created xsi:type="dcterms:W3CDTF">2015-03-25T22:53:24Z</dcterms:created>
  <dcterms:modified xsi:type="dcterms:W3CDTF">2017-07-19T13:15:59Z</dcterms:modified>
</cp:coreProperties>
</file>