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73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11/30/2020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D2ADF8-BF2B-4173-A282-83C0E79F44C8}"/>
              </a:ext>
            </a:extLst>
          </p:cNvPr>
          <p:cNvSpPr txBox="1">
            <a:spLocks/>
          </p:cNvSpPr>
          <p:nvPr/>
        </p:nvSpPr>
        <p:spPr>
          <a:xfrm>
            <a:off x="0" y="1520279"/>
            <a:ext cx="9144000" cy="27875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buFontTx/>
            </a:pPr>
            <a:r>
              <a:rPr lang="en-US" sz="4800" kern="0" dirty="0"/>
              <a:t>Group G16</a:t>
            </a:r>
            <a:br>
              <a:rPr lang="en-US" sz="4800" kern="0" dirty="0"/>
            </a:br>
            <a:br>
              <a:rPr lang="en-US" sz="4800" kern="0" dirty="0"/>
            </a:br>
            <a:r>
              <a:rPr lang="en-US" sz="4800" kern="0" dirty="0"/>
              <a:t>A Comparative Study of Classification Models in Machine Learning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B9A67B-8EFA-4DE3-99E6-5916D2BFF4AA}"/>
              </a:ext>
            </a:extLst>
          </p:cNvPr>
          <p:cNvSpPr txBox="1">
            <a:spLocks/>
          </p:cNvSpPr>
          <p:nvPr/>
        </p:nvSpPr>
        <p:spPr>
          <a:xfrm>
            <a:off x="62706" y="1050925"/>
            <a:ext cx="9144000" cy="37907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Teammates: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Pravesh Gupta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Manjot Kaur Dherdi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Konstantin Chemodanov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Manish Yadav</a:t>
            </a:r>
            <a:endParaRPr lang="en-US" sz="36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42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104AB8-230E-4D94-8C4E-504274C84D8C}"/>
              </a:ext>
            </a:extLst>
          </p:cNvPr>
          <p:cNvSpPr txBox="1">
            <a:spLocks/>
          </p:cNvSpPr>
          <p:nvPr/>
        </p:nvSpPr>
        <p:spPr>
          <a:xfrm>
            <a:off x="1568408" y="1050925"/>
            <a:ext cx="6569573" cy="34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8 datasets from UCI and city of Montreal: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18C2A4-F5F3-47F0-B41A-59B26DC9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1663"/>
              </p:ext>
            </p:extLst>
          </p:nvPr>
        </p:nvGraphicFramePr>
        <p:xfrm>
          <a:off x="569641" y="1645920"/>
          <a:ext cx="8004718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980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3987047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556691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4921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 Using Binary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Sequential, Time-Series,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BitcoinHeist</a:t>
                      </a:r>
                      <a:r>
                        <a:rPr lang="en-US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Time-Series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Time-Series, Multiclass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164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2D8871-EF5E-4DF0-87BE-C9F74EE5741C}"/>
              </a:ext>
            </a:extLst>
          </p:cNvPr>
          <p:cNvSpPr txBox="1">
            <a:spLocks/>
          </p:cNvSpPr>
          <p:nvPr/>
        </p:nvSpPr>
        <p:spPr>
          <a:xfrm>
            <a:off x="868997" y="1050925"/>
            <a:ext cx="7531418" cy="453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… and 8 classification models to rule them all: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A199D1A-366B-42F6-85EB-C2605337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9280"/>
              </p:ext>
            </p:extLst>
          </p:nvPr>
        </p:nvGraphicFramePr>
        <p:xfrm>
          <a:off x="493666" y="1783080"/>
          <a:ext cx="8156667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4517165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2411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828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D95CCE-E26B-486A-85A6-6430AAD47DDE}"/>
              </a:ext>
            </a:extLst>
          </p:cNvPr>
          <p:cNvSpPr txBox="1">
            <a:spLocks/>
          </p:cNvSpPr>
          <p:nvPr/>
        </p:nvSpPr>
        <p:spPr>
          <a:xfrm>
            <a:off x="1307184" y="991780"/>
            <a:ext cx="7058354" cy="461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Training time (s):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A36F65-46B9-4C5B-83F9-D8F18D57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08296"/>
              </p:ext>
            </p:extLst>
          </p:nvPr>
        </p:nvGraphicFramePr>
        <p:xfrm>
          <a:off x="145432" y="1844040"/>
          <a:ext cx="8853135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060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757758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593343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593343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859379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3034.56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299.05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1052.71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104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501C24-DD39-4091-92EC-7418CCA739B3}"/>
              </a:ext>
            </a:extLst>
          </p:cNvPr>
          <p:cNvSpPr txBox="1">
            <a:spLocks/>
          </p:cNvSpPr>
          <p:nvPr/>
        </p:nvSpPr>
        <p:spPr>
          <a:xfrm>
            <a:off x="606595" y="1050925"/>
            <a:ext cx="8056222" cy="505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ROC AUC scores (%):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2434937-D802-4BE1-B573-09A588AB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06679"/>
              </p:ext>
            </p:extLst>
          </p:nvPr>
        </p:nvGraphicFramePr>
        <p:xfrm>
          <a:off x="241563" y="1971877"/>
          <a:ext cx="8660873" cy="2914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47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977389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92.32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65.03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596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8D04D-28DE-4001-AFA9-C0D117F5DFA0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Best model and parameters for each dataset: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C81184-63BF-4236-B05C-77274FF8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6205"/>
              </p:ext>
            </p:extLst>
          </p:nvPr>
        </p:nvGraphicFramePr>
        <p:xfrm>
          <a:off x="380754" y="1691655"/>
          <a:ext cx="8507904" cy="34746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823083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53717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400" dirty="0"/>
                        <a:t>(activation='identity', </a:t>
                      </a:r>
                      <a:r>
                        <a:rPr lang="en-US" sz="1400" dirty="0" err="1"/>
                        <a:t>batch_size</a:t>
                      </a:r>
                      <a:r>
                        <a:rPr lang="en-US" sz="1400" dirty="0"/>
                        <a:t>=60, momentum=0.0001,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400" dirty="0"/>
                        <a:t>(activation='logistic', </a:t>
                      </a:r>
                      <a:r>
                        <a:rPr lang="en-US" sz="1400" dirty="0" err="1"/>
                        <a:t>batch_size</a:t>
                      </a:r>
                      <a:r>
                        <a:rPr lang="en-US" sz="1400" dirty="0"/>
                        <a:t>=40, </a:t>
                      </a:r>
                      <a:r>
                        <a:rPr lang="en-US" sz="1400" dirty="0" err="1"/>
                        <a:t>max_iter</a:t>
                      </a:r>
                      <a:r>
                        <a:rPr lang="en-US" sz="1400" dirty="0"/>
                        <a:t>=500, momentum=0.0001,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5802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BitcoinHeist Ransomware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3781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Support Vector Machine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=0,probability=True)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048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=256,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=1024,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=90,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500628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=64,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717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E1A661-CA19-45A2-A699-F8654814A7DC}"/>
              </a:ext>
            </a:extLst>
          </p:cNvPr>
          <p:cNvSpPr txBox="1">
            <a:spLocks/>
          </p:cNvSpPr>
          <p:nvPr/>
        </p:nvSpPr>
        <p:spPr>
          <a:xfrm>
            <a:off x="401112" y="1392809"/>
            <a:ext cx="8467188" cy="4112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D. and Graff, C. (2019). UCI Machine Learning Repository [http://archive.ics.uci.edu/ml]. Irvine, CA: University of California, School of Information and Computer Science. 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Luis M.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Candanedo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Véronique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Feldheim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. Accurate occupancy detection of an office room from light, temperature, humidity and CO2 measurements using statistical learning models. Energy and Buildings. Volume 112, 15 January 2016, Pages 28-39.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S. Moro, P. Cortez and P. Rita. A Data-Driven Approach to Predict the Success of Bank Telemarketing. Decision Support Systems, Elsevier, 62:22-31, June 2014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Ordóñez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F.J.; de Toledo, P.;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Sanchis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A. Activity Recognition Using Hybrid Generative/Discriminative Models on Home Environments Using Binary Sensors. Sensors 2013, 13, 5460-5477.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Yeh, I. C., &amp; Lien, C. H. (2009). The comparisons of data mining techniques for the predictive accuracy of probability of default of credit card clients. Expert Systems with Applications, 36(2), 2473-2480.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Ville de Montréal (2020). Criminal acts. [https://donnees.montreal.ca/ville-de-montreal/actes-criminels].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Akcora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Cuneyt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Li,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Yitao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Gel,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Yulia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Kantarcioglu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Murat. (2019).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BitcoinHeist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: Topological Data Analysis for Ransomware Detection on the Bitcoin Blockchain.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D2D7AE-79D5-4EC3-8B8F-05BAE8AC7233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96148574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Pages>0</Pages>
  <Words>874</Words>
  <Characters>0</Characters>
  <Application>Microsoft Office PowerPoint</Application>
  <DocSecurity>0</DocSecurity>
  <PresentationFormat>On-screen Show (4:3)</PresentationFormat>
  <Lines>0</Lines>
  <Paragraphs>278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Chemodanov, Konstantin</cp:lastModifiedBy>
  <cp:revision>47</cp:revision>
  <dcterms:created xsi:type="dcterms:W3CDTF">2016-04-06T04:18:14Z</dcterms:created>
  <dcterms:modified xsi:type="dcterms:W3CDTF">2020-12-01T04:29:09Z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