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73" r:id="rId2"/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9144000" cy="6858000" type="screen4x3"/>
  <p:notesSz cx="7772400" cy="10058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64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Notes Placeholder 2"/>
          <p:cNvSpPr txBox="1">
            <a:spLocks noGrp="1" noChangeArrowheads="1"/>
          </p:cNvSpPr>
          <p:nvPr>
            <p:ph type="body" sz="quarter" idx="3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100" name="Header Placeholder 3"/>
          <p:cNvSpPr txBox="1"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Date Placeholder 4"/>
          <p:cNvSpPr txBox="1">
            <a:spLocks noGrp="1" noChangeArrowheads="1"/>
          </p:cNvSpPr>
          <p:nvPr>
            <p:ph type="dt" idx="1"/>
          </p:nvPr>
        </p:nvSpPr>
        <p:spPr bwMode="auto">
          <a:xfrm>
            <a:off x="4398963" y="0"/>
            <a:ext cx="33718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Footer Placeholder 5"/>
          <p:cNvSpPr txBox="1">
            <a:spLocks noGrp="1" noChangeArrowheads="1"/>
          </p:cNvSpPr>
          <p:nvPr>
            <p:ph type="ftr" sz="quarter" idx="4"/>
          </p:nvPr>
        </p:nvSpPr>
        <p:spPr bwMode="auto"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Slide Number Placeholder 6"/>
          <p:cNvSpPr txBox="1">
            <a:spLocks noGrp="1" noChangeArrowheads="1"/>
          </p:cNvSpPr>
          <p:nvPr>
            <p:ph type="sldNum" sz="quarter" idx="5"/>
          </p:nvPr>
        </p:nvSpPr>
        <p:spPr bwMode="auto">
          <a:xfrm>
            <a:off x="4398963" y="9555163"/>
            <a:ext cx="33718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AD94AA6B-3ABA-47DA-87CE-33CD82AE7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8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D175-F3B0-4107-B202-FEF209F2F612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62C77-0561-41E1-87A1-A3DA5E671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40470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256B1-25D9-4EC8-AE9C-BDD969ABD0C8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1961A-6167-49C5-8FD5-AAE8E08CC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20187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EB17A-E4F0-4369-8985-4923262F2095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3FED0-3EBB-4A75-AC21-4B812E9FB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4175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75ECD-EA29-4C60-BB97-7FA329FBBD53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8CDEA-84A3-41CC-95F3-8F27A923E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74093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DB78C-F225-4086-9256-525EC88C048A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86F7A-B7B7-48D1-AE5C-33E4D2379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78566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D7825-0402-4C3C-90A2-2BB53533249F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D6241-6338-4698-A8F9-C13F3A965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381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5770A-9C07-4AC8-B19B-4480ABB8E987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9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64B63-D14A-4D68-A7DD-4D0A146D2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3117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B8A4E-9462-4B59-A32B-FF14B49364BC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AC1E6-CB94-4E3D-964E-00669913D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81773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C9B00-0154-4BE1-B64F-3C4F67AB34DB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9EFC-EF07-4857-ADCD-1D78F0F8F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85540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BB4C9-B0F8-4E30-840A-89C90BB046F8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80128-B7C4-48EC-B4E6-B5EBDC450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856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D35C-62BE-4183-AF61-A3E5D9A53C1A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DD2C5-0B5F-4EE1-BC4B-6CF40DAEF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48024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Holder 2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Holder 3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2AEAF448-DE4D-4BFD-BBC9-509FB8951B1C}" type="datetime1">
              <a:rPr lang="en-US" altLang="en-US"/>
              <a:pPr>
                <a:defRPr/>
              </a:pPr>
              <a:t>12/1/2020</a:t>
            </a:fld>
            <a:endParaRPr lang="en-US" altLang="en-US"/>
          </a:p>
        </p:txBody>
      </p:sp>
      <p:sp>
        <p:nvSpPr>
          <p:cNvPr id="1029" name="Holder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3B9F6CDD-36FF-4D8A-8966-BF3A02979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31" name="Text Placeholder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D2ADF8-BF2B-4173-A282-83C0E79F44C8}"/>
              </a:ext>
            </a:extLst>
          </p:cNvPr>
          <p:cNvSpPr txBox="1">
            <a:spLocks/>
          </p:cNvSpPr>
          <p:nvPr/>
        </p:nvSpPr>
        <p:spPr>
          <a:xfrm>
            <a:off x="0" y="1520279"/>
            <a:ext cx="9144000" cy="278758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>
              <a:buFontTx/>
            </a:pPr>
            <a:r>
              <a:rPr lang="en-US" sz="4800" kern="0" dirty="0"/>
              <a:t>Group G16</a:t>
            </a:r>
            <a:br>
              <a:rPr lang="en-US" sz="4800" kern="0" dirty="0"/>
            </a:br>
            <a:br>
              <a:rPr lang="en-US" sz="4800" kern="0" dirty="0"/>
            </a:br>
            <a:r>
              <a:rPr lang="en-US" sz="4800" kern="0" dirty="0"/>
              <a:t>A Comparative Study of Classification Models in Machine Learning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B9A67B-8EFA-4DE3-99E6-5916D2BFF4AA}"/>
              </a:ext>
            </a:extLst>
          </p:cNvPr>
          <p:cNvSpPr txBox="1">
            <a:spLocks/>
          </p:cNvSpPr>
          <p:nvPr/>
        </p:nvSpPr>
        <p:spPr>
          <a:xfrm>
            <a:off x="62706" y="1050925"/>
            <a:ext cx="9144000" cy="37907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</a:pPr>
            <a: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  <a:t>Teammates:</a:t>
            </a:r>
            <a:b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  <a:t>Pravesh Gupta</a:t>
            </a:r>
            <a:b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  <a:t>Manjot Kaur Dherdi</a:t>
            </a:r>
            <a:b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  <a:t>Konstantin Chemodanov</a:t>
            </a:r>
            <a:b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kern="0">
                <a:ea typeface="Calibri" panose="020F0502020204030204" pitchFamily="34" charset="0"/>
                <a:cs typeface="Times New Roman" panose="02020603050405020304" pitchFamily="18" charset="0"/>
              </a:rPr>
              <a:t>Manish Yadav</a:t>
            </a:r>
            <a:endParaRPr lang="en-US" sz="3600" kern="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2425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104AB8-230E-4D94-8C4E-504274C84D8C}"/>
              </a:ext>
            </a:extLst>
          </p:cNvPr>
          <p:cNvSpPr txBox="1">
            <a:spLocks/>
          </p:cNvSpPr>
          <p:nvPr/>
        </p:nvSpPr>
        <p:spPr>
          <a:xfrm>
            <a:off x="1568408" y="1050925"/>
            <a:ext cx="6569573" cy="348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8 datasets from UCI and city of Montreal: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518C2A4-F5F3-47F0-B41A-59B26DC93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501663"/>
              </p:ext>
            </p:extLst>
          </p:nvPr>
        </p:nvGraphicFramePr>
        <p:xfrm>
          <a:off x="569641" y="1645920"/>
          <a:ext cx="8004718" cy="356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0980">
                  <a:extLst>
                    <a:ext uri="{9D8B030D-6E8A-4147-A177-3AD203B41FA5}">
                      <a16:colId xmlns:a16="http://schemas.microsoft.com/office/drawing/2014/main" val="3967516979"/>
                    </a:ext>
                  </a:extLst>
                </a:gridCol>
                <a:gridCol w="3987047">
                  <a:extLst>
                    <a:ext uri="{9D8B030D-6E8A-4147-A177-3AD203B41FA5}">
                      <a16:colId xmlns:a16="http://schemas.microsoft.com/office/drawing/2014/main" val="1422853911"/>
                    </a:ext>
                  </a:extLst>
                </a:gridCol>
                <a:gridCol w="3556691">
                  <a:extLst>
                    <a:ext uri="{9D8B030D-6E8A-4147-A177-3AD203B41FA5}">
                      <a16:colId xmlns:a16="http://schemas.microsoft.com/office/drawing/2014/main" val="1161098326"/>
                    </a:ext>
                  </a:extLst>
                </a:gridCol>
              </a:tblGrid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90335"/>
                  </a:ext>
                </a:extLst>
              </a:tr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Occupancy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Multivariate, Time-Series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40351"/>
                  </a:ext>
                </a:extLst>
              </a:tr>
              <a:tr h="4921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Activities of Daily Living Recognition Using Binary Sensors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Multivariate, Sequential, Time-Series, Multiclass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02526"/>
                  </a:ext>
                </a:extLst>
              </a:tr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BitcoinHeist</a:t>
                      </a:r>
                      <a:r>
                        <a:rPr lang="en-US" dirty="0"/>
                        <a:t> Ransomware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Multivariate, Time-Series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6010"/>
                  </a:ext>
                </a:extLst>
              </a:tr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Bank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Multivariate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50595"/>
                  </a:ext>
                </a:extLst>
              </a:tr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Montreal Crime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Multivariate, Time-Series, Multiclass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37175"/>
                  </a:ext>
                </a:extLst>
              </a:tr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Default of Credit Card Clients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Multivariate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6317"/>
                  </a:ext>
                </a:extLst>
              </a:tr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Census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Multivariate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77487"/>
                  </a:ext>
                </a:extLst>
              </a:tr>
              <a:tr h="28121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Multivariate, Multiclass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56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1643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2D8871-EF5E-4DF0-87BE-C9F74EE5741C}"/>
              </a:ext>
            </a:extLst>
          </p:cNvPr>
          <p:cNvSpPr txBox="1">
            <a:spLocks/>
          </p:cNvSpPr>
          <p:nvPr/>
        </p:nvSpPr>
        <p:spPr>
          <a:xfrm>
            <a:off x="868997" y="1050925"/>
            <a:ext cx="7531418" cy="453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… and 8 classification models to rule them all: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BA199D1A-366B-42F6-85EB-C2605337F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89280"/>
              </p:ext>
            </p:extLst>
          </p:nvPr>
        </p:nvGraphicFramePr>
        <p:xfrm>
          <a:off x="493666" y="1783080"/>
          <a:ext cx="8156667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3967516979"/>
                    </a:ext>
                  </a:extLst>
                </a:gridCol>
                <a:gridCol w="4517165">
                  <a:extLst>
                    <a:ext uri="{9D8B030D-6E8A-4147-A177-3AD203B41FA5}">
                      <a16:colId xmlns:a16="http://schemas.microsoft.com/office/drawing/2014/main" val="1422853911"/>
                    </a:ext>
                  </a:extLst>
                </a:gridCol>
                <a:gridCol w="3241166">
                  <a:extLst>
                    <a:ext uri="{9D8B030D-6E8A-4147-A177-3AD203B41FA5}">
                      <a16:colId xmlns:a16="http://schemas.microsoft.com/office/drawing/2014/main" val="1161098326"/>
                    </a:ext>
                  </a:extLst>
                </a:gridCol>
              </a:tblGrid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90335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Pravesh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40351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Manjot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02526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K-nearest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neighbours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Pravesh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6010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50595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Konstantin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37175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Adaptive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Konstantin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6317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77487"/>
                  </a:ext>
                </a:extLst>
              </a:tr>
              <a:tr h="29028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Manjot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56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68286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D95CCE-E26B-486A-85A6-6430AAD47DDE}"/>
              </a:ext>
            </a:extLst>
          </p:cNvPr>
          <p:cNvSpPr txBox="1">
            <a:spLocks/>
          </p:cNvSpPr>
          <p:nvPr/>
        </p:nvSpPr>
        <p:spPr>
          <a:xfrm>
            <a:off x="1307184" y="991780"/>
            <a:ext cx="7058354" cy="461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Training time (s):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AA36F65-46B9-4C5B-83F9-D8F18D571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555452"/>
              </p:ext>
            </p:extLst>
          </p:nvPr>
        </p:nvGraphicFramePr>
        <p:xfrm>
          <a:off x="145433" y="1844040"/>
          <a:ext cx="8820768" cy="295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276">
                  <a:extLst>
                    <a:ext uri="{9D8B030D-6E8A-4147-A177-3AD203B41FA5}">
                      <a16:colId xmlns:a16="http://schemas.microsoft.com/office/drawing/2014/main" val="3967516979"/>
                    </a:ext>
                  </a:extLst>
                </a:gridCol>
                <a:gridCol w="2709085">
                  <a:extLst>
                    <a:ext uri="{9D8B030D-6E8A-4147-A177-3AD203B41FA5}">
                      <a16:colId xmlns:a16="http://schemas.microsoft.com/office/drawing/2014/main" val="1422853911"/>
                    </a:ext>
                  </a:extLst>
                </a:gridCol>
                <a:gridCol w="795648">
                  <a:extLst>
                    <a:ext uri="{9D8B030D-6E8A-4147-A177-3AD203B41FA5}">
                      <a16:colId xmlns:a16="http://schemas.microsoft.com/office/drawing/2014/main" val="1161098326"/>
                    </a:ext>
                  </a:extLst>
                </a:gridCol>
                <a:gridCol w="795648">
                  <a:extLst>
                    <a:ext uri="{9D8B030D-6E8A-4147-A177-3AD203B41FA5}">
                      <a16:colId xmlns:a16="http://schemas.microsoft.com/office/drawing/2014/main" val="2529217557"/>
                    </a:ext>
                  </a:extLst>
                </a:gridCol>
                <a:gridCol w="582871">
                  <a:extLst>
                    <a:ext uri="{9D8B030D-6E8A-4147-A177-3AD203B41FA5}">
                      <a16:colId xmlns:a16="http://schemas.microsoft.com/office/drawing/2014/main" val="3619058524"/>
                    </a:ext>
                  </a:extLst>
                </a:gridCol>
                <a:gridCol w="706757">
                  <a:extLst>
                    <a:ext uri="{9D8B030D-6E8A-4147-A177-3AD203B41FA5}">
                      <a16:colId xmlns:a16="http://schemas.microsoft.com/office/drawing/2014/main" val="2732994307"/>
                    </a:ext>
                  </a:extLst>
                </a:gridCol>
                <a:gridCol w="706757">
                  <a:extLst>
                    <a:ext uri="{9D8B030D-6E8A-4147-A177-3AD203B41FA5}">
                      <a16:colId xmlns:a16="http://schemas.microsoft.com/office/drawing/2014/main" val="3963453409"/>
                    </a:ext>
                  </a:extLst>
                </a:gridCol>
                <a:gridCol w="617867">
                  <a:extLst>
                    <a:ext uri="{9D8B030D-6E8A-4147-A177-3AD203B41FA5}">
                      <a16:colId xmlns:a16="http://schemas.microsoft.com/office/drawing/2014/main" val="390445421"/>
                    </a:ext>
                  </a:extLst>
                </a:gridCol>
                <a:gridCol w="795648">
                  <a:extLst>
                    <a:ext uri="{9D8B030D-6E8A-4147-A177-3AD203B41FA5}">
                      <a16:colId xmlns:a16="http://schemas.microsoft.com/office/drawing/2014/main" val="2253124922"/>
                    </a:ext>
                  </a:extLst>
                </a:gridCol>
                <a:gridCol w="844211">
                  <a:extLst>
                    <a:ext uri="{9D8B030D-6E8A-4147-A177-3AD203B41FA5}">
                      <a16:colId xmlns:a16="http://schemas.microsoft.com/office/drawing/2014/main" val="2741287"/>
                    </a:ext>
                  </a:extLst>
                </a:gridCol>
              </a:tblGrid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K-</a:t>
                      </a:r>
                      <a:r>
                        <a:rPr lang="en-US" sz="1400" dirty="0" err="1"/>
                        <a:t>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GnB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90335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Occupancy Detection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643.23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104.81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806.31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40351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Activities of Daily Living Recognition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107.78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1600.63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02526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BitcoinHeist</a:t>
                      </a:r>
                      <a:r>
                        <a:rPr lang="en-US" sz="1400" dirty="0"/>
                        <a:t> Ransomware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3034.56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6010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Bank Marketing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14.33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314.36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49.24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1106.07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50595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Montreal Crime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69.24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299.05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22.87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37175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Default of Credit Card Clients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138.93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63.13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2665.13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6317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Census Income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5675.06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2050.89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77487"/>
                  </a:ext>
                </a:extLst>
              </a:tr>
              <a:tr h="295524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56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71046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501C24-DD39-4091-92EC-7418CCA739B3}"/>
              </a:ext>
            </a:extLst>
          </p:cNvPr>
          <p:cNvSpPr txBox="1">
            <a:spLocks/>
          </p:cNvSpPr>
          <p:nvPr/>
        </p:nvSpPr>
        <p:spPr>
          <a:xfrm>
            <a:off x="606595" y="1050925"/>
            <a:ext cx="8056222" cy="5057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ROC AUC scores (%):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2434937-D802-4BE1-B573-09A588AB0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96561"/>
              </p:ext>
            </p:extLst>
          </p:nvPr>
        </p:nvGraphicFramePr>
        <p:xfrm>
          <a:off x="241563" y="1971877"/>
          <a:ext cx="8660873" cy="2914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2647">
                  <a:extLst>
                    <a:ext uri="{9D8B030D-6E8A-4147-A177-3AD203B41FA5}">
                      <a16:colId xmlns:a16="http://schemas.microsoft.com/office/drawing/2014/main" val="3967516979"/>
                    </a:ext>
                  </a:extLst>
                </a:gridCol>
                <a:gridCol w="2977389">
                  <a:extLst>
                    <a:ext uri="{9D8B030D-6E8A-4147-A177-3AD203B41FA5}">
                      <a16:colId xmlns:a16="http://schemas.microsoft.com/office/drawing/2014/main" val="1422853911"/>
                    </a:ext>
                  </a:extLst>
                </a:gridCol>
                <a:gridCol w="640598">
                  <a:extLst>
                    <a:ext uri="{9D8B030D-6E8A-4147-A177-3AD203B41FA5}">
                      <a16:colId xmlns:a16="http://schemas.microsoft.com/office/drawing/2014/main" val="1161098326"/>
                    </a:ext>
                  </a:extLst>
                </a:gridCol>
                <a:gridCol w="640598">
                  <a:extLst>
                    <a:ext uri="{9D8B030D-6E8A-4147-A177-3AD203B41FA5}">
                      <a16:colId xmlns:a16="http://schemas.microsoft.com/office/drawing/2014/main" val="2529217557"/>
                    </a:ext>
                  </a:extLst>
                </a:gridCol>
                <a:gridCol w="640598">
                  <a:extLst>
                    <a:ext uri="{9D8B030D-6E8A-4147-A177-3AD203B41FA5}">
                      <a16:colId xmlns:a16="http://schemas.microsoft.com/office/drawing/2014/main" val="3619058524"/>
                    </a:ext>
                  </a:extLst>
                </a:gridCol>
                <a:gridCol w="640598">
                  <a:extLst>
                    <a:ext uri="{9D8B030D-6E8A-4147-A177-3AD203B41FA5}">
                      <a16:colId xmlns:a16="http://schemas.microsoft.com/office/drawing/2014/main" val="2732994307"/>
                    </a:ext>
                  </a:extLst>
                </a:gridCol>
                <a:gridCol w="630013">
                  <a:extLst>
                    <a:ext uri="{9D8B030D-6E8A-4147-A177-3AD203B41FA5}">
                      <a16:colId xmlns:a16="http://schemas.microsoft.com/office/drawing/2014/main" val="3963453409"/>
                    </a:ext>
                  </a:extLst>
                </a:gridCol>
                <a:gridCol w="630013">
                  <a:extLst>
                    <a:ext uri="{9D8B030D-6E8A-4147-A177-3AD203B41FA5}">
                      <a16:colId xmlns:a16="http://schemas.microsoft.com/office/drawing/2014/main" val="390445421"/>
                    </a:ext>
                  </a:extLst>
                </a:gridCol>
                <a:gridCol w="640598">
                  <a:extLst>
                    <a:ext uri="{9D8B030D-6E8A-4147-A177-3AD203B41FA5}">
                      <a16:colId xmlns:a16="http://schemas.microsoft.com/office/drawing/2014/main" val="2253124922"/>
                    </a:ext>
                  </a:extLst>
                </a:gridCol>
                <a:gridCol w="927821">
                  <a:extLst>
                    <a:ext uri="{9D8B030D-6E8A-4147-A177-3AD203B41FA5}">
                      <a16:colId xmlns:a16="http://schemas.microsoft.com/office/drawing/2014/main" val="2741287"/>
                    </a:ext>
                  </a:extLst>
                </a:gridCol>
              </a:tblGrid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K-</a:t>
                      </a:r>
                      <a:r>
                        <a:rPr lang="en-US" sz="1400" dirty="0" err="1"/>
                        <a:t>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GnB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90335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Occupancy Detection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99.21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40351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Activities of Daily Living Recognition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95.65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79.74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97.11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95.28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02526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BitcoinHeist</a:t>
                      </a:r>
                      <a:r>
                        <a:rPr lang="en-US" sz="1400" dirty="0"/>
                        <a:t> Ransomware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6010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Bank Marketing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92.32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77.37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84.73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50595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Montreal Crime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65.03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37175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Default of Credit Card Clients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59.01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76.11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74.62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6317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Census Income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77487"/>
                  </a:ext>
                </a:extLst>
              </a:tr>
              <a:tr h="323805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84.83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68.64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74.93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56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85967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8D04D-28DE-4001-AFA9-C0D117F5DFA0}"/>
              </a:ext>
            </a:extLst>
          </p:cNvPr>
          <p:cNvSpPr txBox="1">
            <a:spLocks/>
          </p:cNvSpPr>
          <p:nvPr/>
        </p:nvSpPr>
        <p:spPr>
          <a:xfrm>
            <a:off x="871134" y="903271"/>
            <a:ext cx="7401732" cy="503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Best model and parameters for each dataset: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EC81184-63BF-4236-B05C-77274FF8D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76205"/>
              </p:ext>
            </p:extLst>
          </p:nvPr>
        </p:nvGraphicFramePr>
        <p:xfrm>
          <a:off x="380754" y="1691655"/>
          <a:ext cx="8507904" cy="34746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3967516979"/>
                    </a:ext>
                  </a:extLst>
                </a:gridCol>
                <a:gridCol w="2823083">
                  <a:extLst>
                    <a:ext uri="{9D8B030D-6E8A-4147-A177-3AD203B41FA5}">
                      <a16:colId xmlns:a16="http://schemas.microsoft.com/office/drawing/2014/main" val="1422853911"/>
                    </a:ext>
                  </a:extLst>
                </a:gridCol>
                <a:gridCol w="5371766">
                  <a:extLst>
                    <a:ext uri="{9D8B030D-6E8A-4147-A177-3AD203B41FA5}">
                      <a16:colId xmlns:a16="http://schemas.microsoft.com/office/drawing/2014/main" val="1161098326"/>
                    </a:ext>
                  </a:extLst>
                </a:gridCol>
              </a:tblGrid>
              <a:tr h="294951">
                <a:tc>
                  <a:txBody>
                    <a:bodyPr/>
                    <a:lstStyle/>
                    <a:p>
                      <a:r>
                        <a:rPr lang="en-US" sz="1400"/>
                        <a:t>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Classification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90335"/>
                  </a:ext>
                </a:extLst>
              </a:tr>
              <a:tr h="501417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Occupancy Detection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Neural network </a:t>
                      </a:r>
                      <a:r>
                        <a:rPr lang="en-US" sz="1400" dirty="0"/>
                        <a:t>(activation='identity', </a:t>
                      </a:r>
                      <a:r>
                        <a:rPr lang="en-US" sz="1400" dirty="0" err="1"/>
                        <a:t>batch_size</a:t>
                      </a:r>
                      <a:r>
                        <a:rPr lang="en-US" sz="1400" dirty="0"/>
                        <a:t>=60, momentum=0.0001, 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40351"/>
                  </a:ext>
                </a:extLst>
              </a:tr>
              <a:tr h="501417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Activities of Daily Living Recognition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Neural network </a:t>
                      </a:r>
                      <a:r>
                        <a:rPr lang="en-US" sz="1400" dirty="0"/>
                        <a:t>(activation='logistic', </a:t>
                      </a:r>
                      <a:r>
                        <a:rPr lang="en-US" sz="1400" dirty="0" err="1"/>
                        <a:t>batch_size</a:t>
                      </a:r>
                      <a:r>
                        <a:rPr lang="en-US" sz="1400" dirty="0"/>
                        <a:t>=40, </a:t>
                      </a:r>
                      <a:r>
                        <a:rPr lang="en-US" sz="1400" dirty="0" err="1"/>
                        <a:t>max_iter</a:t>
                      </a:r>
                      <a:r>
                        <a:rPr lang="en-US" sz="1400" dirty="0"/>
                        <a:t>=500, momentum=0.0001, 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02526"/>
                  </a:ext>
                </a:extLst>
              </a:tr>
              <a:tr h="35802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BitcoinHeist Ransomware 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Adaptive Boosting 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=10, 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6010"/>
                  </a:ext>
                </a:extLst>
              </a:tr>
              <a:tr h="33781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Bank Marketing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Support Vector Machine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=0,probability=True)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50595"/>
                  </a:ext>
                </a:extLst>
              </a:tr>
              <a:tr h="320486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Montreal Crime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max_depth</a:t>
                      </a:r>
                      <a:r>
                        <a:rPr lang="en-US" sz="1400" dirty="0"/>
                        <a:t>=9, </a:t>
                      </a: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=256, 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37175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Default of Credit Card Clients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Random Forest 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max_depth</a:t>
                      </a:r>
                      <a:r>
                        <a:rPr lang="en-US" sz="1400" dirty="0"/>
                        <a:t>=9, </a:t>
                      </a: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=1024, 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6317"/>
                  </a:ext>
                </a:extLst>
              </a:tr>
              <a:tr h="294951"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Census Income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Adaptive Boosting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=90, 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77487"/>
                  </a:ext>
                </a:extLst>
              </a:tr>
              <a:tr h="500628"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Random Forest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max_depth</a:t>
                      </a:r>
                      <a:r>
                        <a:rPr lang="en-US" sz="1400" dirty="0"/>
                        <a:t>=9, </a:t>
                      </a: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=64, </a:t>
                      </a: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56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87178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COMP 6321 Machine Learning Fall 2020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E1A661-CA19-45A2-A699-F8654814A7DC}"/>
              </a:ext>
            </a:extLst>
          </p:cNvPr>
          <p:cNvSpPr txBox="1">
            <a:spLocks/>
          </p:cNvSpPr>
          <p:nvPr/>
        </p:nvSpPr>
        <p:spPr>
          <a:xfrm>
            <a:off x="401112" y="1392809"/>
            <a:ext cx="8467188" cy="4112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</a:pP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, D. and Graff, C. (2019). UCI Machine Learning Repository [http://archive.ics.uci.edu/ml]. Irvine, CA: University of California, School of Information and Computer Science. </a:t>
            </a:r>
            <a:b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Luis M.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Candanedo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Véronique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Feldheim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. Accurate occupancy detection of an office room from light, temperature, humidity and CO2 measurements using statistical learning models. Energy and Buildings. Volume 112, 15 January 2016, Pages 28-39.</a:t>
            </a:r>
            <a:b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S. Moro, P. Cortez and P. Rita. A Data-Driven Approach to Predict the Success of Bank Telemarketing. Decision Support Systems, Elsevier, 62:22-31, June 2014</a:t>
            </a:r>
            <a:b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Ordóñez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, F.J.; de Toledo, P.;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Sanchis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, A. Activity Recognition Using Hybrid Generative/Discriminative Models on Home Environments Using Binary Sensors. Sensors 2013, 13, 5460-5477.</a:t>
            </a:r>
            <a:b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Yeh, I. C., &amp; Lien, C. H. (2009). The comparisons of data mining techniques for the predictive accuracy of probability of default of credit card clients. Expert Systems with Applications, 36(2), 2473-2480.</a:t>
            </a:r>
            <a:b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Ville de Montréal (2020). Criminal acts. [https://donnees.montreal.ca/ville-de-montreal/actes-criminels].</a:t>
            </a:r>
            <a:b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Akcora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Cuneyt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 &amp; Li,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Yitao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 &amp; Gel,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Yulia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Kantarcioglu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, Murat. (2019). </a:t>
            </a:r>
            <a:r>
              <a:rPr lang="en-US" sz="1400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BitcoinHeist</a:t>
            </a:r>
            <a:r>
              <a:rPr lang="en-US" sz="1400" kern="0" dirty="0">
                <a:ea typeface="Calibri" panose="020F0502020204030204" pitchFamily="34" charset="0"/>
                <a:cs typeface="Times New Roman" panose="02020603050405020304" pitchFamily="18" charset="0"/>
              </a:rPr>
              <a:t>: Topological Data Analysis for Ransomware Detection on the Bitcoin Blockchain.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D2D7AE-79D5-4EC3-8B8F-05BAE8AC7233}"/>
              </a:ext>
            </a:extLst>
          </p:cNvPr>
          <p:cNvSpPr txBox="1">
            <a:spLocks/>
          </p:cNvSpPr>
          <p:nvPr/>
        </p:nvSpPr>
        <p:spPr>
          <a:xfrm>
            <a:off x="871134" y="903271"/>
            <a:ext cx="7401732" cy="503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References:</a:t>
            </a:r>
          </a:p>
        </p:txBody>
      </p:sp>
    </p:spTree>
    <p:extLst>
      <p:ext uri="{BB962C8B-B14F-4D97-AF65-F5344CB8AC3E}">
        <p14:creationId xmlns:p14="http://schemas.microsoft.com/office/powerpoint/2010/main" val="296148574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Pages>0</Pages>
  <Words>874</Words>
  <Characters>0</Characters>
  <Application>Microsoft Office PowerPoint</Application>
  <DocSecurity>0</DocSecurity>
  <PresentationFormat>On-screen Show (4:3)</PresentationFormat>
  <Lines>0</Lines>
  <Paragraphs>278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Pankaj Kamthan</dc:creator>
  <cp:lastModifiedBy>Chemodanov, Konstantin</cp:lastModifiedBy>
  <cp:revision>49</cp:revision>
  <dcterms:created xsi:type="dcterms:W3CDTF">2016-04-06T04:18:14Z</dcterms:created>
  <dcterms:modified xsi:type="dcterms:W3CDTF">2020-12-01T14:53:26Z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1033-9.1.0.4550</vt:lpwstr>
  </property>
</Properties>
</file>