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6" r:id="rId17"/>
    <p:sldId id="273" r:id="rId18"/>
    <p:sldId id="274" r:id="rId19"/>
    <p:sldId id="275" r:id="rId20"/>
    <p:sldId id="270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3D4E-FD23-4B66-BB74-99BCB4D2CA2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8438-0363-48A4-876E-E72E9E395F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articles/dply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that.r-lib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Viral production R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59211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6" y="148815"/>
            <a:ext cx="10515600" cy="1325563"/>
          </a:xfrm>
        </p:spPr>
        <p:txBody>
          <a:bodyPr/>
          <a:lstStyle/>
          <a:p>
            <a:r>
              <a:rPr lang="en-US" dirty="0"/>
              <a:t>Document with </a:t>
            </a:r>
            <a:r>
              <a:rPr lang="en-US" dirty="0" err="1"/>
              <a:t>Roxygen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7" y="1155905"/>
            <a:ext cx="10137058" cy="57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30"/>
            <a:ext cx="12192627" cy="64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1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with </a:t>
            </a:r>
            <a:r>
              <a:rPr lang="en-US" dirty="0" err="1"/>
              <a:t>ROxygen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devtools</a:t>
            </a:r>
            <a:r>
              <a:rPr lang="en-US" dirty="0"/>
              <a:t>::document()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the comments into </a:t>
            </a:r>
            <a:r>
              <a:rPr lang="en-US" dirty="0" err="1"/>
              <a:t>pkg</a:t>
            </a:r>
            <a:r>
              <a:rPr lang="en-US" dirty="0"/>
              <a:t> documentation that goes into man/</a:t>
            </a:r>
          </a:p>
        </p:txBody>
      </p:sp>
    </p:spTree>
    <p:extLst>
      <p:ext uri="{BB962C8B-B14F-4D97-AF65-F5344CB8AC3E}">
        <p14:creationId xmlns:p14="http://schemas.microsoft.com/office/powerpoint/2010/main" val="162512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license = All rights reserved</a:t>
            </a:r>
          </a:p>
          <a:p>
            <a:pPr marL="0" indent="0">
              <a:buNone/>
            </a:pPr>
            <a:r>
              <a:rPr lang="en-US" dirty="0" err="1"/>
              <a:t>a.k</a:t>
            </a:r>
            <a:r>
              <a:rPr lang="en-US" dirty="0"/>
              <a:t>. everyone who wants to use your code must ask permission first</a:t>
            </a:r>
          </a:p>
          <a:p>
            <a:pPr marL="0" indent="0">
              <a:buNone/>
            </a:pPr>
            <a:r>
              <a:rPr lang="en-US" dirty="0"/>
              <a:t>Best to add a license that requires acknowledging</a:t>
            </a:r>
          </a:p>
          <a:p>
            <a:r>
              <a:rPr lang="en-US" dirty="0"/>
              <a:t>MIT: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use_mit_license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 uses allowed, including </a:t>
            </a:r>
            <a:r>
              <a:rPr lang="en-US" dirty="0" err="1"/>
              <a:t>comercial</a:t>
            </a:r>
            <a:endParaRPr lang="en-US" dirty="0"/>
          </a:p>
          <a:p>
            <a:r>
              <a:rPr lang="en-US" dirty="0"/>
              <a:t>GPL: </a:t>
            </a:r>
            <a:r>
              <a:rPr lang="en-US" dirty="0" err="1"/>
              <a:t>usethis</a:t>
            </a:r>
            <a:r>
              <a:rPr lang="en-US" dirty="0"/>
              <a:t>::use_agpl3_license()</a:t>
            </a:r>
          </a:p>
          <a:p>
            <a:pPr lvl="1"/>
            <a:r>
              <a:rPr lang="en-US" dirty="0"/>
              <a:t>Derivative work must also be open source</a:t>
            </a:r>
          </a:p>
        </p:txBody>
      </p:sp>
    </p:spTree>
    <p:extLst>
      <p:ext uri="{BB962C8B-B14F-4D97-AF65-F5344CB8AC3E}">
        <p14:creationId xmlns:p14="http://schemas.microsoft.com/office/powerpoint/2010/main" val="166534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Vignettes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paper-like documentation form</a:t>
            </a:r>
          </a:p>
          <a:p>
            <a:r>
              <a:rPr lang="en-US" dirty="0"/>
              <a:t>E.g. run vignette(“</a:t>
            </a:r>
            <a:r>
              <a:rPr lang="en-US" dirty="0" err="1"/>
              <a:t>dplyr</a:t>
            </a:r>
            <a:r>
              <a:rPr lang="en-US" dirty="0"/>
              <a:t>”)</a:t>
            </a:r>
          </a:p>
          <a:p>
            <a:r>
              <a:rPr lang="en-US" dirty="0"/>
              <a:t>This later turns into a page of the package website: </a:t>
            </a:r>
            <a:r>
              <a:rPr lang="en-US" dirty="0">
                <a:hlinkClick r:id="rId2"/>
              </a:rPr>
              <a:t>https://dplyr.tidyverse.org/articles/dplyr.html</a:t>
            </a:r>
            <a:r>
              <a:rPr lang="en-US" dirty="0"/>
              <a:t> </a:t>
            </a:r>
          </a:p>
          <a:p>
            <a:r>
              <a:rPr lang="en-US" dirty="0"/>
              <a:t>Create with: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use_vignette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the vignette has the package name, this is a special type of vignette that will appear in the website as “Get Started”</a:t>
            </a:r>
          </a:p>
          <a:p>
            <a:pPr lvl="1"/>
            <a:r>
              <a:rPr lang="en-US" dirty="0"/>
              <a:t>Should be lightweight -&gt; careful with plots</a:t>
            </a:r>
          </a:p>
          <a:p>
            <a:pPr lvl="1"/>
            <a:r>
              <a:rPr lang="en-US" dirty="0"/>
              <a:t>If you require more space -&gt; create “articles” instead. These will be in the website but won’t go with the package to CRAN.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use_article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088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data in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small data file in .</a:t>
            </a:r>
            <a:r>
              <a:rPr lang="en-US" dirty="0" err="1"/>
              <a:t>rda</a:t>
            </a:r>
            <a:r>
              <a:rPr lang="en-US" dirty="0"/>
              <a:t> format that will be packed together with the package</a:t>
            </a:r>
          </a:p>
          <a:p>
            <a:r>
              <a:rPr lang="en-US" dirty="0"/>
              <a:t>Document how you created the file with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use_data_raw</a:t>
            </a:r>
            <a:r>
              <a:rPr lang="en-US" dirty="0"/>
              <a:t>()</a:t>
            </a:r>
          </a:p>
          <a:p>
            <a:r>
              <a:rPr lang="en-US" dirty="0"/>
              <a:t>Include the data with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use_data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4495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9" y="0"/>
            <a:ext cx="1092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</a:t>
            </a:r>
          </a:p>
          <a:p>
            <a:r>
              <a:rPr lang="en-US" dirty="0"/>
              <a:t>Your function will have methods. Each method is a function that works only on the class of the object you pass as first argument.</a:t>
            </a:r>
          </a:p>
          <a:p>
            <a:r>
              <a:rPr lang="en-US" dirty="0"/>
              <a:t>You can define your own classes within a package. E.g. a data frame that has a few restrictions such as column names and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5" y="0"/>
            <a:ext cx="10932543" cy="68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4" y="0"/>
            <a:ext cx="10987160" cy="68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+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Extra:</a:t>
            </a:r>
          </a:p>
          <a:p>
            <a:pPr marL="0" indent="0">
              <a:buNone/>
            </a:pPr>
            <a:r>
              <a:rPr lang="en-US" dirty="0"/>
              <a:t>+ Data</a:t>
            </a:r>
          </a:p>
          <a:p>
            <a:pPr marL="0" indent="0">
              <a:buNone/>
            </a:pPr>
            <a:r>
              <a:rPr lang="en-US" dirty="0"/>
              <a:t>+ Automated workflows</a:t>
            </a:r>
          </a:p>
        </p:txBody>
      </p:sp>
    </p:spTree>
    <p:extLst>
      <p:ext uri="{BB962C8B-B14F-4D97-AF65-F5344CB8AC3E}">
        <p14:creationId xmlns:p14="http://schemas.microsoft.com/office/powerpoint/2010/main" val="4287870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of code that test that your functions do what they are supposed to do</a:t>
            </a:r>
          </a:p>
          <a:p>
            <a:r>
              <a:rPr lang="en-US" dirty="0">
                <a:hlinkClick r:id="rId2"/>
              </a:rPr>
              <a:t>https://testthat.r-lib.org/</a:t>
            </a:r>
            <a:endParaRPr lang="en-US" dirty="0"/>
          </a:p>
          <a:p>
            <a:r>
              <a:rPr lang="en-US" dirty="0"/>
              <a:t>Get started -&gt;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use_testthat</a:t>
            </a:r>
            <a:r>
              <a:rPr lang="en-US" dirty="0"/>
              <a:t>()</a:t>
            </a:r>
          </a:p>
          <a:p>
            <a:r>
              <a:rPr lang="en-US" dirty="0"/>
              <a:t>Create a new test -&gt; 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use_test</a:t>
            </a:r>
            <a:r>
              <a:rPr lang="en-US" dirty="0"/>
              <a:t>()</a:t>
            </a:r>
          </a:p>
          <a:p>
            <a:r>
              <a:rPr lang="en-US" dirty="0"/>
              <a:t>Run tests from </a:t>
            </a:r>
            <a:r>
              <a:rPr lang="en-US" dirty="0" err="1"/>
              <a:t>Rstudio</a:t>
            </a:r>
            <a:r>
              <a:rPr lang="en-US" dirty="0"/>
              <a:t> or with </a:t>
            </a:r>
            <a:r>
              <a:rPr lang="en-US" dirty="0" err="1"/>
              <a:t>devtools</a:t>
            </a:r>
            <a:r>
              <a:rPr lang="en-US" dirty="0"/>
              <a:t>::test()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" y="143774"/>
            <a:ext cx="12183692" cy="65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9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CMD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checks that tells you if the package is suitable for CRAN</a:t>
            </a:r>
          </a:p>
          <a:p>
            <a:r>
              <a:rPr lang="en-US" dirty="0"/>
              <a:t>Run from </a:t>
            </a:r>
            <a:r>
              <a:rPr lang="en-US" dirty="0" err="1"/>
              <a:t>Rstudio</a:t>
            </a:r>
            <a:r>
              <a:rPr lang="en-US" dirty="0"/>
              <a:t> or </a:t>
            </a:r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CRAN requires that you check your package in at least two OS. E.g. Linux and Windows</a:t>
            </a:r>
          </a:p>
          <a:p>
            <a:r>
              <a:rPr lang="en-US" dirty="0"/>
              <a:t>Best is to set up a Continuous Integration pipeline on </a:t>
            </a:r>
            <a:r>
              <a:rPr lang="en-US" dirty="0" err="1"/>
              <a:t>github</a:t>
            </a:r>
            <a:r>
              <a:rPr lang="en-US" dirty="0"/>
              <a:t>. This will run a check on your package with every commit or periodically</a:t>
            </a:r>
          </a:p>
          <a:p>
            <a:pPr lvl="1"/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use_github_action_check_standard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8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R/</a:t>
            </a:r>
          </a:p>
          <a:p>
            <a:pPr>
              <a:buFontTx/>
              <a:buChar char="-"/>
            </a:pPr>
            <a:r>
              <a:rPr lang="en-US" dirty="0"/>
              <a:t>man/</a:t>
            </a:r>
          </a:p>
          <a:p>
            <a:pPr>
              <a:buFontTx/>
              <a:buChar char="-"/>
            </a:pPr>
            <a:r>
              <a:rPr lang="en-US" dirty="0"/>
              <a:t>DESCRIPTION</a:t>
            </a:r>
          </a:p>
          <a:p>
            <a:pPr>
              <a:buFontTx/>
              <a:buChar char="-"/>
            </a:pPr>
            <a:r>
              <a:rPr lang="en-US" dirty="0"/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150634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R/</a:t>
            </a:r>
          </a:p>
          <a:p>
            <a:pPr>
              <a:buFontTx/>
              <a:buChar char="-"/>
            </a:pPr>
            <a:r>
              <a:rPr lang="en-US" dirty="0"/>
              <a:t>man/</a:t>
            </a:r>
          </a:p>
          <a:p>
            <a:pPr>
              <a:buFontTx/>
              <a:buChar char="-"/>
            </a:pPr>
            <a:r>
              <a:rPr lang="en-US" dirty="0"/>
              <a:t>tests/</a:t>
            </a:r>
          </a:p>
          <a:p>
            <a:pPr>
              <a:buFontTx/>
              <a:buChar char="-"/>
            </a:pPr>
            <a:r>
              <a:rPr lang="en-US" dirty="0"/>
              <a:t>vignettes/</a:t>
            </a:r>
          </a:p>
          <a:p>
            <a:pPr>
              <a:buFontTx/>
              <a:buChar char="-"/>
            </a:pPr>
            <a:r>
              <a:rPr lang="en-US" dirty="0"/>
              <a:t>.</a:t>
            </a:r>
            <a:r>
              <a:rPr lang="en-US" dirty="0" err="1"/>
              <a:t>github</a:t>
            </a:r>
            <a:r>
              <a:rPr lang="en-US" dirty="0"/>
              <a:t>/</a:t>
            </a:r>
          </a:p>
          <a:p>
            <a:pPr>
              <a:buFontTx/>
              <a:buChar char="-"/>
            </a:pPr>
            <a:r>
              <a:rPr lang="en-US" dirty="0"/>
              <a:t>DESCRIPTION</a:t>
            </a:r>
          </a:p>
          <a:p>
            <a:pPr>
              <a:buFontTx/>
              <a:buChar char="-"/>
            </a:pPr>
            <a:r>
              <a:rPr lang="en-US" dirty="0"/>
              <a:t>NAMESPACE</a:t>
            </a:r>
          </a:p>
          <a:p>
            <a:pPr>
              <a:buFontTx/>
              <a:buChar char="-"/>
            </a:pPr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885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R/ scripts containing the functions of the package</a:t>
            </a:r>
          </a:p>
          <a:p>
            <a:pPr>
              <a:buFontTx/>
              <a:buChar char="-"/>
            </a:pPr>
            <a:r>
              <a:rPr lang="en-US" dirty="0"/>
              <a:t>man/ GENERATED AUTOMATICALLY, documentation of the functions</a:t>
            </a:r>
          </a:p>
          <a:p>
            <a:pPr>
              <a:buFontTx/>
              <a:buChar char="-"/>
            </a:pPr>
            <a:r>
              <a:rPr lang="en-US" dirty="0"/>
              <a:t>tests/ Automated tests that check if the functions work as expected</a:t>
            </a:r>
          </a:p>
          <a:p>
            <a:pPr>
              <a:buFontTx/>
              <a:buChar char="-"/>
            </a:pPr>
            <a:r>
              <a:rPr lang="en-US" dirty="0"/>
              <a:t>vignettes/ .</a:t>
            </a:r>
            <a:r>
              <a:rPr lang="en-US" dirty="0" err="1"/>
              <a:t>Rmd</a:t>
            </a:r>
            <a:r>
              <a:rPr lang="en-US" dirty="0"/>
              <a:t> files with usage documentation</a:t>
            </a:r>
          </a:p>
          <a:p>
            <a:pPr>
              <a:buFontTx/>
              <a:buChar char="-"/>
            </a:pPr>
            <a:r>
              <a:rPr lang="en-US" dirty="0"/>
              <a:t>.</a:t>
            </a:r>
            <a:r>
              <a:rPr lang="en-US" dirty="0" err="1"/>
              <a:t>github</a:t>
            </a:r>
            <a:r>
              <a:rPr lang="en-US" dirty="0"/>
              <a:t>/ Automated workflows: testing and package website</a:t>
            </a:r>
          </a:p>
          <a:p>
            <a:pPr>
              <a:buFontTx/>
              <a:buChar char="-"/>
            </a:pPr>
            <a:r>
              <a:rPr lang="en-US" dirty="0"/>
              <a:t>DESCRIPTION Info about the package</a:t>
            </a:r>
          </a:p>
          <a:p>
            <a:pPr>
              <a:buFontTx/>
              <a:buChar char="-"/>
            </a:pPr>
            <a:r>
              <a:rPr lang="en-US" dirty="0"/>
              <a:t>NAMESPACE GENERATED AUTOMATICALLY declares the functions of the </a:t>
            </a:r>
            <a:r>
              <a:rPr lang="en-US" dirty="0" err="1"/>
              <a:t>pkg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LICENSE A software license, e.g. MIT</a:t>
            </a:r>
          </a:p>
          <a:p>
            <a:pPr>
              <a:buFontTx/>
              <a:buChar char="-"/>
            </a:pPr>
            <a:r>
              <a:rPr lang="en-US" dirty="0" err="1"/>
              <a:t>README.rmd</a:t>
            </a:r>
            <a:r>
              <a:rPr lang="en-US" dirty="0"/>
              <a:t> How to install and basic usage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3017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with `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create_package</a:t>
            </a:r>
            <a:r>
              <a:rPr lang="en-US" dirty="0"/>
              <a:t>()`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usethis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devtools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79" y="78658"/>
            <a:ext cx="12192785" cy="64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1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call via </a:t>
            </a:r>
            <a:r>
              <a:rPr lang="en-US" dirty="0" err="1"/>
              <a:t>pkgname</a:t>
            </a:r>
            <a:r>
              <a:rPr lang="en-US" dirty="0"/>
              <a:t>::fun() and NEVER via library() or require()</a:t>
            </a:r>
          </a:p>
          <a:p>
            <a:r>
              <a:rPr lang="en-US" dirty="0"/>
              <a:t>Declare the dependency with `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use_package</a:t>
            </a:r>
            <a:r>
              <a:rPr lang="en-US" dirty="0"/>
              <a:t>()`:</a:t>
            </a:r>
          </a:p>
          <a:p>
            <a:pPr lvl="1"/>
            <a:r>
              <a:rPr lang="en-US" dirty="0"/>
              <a:t>Will include in write in DESCRIPTION</a:t>
            </a:r>
          </a:p>
          <a:p>
            <a:pPr lvl="1"/>
            <a:r>
              <a:rPr lang="en-US" dirty="0"/>
              <a:t>Include in NAMESPACE with `</a:t>
            </a:r>
            <a:r>
              <a:rPr lang="en-US" dirty="0" err="1"/>
              <a:t>devtools</a:t>
            </a:r>
            <a:r>
              <a:rPr lang="en-US" dirty="0"/>
              <a:t>::document()`</a:t>
            </a:r>
          </a:p>
          <a:p>
            <a:pPr lvl="1"/>
            <a:r>
              <a:rPr lang="en-US" dirty="0"/>
              <a:t>Strong dependency: `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use_package</a:t>
            </a:r>
            <a:r>
              <a:rPr lang="en-US" dirty="0"/>
              <a:t>(“</a:t>
            </a:r>
            <a:r>
              <a:rPr lang="en-US" dirty="0" err="1"/>
              <a:t>pkgname</a:t>
            </a:r>
            <a:r>
              <a:rPr lang="en-US" dirty="0"/>
              <a:t>”, “Imports”)`</a:t>
            </a:r>
          </a:p>
          <a:p>
            <a:pPr lvl="2"/>
            <a:r>
              <a:rPr lang="en-US" dirty="0"/>
              <a:t>Use within code</a:t>
            </a:r>
          </a:p>
          <a:p>
            <a:pPr lvl="2"/>
            <a:r>
              <a:rPr lang="en-US" dirty="0"/>
              <a:t>Your </a:t>
            </a:r>
            <a:r>
              <a:rPr lang="en-US" dirty="0" err="1"/>
              <a:t>pkg</a:t>
            </a:r>
            <a:r>
              <a:rPr lang="en-US" dirty="0"/>
              <a:t> won’t be installed if any dependency fails</a:t>
            </a:r>
          </a:p>
          <a:p>
            <a:pPr lvl="1"/>
            <a:r>
              <a:rPr lang="en-US" dirty="0"/>
              <a:t>Weaker dependency: `</a:t>
            </a:r>
            <a:r>
              <a:rPr lang="en-US" dirty="0" err="1"/>
              <a:t>usethis</a:t>
            </a:r>
            <a:r>
              <a:rPr lang="en-US" dirty="0"/>
              <a:t>::</a:t>
            </a:r>
            <a:r>
              <a:rPr lang="en-US" dirty="0" err="1"/>
              <a:t>use_package</a:t>
            </a:r>
            <a:r>
              <a:rPr lang="en-US" dirty="0"/>
              <a:t>(“</a:t>
            </a:r>
            <a:r>
              <a:rPr lang="en-US" dirty="0" err="1"/>
              <a:t>pkgname</a:t>
            </a:r>
            <a:r>
              <a:rPr lang="en-US" dirty="0"/>
              <a:t>”, “Suggests”)`</a:t>
            </a:r>
          </a:p>
          <a:p>
            <a:pPr lvl="2"/>
            <a:r>
              <a:rPr lang="en-US" dirty="0"/>
              <a:t>Use only in tests, vignettes or README</a:t>
            </a:r>
          </a:p>
          <a:p>
            <a:pPr lvl="2"/>
            <a:r>
              <a:rPr lang="en-US" dirty="0"/>
              <a:t>Your </a:t>
            </a:r>
            <a:r>
              <a:rPr lang="en-US" dirty="0" err="1"/>
              <a:t>pkg</a:t>
            </a:r>
            <a:r>
              <a:rPr lang="en-US" dirty="0"/>
              <a:t> can be installed even if these dependencies fail</a:t>
            </a:r>
          </a:p>
        </p:txBody>
      </p:sp>
    </p:spTree>
    <p:extLst>
      <p:ext uri="{BB962C8B-B14F-4D97-AF65-F5344CB8AC3E}">
        <p14:creationId xmlns:p14="http://schemas.microsoft.com/office/powerpoint/2010/main" val="35086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90553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695</Words>
  <Application>Microsoft Office PowerPoint</Application>
  <PresentationFormat>Breedbeeld</PresentationFormat>
  <Paragraphs>90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Viral production R package</vt:lpstr>
      <vt:lpstr>Anatomy of an R package</vt:lpstr>
      <vt:lpstr>Anatomy of an R package</vt:lpstr>
      <vt:lpstr>Anatomy of an R package</vt:lpstr>
      <vt:lpstr>Anatomy of an R package</vt:lpstr>
      <vt:lpstr>Anatomy of an R package</vt:lpstr>
      <vt:lpstr>PowerPoint-presentatie</vt:lpstr>
      <vt:lpstr>Package dependencies</vt:lpstr>
      <vt:lpstr>PowerPoint-presentatie</vt:lpstr>
      <vt:lpstr>Document with Roxygen</vt:lpstr>
      <vt:lpstr>PowerPoint-presentatie</vt:lpstr>
      <vt:lpstr>Document with ROxygen</vt:lpstr>
      <vt:lpstr>Licensing</vt:lpstr>
      <vt:lpstr>Vignettes</vt:lpstr>
      <vt:lpstr>Include data in a package</vt:lpstr>
      <vt:lpstr>PowerPoint-presentatie</vt:lpstr>
      <vt:lpstr>S3</vt:lpstr>
      <vt:lpstr>PowerPoint-presentatie</vt:lpstr>
      <vt:lpstr>PowerPoint-presentatie</vt:lpstr>
      <vt:lpstr>Testing units</vt:lpstr>
      <vt:lpstr>PowerPoint-presentatie</vt:lpstr>
      <vt:lpstr>R CMD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 production R package</dc:title>
  <dc:creator>Salvador Fernandez</dc:creator>
  <cp:lastModifiedBy>Jonas Van den Bremt</cp:lastModifiedBy>
  <cp:revision>16</cp:revision>
  <dcterms:created xsi:type="dcterms:W3CDTF">2023-08-16T10:13:51Z</dcterms:created>
  <dcterms:modified xsi:type="dcterms:W3CDTF">2023-08-23T13:54:09Z</dcterms:modified>
</cp:coreProperties>
</file>