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5" r:id="rId4"/>
    <p:sldId id="257" r:id="rId5"/>
    <p:sldId id="258" r:id="rId6"/>
    <p:sldId id="259" r:id="rId7"/>
    <p:sldId id="260" r:id="rId8"/>
    <p:sldId id="261" r:id="rId9"/>
    <p:sldId id="262" r:id="rId10"/>
    <p:sldId id="263" r:id="rId11"/>
    <p:sldId id="265"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50" autoAdjust="0"/>
    <p:restoredTop sz="94660"/>
  </p:normalViewPr>
  <p:slideViewPr>
    <p:cSldViewPr snapToGrid="0">
      <p:cViewPr varScale="1">
        <p:scale>
          <a:sx n="89" d="100"/>
          <a:sy n="89"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09:53:03.6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26,'0'0,"0"-1,0 0,1 1,-1-1,1 1,-1-1,0 1,1-1,-1 1,1-1,-1 1,1-1,0 1,-1 0,1-1,-1 1,1 0,0-1,-1 1,1 0,0 0,-1 0,1 0,1-1,22-3,-20 4,112-10,185 8,-146 5,-124-3,372 14,-168 1,-66-6,427 55,-466-51,254-6,-217-9,-158 2,118-4,-107 1,0 0,-1 0,0-2,27-10,-28 9,1 1,0 1,26-3,11-2,-8 2,1 3,0 1,87 8,-127-4,139 10,104 3,201-15,-433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6.0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73,'37'-2,"49"-8,20-2,-51 8,55-11,-56 5,-15 3,1 1,46-1,-19 8,-38-1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7.2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0,'77'4,"100"17,56 3,28-24,-240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00:06.2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22,'9'0,"5"0,6 0,3 0,2 0,0 0,1 0,-1 0,0 0,-4-4,-2-1,0-1,1 2,-3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00:10.9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69,'11'0,"12"1,0-1,0-1,0 0,0-2,0-1,-1-1,41-14,-54 16,1 0,0 0,0 1,0 1,0-1,11 1,25-4,-27-2,-3-3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00:13.1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1 138,'8'0,"6"-4,6-10,3-2,2 2,0 3,-3-1,-2 1,-4 0,7 0,4 3,6 3,0 1,-4-1,-4-1,-6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19.1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0,'456'0,"-435"0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34.0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0,'4'0,"6"0,4 0,9 0,5 0,0 0,1 0,-1 0,-1 0,-1 0,-1 0,3 0,2 0,-1 0,-5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38.1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76,'11'-1,"0"0,0-1,0-1,0 0,-1 0,0-1,1 0,-1-1,9-5,-7 3,0 1,-1 1,2 0,-1 1,0 1,17-4,9 5,53 3,-42 0,-24-1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9.3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1,'394'14,"-70"-4,-296-10,3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6:00.3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1,'12'0,"13"0,17 0,11 0,8 0,6 0,4 0,1 0,6 0,6 0,0 0,2 0,12 0,0 0,-3 0,-10 0,-16 0,-19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09:53:06.1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1 146,'0'-3,"0"1,1 0,-1 0,1 0,0 0,0 0,0 0,0 0,0 0,0 0,0 0,1 0,-1 0,1 1,-1-1,1 1,0-1,0 1,-1 0,1-1,0 1,4-1,2-2,0 0,0 1,0 0,16-3,52-7,123-4,81 14,10 0,-192-8,5 0,223 10,146-8,308-6,-563 16,-182 1,50 8,-48-4,38 0,-11-5,-3-1,96 13,-103-7,99-2,-150-4,25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6:01.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50,'8'-4,"11"-1,23-4,20-1,11 2,23 2,7 2,14 2,4 1,-7 1,-6 0,-9 0,-22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3:57.7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26,'4'0,"5"0,6 0,0-4,5-1,4-1,2 2,0 1,0 1,0 1,-1 0,0 1,3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3:59.2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1,'8'0,"7"0,5 4,-1 5,0 2,2-2,0 2,1-1,1-2,5-2,2-3,-1-1,-5-2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05.4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0,'4'0,"5"0,6 0,4 4,2 2,3-1,1-1,0-1,0-1,-1-1,-3-1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07.1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1,'4'0,"6"0,0 4,3 1,4 0,3 0,1-2,3-2,0 0,0 0,0-1,1 0,0-1,-1 1,-4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11.8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0,'4'0,"6"0,4 0,5 0,3 0,5 0,3 0,0 0,0 0,-3 0,0 0,-2 0,0 0,-1 0,0 0,-5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4:13.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1,'4'0,"6"0,4 0,5 0,3 0,1 0,2 0,0 0,0 0,0 0,-1 0,1 0,-1 0,0 0,0 0,4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0:15:54.1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 0,-1 0,1 0,-1 0,1 0,0 0,0 0,-1 0,1 0,0-1,0 1,0 0,0-1,0 1,0-1,0 1,0-1,0 1,0-1,0 1,0-1,0 0,0 0,0 0,2 1,37 3,-36-4,95 4,40 3,264 23,-333-26,60 1,-103-4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9699C6-16A9-71AE-1536-75F169FB4E79}"/>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50F67AD4-D240-528F-F5F2-86E3E4E49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2E5348ED-6F8C-7876-B6F0-B49913B9E7E6}"/>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5" name="Tijdelijke aanduiding voor voettekst 4">
            <a:extLst>
              <a:ext uri="{FF2B5EF4-FFF2-40B4-BE49-F238E27FC236}">
                <a16:creationId xmlns:a16="http://schemas.microsoft.com/office/drawing/2014/main" id="{4511EC90-8D4B-6583-760F-3F42291E8690}"/>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7E9CFE93-7957-FF9B-B004-1ED75B8186AC}"/>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17276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FEEE5-75EE-B2B5-5C20-81CE93E1E9C4}"/>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67229B6D-0CF1-A7D8-351F-5F629C628654}"/>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04AB74D7-98E5-437F-6126-CC42DB581A9E}"/>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5" name="Tijdelijke aanduiding voor voettekst 4">
            <a:extLst>
              <a:ext uri="{FF2B5EF4-FFF2-40B4-BE49-F238E27FC236}">
                <a16:creationId xmlns:a16="http://schemas.microsoft.com/office/drawing/2014/main" id="{08653525-C6D7-8FFA-D9F2-E1C0CA928ABA}"/>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5BF054B8-3D20-E357-4294-DD29DFB990FC}"/>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418257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806F352-BB61-F713-3125-57F06DF3F0D0}"/>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D03B1C80-FFD6-A13C-4C7C-B09EE2FC73F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D9325773-A419-1799-B836-64F2EB752020}"/>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5" name="Tijdelijke aanduiding voor voettekst 4">
            <a:extLst>
              <a:ext uri="{FF2B5EF4-FFF2-40B4-BE49-F238E27FC236}">
                <a16:creationId xmlns:a16="http://schemas.microsoft.com/office/drawing/2014/main" id="{AF956404-2F14-AA0F-2E7D-E5DEA194CD63}"/>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348F1A17-19B1-B8D5-84CD-EF38B1AD06E9}"/>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58499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2FEF7C-6199-CD8A-E80B-3DCA8C28B7E7}"/>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B867EAB1-FE99-6243-1C24-779F95F3CD08}"/>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80B51858-8690-FD1B-C6A6-136230F05858}"/>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5" name="Tijdelijke aanduiding voor voettekst 4">
            <a:extLst>
              <a:ext uri="{FF2B5EF4-FFF2-40B4-BE49-F238E27FC236}">
                <a16:creationId xmlns:a16="http://schemas.microsoft.com/office/drawing/2014/main" id="{02E2E3B3-E002-C7F2-EC43-C1E36B2CFAC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6639F8A-90EA-6860-9736-B4B96ABCA31F}"/>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0190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524F49-C18A-4C14-F136-F9AEB1CA534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0B702DFD-D7B4-54DF-6B70-EE5296C730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C8A1C6D6-17F0-2B30-B560-014DCCB7009D}"/>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5" name="Tijdelijke aanduiding voor voettekst 4">
            <a:extLst>
              <a:ext uri="{FF2B5EF4-FFF2-40B4-BE49-F238E27FC236}">
                <a16:creationId xmlns:a16="http://schemas.microsoft.com/office/drawing/2014/main" id="{4656594C-E97A-15B8-8CC1-FB8175AE8CF3}"/>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02AE86E-275C-A0F6-21A4-6CADE0791802}"/>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4230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7EEB1-EB90-AE77-4D8B-B17AAA6E9DE3}"/>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26694298-BA6F-B43C-ABF6-501DF22C4BC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8C4A1B07-50B6-8906-DC78-DDF02BAA1084}"/>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1E3F2735-389D-BADD-4EAE-8AF45789F5AA}"/>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6" name="Tijdelijke aanduiding voor voettekst 5">
            <a:extLst>
              <a:ext uri="{FF2B5EF4-FFF2-40B4-BE49-F238E27FC236}">
                <a16:creationId xmlns:a16="http://schemas.microsoft.com/office/drawing/2014/main" id="{48543CA9-0779-B963-B557-D1B705CA1BFF}"/>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A9EC3F5E-3CAB-4EAD-9E7E-CAE8CC781A7B}"/>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100493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3E4B15-7309-50EE-16D3-BBC89DB37B4F}"/>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DBA3BCED-0E48-9035-4905-9A713B3ED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B206E963-C86E-C8CB-B45D-4AFBBD15AB6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42AD9AFF-E3D3-5498-7888-B7282136C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B6DE03E-01DB-ABBB-9CBC-7E9C7A0C672D}"/>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DB33CBEF-6AE4-9339-9AF3-FE533D205F21}"/>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8" name="Tijdelijke aanduiding voor voettekst 7">
            <a:extLst>
              <a:ext uri="{FF2B5EF4-FFF2-40B4-BE49-F238E27FC236}">
                <a16:creationId xmlns:a16="http://schemas.microsoft.com/office/drawing/2014/main" id="{531DE1F5-281D-7118-70B8-F98612C786BC}"/>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5F532F71-4E46-38F7-3B33-1E7A0852C1A5}"/>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265390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2D0AF8-526B-64FE-B781-39AB8D45D41C}"/>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E6A17BC8-27B3-0E78-1B4C-16C2102404F8}"/>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4" name="Tijdelijke aanduiding voor voettekst 3">
            <a:extLst>
              <a:ext uri="{FF2B5EF4-FFF2-40B4-BE49-F238E27FC236}">
                <a16:creationId xmlns:a16="http://schemas.microsoft.com/office/drawing/2014/main" id="{C5ACA1FF-FA3B-EFA6-FD41-072BE74CFE2F}"/>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A497FC61-4D11-357D-B256-5C385C5A55F3}"/>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82489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F9B91B0-439B-2CF2-3351-56CE00248577}"/>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3" name="Tijdelijke aanduiding voor voettekst 2">
            <a:extLst>
              <a:ext uri="{FF2B5EF4-FFF2-40B4-BE49-F238E27FC236}">
                <a16:creationId xmlns:a16="http://schemas.microsoft.com/office/drawing/2014/main" id="{8B3E0C9D-646D-4251-58EA-BA82A660F64D}"/>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9579762C-1278-F236-4387-CFDFDAA0C38A}"/>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164799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192659-9A7A-8713-C8F9-2AE4B3403D3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2836D036-36B2-2440-674D-53373B8D5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5F474762-39A9-5BEB-BDA6-5AD070083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03BED7C-EB83-F8EA-EF3E-C1819DFC3B6F}"/>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6" name="Tijdelijke aanduiding voor voettekst 5">
            <a:extLst>
              <a:ext uri="{FF2B5EF4-FFF2-40B4-BE49-F238E27FC236}">
                <a16:creationId xmlns:a16="http://schemas.microsoft.com/office/drawing/2014/main" id="{382F1EAB-A994-7931-BFD9-2FEF29BCA9C5}"/>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5ECD2213-4D7C-94A6-C74B-2F48270D4276}"/>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95866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02E994-AAE1-0BA6-79B0-61A8C432751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C4BBB0A8-E92C-D13A-1402-000D0D756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ijdelijke aanduiding voor tekst 3">
            <a:extLst>
              <a:ext uri="{FF2B5EF4-FFF2-40B4-BE49-F238E27FC236}">
                <a16:creationId xmlns:a16="http://schemas.microsoft.com/office/drawing/2014/main" id="{0EAECD1C-23ED-01B6-0F55-6C1B9A8B1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3F45AB9-CFBD-7C04-A219-5D7DA5D1D560}"/>
              </a:ext>
            </a:extLst>
          </p:cNvPr>
          <p:cNvSpPr>
            <a:spLocks noGrp="1"/>
          </p:cNvSpPr>
          <p:nvPr>
            <p:ph type="dt" sz="half" idx="10"/>
          </p:nvPr>
        </p:nvSpPr>
        <p:spPr/>
        <p:txBody>
          <a:bodyPr/>
          <a:lstStyle/>
          <a:p>
            <a:fld id="{FE6B6E53-2747-4168-8C8C-E27A91ACBEC8}" type="datetimeFigureOut">
              <a:rPr lang="en-US" smtClean="0"/>
              <a:t>8/10/2023</a:t>
            </a:fld>
            <a:endParaRPr lang="en-US"/>
          </a:p>
        </p:txBody>
      </p:sp>
      <p:sp>
        <p:nvSpPr>
          <p:cNvPr id="6" name="Tijdelijke aanduiding voor voettekst 5">
            <a:extLst>
              <a:ext uri="{FF2B5EF4-FFF2-40B4-BE49-F238E27FC236}">
                <a16:creationId xmlns:a16="http://schemas.microsoft.com/office/drawing/2014/main" id="{5F694549-C843-5097-E3A1-2189C44C0BF2}"/>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0251737B-9B01-05AE-B3C0-0E6FD5005DA2}"/>
              </a:ext>
            </a:extLst>
          </p:cNvPr>
          <p:cNvSpPr>
            <a:spLocks noGrp="1"/>
          </p:cNvSpPr>
          <p:nvPr>
            <p:ph type="sldNum" sz="quarter" idx="12"/>
          </p:nvPr>
        </p:nvSpPr>
        <p:spPr/>
        <p:txBody>
          <a:bodyPr/>
          <a:lstStyle/>
          <a:p>
            <a:fld id="{C1BCC101-581F-487E-80AC-EF7B1B14522C}" type="slidenum">
              <a:rPr lang="en-US" smtClean="0"/>
              <a:t>‹nr.›</a:t>
            </a:fld>
            <a:endParaRPr lang="en-US"/>
          </a:p>
        </p:txBody>
      </p:sp>
    </p:spTree>
    <p:extLst>
      <p:ext uri="{BB962C8B-B14F-4D97-AF65-F5344CB8AC3E}">
        <p14:creationId xmlns:p14="http://schemas.microsoft.com/office/powerpoint/2010/main" val="39061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652673A-7DF9-0528-6F22-DEB54529B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EB0B9534-8876-31AA-185D-0D88E447A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0834199C-2FD1-4F0B-6486-146D6A0D2B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B6E53-2747-4168-8C8C-E27A91ACBEC8}" type="datetimeFigureOut">
              <a:rPr lang="en-US" smtClean="0"/>
              <a:t>8/10/2023</a:t>
            </a:fld>
            <a:endParaRPr lang="en-US"/>
          </a:p>
        </p:txBody>
      </p:sp>
      <p:sp>
        <p:nvSpPr>
          <p:cNvPr id="5" name="Tijdelijke aanduiding voor voettekst 4">
            <a:extLst>
              <a:ext uri="{FF2B5EF4-FFF2-40B4-BE49-F238E27FC236}">
                <a16:creationId xmlns:a16="http://schemas.microsoft.com/office/drawing/2014/main" id="{1084D45F-1482-4321-4A1D-347E9FB36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09B2109D-FF47-E2E6-C376-868A44450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CC101-581F-487E-80AC-EF7B1B14522C}" type="slidenum">
              <a:rPr lang="en-US" smtClean="0"/>
              <a:t>‹nr.›</a:t>
            </a:fld>
            <a:endParaRPr lang="en-US"/>
          </a:p>
        </p:txBody>
      </p:sp>
    </p:spTree>
    <p:extLst>
      <p:ext uri="{BB962C8B-B14F-4D97-AF65-F5344CB8AC3E}">
        <p14:creationId xmlns:p14="http://schemas.microsoft.com/office/powerpoint/2010/main" val="275858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7.xml"/><Relationship Id="rId18" Type="http://schemas.openxmlformats.org/officeDocument/2006/relationships/image" Target="../media/image39.png"/><Relationship Id="rId3" Type="http://schemas.openxmlformats.org/officeDocument/2006/relationships/image" Target="../media/image31.png"/><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36.png"/><Relationship Id="rId17" Type="http://schemas.openxmlformats.org/officeDocument/2006/relationships/customXml" Target="../ink/ink9.xml"/><Relationship Id="rId2" Type="http://schemas.openxmlformats.org/officeDocument/2006/relationships/image" Target="../media/image30.png"/><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35.png"/><Relationship Id="rId19" Type="http://schemas.openxmlformats.org/officeDocument/2006/relationships/customXml" Target="../ink/ink10.xml"/><Relationship Id="rId4" Type="http://schemas.openxmlformats.org/officeDocument/2006/relationships/image" Target="../media/image32.png"/><Relationship Id="rId9" Type="http://schemas.openxmlformats.org/officeDocument/2006/relationships/customXml" Target="../ink/ink5.xml"/><Relationship Id="rId14" Type="http://schemas.openxmlformats.org/officeDocument/2006/relationships/image" Target="../media/image37.png"/><Relationship Id="rId22"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customXml" Target="../ink/ink16.xml"/><Relationship Id="rId18" Type="http://schemas.openxmlformats.org/officeDocument/2006/relationships/image" Target="../media/image51.png"/><Relationship Id="rId3" Type="http://schemas.openxmlformats.org/officeDocument/2006/relationships/image" Target="../media/image43.png"/><Relationship Id="rId21" Type="http://schemas.openxmlformats.org/officeDocument/2006/relationships/customXml" Target="../ink/ink20.xml"/><Relationship Id="rId7" Type="http://schemas.openxmlformats.org/officeDocument/2006/relationships/customXml" Target="../ink/ink13.xml"/><Relationship Id="rId12" Type="http://schemas.openxmlformats.org/officeDocument/2006/relationships/image" Target="../media/image48.png"/><Relationship Id="rId17" Type="http://schemas.openxmlformats.org/officeDocument/2006/relationships/customXml" Target="../ink/ink18.xml"/><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customXml" Target="../ink/ink15.xml"/><Relationship Id="rId5" Type="http://schemas.openxmlformats.org/officeDocument/2006/relationships/customXml" Target="../ink/ink12.xml"/><Relationship Id="rId15" Type="http://schemas.openxmlformats.org/officeDocument/2006/relationships/customXml" Target="../ink/ink17.xml"/><Relationship Id="rId10" Type="http://schemas.openxmlformats.org/officeDocument/2006/relationships/image" Target="../media/image47.png"/><Relationship Id="rId19" Type="http://schemas.openxmlformats.org/officeDocument/2006/relationships/customXml" Target="../ink/ink19.xml"/><Relationship Id="rId4" Type="http://schemas.openxmlformats.org/officeDocument/2006/relationships/image" Target="../media/image44.png"/><Relationship Id="rId9" Type="http://schemas.openxmlformats.org/officeDocument/2006/relationships/customXml" Target="../ink/ink14.xml"/><Relationship Id="rId14" Type="http://schemas.openxmlformats.org/officeDocument/2006/relationships/image" Target="../media/image49.png"/><Relationship Id="rId22"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B8968D-C8AA-E6E8-FA06-BE6462AC2DD6}"/>
              </a:ext>
            </a:extLst>
          </p:cNvPr>
          <p:cNvSpPr>
            <a:spLocks noGrp="1"/>
          </p:cNvSpPr>
          <p:nvPr>
            <p:ph type="ctrTitle"/>
          </p:nvPr>
        </p:nvSpPr>
        <p:spPr/>
        <p:txBody>
          <a:bodyPr/>
          <a:lstStyle/>
          <a:p>
            <a:r>
              <a:rPr lang="en-US" dirty="0"/>
              <a:t>Viral Reduction Assay</a:t>
            </a:r>
          </a:p>
        </p:txBody>
      </p:sp>
      <p:sp>
        <p:nvSpPr>
          <p:cNvPr id="3" name="Ondertitel 2">
            <a:extLst>
              <a:ext uri="{FF2B5EF4-FFF2-40B4-BE49-F238E27FC236}">
                <a16:creationId xmlns:a16="http://schemas.microsoft.com/office/drawing/2014/main" id="{E9B628E7-D671-EA8B-BE41-7F5CFC1F77A2}"/>
              </a:ext>
            </a:extLst>
          </p:cNvPr>
          <p:cNvSpPr>
            <a:spLocks noGrp="1"/>
          </p:cNvSpPr>
          <p:nvPr>
            <p:ph type="subTitle" idx="1"/>
          </p:nvPr>
        </p:nvSpPr>
        <p:spPr/>
        <p:txBody>
          <a:bodyPr>
            <a:normAutofit/>
          </a:bodyPr>
          <a:lstStyle/>
          <a:p>
            <a:endParaRPr lang="en-US" sz="1600" dirty="0"/>
          </a:p>
        </p:txBody>
      </p:sp>
    </p:spTree>
    <p:extLst>
      <p:ext uri="{BB962C8B-B14F-4D97-AF65-F5344CB8AC3E}">
        <p14:creationId xmlns:p14="http://schemas.microsoft.com/office/powerpoint/2010/main" val="1099720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32B6-AA2A-5FEF-80B4-78E642444E33}"/>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EB49F1AF-9511-2860-3428-35532C2C4A8A}"/>
              </a:ext>
            </a:extLst>
          </p:cNvPr>
          <p:cNvSpPr>
            <a:spLocks noGrp="1"/>
          </p:cNvSpPr>
          <p:nvPr>
            <p:ph idx="1"/>
          </p:nvPr>
        </p:nvSpPr>
        <p:spPr/>
        <p:txBody>
          <a:bodyPr/>
          <a:lstStyle/>
          <a:p>
            <a:r>
              <a:rPr lang="en-US" dirty="0"/>
              <a:t>Spread() in </a:t>
            </a:r>
            <a:r>
              <a:rPr lang="en-US" dirty="0" err="1"/>
              <a:t>df_AVG</a:t>
            </a:r>
            <a:r>
              <a:rPr lang="en-US" dirty="0"/>
              <a:t> gives automatically VP and VPC as </a:t>
            </a:r>
            <a:r>
              <a:rPr lang="en-US" dirty="0" err="1"/>
              <a:t>colnames</a:t>
            </a:r>
            <a:r>
              <a:rPr lang="en-US" dirty="0"/>
              <a:t> for mean and SE resp.</a:t>
            </a:r>
          </a:p>
        </p:txBody>
      </p:sp>
      <p:pic>
        <p:nvPicPr>
          <p:cNvPr id="5" name="Afbeelding 4">
            <a:extLst>
              <a:ext uri="{FF2B5EF4-FFF2-40B4-BE49-F238E27FC236}">
                <a16:creationId xmlns:a16="http://schemas.microsoft.com/office/drawing/2014/main" id="{979EEF41-F68B-B936-608A-86BFC30EF1C5}"/>
              </a:ext>
            </a:extLst>
          </p:cNvPr>
          <p:cNvPicPr>
            <a:picLocks noChangeAspect="1"/>
          </p:cNvPicPr>
          <p:nvPr/>
        </p:nvPicPr>
        <p:blipFill>
          <a:blip r:embed="rId2"/>
          <a:stretch>
            <a:fillRect/>
          </a:stretch>
        </p:blipFill>
        <p:spPr>
          <a:xfrm>
            <a:off x="838200" y="2892458"/>
            <a:ext cx="6538527" cy="3284505"/>
          </a:xfrm>
          <a:prstGeom prst="rect">
            <a:avLst/>
          </a:prstGeom>
        </p:spPr>
      </p:pic>
      <p:sp>
        <p:nvSpPr>
          <p:cNvPr id="6" name="Tekstvak 5">
            <a:extLst>
              <a:ext uri="{FF2B5EF4-FFF2-40B4-BE49-F238E27FC236}">
                <a16:creationId xmlns:a16="http://schemas.microsoft.com/office/drawing/2014/main" id="{9D5FA4BA-3ADB-2534-C3A8-9CD79339B9FA}"/>
              </a:ext>
            </a:extLst>
          </p:cNvPr>
          <p:cNvSpPr txBox="1"/>
          <p:nvPr/>
        </p:nvSpPr>
        <p:spPr>
          <a:xfrm>
            <a:off x="8203721" y="3401129"/>
            <a:ext cx="3364302" cy="1200329"/>
          </a:xfrm>
          <a:prstGeom prst="rect">
            <a:avLst/>
          </a:prstGeom>
          <a:noFill/>
        </p:spPr>
        <p:txBody>
          <a:bodyPr wrap="square" rtlCol="0">
            <a:spAutoFit/>
          </a:bodyPr>
          <a:lstStyle/>
          <a:p>
            <a:r>
              <a:rPr lang="en-US" dirty="0"/>
              <a:t>This part of the code is not necessary. My function doesn’t have this part and all same results are obtained</a:t>
            </a:r>
          </a:p>
        </p:txBody>
      </p:sp>
    </p:spTree>
    <p:extLst>
      <p:ext uri="{BB962C8B-B14F-4D97-AF65-F5344CB8AC3E}">
        <p14:creationId xmlns:p14="http://schemas.microsoft.com/office/powerpoint/2010/main" val="322120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E38AE-01AA-9D13-63B7-B87B9A469AFD}"/>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CF439963-18E7-57B3-7F5F-D4A0D2B9D9C4}"/>
              </a:ext>
            </a:extLst>
          </p:cNvPr>
          <p:cNvPicPr>
            <a:picLocks noGrp="1" noChangeAspect="1"/>
          </p:cNvPicPr>
          <p:nvPr>
            <p:ph idx="1"/>
          </p:nvPr>
        </p:nvPicPr>
        <p:blipFill>
          <a:blip r:embed="rId2"/>
          <a:stretch>
            <a:fillRect/>
          </a:stretch>
        </p:blipFill>
        <p:spPr>
          <a:xfrm>
            <a:off x="5684808" y="2416624"/>
            <a:ext cx="5765514" cy="2024751"/>
          </a:xfrm>
        </p:spPr>
      </p:pic>
      <p:pic>
        <p:nvPicPr>
          <p:cNvPr id="5" name="Afbeelding 4">
            <a:extLst>
              <a:ext uri="{FF2B5EF4-FFF2-40B4-BE49-F238E27FC236}">
                <a16:creationId xmlns:a16="http://schemas.microsoft.com/office/drawing/2014/main" id="{6D2CF1CA-7154-CD65-37DB-304CC1117D2E}"/>
              </a:ext>
            </a:extLst>
          </p:cNvPr>
          <p:cNvPicPr>
            <a:picLocks noChangeAspect="1"/>
          </p:cNvPicPr>
          <p:nvPr/>
        </p:nvPicPr>
        <p:blipFill>
          <a:blip r:embed="rId3"/>
          <a:stretch>
            <a:fillRect/>
          </a:stretch>
        </p:blipFill>
        <p:spPr>
          <a:xfrm>
            <a:off x="428447" y="2416624"/>
            <a:ext cx="5172774" cy="2024751"/>
          </a:xfrm>
          <a:prstGeom prst="rect">
            <a:avLst/>
          </a:prstGeom>
        </p:spPr>
      </p:pic>
    </p:spTree>
    <p:extLst>
      <p:ext uri="{BB962C8B-B14F-4D97-AF65-F5344CB8AC3E}">
        <p14:creationId xmlns:p14="http://schemas.microsoft.com/office/powerpoint/2010/main" val="50025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3. Peaks and valleys: </a:t>
            </a:r>
            <a:r>
              <a:rPr lang="en-US" dirty="0">
                <a:solidFill>
                  <a:srgbClr val="FF0000"/>
                </a:solidFill>
              </a:rPr>
              <a:t>peaks() </a:t>
            </a:r>
            <a:r>
              <a:rPr lang="en-US" dirty="0"/>
              <a:t>and </a:t>
            </a:r>
            <a:r>
              <a:rPr lang="en-US" dirty="0">
                <a:solidFill>
                  <a:srgbClr val="FF0000"/>
                </a:solidFill>
              </a:rPr>
              <a:t>valleys()</a:t>
            </a:r>
          </a:p>
          <a:p>
            <a:pPr lvl="1"/>
            <a:r>
              <a:rPr lang="en-US" dirty="0"/>
              <a:t>Saving all the results in a nested list and then when looking at the difference </a:t>
            </a:r>
            <a:r>
              <a:rPr lang="en-US" dirty="0" err="1"/>
              <a:t>as.numeric</a:t>
            </a:r>
            <a:r>
              <a:rPr lang="en-US" dirty="0"/>
              <a:t> =&gt; just save values as a list of </a:t>
            </a:r>
            <a:r>
              <a:rPr lang="en-US" dirty="0" err="1"/>
              <a:t>numerics</a:t>
            </a:r>
            <a:endParaRPr lang="en-US" dirty="0"/>
          </a:p>
          <a:p>
            <a:pPr lvl="1"/>
            <a:r>
              <a:rPr lang="en-US" dirty="0"/>
              <a:t>You do +2 -1 which is just +1 and then later on in the VIPCAL functions you determine peaks but subtract 1 so first you add 1 and then remove 1?</a:t>
            </a:r>
          </a:p>
        </p:txBody>
      </p:sp>
      <p:pic>
        <p:nvPicPr>
          <p:cNvPr id="5" name="Afbeelding 4">
            <a:extLst>
              <a:ext uri="{FF2B5EF4-FFF2-40B4-BE49-F238E27FC236}">
                <a16:creationId xmlns:a16="http://schemas.microsoft.com/office/drawing/2014/main" id="{CC8FD67F-131E-62BB-E55B-0E0EF6D33D13}"/>
              </a:ext>
            </a:extLst>
          </p:cNvPr>
          <p:cNvPicPr>
            <a:picLocks noChangeAspect="1"/>
          </p:cNvPicPr>
          <p:nvPr/>
        </p:nvPicPr>
        <p:blipFill>
          <a:blip r:embed="rId2"/>
          <a:stretch>
            <a:fillRect/>
          </a:stretch>
        </p:blipFill>
        <p:spPr>
          <a:xfrm>
            <a:off x="838200" y="4001294"/>
            <a:ext cx="3872124" cy="1963331"/>
          </a:xfrm>
          <a:prstGeom prst="rect">
            <a:avLst/>
          </a:prstGeom>
        </p:spPr>
      </p:pic>
      <p:pic>
        <p:nvPicPr>
          <p:cNvPr id="7" name="Afbeelding 6">
            <a:extLst>
              <a:ext uri="{FF2B5EF4-FFF2-40B4-BE49-F238E27FC236}">
                <a16:creationId xmlns:a16="http://schemas.microsoft.com/office/drawing/2014/main" id="{622B48DD-DCAF-8D25-A138-CF8276F6830F}"/>
              </a:ext>
            </a:extLst>
          </p:cNvPr>
          <p:cNvPicPr>
            <a:picLocks noChangeAspect="1"/>
          </p:cNvPicPr>
          <p:nvPr/>
        </p:nvPicPr>
        <p:blipFill>
          <a:blip r:embed="rId3"/>
          <a:stretch>
            <a:fillRect/>
          </a:stretch>
        </p:blipFill>
        <p:spPr>
          <a:xfrm>
            <a:off x="5992483" y="4001294"/>
            <a:ext cx="5477693" cy="1963331"/>
          </a:xfrm>
          <a:prstGeom prst="rect">
            <a:avLst/>
          </a:prstGeom>
        </p:spPr>
      </p:pic>
    </p:spTree>
    <p:extLst>
      <p:ext uri="{BB962C8B-B14F-4D97-AF65-F5344CB8AC3E}">
        <p14:creationId xmlns:p14="http://schemas.microsoft.com/office/powerpoint/2010/main" val="231110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4. LMER model: </a:t>
            </a:r>
            <a:r>
              <a:rPr lang="en-US" dirty="0" err="1">
                <a:solidFill>
                  <a:srgbClr val="FF0000"/>
                </a:solidFill>
              </a:rPr>
              <a:t>LMER_model</a:t>
            </a:r>
            <a:r>
              <a:rPr lang="en-US" dirty="0">
                <a:solidFill>
                  <a:srgbClr val="FF0000"/>
                </a:solidFill>
              </a:rPr>
              <a:t>()</a:t>
            </a:r>
          </a:p>
          <a:p>
            <a:pPr lvl="1"/>
            <a:r>
              <a:rPr lang="en-US" dirty="0"/>
              <a:t>First tried to not include the change of replicates for VPC samples =&gt; all same results were obtained except the SE of the diff samples =&gt; but indeed to distinguish between samples for the model this is necessary</a:t>
            </a:r>
          </a:p>
          <a:p>
            <a:pPr lvl="1"/>
            <a:r>
              <a:rPr lang="en-US" dirty="0"/>
              <a:t>No main changes here, just gave the function a bit more structure</a:t>
            </a:r>
          </a:p>
        </p:txBody>
      </p:sp>
    </p:spTree>
    <p:extLst>
      <p:ext uri="{BB962C8B-B14F-4D97-AF65-F5344CB8AC3E}">
        <p14:creationId xmlns:p14="http://schemas.microsoft.com/office/powerpoint/2010/main" val="116612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7460A-6C9D-DCDF-6852-BA4CA30C0E7B}"/>
              </a:ext>
            </a:extLst>
          </p:cNvPr>
          <p:cNvSpPr>
            <a:spLocks noGrp="1"/>
          </p:cNvSpPr>
          <p:nvPr>
            <p:ph type="title"/>
          </p:nvPr>
        </p:nvSpPr>
        <p:spPr/>
        <p:txBody>
          <a:bodyPr/>
          <a:lstStyle/>
          <a:p>
            <a:endParaRPr lang="en-US"/>
          </a:p>
        </p:txBody>
      </p:sp>
      <p:pic>
        <p:nvPicPr>
          <p:cNvPr id="5" name="Tijdelijke aanduiding voor inhoud 4">
            <a:extLst>
              <a:ext uri="{FF2B5EF4-FFF2-40B4-BE49-F238E27FC236}">
                <a16:creationId xmlns:a16="http://schemas.microsoft.com/office/drawing/2014/main" id="{832D3E9E-05CD-6F63-09C6-FABE70B6FC89}"/>
              </a:ext>
            </a:extLst>
          </p:cNvPr>
          <p:cNvPicPr>
            <a:picLocks noGrp="1" noChangeAspect="1"/>
          </p:cNvPicPr>
          <p:nvPr>
            <p:ph idx="1"/>
          </p:nvPr>
        </p:nvPicPr>
        <p:blipFill>
          <a:blip r:embed="rId2"/>
          <a:stretch>
            <a:fillRect/>
          </a:stretch>
        </p:blipFill>
        <p:spPr>
          <a:xfrm>
            <a:off x="2645239" y="548053"/>
            <a:ext cx="6901521" cy="5761894"/>
          </a:xfrm>
        </p:spPr>
      </p:pic>
    </p:spTree>
    <p:extLst>
      <p:ext uri="{BB962C8B-B14F-4D97-AF65-F5344CB8AC3E}">
        <p14:creationId xmlns:p14="http://schemas.microsoft.com/office/powerpoint/2010/main" val="304153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normAutofit/>
          </a:bodyPr>
          <a:lstStyle/>
          <a:p>
            <a:pPr marL="0" indent="0">
              <a:buNone/>
            </a:pPr>
            <a:r>
              <a:rPr lang="en-US" dirty="0"/>
              <a:t>5. Slope functions Linear Regression: </a:t>
            </a:r>
            <a:r>
              <a:rPr lang="en-US" dirty="0" err="1">
                <a:solidFill>
                  <a:srgbClr val="FF0000"/>
                </a:solidFill>
              </a:rPr>
              <a:t>slope_LM</a:t>
            </a:r>
            <a:r>
              <a:rPr lang="en-US" dirty="0">
                <a:solidFill>
                  <a:srgbClr val="FF0000"/>
                </a:solidFill>
              </a:rPr>
              <a:t>_...()</a:t>
            </a:r>
          </a:p>
          <a:p>
            <a:pPr lvl="1"/>
            <a:r>
              <a:rPr lang="en-US" dirty="0"/>
              <a:t>Main small thing: initiate </a:t>
            </a:r>
            <a:r>
              <a:rPr lang="en-US" dirty="0" err="1"/>
              <a:t>data.frame</a:t>
            </a:r>
            <a:r>
              <a:rPr lang="en-US" dirty="0"/>
              <a:t> at beginning of function but later on </a:t>
            </a:r>
            <a:r>
              <a:rPr lang="en-US" dirty="0" err="1"/>
              <a:t>data.frame</a:t>
            </a:r>
            <a:r>
              <a:rPr lang="en-US" dirty="0"/>
              <a:t>(t(</a:t>
            </a:r>
            <a:r>
              <a:rPr lang="en-US" dirty="0" err="1"/>
              <a:t>sapply</a:t>
            </a:r>
            <a:r>
              <a:rPr lang="en-US" dirty="0"/>
              <a:t>(</a:t>
            </a:r>
            <a:r>
              <a:rPr lang="en-US" dirty="0" err="1"/>
              <a:t>lm,c</a:t>
            </a:r>
            <a:r>
              <a:rPr lang="en-US" dirty="0"/>
              <a:t>)) =&gt; first initiation is not necessary</a:t>
            </a:r>
          </a:p>
          <a:p>
            <a:pPr lvl="1"/>
            <a:r>
              <a:rPr lang="en-US" dirty="0"/>
              <a:t>No general changes in these 4 functions</a:t>
            </a:r>
          </a:p>
          <a:p>
            <a:pPr lvl="1"/>
            <a:r>
              <a:rPr lang="en-US" dirty="0"/>
              <a:t>In the one with LMER model: don’t think those try()statement and following if df4 exists is necessary =&gt; I got same results without these</a:t>
            </a:r>
          </a:p>
          <a:p>
            <a:pPr lvl="1"/>
            <a:endParaRPr lang="en-US" dirty="0"/>
          </a:p>
          <a:p>
            <a:pPr marL="457200" lvl="1" indent="0">
              <a:buNone/>
            </a:pPr>
            <a:endParaRPr lang="en-US" dirty="0"/>
          </a:p>
          <a:p>
            <a:pPr lvl="1"/>
            <a:r>
              <a:rPr lang="en-US" dirty="0"/>
              <a:t>There is probably a way to make one general </a:t>
            </a:r>
            <a:r>
              <a:rPr lang="en-US" dirty="0" err="1"/>
              <a:t>slope_LM</a:t>
            </a:r>
            <a:r>
              <a:rPr lang="en-US" dirty="0"/>
              <a:t> and one general VIPCAL function and again distinguish the different scenarios =&gt; Definitely, keep the 12 separate functions for each method!</a:t>
            </a:r>
          </a:p>
        </p:txBody>
      </p:sp>
    </p:spTree>
    <p:extLst>
      <p:ext uri="{BB962C8B-B14F-4D97-AF65-F5344CB8AC3E}">
        <p14:creationId xmlns:p14="http://schemas.microsoft.com/office/powerpoint/2010/main" val="22274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36159A-EC5B-4FE7-614E-205195387273}"/>
              </a:ext>
            </a:extLst>
          </p:cNvPr>
          <p:cNvSpPr>
            <a:spLocks noGrp="1"/>
          </p:cNvSpPr>
          <p:nvPr>
            <p:ph type="title"/>
          </p:nvPr>
        </p:nvSpPr>
        <p:spPr/>
        <p:txBody>
          <a:bodyPr/>
          <a:lstStyle/>
          <a:p>
            <a:endParaRPr lang="en-US" dirty="0"/>
          </a:p>
        </p:txBody>
      </p:sp>
      <p:pic>
        <p:nvPicPr>
          <p:cNvPr id="5" name="Tijdelijke aanduiding voor inhoud 4">
            <a:extLst>
              <a:ext uri="{FF2B5EF4-FFF2-40B4-BE49-F238E27FC236}">
                <a16:creationId xmlns:a16="http://schemas.microsoft.com/office/drawing/2014/main" id="{AB2FAFF5-9C2C-12A8-AE8D-860D4AD8D1B5}"/>
              </a:ext>
            </a:extLst>
          </p:cNvPr>
          <p:cNvPicPr>
            <a:picLocks noGrp="1" noChangeAspect="1"/>
          </p:cNvPicPr>
          <p:nvPr>
            <p:ph idx="1"/>
          </p:nvPr>
        </p:nvPicPr>
        <p:blipFill>
          <a:blip r:embed="rId2"/>
          <a:stretch>
            <a:fillRect/>
          </a:stretch>
        </p:blipFill>
        <p:spPr>
          <a:xfrm>
            <a:off x="258105" y="1397477"/>
            <a:ext cx="5113651" cy="4528075"/>
          </a:xfrm>
        </p:spPr>
      </p:pic>
      <p:pic>
        <p:nvPicPr>
          <p:cNvPr id="7" name="Afbeelding 6">
            <a:extLst>
              <a:ext uri="{FF2B5EF4-FFF2-40B4-BE49-F238E27FC236}">
                <a16:creationId xmlns:a16="http://schemas.microsoft.com/office/drawing/2014/main" id="{601916F6-DAE5-E5AD-26A1-DCDAE8BD40C3}"/>
              </a:ext>
            </a:extLst>
          </p:cNvPr>
          <p:cNvPicPr>
            <a:picLocks noChangeAspect="1"/>
          </p:cNvPicPr>
          <p:nvPr/>
        </p:nvPicPr>
        <p:blipFill>
          <a:blip r:embed="rId3"/>
          <a:stretch>
            <a:fillRect/>
          </a:stretch>
        </p:blipFill>
        <p:spPr>
          <a:xfrm>
            <a:off x="5796018" y="1397478"/>
            <a:ext cx="5982044" cy="4528075"/>
          </a:xfrm>
          <a:prstGeom prst="rect">
            <a:avLst/>
          </a:prstGeom>
        </p:spPr>
      </p:pic>
    </p:spTree>
    <p:extLst>
      <p:ext uri="{BB962C8B-B14F-4D97-AF65-F5344CB8AC3E}">
        <p14:creationId xmlns:p14="http://schemas.microsoft.com/office/powerpoint/2010/main" val="245885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6. VIPCAL functions: </a:t>
            </a:r>
            <a:r>
              <a:rPr lang="en-US" dirty="0">
                <a:solidFill>
                  <a:srgbClr val="FF0000"/>
                </a:solidFill>
              </a:rPr>
              <a:t>VIPCAL_...()</a:t>
            </a:r>
          </a:p>
          <a:p>
            <a:pPr lvl="1"/>
            <a:r>
              <a:rPr lang="en-US" dirty="0"/>
              <a:t>Again, the same with the </a:t>
            </a:r>
            <a:r>
              <a:rPr lang="en-US" dirty="0" err="1"/>
              <a:t>data.frame</a:t>
            </a:r>
            <a:r>
              <a:rPr lang="en-US" dirty="0"/>
              <a:t> initialization and try statement=&gt; is just a small thing</a:t>
            </a:r>
          </a:p>
          <a:p>
            <a:pPr lvl="1"/>
            <a:r>
              <a:rPr lang="en-US" dirty="0"/>
              <a:t>In the calculation of peaks and valleys -1 is not necessary if you change the peaks and valley’s function and don’t add one there</a:t>
            </a:r>
          </a:p>
          <a:p>
            <a:pPr lvl="1"/>
            <a:r>
              <a:rPr lang="en-US" dirty="0"/>
              <a:t>Calculation of viral production optimized with 1 if-else statement and for loop through different peaks instead of manually if-elseif and so go through different values of p. If somehow in future data more then 3 peaks are found then the for-loop takes care of those </a:t>
            </a:r>
          </a:p>
        </p:txBody>
      </p:sp>
    </p:spTree>
    <p:extLst>
      <p:ext uri="{BB962C8B-B14F-4D97-AF65-F5344CB8AC3E}">
        <p14:creationId xmlns:p14="http://schemas.microsoft.com/office/powerpoint/2010/main" val="263056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224021-573E-DC13-C7E7-A181F1D905E4}"/>
              </a:ext>
            </a:extLst>
          </p:cNvPr>
          <p:cNvSpPr>
            <a:spLocks noGrp="1"/>
          </p:cNvSpPr>
          <p:nvPr>
            <p:ph type="title"/>
          </p:nvPr>
        </p:nvSpPr>
        <p:spPr/>
        <p:txBody>
          <a:bodyPr/>
          <a:lstStyle/>
          <a:p>
            <a:endParaRPr lang="en-US" dirty="0"/>
          </a:p>
        </p:txBody>
      </p:sp>
      <p:pic>
        <p:nvPicPr>
          <p:cNvPr id="5" name="Tijdelijke aanduiding voor inhoud 4">
            <a:extLst>
              <a:ext uri="{FF2B5EF4-FFF2-40B4-BE49-F238E27FC236}">
                <a16:creationId xmlns:a16="http://schemas.microsoft.com/office/drawing/2014/main" id="{0DF74515-9084-85FA-D4BC-9B43542DF1FE}"/>
              </a:ext>
            </a:extLst>
          </p:cNvPr>
          <p:cNvPicPr>
            <a:picLocks noGrp="1" noChangeAspect="1"/>
          </p:cNvPicPr>
          <p:nvPr>
            <p:ph idx="1"/>
          </p:nvPr>
        </p:nvPicPr>
        <p:blipFill>
          <a:blip r:embed="rId2"/>
          <a:stretch>
            <a:fillRect/>
          </a:stretch>
        </p:blipFill>
        <p:spPr>
          <a:xfrm>
            <a:off x="0" y="1723612"/>
            <a:ext cx="5556158" cy="3410775"/>
          </a:xfrm>
        </p:spPr>
      </p:pic>
      <p:pic>
        <p:nvPicPr>
          <p:cNvPr id="7" name="Afbeelding 6">
            <a:extLst>
              <a:ext uri="{FF2B5EF4-FFF2-40B4-BE49-F238E27FC236}">
                <a16:creationId xmlns:a16="http://schemas.microsoft.com/office/drawing/2014/main" id="{EF0FAB85-AB58-2955-FCE1-234D5714E3DC}"/>
              </a:ext>
            </a:extLst>
          </p:cNvPr>
          <p:cNvPicPr>
            <a:picLocks noChangeAspect="1"/>
          </p:cNvPicPr>
          <p:nvPr/>
        </p:nvPicPr>
        <p:blipFill>
          <a:blip r:embed="rId3"/>
          <a:stretch>
            <a:fillRect/>
          </a:stretch>
        </p:blipFill>
        <p:spPr>
          <a:xfrm>
            <a:off x="5677393" y="1723612"/>
            <a:ext cx="6301520" cy="3410775"/>
          </a:xfrm>
          <a:prstGeom prst="rect">
            <a:avLst/>
          </a:prstGeom>
        </p:spPr>
      </p:pic>
    </p:spTree>
    <p:extLst>
      <p:ext uri="{BB962C8B-B14F-4D97-AF65-F5344CB8AC3E}">
        <p14:creationId xmlns:p14="http://schemas.microsoft.com/office/powerpoint/2010/main" val="2921682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1505E7-8E4C-5683-BA68-73CF4C379AC2}"/>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87123555-18B8-7CCC-F898-18F17B9EEEDF}"/>
              </a:ext>
            </a:extLst>
          </p:cNvPr>
          <p:cNvPicPr>
            <a:picLocks noGrp="1" noChangeAspect="1"/>
          </p:cNvPicPr>
          <p:nvPr>
            <p:ph idx="1"/>
          </p:nvPr>
        </p:nvPicPr>
        <p:blipFill>
          <a:blip r:embed="rId2"/>
          <a:stretch>
            <a:fillRect/>
          </a:stretch>
        </p:blipFill>
        <p:spPr>
          <a:xfrm>
            <a:off x="6197821" y="5072332"/>
            <a:ext cx="5758975" cy="1671741"/>
          </a:xfrm>
        </p:spPr>
      </p:pic>
      <p:pic>
        <p:nvPicPr>
          <p:cNvPr id="5" name="Afbeelding 4">
            <a:extLst>
              <a:ext uri="{FF2B5EF4-FFF2-40B4-BE49-F238E27FC236}">
                <a16:creationId xmlns:a16="http://schemas.microsoft.com/office/drawing/2014/main" id="{7024768F-F569-7DDB-A357-D03100B7FE17}"/>
              </a:ext>
            </a:extLst>
          </p:cNvPr>
          <p:cNvPicPr>
            <a:picLocks noChangeAspect="1"/>
          </p:cNvPicPr>
          <p:nvPr/>
        </p:nvPicPr>
        <p:blipFill>
          <a:blip r:embed="rId3"/>
          <a:stretch>
            <a:fillRect/>
          </a:stretch>
        </p:blipFill>
        <p:spPr>
          <a:xfrm>
            <a:off x="178798" y="245015"/>
            <a:ext cx="5785437" cy="6316212"/>
          </a:xfrm>
          <a:prstGeom prst="rect">
            <a:avLst/>
          </a:prstGeom>
        </p:spPr>
      </p:pic>
    </p:spTree>
    <p:extLst>
      <p:ext uri="{BB962C8B-B14F-4D97-AF65-F5344CB8AC3E}">
        <p14:creationId xmlns:p14="http://schemas.microsoft.com/office/powerpoint/2010/main" val="406205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2B245A-9ED2-56D5-8910-79C1445E62D6}"/>
              </a:ext>
            </a:extLst>
          </p:cNvPr>
          <p:cNvSpPr>
            <a:spLocks noGrp="1"/>
          </p:cNvSpPr>
          <p:nvPr>
            <p:ph type="ctrTitle"/>
          </p:nvPr>
        </p:nvSpPr>
        <p:spPr/>
        <p:txBody>
          <a:bodyPr/>
          <a:lstStyle/>
          <a:p>
            <a:r>
              <a:rPr lang="en-US" dirty="0"/>
              <a:t>Week 1</a:t>
            </a:r>
          </a:p>
        </p:txBody>
      </p:sp>
      <p:sp>
        <p:nvSpPr>
          <p:cNvPr id="3" name="Ondertitel 2">
            <a:extLst>
              <a:ext uri="{FF2B5EF4-FFF2-40B4-BE49-F238E27FC236}">
                <a16:creationId xmlns:a16="http://schemas.microsoft.com/office/drawing/2014/main" id="{3DBCFB1B-7106-3FEE-C408-78A402C8D2B7}"/>
              </a:ext>
            </a:extLst>
          </p:cNvPr>
          <p:cNvSpPr>
            <a:spLocks noGrp="1"/>
          </p:cNvSpPr>
          <p:nvPr>
            <p:ph type="subTitle" idx="1"/>
          </p:nvPr>
        </p:nvSpPr>
        <p:spPr/>
        <p:txBody>
          <a:bodyPr/>
          <a:lstStyle/>
          <a:p>
            <a:r>
              <a:rPr lang="en-US" dirty="0"/>
              <a:t>01/08 – 09/08</a:t>
            </a:r>
          </a:p>
        </p:txBody>
      </p:sp>
    </p:spTree>
    <p:extLst>
      <p:ext uri="{BB962C8B-B14F-4D97-AF65-F5344CB8AC3E}">
        <p14:creationId xmlns:p14="http://schemas.microsoft.com/office/powerpoint/2010/main" val="2561559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7. Calculate Lysogenic production: </a:t>
            </a:r>
            <a:r>
              <a:rPr lang="en-US" dirty="0" err="1">
                <a:solidFill>
                  <a:srgbClr val="FF0000"/>
                </a:solidFill>
              </a:rPr>
              <a:t>calc_DIFF</a:t>
            </a:r>
            <a:r>
              <a:rPr lang="en-US" dirty="0">
                <a:solidFill>
                  <a:srgbClr val="FF0000"/>
                </a:solidFill>
              </a:rPr>
              <a:t>()</a:t>
            </a:r>
          </a:p>
          <a:p>
            <a:pPr lvl="1"/>
            <a:r>
              <a:rPr lang="en-US" dirty="0"/>
              <a:t>First thing I saw, is that the current four functions are all in general doing the same =&gt; made 1 functions that holds all cases instead of 4 separate functions</a:t>
            </a:r>
          </a:p>
          <a:p>
            <a:pPr lvl="1"/>
            <a:r>
              <a:rPr lang="en-US" dirty="0"/>
              <a:t>Also, in one of the </a:t>
            </a:r>
            <a:r>
              <a:rPr lang="en-US" dirty="0" err="1"/>
              <a:t>vipcal</a:t>
            </a:r>
            <a:r>
              <a:rPr lang="en-US" dirty="0"/>
              <a:t> methods there was a mistake that SE wasn’t taken into account =&gt; is fixed now</a:t>
            </a:r>
          </a:p>
          <a:p>
            <a:pPr lvl="1"/>
            <a:r>
              <a:rPr lang="en-US" dirty="0"/>
              <a:t>Making of </a:t>
            </a:r>
            <a:r>
              <a:rPr lang="en-US" dirty="0" err="1"/>
              <a:t>dataframe</a:t>
            </a:r>
            <a:r>
              <a:rPr lang="en-US" dirty="0"/>
              <a:t> on the basis of </a:t>
            </a:r>
            <a:r>
              <a:rPr lang="en-US" dirty="0" err="1"/>
              <a:t>dplyr</a:t>
            </a:r>
            <a:r>
              <a:rPr lang="en-US" dirty="0"/>
              <a:t>: </a:t>
            </a:r>
            <a:r>
              <a:rPr lang="en-US" dirty="0" err="1"/>
              <a:t>group_by</a:t>
            </a:r>
            <a:r>
              <a:rPr lang="en-US" dirty="0"/>
              <a:t> and summarize instead of </a:t>
            </a:r>
            <a:r>
              <a:rPr lang="en-US" dirty="0" err="1"/>
              <a:t>as.data.frame</a:t>
            </a:r>
            <a:r>
              <a:rPr lang="en-US" dirty="0"/>
              <a:t>(</a:t>
            </a:r>
            <a:r>
              <a:rPr lang="en-US" dirty="0" err="1"/>
              <a:t>cbind</a:t>
            </a:r>
            <a:r>
              <a:rPr lang="en-US" dirty="0"/>
              <a:t>())</a:t>
            </a:r>
          </a:p>
        </p:txBody>
      </p:sp>
    </p:spTree>
    <p:extLst>
      <p:ext uri="{BB962C8B-B14F-4D97-AF65-F5344CB8AC3E}">
        <p14:creationId xmlns:p14="http://schemas.microsoft.com/office/powerpoint/2010/main" val="332702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A62C-DD5B-87A9-4E29-A36B4566AF4A}"/>
              </a:ext>
            </a:extLst>
          </p:cNvPr>
          <p:cNvSpPr>
            <a:spLocks noGrp="1"/>
          </p:cNvSpPr>
          <p:nvPr>
            <p:ph type="title"/>
          </p:nvPr>
        </p:nvSpPr>
        <p:spPr/>
        <p:txBody>
          <a:bodyPr/>
          <a:lstStyle/>
          <a:p>
            <a:endParaRPr lang="en-US"/>
          </a:p>
        </p:txBody>
      </p:sp>
      <p:pic>
        <p:nvPicPr>
          <p:cNvPr id="5" name="Tijdelijke aanduiding voor inhoud 4">
            <a:extLst>
              <a:ext uri="{FF2B5EF4-FFF2-40B4-BE49-F238E27FC236}">
                <a16:creationId xmlns:a16="http://schemas.microsoft.com/office/drawing/2014/main" id="{BF123233-ACC7-DAE6-A8BE-31219C85B2CE}"/>
              </a:ext>
            </a:extLst>
          </p:cNvPr>
          <p:cNvPicPr>
            <a:picLocks noGrp="1" noChangeAspect="1"/>
          </p:cNvPicPr>
          <p:nvPr>
            <p:ph idx="1"/>
          </p:nvPr>
        </p:nvPicPr>
        <p:blipFill>
          <a:blip r:embed="rId2"/>
          <a:stretch>
            <a:fillRect/>
          </a:stretch>
        </p:blipFill>
        <p:spPr>
          <a:xfrm>
            <a:off x="274728" y="668546"/>
            <a:ext cx="5230329" cy="5520905"/>
          </a:xfrm>
        </p:spPr>
      </p:pic>
      <p:pic>
        <p:nvPicPr>
          <p:cNvPr id="7" name="Afbeelding 6">
            <a:extLst>
              <a:ext uri="{FF2B5EF4-FFF2-40B4-BE49-F238E27FC236}">
                <a16:creationId xmlns:a16="http://schemas.microsoft.com/office/drawing/2014/main" id="{B110C761-561F-D722-2AD9-EA4D9147AF37}"/>
              </a:ext>
            </a:extLst>
          </p:cNvPr>
          <p:cNvPicPr>
            <a:picLocks noChangeAspect="1"/>
          </p:cNvPicPr>
          <p:nvPr/>
        </p:nvPicPr>
        <p:blipFill>
          <a:blip r:embed="rId3"/>
          <a:stretch>
            <a:fillRect/>
          </a:stretch>
        </p:blipFill>
        <p:spPr>
          <a:xfrm>
            <a:off x="5776803" y="1289986"/>
            <a:ext cx="6140469" cy="4278023"/>
          </a:xfrm>
          <a:prstGeom prst="rect">
            <a:avLst/>
          </a:prstGeom>
        </p:spPr>
      </p:pic>
    </p:spTree>
    <p:extLst>
      <p:ext uri="{BB962C8B-B14F-4D97-AF65-F5344CB8AC3E}">
        <p14:creationId xmlns:p14="http://schemas.microsoft.com/office/powerpoint/2010/main" val="315693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8. Different </a:t>
            </a:r>
            <a:r>
              <a:rPr lang="en-US" dirty="0" err="1"/>
              <a:t>methods_general</a:t>
            </a:r>
            <a:r>
              <a:rPr lang="en-US" dirty="0"/>
              <a:t> functions: </a:t>
            </a:r>
            <a:r>
              <a:rPr lang="en-US" dirty="0" err="1">
                <a:solidFill>
                  <a:srgbClr val="FF0000"/>
                </a:solidFill>
              </a:rPr>
              <a:t>LM_x</a:t>
            </a:r>
            <a:r>
              <a:rPr lang="en-US" dirty="0">
                <a:solidFill>
                  <a:srgbClr val="FF0000"/>
                </a:solidFill>
              </a:rPr>
              <a:t>() </a:t>
            </a:r>
            <a:r>
              <a:rPr lang="en-US" dirty="0"/>
              <a:t>&amp;</a:t>
            </a:r>
            <a:r>
              <a:rPr lang="en-US" dirty="0">
                <a:solidFill>
                  <a:srgbClr val="FF0000"/>
                </a:solidFill>
              </a:rPr>
              <a:t> </a:t>
            </a:r>
            <a:r>
              <a:rPr lang="en-US" dirty="0" err="1">
                <a:solidFill>
                  <a:srgbClr val="FF0000"/>
                </a:solidFill>
              </a:rPr>
              <a:t>VPCL_x</a:t>
            </a:r>
            <a:r>
              <a:rPr lang="en-US" dirty="0">
                <a:solidFill>
                  <a:srgbClr val="FF0000"/>
                </a:solidFill>
              </a:rPr>
              <a:t>()</a:t>
            </a:r>
          </a:p>
          <a:p>
            <a:pPr lvl="1"/>
            <a:r>
              <a:rPr lang="en-US" dirty="0"/>
              <a:t>These functions just refer to all the functions described before, made sure that general structure of each of the methods is the same</a:t>
            </a:r>
          </a:p>
          <a:p>
            <a:pPr lvl="1"/>
            <a:r>
              <a:rPr lang="en-US" dirty="0"/>
              <a:t>Added a </a:t>
            </a:r>
            <a:r>
              <a:rPr lang="en-US" dirty="0" err="1"/>
              <a:t>group_by</a:t>
            </a:r>
            <a:r>
              <a:rPr lang="en-US" dirty="0"/>
              <a:t> and arrange statement so that </a:t>
            </a:r>
            <a:r>
              <a:rPr lang="en-US" dirty="0" err="1"/>
              <a:t>output_df</a:t>
            </a:r>
            <a:r>
              <a:rPr lang="en-US" dirty="0"/>
              <a:t> always have the same structure =&gt; had some problems with the </a:t>
            </a:r>
            <a:r>
              <a:rPr lang="en-US" dirty="0" err="1"/>
              <a:t>Time_Range</a:t>
            </a:r>
            <a:r>
              <a:rPr lang="en-US" dirty="0"/>
              <a:t> of my diff samples =&gt; for some reason it was T17, T20, T24, T3 &amp; T6 =&gt; fixed now</a:t>
            </a:r>
          </a:p>
          <a:p>
            <a:pPr lvl="1"/>
            <a:r>
              <a:rPr lang="en-US" dirty="0"/>
              <a:t>For LM-2 and VPCL-1, which have separate replicate treatment =&gt; 1 function instead of two, with variable avg = T by default. In main combine function this is set to False if you want the results for separate replicate treatment</a:t>
            </a:r>
          </a:p>
        </p:txBody>
      </p:sp>
    </p:spTree>
    <p:extLst>
      <p:ext uri="{BB962C8B-B14F-4D97-AF65-F5344CB8AC3E}">
        <p14:creationId xmlns:p14="http://schemas.microsoft.com/office/powerpoint/2010/main" val="439497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1ADBBB-3BE2-28C5-3E6A-35EB01904592}"/>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87AC26A5-8441-DC3C-B45B-543DF26A8138}"/>
              </a:ext>
            </a:extLst>
          </p:cNvPr>
          <p:cNvSpPr>
            <a:spLocks noGrp="1"/>
          </p:cNvSpPr>
          <p:nvPr>
            <p:ph idx="1"/>
          </p:nvPr>
        </p:nvSpPr>
        <p:spPr/>
        <p:txBody>
          <a:bodyPr/>
          <a:lstStyle/>
          <a:p>
            <a:endParaRPr lang="en-US"/>
          </a:p>
        </p:txBody>
      </p:sp>
      <p:pic>
        <p:nvPicPr>
          <p:cNvPr id="5" name="Afbeelding 4">
            <a:extLst>
              <a:ext uri="{FF2B5EF4-FFF2-40B4-BE49-F238E27FC236}">
                <a16:creationId xmlns:a16="http://schemas.microsoft.com/office/drawing/2014/main" id="{CCC9C7F2-444B-7E85-DE07-A40069BB407D}"/>
              </a:ext>
            </a:extLst>
          </p:cNvPr>
          <p:cNvPicPr>
            <a:picLocks noChangeAspect="1"/>
          </p:cNvPicPr>
          <p:nvPr/>
        </p:nvPicPr>
        <p:blipFill>
          <a:blip r:embed="rId2"/>
          <a:stretch>
            <a:fillRect/>
          </a:stretch>
        </p:blipFill>
        <p:spPr>
          <a:xfrm>
            <a:off x="73661" y="1106682"/>
            <a:ext cx="6022339" cy="4644636"/>
          </a:xfrm>
          <a:prstGeom prst="rect">
            <a:avLst/>
          </a:prstGeom>
        </p:spPr>
      </p:pic>
      <p:pic>
        <p:nvPicPr>
          <p:cNvPr id="7" name="Afbeelding 6">
            <a:extLst>
              <a:ext uri="{FF2B5EF4-FFF2-40B4-BE49-F238E27FC236}">
                <a16:creationId xmlns:a16="http://schemas.microsoft.com/office/drawing/2014/main" id="{E0FF29FA-6F50-4532-4209-B864EFB685F7}"/>
              </a:ext>
            </a:extLst>
          </p:cNvPr>
          <p:cNvPicPr>
            <a:picLocks noChangeAspect="1"/>
          </p:cNvPicPr>
          <p:nvPr/>
        </p:nvPicPr>
        <p:blipFill>
          <a:blip r:embed="rId3"/>
          <a:stretch>
            <a:fillRect/>
          </a:stretch>
        </p:blipFill>
        <p:spPr>
          <a:xfrm>
            <a:off x="6200398" y="1475911"/>
            <a:ext cx="5838992" cy="3906178"/>
          </a:xfrm>
          <a:prstGeom prst="rect">
            <a:avLst/>
          </a:prstGeom>
        </p:spPr>
      </p:pic>
    </p:spTree>
    <p:extLst>
      <p:ext uri="{BB962C8B-B14F-4D97-AF65-F5344CB8AC3E}">
        <p14:creationId xmlns:p14="http://schemas.microsoft.com/office/powerpoint/2010/main" val="2434977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9E2A-5B66-03FC-9BE1-40B109F24E9E}"/>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08259D77-A1B9-9267-214B-26E48C0BF939}"/>
              </a:ext>
            </a:extLst>
          </p:cNvPr>
          <p:cNvSpPr>
            <a:spLocks noGrp="1"/>
          </p:cNvSpPr>
          <p:nvPr>
            <p:ph idx="1"/>
          </p:nvPr>
        </p:nvSpPr>
        <p:spPr/>
        <p:txBody>
          <a:bodyPr/>
          <a:lstStyle/>
          <a:p>
            <a:endParaRPr lang="en-US" dirty="0"/>
          </a:p>
        </p:txBody>
      </p:sp>
      <p:pic>
        <p:nvPicPr>
          <p:cNvPr id="5" name="Afbeelding 4">
            <a:extLst>
              <a:ext uri="{FF2B5EF4-FFF2-40B4-BE49-F238E27FC236}">
                <a16:creationId xmlns:a16="http://schemas.microsoft.com/office/drawing/2014/main" id="{00F6BB51-2A8C-2BA1-B0AE-DC18AACFFC74}"/>
              </a:ext>
            </a:extLst>
          </p:cNvPr>
          <p:cNvPicPr>
            <a:picLocks noChangeAspect="1"/>
          </p:cNvPicPr>
          <p:nvPr/>
        </p:nvPicPr>
        <p:blipFill>
          <a:blip r:embed="rId2"/>
          <a:stretch>
            <a:fillRect/>
          </a:stretch>
        </p:blipFill>
        <p:spPr>
          <a:xfrm>
            <a:off x="0" y="1669116"/>
            <a:ext cx="5796939" cy="2605366"/>
          </a:xfrm>
          <a:prstGeom prst="rect">
            <a:avLst/>
          </a:prstGeom>
        </p:spPr>
      </p:pic>
      <p:pic>
        <p:nvPicPr>
          <p:cNvPr id="7" name="Afbeelding 6">
            <a:extLst>
              <a:ext uri="{FF2B5EF4-FFF2-40B4-BE49-F238E27FC236}">
                <a16:creationId xmlns:a16="http://schemas.microsoft.com/office/drawing/2014/main" id="{52583FF6-4DBF-E1A1-67EB-85A4AA3AF6F6}"/>
              </a:ext>
            </a:extLst>
          </p:cNvPr>
          <p:cNvPicPr>
            <a:picLocks noChangeAspect="1"/>
          </p:cNvPicPr>
          <p:nvPr/>
        </p:nvPicPr>
        <p:blipFill>
          <a:blip r:embed="rId3"/>
          <a:stretch>
            <a:fillRect/>
          </a:stretch>
        </p:blipFill>
        <p:spPr>
          <a:xfrm>
            <a:off x="5883215" y="1409278"/>
            <a:ext cx="5909667" cy="3125043"/>
          </a:xfrm>
          <a:prstGeom prst="rect">
            <a:avLst/>
          </a:prstGeom>
        </p:spPr>
      </p:pic>
      <p:sp>
        <p:nvSpPr>
          <p:cNvPr id="9" name="Tekstvak 8">
            <a:extLst>
              <a:ext uri="{FF2B5EF4-FFF2-40B4-BE49-F238E27FC236}">
                <a16:creationId xmlns:a16="http://schemas.microsoft.com/office/drawing/2014/main" id="{06D89032-284B-1E68-D1CA-A5D2232C719B}"/>
              </a:ext>
            </a:extLst>
          </p:cNvPr>
          <p:cNvSpPr txBox="1"/>
          <p:nvPr/>
        </p:nvSpPr>
        <p:spPr>
          <a:xfrm>
            <a:off x="1038752" y="4891341"/>
            <a:ext cx="9516373" cy="923330"/>
          </a:xfrm>
          <a:prstGeom prst="rect">
            <a:avLst/>
          </a:prstGeom>
          <a:noFill/>
        </p:spPr>
        <p:txBody>
          <a:bodyPr wrap="square" rtlCol="0">
            <a:spAutoFit/>
          </a:bodyPr>
          <a:lstStyle/>
          <a:p>
            <a:r>
              <a:rPr lang="en-US" dirty="0"/>
              <a:t>List of all different methods. Only have one list since the separate replicate treatment is incorporated in the function (no individual function). Also changed the names of the list, in combine function the name of the Method will be printed out instead of the index number </a:t>
            </a:r>
          </a:p>
        </p:txBody>
      </p:sp>
    </p:spTree>
    <p:extLst>
      <p:ext uri="{BB962C8B-B14F-4D97-AF65-F5344CB8AC3E}">
        <p14:creationId xmlns:p14="http://schemas.microsoft.com/office/powerpoint/2010/main" val="216666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9. Bacterial endpoint: </a:t>
            </a:r>
            <a:r>
              <a:rPr lang="en-US" dirty="0" err="1">
                <a:solidFill>
                  <a:srgbClr val="FF0000"/>
                </a:solidFill>
              </a:rPr>
              <a:t>bacterial_endpoint</a:t>
            </a:r>
            <a:r>
              <a:rPr lang="en-US" dirty="0">
                <a:solidFill>
                  <a:srgbClr val="FF0000"/>
                </a:solidFill>
              </a:rPr>
              <a:t>()</a:t>
            </a:r>
          </a:p>
          <a:p>
            <a:pPr lvl="1"/>
            <a:r>
              <a:rPr lang="en-US" dirty="0"/>
              <a:t>The storing of the generation times is different =&gt; I used the same method as we did in the slope functions =&gt; store everything in a nested list and then make a data frame from it</a:t>
            </a:r>
          </a:p>
          <a:p>
            <a:pPr lvl="1"/>
            <a:r>
              <a:rPr lang="en-US" dirty="0" err="1"/>
              <a:t>Pivot_wider</a:t>
            </a:r>
            <a:r>
              <a:rPr lang="en-US" dirty="0"/>
              <a:t> to have a more structured </a:t>
            </a:r>
            <a:r>
              <a:rPr lang="en-US" dirty="0" err="1"/>
              <a:t>dataframe</a:t>
            </a:r>
            <a:endParaRPr lang="en-US" dirty="0"/>
          </a:p>
          <a:p>
            <a:pPr lvl="1"/>
            <a:r>
              <a:rPr lang="en-US" dirty="0"/>
              <a:t>Left a print statement in it so that when running this, you can see the generation times</a:t>
            </a:r>
          </a:p>
        </p:txBody>
      </p:sp>
    </p:spTree>
    <p:extLst>
      <p:ext uri="{BB962C8B-B14F-4D97-AF65-F5344CB8AC3E}">
        <p14:creationId xmlns:p14="http://schemas.microsoft.com/office/powerpoint/2010/main" val="3895860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E69EF-98F4-19D2-1D1B-8ED78AFB079C}"/>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4F0B6E6B-4C40-0986-0521-A379BD7C4C32}"/>
              </a:ext>
            </a:extLst>
          </p:cNvPr>
          <p:cNvPicPr>
            <a:picLocks noGrp="1" noChangeAspect="1"/>
          </p:cNvPicPr>
          <p:nvPr>
            <p:ph idx="1"/>
          </p:nvPr>
        </p:nvPicPr>
        <p:blipFill>
          <a:blip r:embed="rId2"/>
          <a:stretch>
            <a:fillRect/>
          </a:stretch>
        </p:blipFill>
        <p:spPr>
          <a:xfrm>
            <a:off x="7574040" y="2270686"/>
            <a:ext cx="3779760" cy="2316627"/>
          </a:xfrm>
        </p:spPr>
      </p:pic>
      <p:pic>
        <p:nvPicPr>
          <p:cNvPr id="5" name="Afbeelding 4">
            <a:extLst>
              <a:ext uri="{FF2B5EF4-FFF2-40B4-BE49-F238E27FC236}">
                <a16:creationId xmlns:a16="http://schemas.microsoft.com/office/drawing/2014/main" id="{1B27A471-AED6-2701-F446-E7D28E3D53D5}"/>
              </a:ext>
            </a:extLst>
          </p:cNvPr>
          <p:cNvPicPr>
            <a:picLocks noChangeAspect="1"/>
          </p:cNvPicPr>
          <p:nvPr/>
        </p:nvPicPr>
        <p:blipFill>
          <a:blip r:embed="rId3"/>
          <a:stretch>
            <a:fillRect/>
          </a:stretch>
        </p:blipFill>
        <p:spPr>
          <a:xfrm>
            <a:off x="434742" y="327390"/>
            <a:ext cx="6721422" cy="6203218"/>
          </a:xfrm>
          <a:prstGeom prst="rect">
            <a:avLst/>
          </a:prstGeom>
        </p:spPr>
      </p:pic>
    </p:spTree>
    <p:extLst>
      <p:ext uri="{BB962C8B-B14F-4D97-AF65-F5344CB8AC3E}">
        <p14:creationId xmlns:p14="http://schemas.microsoft.com/office/powerpoint/2010/main" val="2705860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2E4B87-FBEB-6BDD-C473-F7A414C2BEE3}"/>
              </a:ext>
            </a:extLst>
          </p:cNvPr>
          <p:cNvSpPr>
            <a:spLocks noGrp="1"/>
          </p:cNvSpPr>
          <p:nvPr>
            <p:ph type="title"/>
          </p:nvPr>
        </p:nvSpPr>
        <p:spPr/>
        <p:txBody>
          <a:bodyPr/>
          <a:lstStyle/>
          <a:p>
            <a:endParaRPr lang="en-US"/>
          </a:p>
        </p:txBody>
      </p:sp>
      <p:pic>
        <p:nvPicPr>
          <p:cNvPr id="7" name="Tijdelijke aanduiding voor inhoud 6">
            <a:extLst>
              <a:ext uri="{FF2B5EF4-FFF2-40B4-BE49-F238E27FC236}">
                <a16:creationId xmlns:a16="http://schemas.microsoft.com/office/drawing/2014/main" id="{0DC00E91-EEE0-E764-CE46-DA5322FE6667}"/>
              </a:ext>
            </a:extLst>
          </p:cNvPr>
          <p:cNvPicPr>
            <a:picLocks noGrp="1" noChangeAspect="1"/>
          </p:cNvPicPr>
          <p:nvPr>
            <p:ph idx="1"/>
          </p:nvPr>
        </p:nvPicPr>
        <p:blipFill>
          <a:blip r:embed="rId2"/>
          <a:stretch>
            <a:fillRect/>
          </a:stretch>
        </p:blipFill>
        <p:spPr>
          <a:xfrm>
            <a:off x="6958280" y="2568475"/>
            <a:ext cx="4940846" cy="1721049"/>
          </a:xfrm>
        </p:spPr>
      </p:pic>
      <p:pic>
        <p:nvPicPr>
          <p:cNvPr id="5" name="Afbeelding 4">
            <a:extLst>
              <a:ext uri="{FF2B5EF4-FFF2-40B4-BE49-F238E27FC236}">
                <a16:creationId xmlns:a16="http://schemas.microsoft.com/office/drawing/2014/main" id="{E05A5170-CCA8-764A-41E9-416F25FE2819}"/>
              </a:ext>
            </a:extLst>
          </p:cNvPr>
          <p:cNvPicPr>
            <a:picLocks noChangeAspect="1"/>
          </p:cNvPicPr>
          <p:nvPr/>
        </p:nvPicPr>
        <p:blipFill>
          <a:blip r:embed="rId3"/>
          <a:stretch>
            <a:fillRect/>
          </a:stretch>
        </p:blipFill>
        <p:spPr>
          <a:xfrm>
            <a:off x="109823" y="209271"/>
            <a:ext cx="6706181" cy="6439458"/>
          </a:xfrm>
          <a:prstGeom prst="rect">
            <a:avLst/>
          </a:prstGeom>
        </p:spPr>
      </p:pic>
    </p:spTree>
    <p:extLst>
      <p:ext uri="{BB962C8B-B14F-4D97-AF65-F5344CB8AC3E}">
        <p14:creationId xmlns:p14="http://schemas.microsoft.com/office/powerpoint/2010/main" val="150309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120562-153B-85D8-06B5-7BBF78490CE3}"/>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A82623DD-BD15-9C4E-182D-1012AFA30D4B}"/>
              </a:ext>
            </a:extLst>
          </p:cNvPr>
          <p:cNvSpPr>
            <a:spLocks noGrp="1"/>
          </p:cNvSpPr>
          <p:nvPr>
            <p:ph idx="1"/>
          </p:nvPr>
        </p:nvSpPr>
        <p:spPr/>
        <p:txBody>
          <a:bodyPr/>
          <a:lstStyle/>
          <a:p>
            <a:r>
              <a:rPr lang="en-US" dirty="0"/>
              <a:t>With this function I still have some issues when running the NJ2020.csv data. It is really strange since I have the same </a:t>
            </a:r>
            <a:r>
              <a:rPr lang="en-US" dirty="0" err="1"/>
              <a:t>dataframes</a:t>
            </a:r>
            <a:r>
              <a:rPr lang="en-US" dirty="0"/>
              <a:t> and I calculate the generation time correctly, but for some reason the wrong index is returned in some cases?</a:t>
            </a:r>
          </a:p>
          <a:p>
            <a:r>
              <a:rPr lang="en-US" dirty="0"/>
              <a:t>For following code:</a:t>
            </a:r>
          </a:p>
          <a:p>
            <a:endParaRPr lang="en-US" dirty="0"/>
          </a:p>
        </p:txBody>
      </p:sp>
      <p:pic>
        <p:nvPicPr>
          <p:cNvPr id="5" name="Afbeelding 4">
            <a:extLst>
              <a:ext uri="{FF2B5EF4-FFF2-40B4-BE49-F238E27FC236}">
                <a16:creationId xmlns:a16="http://schemas.microsoft.com/office/drawing/2014/main" id="{FC7A6B79-687A-BD03-F3DC-276974BD92C8}"/>
              </a:ext>
            </a:extLst>
          </p:cNvPr>
          <p:cNvPicPr>
            <a:picLocks noChangeAspect="1"/>
          </p:cNvPicPr>
          <p:nvPr/>
        </p:nvPicPr>
        <p:blipFill>
          <a:blip r:embed="rId2"/>
          <a:stretch>
            <a:fillRect/>
          </a:stretch>
        </p:blipFill>
        <p:spPr>
          <a:xfrm>
            <a:off x="7054815" y="3185543"/>
            <a:ext cx="4639559" cy="321928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t 5">
                <a:extLst>
                  <a:ext uri="{FF2B5EF4-FFF2-40B4-BE49-F238E27FC236}">
                    <a16:creationId xmlns:a16="http://schemas.microsoft.com/office/drawing/2014/main" id="{10DEC9BE-BCC8-4478-29C1-A8AD0DFAD300}"/>
                  </a:ext>
                </a:extLst>
              </p14:cNvPr>
              <p14:cNvContentPartPr/>
              <p14:nvPr/>
            </p14:nvContentPartPr>
            <p14:xfrm>
              <a:off x="9877116" y="4536564"/>
              <a:ext cx="1551960" cy="45000"/>
            </p14:xfrm>
          </p:contentPart>
        </mc:Choice>
        <mc:Fallback xmlns="">
          <p:pic>
            <p:nvPicPr>
              <p:cNvPr id="6" name="Inkt 5">
                <a:extLst>
                  <a:ext uri="{FF2B5EF4-FFF2-40B4-BE49-F238E27FC236}">
                    <a16:creationId xmlns:a16="http://schemas.microsoft.com/office/drawing/2014/main" id="{10DEC9BE-BCC8-4478-29C1-A8AD0DFAD300}"/>
                  </a:ext>
                </a:extLst>
              </p:cNvPr>
              <p:cNvPicPr/>
              <p:nvPr/>
            </p:nvPicPr>
            <p:blipFill>
              <a:blip r:embed="rId4"/>
              <a:stretch>
                <a:fillRect/>
              </a:stretch>
            </p:blipFill>
            <p:spPr>
              <a:xfrm>
                <a:off x="9823476" y="4428564"/>
                <a:ext cx="16596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t 6">
                <a:extLst>
                  <a:ext uri="{FF2B5EF4-FFF2-40B4-BE49-F238E27FC236}">
                    <a16:creationId xmlns:a16="http://schemas.microsoft.com/office/drawing/2014/main" id="{2CF08E51-048E-DD53-6DB9-0F10C09F5D43}"/>
                  </a:ext>
                </a:extLst>
              </p14:cNvPr>
              <p14:cNvContentPartPr/>
              <p14:nvPr/>
            </p14:nvContentPartPr>
            <p14:xfrm>
              <a:off x="9997716" y="5830764"/>
              <a:ext cx="1325520" cy="52560"/>
            </p14:xfrm>
          </p:contentPart>
        </mc:Choice>
        <mc:Fallback xmlns="">
          <p:pic>
            <p:nvPicPr>
              <p:cNvPr id="7" name="Inkt 6">
                <a:extLst>
                  <a:ext uri="{FF2B5EF4-FFF2-40B4-BE49-F238E27FC236}">
                    <a16:creationId xmlns:a16="http://schemas.microsoft.com/office/drawing/2014/main" id="{2CF08E51-048E-DD53-6DB9-0F10C09F5D43}"/>
                  </a:ext>
                </a:extLst>
              </p:cNvPr>
              <p:cNvPicPr/>
              <p:nvPr/>
            </p:nvPicPr>
            <p:blipFill>
              <a:blip r:embed="rId6"/>
              <a:stretch>
                <a:fillRect/>
              </a:stretch>
            </p:blipFill>
            <p:spPr>
              <a:xfrm>
                <a:off x="9944076" y="5723124"/>
                <a:ext cx="1433160" cy="268200"/>
              </a:xfrm>
              <a:prstGeom prst="rect">
                <a:avLst/>
              </a:prstGeom>
            </p:spPr>
          </p:pic>
        </mc:Fallback>
      </mc:AlternateContent>
    </p:spTree>
    <p:extLst>
      <p:ext uri="{BB962C8B-B14F-4D97-AF65-F5344CB8AC3E}">
        <p14:creationId xmlns:p14="http://schemas.microsoft.com/office/powerpoint/2010/main" val="1848240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D87E70-EC62-47D7-F840-7FF1798A27B2}"/>
              </a:ext>
            </a:extLst>
          </p:cNvPr>
          <p:cNvSpPr>
            <a:spLocks noGrp="1"/>
          </p:cNvSpPr>
          <p:nvPr>
            <p:ph type="title"/>
          </p:nvPr>
        </p:nvSpPr>
        <p:spPr/>
        <p:txBody>
          <a:bodyPr/>
          <a:lstStyle/>
          <a:p>
            <a:r>
              <a:rPr lang="en-US" dirty="0"/>
              <a:t>Desired result (code Hisham)</a:t>
            </a:r>
          </a:p>
        </p:txBody>
      </p:sp>
      <p:pic>
        <p:nvPicPr>
          <p:cNvPr id="7" name="Tijdelijke aanduiding voor inhoud 6">
            <a:extLst>
              <a:ext uri="{FF2B5EF4-FFF2-40B4-BE49-F238E27FC236}">
                <a16:creationId xmlns:a16="http://schemas.microsoft.com/office/drawing/2014/main" id="{9BF5DBBB-78B4-5DB8-6A29-29C44321C0D3}"/>
              </a:ext>
            </a:extLst>
          </p:cNvPr>
          <p:cNvPicPr>
            <a:picLocks noGrp="1" noChangeAspect="1"/>
          </p:cNvPicPr>
          <p:nvPr>
            <p:ph idx="1"/>
          </p:nvPr>
        </p:nvPicPr>
        <p:blipFill>
          <a:blip r:embed="rId2"/>
          <a:stretch>
            <a:fillRect/>
          </a:stretch>
        </p:blipFill>
        <p:spPr>
          <a:xfrm>
            <a:off x="401049" y="1591172"/>
            <a:ext cx="2819644" cy="4130398"/>
          </a:xfrm>
        </p:spPr>
      </p:pic>
      <p:pic>
        <p:nvPicPr>
          <p:cNvPr id="5" name="Afbeelding 4">
            <a:extLst>
              <a:ext uri="{FF2B5EF4-FFF2-40B4-BE49-F238E27FC236}">
                <a16:creationId xmlns:a16="http://schemas.microsoft.com/office/drawing/2014/main" id="{856A8DE3-A9E8-D74E-E2FC-C7B6847D01F8}"/>
              </a:ext>
            </a:extLst>
          </p:cNvPr>
          <p:cNvPicPr>
            <a:picLocks noChangeAspect="1"/>
          </p:cNvPicPr>
          <p:nvPr/>
        </p:nvPicPr>
        <p:blipFill>
          <a:blip r:embed="rId3"/>
          <a:stretch>
            <a:fillRect/>
          </a:stretch>
        </p:blipFill>
        <p:spPr>
          <a:xfrm>
            <a:off x="8138597" y="1690688"/>
            <a:ext cx="2520437" cy="4090863"/>
          </a:xfrm>
          <a:prstGeom prst="rect">
            <a:avLst/>
          </a:prstGeom>
        </p:spPr>
      </p:pic>
      <p:pic>
        <p:nvPicPr>
          <p:cNvPr id="9" name="Afbeelding 8">
            <a:extLst>
              <a:ext uri="{FF2B5EF4-FFF2-40B4-BE49-F238E27FC236}">
                <a16:creationId xmlns:a16="http://schemas.microsoft.com/office/drawing/2014/main" id="{A9C36E0E-3F06-EC96-0F83-EFE7CBE0B1D5}"/>
              </a:ext>
            </a:extLst>
          </p:cNvPr>
          <p:cNvPicPr>
            <a:picLocks noChangeAspect="1"/>
          </p:cNvPicPr>
          <p:nvPr/>
        </p:nvPicPr>
        <p:blipFill>
          <a:blip r:embed="rId4"/>
          <a:stretch>
            <a:fillRect/>
          </a:stretch>
        </p:blipFill>
        <p:spPr>
          <a:xfrm>
            <a:off x="3657844" y="1591172"/>
            <a:ext cx="2677054" cy="4892547"/>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t 9">
                <a:extLst>
                  <a:ext uri="{FF2B5EF4-FFF2-40B4-BE49-F238E27FC236}">
                    <a16:creationId xmlns:a16="http://schemas.microsoft.com/office/drawing/2014/main" id="{C0F2C81D-B68B-50E0-B9FC-385C1BB26CEC}"/>
                  </a:ext>
                </a:extLst>
              </p14:cNvPr>
              <p14:cNvContentPartPr/>
              <p14:nvPr/>
            </p14:nvContentPartPr>
            <p14:xfrm>
              <a:off x="629436" y="4243524"/>
              <a:ext cx="106560" cy="9720"/>
            </p14:xfrm>
          </p:contentPart>
        </mc:Choice>
        <mc:Fallback xmlns="">
          <p:pic>
            <p:nvPicPr>
              <p:cNvPr id="10" name="Inkt 9">
                <a:extLst>
                  <a:ext uri="{FF2B5EF4-FFF2-40B4-BE49-F238E27FC236}">
                    <a16:creationId xmlns:a16="http://schemas.microsoft.com/office/drawing/2014/main" id="{C0F2C81D-B68B-50E0-B9FC-385C1BB26CEC}"/>
                  </a:ext>
                </a:extLst>
              </p:cNvPr>
              <p:cNvPicPr/>
              <p:nvPr/>
            </p:nvPicPr>
            <p:blipFill>
              <a:blip r:embed="rId6"/>
              <a:stretch>
                <a:fillRect/>
              </a:stretch>
            </p:blipFill>
            <p:spPr>
              <a:xfrm>
                <a:off x="575796" y="4135524"/>
                <a:ext cx="2142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t 10">
                <a:extLst>
                  <a:ext uri="{FF2B5EF4-FFF2-40B4-BE49-F238E27FC236}">
                    <a16:creationId xmlns:a16="http://schemas.microsoft.com/office/drawing/2014/main" id="{115B199D-C8DE-C8C6-A214-A1D092B1A70C}"/>
                  </a:ext>
                </a:extLst>
              </p14:cNvPr>
              <p14:cNvContentPartPr/>
              <p14:nvPr/>
            </p14:nvContentPartPr>
            <p14:xfrm>
              <a:off x="819516" y="3803964"/>
              <a:ext cx="100800" cy="26640"/>
            </p14:xfrm>
          </p:contentPart>
        </mc:Choice>
        <mc:Fallback xmlns="">
          <p:pic>
            <p:nvPicPr>
              <p:cNvPr id="11" name="Inkt 10">
                <a:extLst>
                  <a:ext uri="{FF2B5EF4-FFF2-40B4-BE49-F238E27FC236}">
                    <a16:creationId xmlns:a16="http://schemas.microsoft.com/office/drawing/2014/main" id="{115B199D-C8DE-C8C6-A214-A1D092B1A70C}"/>
                  </a:ext>
                </a:extLst>
              </p:cNvPr>
              <p:cNvPicPr/>
              <p:nvPr/>
            </p:nvPicPr>
            <p:blipFill>
              <a:blip r:embed="rId8"/>
              <a:stretch>
                <a:fillRect/>
              </a:stretch>
            </p:blipFill>
            <p:spPr>
              <a:xfrm>
                <a:off x="765516" y="3696324"/>
                <a:ext cx="208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t 11">
                <a:extLst>
                  <a:ext uri="{FF2B5EF4-FFF2-40B4-BE49-F238E27FC236}">
                    <a16:creationId xmlns:a16="http://schemas.microsoft.com/office/drawing/2014/main" id="{4B67BCD4-F0F7-152A-85CC-ECBA086FDA80}"/>
                  </a:ext>
                </a:extLst>
              </p14:cNvPr>
              <p14:cNvContentPartPr/>
              <p14:nvPr/>
            </p14:nvContentPartPr>
            <p14:xfrm>
              <a:off x="3907956" y="2570604"/>
              <a:ext cx="76680" cy="9360"/>
            </p14:xfrm>
          </p:contentPart>
        </mc:Choice>
        <mc:Fallback xmlns="">
          <p:pic>
            <p:nvPicPr>
              <p:cNvPr id="12" name="Inkt 11">
                <a:extLst>
                  <a:ext uri="{FF2B5EF4-FFF2-40B4-BE49-F238E27FC236}">
                    <a16:creationId xmlns:a16="http://schemas.microsoft.com/office/drawing/2014/main" id="{4B67BCD4-F0F7-152A-85CC-ECBA086FDA80}"/>
                  </a:ext>
                </a:extLst>
              </p:cNvPr>
              <p:cNvPicPr/>
              <p:nvPr/>
            </p:nvPicPr>
            <p:blipFill>
              <a:blip r:embed="rId10"/>
              <a:stretch>
                <a:fillRect/>
              </a:stretch>
            </p:blipFill>
            <p:spPr>
              <a:xfrm>
                <a:off x="3853956" y="2462604"/>
                <a:ext cx="1843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t 12">
                <a:extLst>
                  <a:ext uri="{FF2B5EF4-FFF2-40B4-BE49-F238E27FC236}">
                    <a16:creationId xmlns:a16="http://schemas.microsoft.com/office/drawing/2014/main" id="{DC0ABBE4-19C4-1CB1-5953-8F91AB572C37}"/>
                  </a:ext>
                </a:extLst>
              </p14:cNvPr>
              <p14:cNvContentPartPr/>
              <p14:nvPr/>
            </p14:nvContentPartPr>
            <p14:xfrm>
              <a:off x="4028556" y="1992444"/>
              <a:ext cx="102960" cy="9360"/>
            </p14:xfrm>
          </p:contentPart>
        </mc:Choice>
        <mc:Fallback xmlns="">
          <p:pic>
            <p:nvPicPr>
              <p:cNvPr id="13" name="Inkt 12">
                <a:extLst>
                  <a:ext uri="{FF2B5EF4-FFF2-40B4-BE49-F238E27FC236}">
                    <a16:creationId xmlns:a16="http://schemas.microsoft.com/office/drawing/2014/main" id="{DC0ABBE4-19C4-1CB1-5953-8F91AB572C37}"/>
                  </a:ext>
                </a:extLst>
              </p:cNvPr>
              <p:cNvPicPr/>
              <p:nvPr/>
            </p:nvPicPr>
            <p:blipFill>
              <a:blip r:embed="rId12"/>
              <a:stretch>
                <a:fillRect/>
              </a:stretch>
            </p:blipFill>
            <p:spPr>
              <a:xfrm>
                <a:off x="3974556" y="1884804"/>
                <a:ext cx="2106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t 13">
                <a:extLst>
                  <a:ext uri="{FF2B5EF4-FFF2-40B4-BE49-F238E27FC236}">
                    <a16:creationId xmlns:a16="http://schemas.microsoft.com/office/drawing/2014/main" id="{9EAC7E89-90AA-E2A3-8D30-9B50A5D1CEB4}"/>
                  </a:ext>
                </a:extLst>
              </p14:cNvPr>
              <p14:cNvContentPartPr/>
              <p14:nvPr/>
            </p14:nvContentPartPr>
            <p14:xfrm>
              <a:off x="3856116" y="6409284"/>
              <a:ext cx="128880" cy="360"/>
            </p14:xfrm>
          </p:contentPart>
        </mc:Choice>
        <mc:Fallback xmlns="">
          <p:pic>
            <p:nvPicPr>
              <p:cNvPr id="14" name="Inkt 13">
                <a:extLst>
                  <a:ext uri="{FF2B5EF4-FFF2-40B4-BE49-F238E27FC236}">
                    <a16:creationId xmlns:a16="http://schemas.microsoft.com/office/drawing/2014/main" id="{9EAC7E89-90AA-E2A3-8D30-9B50A5D1CEB4}"/>
                  </a:ext>
                </a:extLst>
              </p:cNvPr>
              <p:cNvPicPr/>
              <p:nvPr/>
            </p:nvPicPr>
            <p:blipFill>
              <a:blip r:embed="rId14"/>
              <a:stretch>
                <a:fillRect/>
              </a:stretch>
            </p:blipFill>
            <p:spPr>
              <a:xfrm>
                <a:off x="3802116" y="6301284"/>
                <a:ext cx="236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t 14">
                <a:extLst>
                  <a:ext uri="{FF2B5EF4-FFF2-40B4-BE49-F238E27FC236}">
                    <a16:creationId xmlns:a16="http://schemas.microsoft.com/office/drawing/2014/main" id="{5F21FE3C-F21B-F1AB-6D78-17435967C365}"/>
                  </a:ext>
                </a:extLst>
              </p14:cNvPr>
              <p14:cNvContentPartPr/>
              <p14:nvPr/>
            </p14:nvContentPartPr>
            <p14:xfrm>
              <a:off x="4071756" y="6271404"/>
              <a:ext cx="132120" cy="360"/>
            </p14:xfrm>
          </p:contentPart>
        </mc:Choice>
        <mc:Fallback xmlns="">
          <p:pic>
            <p:nvPicPr>
              <p:cNvPr id="15" name="Inkt 14">
                <a:extLst>
                  <a:ext uri="{FF2B5EF4-FFF2-40B4-BE49-F238E27FC236}">
                    <a16:creationId xmlns:a16="http://schemas.microsoft.com/office/drawing/2014/main" id="{5F21FE3C-F21B-F1AB-6D78-17435967C365}"/>
                  </a:ext>
                </a:extLst>
              </p:cNvPr>
              <p:cNvPicPr/>
              <p:nvPr/>
            </p:nvPicPr>
            <p:blipFill>
              <a:blip r:embed="rId16"/>
              <a:stretch>
                <a:fillRect/>
              </a:stretch>
            </p:blipFill>
            <p:spPr>
              <a:xfrm>
                <a:off x="4017756" y="6163764"/>
                <a:ext cx="239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t 15">
                <a:extLst>
                  <a:ext uri="{FF2B5EF4-FFF2-40B4-BE49-F238E27FC236}">
                    <a16:creationId xmlns:a16="http://schemas.microsoft.com/office/drawing/2014/main" id="{AA4F2C99-F261-C79D-3434-C4CE5B941078}"/>
                  </a:ext>
                </a:extLst>
              </p14:cNvPr>
              <p14:cNvContentPartPr/>
              <p14:nvPr/>
            </p14:nvContentPartPr>
            <p14:xfrm>
              <a:off x="10152876" y="2578884"/>
              <a:ext cx="337680" cy="27000"/>
            </p14:xfrm>
          </p:contentPart>
        </mc:Choice>
        <mc:Fallback xmlns="">
          <p:pic>
            <p:nvPicPr>
              <p:cNvPr id="16" name="Inkt 15">
                <a:extLst>
                  <a:ext uri="{FF2B5EF4-FFF2-40B4-BE49-F238E27FC236}">
                    <a16:creationId xmlns:a16="http://schemas.microsoft.com/office/drawing/2014/main" id="{AA4F2C99-F261-C79D-3434-C4CE5B941078}"/>
                  </a:ext>
                </a:extLst>
              </p:cNvPr>
              <p:cNvPicPr/>
              <p:nvPr/>
            </p:nvPicPr>
            <p:blipFill>
              <a:blip r:embed="rId18"/>
              <a:stretch>
                <a:fillRect/>
              </a:stretch>
            </p:blipFill>
            <p:spPr>
              <a:xfrm>
                <a:off x="10099236" y="2471244"/>
                <a:ext cx="445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t 16">
                <a:extLst>
                  <a:ext uri="{FF2B5EF4-FFF2-40B4-BE49-F238E27FC236}">
                    <a16:creationId xmlns:a16="http://schemas.microsoft.com/office/drawing/2014/main" id="{99AC37B1-2D77-9FF2-158D-540B5BB1AC0B}"/>
                  </a:ext>
                </a:extLst>
              </p14:cNvPr>
              <p14:cNvContentPartPr/>
              <p14:nvPr/>
            </p14:nvContentPartPr>
            <p14:xfrm>
              <a:off x="10161516" y="3786684"/>
              <a:ext cx="255600" cy="26280"/>
            </p14:xfrm>
          </p:contentPart>
        </mc:Choice>
        <mc:Fallback xmlns="">
          <p:pic>
            <p:nvPicPr>
              <p:cNvPr id="17" name="Inkt 16">
                <a:extLst>
                  <a:ext uri="{FF2B5EF4-FFF2-40B4-BE49-F238E27FC236}">
                    <a16:creationId xmlns:a16="http://schemas.microsoft.com/office/drawing/2014/main" id="{99AC37B1-2D77-9FF2-158D-540B5BB1AC0B}"/>
                  </a:ext>
                </a:extLst>
              </p:cNvPr>
              <p:cNvPicPr/>
              <p:nvPr/>
            </p:nvPicPr>
            <p:blipFill>
              <a:blip r:embed="rId20"/>
              <a:stretch>
                <a:fillRect/>
              </a:stretch>
            </p:blipFill>
            <p:spPr>
              <a:xfrm>
                <a:off x="10107876" y="3678684"/>
                <a:ext cx="3632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t 17">
                <a:extLst>
                  <a:ext uri="{FF2B5EF4-FFF2-40B4-BE49-F238E27FC236}">
                    <a16:creationId xmlns:a16="http://schemas.microsoft.com/office/drawing/2014/main" id="{4ECF9171-9EFC-5AB0-7279-524C497081D9}"/>
                  </a:ext>
                </a:extLst>
              </p14:cNvPr>
              <p14:cNvContentPartPr/>
              <p14:nvPr/>
            </p14:nvContentPartPr>
            <p14:xfrm>
              <a:off x="10230996" y="5486244"/>
              <a:ext cx="277200" cy="18000"/>
            </p14:xfrm>
          </p:contentPart>
        </mc:Choice>
        <mc:Fallback xmlns="">
          <p:pic>
            <p:nvPicPr>
              <p:cNvPr id="18" name="Inkt 17">
                <a:extLst>
                  <a:ext uri="{FF2B5EF4-FFF2-40B4-BE49-F238E27FC236}">
                    <a16:creationId xmlns:a16="http://schemas.microsoft.com/office/drawing/2014/main" id="{4ECF9171-9EFC-5AB0-7279-524C497081D9}"/>
                  </a:ext>
                </a:extLst>
              </p:cNvPr>
              <p:cNvPicPr/>
              <p:nvPr/>
            </p:nvPicPr>
            <p:blipFill>
              <a:blip r:embed="rId22"/>
              <a:stretch>
                <a:fillRect/>
              </a:stretch>
            </p:blipFill>
            <p:spPr>
              <a:xfrm>
                <a:off x="10176996" y="5378244"/>
                <a:ext cx="384840" cy="233640"/>
              </a:xfrm>
              <a:prstGeom prst="rect">
                <a:avLst/>
              </a:prstGeom>
            </p:spPr>
          </p:pic>
        </mc:Fallback>
      </mc:AlternateContent>
    </p:spTree>
    <p:extLst>
      <p:ext uri="{BB962C8B-B14F-4D97-AF65-F5344CB8AC3E}">
        <p14:creationId xmlns:p14="http://schemas.microsoft.com/office/powerpoint/2010/main" val="120439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A3F2B2-0959-48EF-8AAE-7F7D92891DC5}"/>
              </a:ext>
            </a:extLst>
          </p:cNvPr>
          <p:cNvSpPr>
            <a:spLocks noGrp="1"/>
          </p:cNvSpPr>
          <p:nvPr>
            <p:ph type="title"/>
          </p:nvPr>
        </p:nvSpPr>
        <p:spPr/>
        <p:txBody>
          <a:bodyPr>
            <a:normAutofit/>
          </a:bodyPr>
          <a:lstStyle/>
          <a:p>
            <a:r>
              <a:rPr lang="en-US" dirty="0"/>
              <a:t>Step 2: Viral Production Calculation – Main changes</a:t>
            </a:r>
          </a:p>
        </p:txBody>
      </p:sp>
      <p:sp>
        <p:nvSpPr>
          <p:cNvPr id="3" name="Tijdelijke aanduiding voor inhoud 2">
            <a:extLst>
              <a:ext uri="{FF2B5EF4-FFF2-40B4-BE49-F238E27FC236}">
                <a16:creationId xmlns:a16="http://schemas.microsoft.com/office/drawing/2014/main" id="{AC6ABBC4-06EC-C96B-4B83-B691075DEFDC}"/>
              </a:ext>
            </a:extLst>
          </p:cNvPr>
          <p:cNvSpPr>
            <a:spLocks noGrp="1"/>
          </p:cNvSpPr>
          <p:nvPr>
            <p:ph idx="1"/>
          </p:nvPr>
        </p:nvSpPr>
        <p:spPr/>
        <p:txBody>
          <a:bodyPr/>
          <a:lstStyle/>
          <a:p>
            <a:r>
              <a:rPr lang="en-US" sz="2800" dirty="0"/>
              <a:t>When making this, I ran everything for NJ1.csv and NJ2020.csv since this last one has multiple stations</a:t>
            </a:r>
          </a:p>
          <a:p>
            <a:endParaRPr lang="en-US" dirty="0"/>
          </a:p>
        </p:txBody>
      </p:sp>
    </p:spTree>
    <p:extLst>
      <p:ext uri="{BB962C8B-B14F-4D97-AF65-F5344CB8AC3E}">
        <p14:creationId xmlns:p14="http://schemas.microsoft.com/office/powerpoint/2010/main" val="237008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E56841-3512-B813-BEAE-F8903308E536}"/>
              </a:ext>
            </a:extLst>
          </p:cNvPr>
          <p:cNvSpPr>
            <a:spLocks noGrp="1"/>
          </p:cNvSpPr>
          <p:nvPr>
            <p:ph type="title"/>
          </p:nvPr>
        </p:nvSpPr>
        <p:spPr/>
        <p:txBody>
          <a:bodyPr/>
          <a:lstStyle/>
          <a:p>
            <a:r>
              <a:rPr lang="en-US" dirty="0"/>
              <a:t>My output</a:t>
            </a:r>
          </a:p>
        </p:txBody>
      </p:sp>
      <p:pic>
        <p:nvPicPr>
          <p:cNvPr id="7" name="Tijdelijke aanduiding voor inhoud 6">
            <a:extLst>
              <a:ext uri="{FF2B5EF4-FFF2-40B4-BE49-F238E27FC236}">
                <a16:creationId xmlns:a16="http://schemas.microsoft.com/office/drawing/2014/main" id="{FA489786-AF00-5807-FA79-3ABEC8329656}"/>
              </a:ext>
            </a:extLst>
          </p:cNvPr>
          <p:cNvPicPr>
            <a:picLocks noGrp="1" noChangeAspect="1"/>
          </p:cNvPicPr>
          <p:nvPr>
            <p:ph idx="1"/>
          </p:nvPr>
        </p:nvPicPr>
        <p:blipFill>
          <a:blip r:embed="rId2"/>
          <a:stretch>
            <a:fillRect/>
          </a:stretch>
        </p:blipFill>
        <p:spPr>
          <a:xfrm>
            <a:off x="4238678" y="1552530"/>
            <a:ext cx="3714644" cy="3752940"/>
          </a:xfrm>
        </p:spPr>
      </p:pic>
      <p:pic>
        <p:nvPicPr>
          <p:cNvPr id="5" name="Afbeelding 4">
            <a:extLst>
              <a:ext uri="{FF2B5EF4-FFF2-40B4-BE49-F238E27FC236}">
                <a16:creationId xmlns:a16="http://schemas.microsoft.com/office/drawing/2014/main" id="{F4E05917-2952-8DEB-8EEC-287DBF629295}"/>
              </a:ext>
            </a:extLst>
          </p:cNvPr>
          <p:cNvPicPr>
            <a:picLocks noChangeAspect="1"/>
          </p:cNvPicPr>
          <p:nvPr/>
        </p:nvPicPr>
        <p:blipFill>
          <a:blip r:embed="rId3"/>
          <a:stretch>
            <a:fillRect/>
          </a:stretch>
        </p:blipFill>
        <p:spPr>
          <a:xfrm>
            <a:off x="8612122" y="1552530"/>
            <a:ext cx="2082878" cy="3345472"/>
          </a:xfrm>
          <a:prstGeom prst="rect">
            <a:avLst/>
          </a:prstGeom>
        </p:spPr>
      </p:pic>
      <p:pic>
        <p:nvPicPr>
          <p:cNvPr id="9" name="Afbeelding 8">
            <a:extLst>
              <a:ext uri="{FF2B5EF4-FFF2-40B4-BE49-F238E27FC236}">
                <a16:creationId xmlns:a16="http://schemas.microsoft.com/office/drawing/2014/main" id="{A7FA3C29-4D61-6969-CFC8-DC025090F9E1}"/>
              </a:ext>
            </a:extLst>
          </p:cNvPr>
          <p:cNvPicPr>
            <a:picLocks noChangeAspect="1"/>
          </p:cNvPicPr>
          <p:nvPr/>
        </p:nvPicPr>
        <p:blipFill>
          <a:blip r:embed="rId4"/>
          <a:stretch>
            <a:fillRect/>
          </a:stretch>
        </p:blipFill>
        <p:spPr>
          <a:xfrm>
            <a:off x="156784" y="1618591"/>
            <a:ext cx="3978216" cy="3319247"/>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t 9">
                <a:extLst>
                  <a:ext uri="{FF2B5EF4-FFF2-40B4-BE49-F238E27FC236}">
                    <a16:creationId xmlns:a16="http://schemas.microsoft.com/office/drawing/2014/main" id="{71C19E55-A619-B3F7-3221-9071F76408F2}"/>
                  </a:ext>
                </a:extLst>
              </p14:cNvPr>
              <p14:cNvContentPartPr/>
              <p14:nvPr/>
            </p14:nvContentPartPr>
            <p14:xfrm>
              <a:off x="345036" y="3710004"/>
              <a:ext cx="103680" cy="8280"/>
            </p14:xfrm>
          </p:contentPart>
        </mc:Choice>
        <mc:Fallback xmlns="">
          <p:pic>
            <p:nvPicPr>
              <p:cNvPr id="10" name="Inkt 9">
                <a:extLst>
                  <a:ext uri="{FF2B5EF4-FFF2-40B4-BE49-F238E27FC236}">
                    <a16:creationId xmlns:a16="http://schemas.microsoft.com/office/drawing/2014/main" id="{71C19E55-A619-B3F7-3221-9071F76408F2}"/>
                  </a:ext>
                </a:extLst>
              </p:cNvPr>
              <p:cNvPicPr/>
              <p:nvPr/>
            </p:nvPicPr>
            <p:blipFill>
              <a:blip r:embed="rId6"/>
              <a:stretch>
                <a:fillRect/>
              </a:stretch>
            </p:blipFill>
            <p:spPr>
              <a:xfrm>
                <a:off x="291036" y="3602004"/>
                <a:ext cx="2113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t 10">
                <a:extLst>
                  <a:ext uri="{FF2B5EF4-FFF2-40B4-BE49-F238E27FC236}">
                    <a16:creationId xmlns:a16="http://schemas.microsoft.com/office/drawing/2014/main" id="{654C3944-C75F-2C5B-D563-025A1769E41D}"/>
                  </a:ext>
                </a:extLst>
              </p14:cNvPr>
              <p14:cNvContentPartPr/>
              <p14:nvPr/>
            </p14:nvContentPartPr>
            <p14:xfrm>
              <a:off x="4399356" y="2261364"/>
              <a:ext cx="142200" cy="25560"/>
            </p14:xfrm>
          </p:contentPart>
        </mc:Choice>
        <mc:Fallback xmlns="">
          <p:pic>
            <p:nvPicPr>
              <p:cNvPr id="11" name="Inkt 10">
                <a:extLst>
                  <a:ext uri="{FF2B5EF4-FFF2-40B4-BE49-F238E27FC236}">
                    <a16:creationId xmlns:a16="http://schemas.microsoft.com/office/drawing/2014/main" id="{654C3944-C75F-2C5B-D563-025A1769E41D}"/>
                  </a:ext>
                </a:extLst>
              </p:cNvPr>
              <p:cNvPicPr/>
              <p:nvPr/>
            </p:nvPicPr>
            <p:blipFill>
              <a:blip r:embed="rId8"/>
              <a:stretch>
                <a:fillRect/>
              </a:stretch>
            </p:blipFill>
            <p:spPr>
              <a:xfrm>
                <a:off x="4345356" y="2153364"/>
                <a:ext cx="249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t 11">
                <a:extLst>
                  <a:ext uri="{FF2B5EF4-FFF2-40B4-BE49-F238E27FC236}">
                    <a16:creationId xmlns:a16="http://schemas.microsoft.com/office/drawing/2014/main" id="{3A96E192-CEE7-DFE9-52E9-4595269A8D05}"/>
                  </a:ext>
                </a:extLst>
              </p14:cNvPr>
              <p14:cNvContentPartPr/>
              <p14:nvPr/>
            </p14:nvContentPartPr>
            <p14:xfrm>
              <a:off x="4433916" y="5160804"/>
              <a:ext cx="131040" cy="49680"/>
            </p14:xfrm>
          </p:contentPart>
        </mc:Choice>
        <mc:Fallback xmlns="">
          <p:pic>
            <p:nvPicPr>
              <p:cNvPr id="12" name="Inkt 11">
                <a:extLst>
                  <a:ext uri="{FF2B5EF4-FFF2-40B4-BE49-F238E27FC236}">
                    <a16:creationId xmlns:a16="http://schemas.microsoft.com/office/drawing/2014/main" id="{3A96E192-CEE7-DFE9-52E9-4595269A8D05}"/>
                  </a:ext>
                </a:extLst>
              </p:cNvPr>
              <p:cNvPicPr/>
              <p:nvPr/>
            </p:nvPicPr>
            <p:blipFill>
              <a:blip r:embed="rId10"/>
              <a:stretch>
                <a:fillRect/>
              </a:stretch>
            </p:blipFill>
            <p:spPr>
              <a:xfrm>
                <a:off x="4380276" y="5053164"/>
                <a:ext cx="2386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t 12">
                <a:extLst>
                  <a:ext uri="{FF2B5EF4-FFF2-40B4-BE49-F238E27FC236}">
                    <a16:creationId xmlns:a16="http://schemas.microsoft.com/office/drawing/2014/main" id="{1E5019F0-71DA-A7D8-B6FA-376110E2AF4D}"/>
                  </a:ext>
                </a:extLst>
              </p14:cNvPr>
              <p14:cNvContentPartPr/>
              <p14:nvPr/>
            </p14:nvContentPartPr>
            <p14:xfrm>
              <a:off x="870996" y="3114204"/>
              <a:ext cx="172080" cy="360"/>
            </p14:xfrm>
          </p:contentPart>
        </mc:Choice>
        <mc:Fallback xmlns="">
          <p:pic>
            <p:nvPicPr>
              <p:cNvPr id="13" name="Inkt 12">
                <a:extLst>
                  <a:ext uri="{FF2B5EF4-FFF2-40B4-BE49-F238E27FC236}">
                    <a16:creationId xmlns:a16="http://schemas.microsoft.com/office/drawing/2014/main" id="{1E5019F0-71DA-A7D8-B6FA-376110E2AF4D}"/>
                  </a:ext>
                </a:extLst>
              </p:cNvPr>
              <p:cNvPicPr/>
              <p:nvPr/>
            </p:nvPicPr>
            <p:blipFill>
              <a:blip r:embed="rId12"/>
              <a:stretch>
                <a:fillRect/>
              </a:stretch>
            </p:blipFill>
            <p:spPr>
              <a:xfrm>
                <a:off x="817356" y="3006204"/>
                <a:ext cx="279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t 13">
                <a:extLst>
                  <a:ext uri="{FF2B5EF4-FFF2-40B4-BE49-F238E27FC236}">
                    <a16:creationId xmlns:a16="http://schemas.microsoft.com/office/drawing/2014/main" id="{E3EE2BE2-A00B-9E0D-1248-6A200C2CD75D}"/>
                  </a:ext>
                </a:extLst>
              </p14:cNvPr>
              <p14:cNvContentPartPr/>
              <p14:nvPr/>
            </p14:nvContentPartPr>
            <p14:xfrm>
              <a:off x="4865196" y="2234364"/>
              <a:ext cx="127440" cy="360"/>
            </p14:xfrm>
          </p:contentPart>
        </mc:Choice>
        <mc:Fallback xmlns="">
          <p:pic>
            <p:nvPicPr>
              <p:cNvPr id="14" name="Inkt 13">
                <a:extLst>
                  <a:ext uri="{FF2B5EF4-FFF2-40B4-BE49-F238E27FC236}">
                    <a16:creationId xmlns:a16="http://schemas.microsoft.com/office/drawing/2014/main" id="{E3EE2BE2-A00B-9E0D-1248-6A200C2CD75D}"/>
                  </a:ext>
                </a:extLst>
              </p:cNvPr>
              <p:cNvPicPr/>
              <p:nvPr/>
            </p:nvPicPr>
            <p:blipFill>
              <a:blip r:embed="rId14"/>
              <a:stretch>
                <a:fillRect/>
              </a:stretch>
            </p:blipFill>
            <p:spPr>
              <a:xfrm>
                <a:off x="4811196" y="2126364"/>
                <a:ext cx="235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t 14">
                <a:extLst>
                  <a:ext uri="{FF2B5EF4-FFF2-40B4-BE49-F238E27FC236}">
                    <a16:creationId xmlns:a16="http://schemas.microsoft.com/office/drawing/2014/main" id="{2553A4AE-C0C0-D5F4-63A8-730B5D769812}"/>
                  </a:ext>
                </a:extLst>
              </p14:cNvPr>
              <p14:cNvContentPartPr/>
              <p14:nvPr/>
            </p14:nvContentPartPr>
            <p14:xfrm>
              <a:off x="4960236" y="4751844"/>
              <a:ext cx="151200" cy="27360"/>
            </p14:xfrm>
          </p:contentPart>
        </mc:Choice>
        <mc:Fallback xmlns="">
          <p:pic>
            <p:nvPicPr>
              <p:cNvPr id="15" name="Inkt 14">
                <a:extLst>
                  <a:ext uri="{FF2B5EF4-FFF2-40B4-BE49-F238E27FC236}">
                    <a16:creationId xmlns:a16="http://schemas.microsoft.com/office/drawing/2014/main" id="{2553A4AE-C0C0-D5F4-63A8-730B5D769812}"/>
                  </a:ext>
                </a:extLst>
              </p:cNvPr>
              <p:cNvPicPr/>
              <p:nvPr/>
            </p:nvPicPr>
            <p:blipFill>
              <a:blip r:embed="rId16"/>
              <a:stretch>
                <a:fillRect/>
              </a:stretch>
            </p:blipFill>
            <p:spPr>
              <a:xfrm>
                <a:off x="4906236" y="4644204"/>
                <a:ext cx="2588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t 15">
                <a:extLst>
                  <a:ext uri="{FF2B5EF4-FFF2-40B4-BE49-F238E27FC236}">
                    <a16:creationId xmlns:a16="http://schemas.microsoft.com/office/drawing/2014/main" id="{DB1D4F32-2D33-CDCE-AF22-451063F80C81}"/>
                  </a:ext>
                </a:extLst>
              </p14:cNvPr>
              <p14:cNvContentPartPr/>
              <p14:nvPr/>
            </p14:nvContentPartPr>
            <p14:xfrm>
              <a:off x="10291116" y="2303124"/>
              <a:ext cx="280080" cy="9360"/>
            </p14:xfrm>
          </p:contentPart>
        </mc:Choice>
        <mc:Fallback xmlns="">
          <p:pic>
            <p:nvPicPr>
              <p:cNvPr id="16" name="Inkt 15">
                <a:extLst>
                  <a:ext uri="{FF2B5EF4-FFF2-40B4-BE49-F238E27FC236}">
                    <a16:creationId xmlns:a16="http://schemas.microsoft.com/office/drawing/2014/main" id="{DB1D4F32-2D33-CDCE-AF22-451063F80C81}"/>
                  </a:ext>
                </a:extLst>
              </p:cNvPr>
              <p:cNvPicPr/>
              <p:nvPr/>
            </p:nvPicPr>
            <p:blipFill>
              <a:blip r:embed="rId18"/>
              <a:stretch>
                <a:fillRect/>
              </a:stretch>
            </p:blipFill>
            <p:spPr>
              <a:xfrm>
                <a:off x="10237476" y="2195484"/>
                <a:ext cx="3877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t 16">
                <a:extLst>
                  <a:ext uri="{FF2B5EF4-FFF2-40B4-BE49-F238E27FC236}">
                    <a16:creationId xmlns:a16="http://schemas.microsoft.com/office/drawing/2014/main" id="{EB26EC23-2BE3-B19F-DF82-A111E0599C59}"/>
                  </a:ext>
                </a:extLst>
              </p14:cNvPr>
              <p14:cNvContentPartPr/>
              <p14:nvPr/>
            </p14:nvContentPartPr>
            <p14:xfrm>
              <a:off x="10196076" y="3312204"/>
              <a:ext cx="443160" cy="360"/>
            </p14:xfrm>
          </p:contentPart>
        </mc:Choice>
        <mc:Fallback xmlns="">
          <p:pic>
            <p:nvPicPr>
              <p:cNvPr id="17" name="Inkt 16">
                <a:extLst>
                  <a:ext uri="{FF2B5EF4-FFF2-40B4-BE49-F238E27FC236}">
                    <a16:creationId xmlns:a16="http://schemas.microsoft.com/office/drawing/2014/main" id="{EB26EC23-2BE3-B19F-DF82-A111E0599C59}"/>
                  </a:ext>
                </a:extLst>
              </p:cNvPr>
              <p:cNvPicPr/>
              <p:nvPr/>
            </p:nvPicPr>
            <p:blipFill>
              <a:blip r:embed="rId20"/>
              <a:stretch>
                <a:fillRect/>
              </a:stretch>
            </p:blipFill>
            <p:spPr>
              <a:xfrm>
                <a:off x="10142436" y="3204564"/>
                <a:ext cx="550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t 17">
                <a:extLst>
                  <a:ext uri="{FF2B5EF4-FFF2-40B4-BE49-F238E27FC236}">
                    <a16:creationId xmlns:a16="http://schemas.microsoft.com/office/drawing/2014/main" id="{B0A6BDD5-2F5A-4CD4-79C0-1BFAFA60BE16}"/>
                  </a:ext>
                </a:extLst>
              </p14:cNvPr>
              <p14:cNvContentPartPr/>
              <p14:nvPr/>
            </p14:nvContentPartPr>
            <p14:xfrm>
              <a:off x="10274196" y="4743564"/>
              <a:ext cx="374400" cy="18000"/>
            </p14:xfrm>
          </p:contentPart>
        </mc:Choice>
        <mc:Fallback xmlns="">
          <p:pic>
            <p:nvPicPr>
              <p:cNvPr id="18" name="Inkt 17">
                <a:extLst>
                  <a:ext uri="{FF2B5EF4-FFF2-40B4-BE49-F238E27FC236}">
                    <a16:creationId xmlns:a16="http://schemas.microsoft.com/office/drawing/2014/main" id="{B0A6BDD5-2F5A-4CD4-79C0-1BFAFA60BE16}"/>
                  </a:ext>
                </a:extLst>
              </p:cNvPr>
              <p:cNvPicPr/>
              <p:nvPr/>
            </p:nvPicPr>
            <p:blipFill>
              <a:blip r:embed="rId22"/>
              <a:stretch>
                <a:fillRect/>
              </a:stretch>
            </p:blipFill>
            <p:spPr>
              <a:xfrm>
                <a:off x="10220196" y="4635924"/>
                <a:ext cx="482040" cy="233640"/>
              </a:xfrm>
              <a:prstGeom prst="rect">
                <a:avLst/>
              </a:prstGeom>
            </p:spPr>
          </p:pic>
        </mc:Fallback>
      </mc:AlternateContent>
    </p:spTree>
    <p:extLst>
      <p:ext uri="{BB962C8B-B14F-4D97-AF65-F5344CB8AC3E}">
        <p14:creationId xmlns:p14="http://schemas.microsoft.com/office/powerpoint/2010/main" val="2610210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E3DDA-C7C1-F21C-70FF-7F1A3BC1E8F2}"/>
              </a:ext>
            </a:extLst>
          </p:cNvPr>
          <p:cNvSpPr>
            <a:spLocks noGrp="1"/>
          </p:cNvSpPr>
          <p:nvPr>
            <p:ph type="title"/>
          </p:nvPr>
        </p:nvSpPr>
        <p:spPr/>
        <p:txBody>
          <a:bodyPr/>
          <a:lstStyle/>
          <a:p>
            <a:r>
              <a:rPr lang="en-US" dirty="0"/>
              <a:t>Actual File for Step 2 </a:t>
            </a:r>
            <a:r>
              <a:rPr lang="en-US" sz="3200" dirty="0">
                <a:solidFill>
                  <a:srgbClr val="FF0000"/>
                </a:solidFill>
              </a:rPr>
              <a:t>[viral_production_step2.R]</a:t>
            </a:r>
            <a:endParaRPr lang="en-US" dirty="0"/>
          </a:p>
        </p:txBody>
      </p:sp>
      <p:sp>
        <p:nvSpPr>
          <p:cNvPr id="3" name="Tijdelijke aanduiding voor inhoud 2">
            <a:extLst>
              <a:ext uri="{FF2B5EF4-FFF2-40B4-BE49-F238E27FC236}">
                <a16:creationId xmlns:a16="http://schemas.microsoft.com/office/drawing/2014/main" id="{ECFBB5A1-B34C-233E-1DF8-9C57DF8A108F}"/>
              </a:ext>
            </a:extLst>
          </p:cNvPr>
          <p:cNvSpPr>
            <a:spLocks noGrp="1"/>
          </p:cNvSpPr>
          <p:nvPr>
            <p:ph idx="1"/>
          </p:nvPr>
        </p:nvSpPr>
        <p:spPr/>
        <p:txBody>
          <a:bodyPr/>
          <a:lstStyle/>
          <a:p>
            <a:r>
              <a:rPr lang="en-US" sz="2400" dirty="0"/>
              <a:t>Consist of importing all the functions [viral_production_step2_source.R] and the data of step 1 [NJ1.csv]</a:t>
            </a:r>
          </a:p>
          <a:p>
            <a:r>
              <a:rPr lang="en-US" sz="2400" dirty="0"/>
              <a:t>The main function for calculating viral production: </a:t>
            </a:r>
            <a:r>
              <a:rPr lang="en-US" sz="2400" dirty="0" err="1">
                <a:solidFill>
                  <a:srgbClr val="FF0000"/>
                </a:solidFill>
              </a:rPr>
              <a:t>calc_VP</a:t>
            </a:r>
            <a:r>
              <a:rPr lang="en-US" sz="2400" dirty="0">
                <a:solidFill>
                  <a:srgbClr val="FF0000"/>
                </a:solidFill>
              </a:rPr>
              <a:t>()</a:t>
            </a:r>
          </a:p>
          <a:p>
            <a:pPr lvl="1"/>
            <a:r>
              <a:rPr lang="en-US" sz="2000" dirty="0"/>
              <a:t>Creating the output </a:t>
            </a:r>
            <a:r>
              <a:rPr lang="en-US" sz="2000" dirty="0" err="1"/>
              <a:t>dataframe</a:t>
            </a:r>
            <a:r>
              <a:rPr lang="en-US" sz="2000" dirty="0"/>
              <a:t> is done a little bit smoother by directly assigning the class type to the columns</a:t>
            </a:r>
          </a:p>
          <a:p>
            <a:pPr lvl="1"/>
            <a:r>
              <a:rPr lang="en-US" sz="2000" dirty="0"/>
              <a:t>For separate replicate treatment, I needed to define the two functions that are eligible and change the argument avg to F</a:t>
            </a:r>
          </a:p>
          <a:p>
            <a:pPr lvl="1"/>
            <a:r>
              <a:rPr lang="en-US" sz="2000" dirty="0"/>
              <a:t>General structure for handling errors and warnings is the same</a:t>
            </a:r>
          </a:p>
        </p:txBody>
      </p:sp>
      <p:pic>
        <p:nvPicPr>
          <p:cNvPr id="7" name="Afbeelding 6">
            <a:extLst>
              <a:ext uri="{FF2B5EF4-FFF2-40B4-BE49-F238E27FC236}">
                <a16:creationId xmlns:a16="http://schemas.microsoft.com/office/drawing/2014/main" id="{89A32487-9977-DC65-1002-4744B89AE385}"/>
              </a:ext>
            </a:extLst>
          </p:cNvPr>
          <p:cNvPicPr>
            <a:picLocks noChangeAspect="1"/>
          </p:cNvPicPr>
          <p:nvPr/>
        </p:nvPicPr>
        <p:blipFill>
          <a:blip r:embed="rId2"/>
          <a:stretch>
            <a:fillRect/>
          </a:stretch>
        </p:blipFill>
        <p:spPr>
          <a:xfrm>
            <a:off x="2716237" y="4569676"/>
            <a:ext cx="6759526" cy="2187130"/>
          </a:xfrm>
          <a:prstGeom prst="rect">
            <a:avLst/>
          </a:prstGeom>
        </p:spPr>
      </p:pic>
    </p:spTree>
    <p:extLst>
      <p:ext uri="{BB962C8B-B14F-4D97-AF65-F5344CB8AC3E}">
        <p14:creationId xmlns:p14="http://schemas.microsoft.com/office/powerpoint/2010/main" val="2405393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D3E2AE-C0FE-E469-F7E0-7F4A2FFF95BE}"/>
              </a:ext>
            </a:extLst>
          </p:cNvPr>
          <p:cNvSpPr>
            <a:spLocks noGrp="1"/>
          </p:cNvSpPr>
          <p:nvPr>
            <p:ph type="ctrTitle"/>
          </p:nvPr>
        </p:nvSpPr>
        <p:spPr/>
        <p:txBody>
          <a:bodyPr/>
          <a:lstStyle/>
          <a:p>
            <a:r>
              <a:rPr lang="en-US" dirty="0"/>
              <a:t>Week 2</a:t>
            </a:r>
          </a:p>
        </p:txBody>
      </p:sp>
      <p:sp>
        <p:nvSpPr>
          <p:cNvPr id="3" name="Ondertitel 2">
            <a:extLst>
              <a:ext uri="{FF2B5EF4-FFF2-40B4-BE49-F238E27FC236}">
                <a16:creationId xmlns:a16="http://schemas.microsoft.com/office/drawing/2014/main" id="{24184259-8D78-C691-699E-1EAF3625E654}"/>
              </a:ext>
            </a:extLst>
          </p:cNvPr>
          <p:cNvSpPr>
            <a:spLocks noGrp="1"/>
          </p:cNvSpPr>
          <p:nvPr>
            <p:ph type="subTitle" idx="1"/>
          </p:nvPr>
        </p:nvSpPr>
        <p:spPr/>
        <p:txBody>
          <a:bodyPr/>
          <a:lstStyle/>
          <a:p>
            <a:r>
              <a:rPr lang="en-US" dirty="0"/>
              <a:t>10/08 – 17/08</a:t>
            </a:r>
          </a:p>
        </p:txBody>
      </p:sp>
    </p:spTree>
    <p:extLst>
      <p:ext uri="{BB962C8B-B14F-4D97-AF65-F5344CB8AC3E}">
        <p14:creationId xmlns:p14="http://schemas.microsoft.com/office/powerpoint/2010/main" val="3365052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5530BB-9D94-4A55-5D22-7EFB273AE4A9}"/>
              </a:ext>
            </a:extLst>
          </p:cNvPr>
          <p:cNvSpPr>
            <a:spLocks noGrp="1"/>
          </p:cNvSpPr>
          <p:nvPr>
            <p:ph type="title"/>
          </p:nvPr>
        </p:nvSpPr>
        <p:spPr/>
        <p:txBody>
          <a:bodyPr/>
          <a:lstStyle/>
          <a:p>
            <a:r>
              <a:rPr lang="en-US" dirty="0"/>
              <a:t>1. Fixing bacterial endpoint for NJ2020 dataset</a:t>
            </a:r>
          </a:p>
        </p:txBody>
      </p:sp>
      <p:sp>
        <p:nvSpPr>
          <p:cNvPr id="3" name="Tijdelijke aanduiding voor inhoud 2">
            <a:extLst>
              <a:ext uri="{FF2B5EF4-FFF2-40B4-BE49-F238E27FC236}">
                <a16:creationId xmlns:a16="http://schemas.microsoft.com/office/drawing/2014/main" id="{1F3A9B7E-B7A3-C2DB-9DED-C8887514FC06}"/>
              </a:ext>
            </a:extLst>
          </p:cNvPr>
          <p:cNvSpPr>
            <a:spLocks noGrp="1"/>
          </p:cNvSpPr>
          <p:nvPr>
            <p:ph idx="1"/>
          </p:nvPr>
        </p:nvSpPr>
        <p:spPr/>
        <p:txBody>
          <a:bodyPr/>
          <a:lstStyle/>
          <a:p>
            <a:pPr marL="0" indent="0">
              <a:buNone/>
            </a:pPr>
            <a:endParaRPr lang="en-US" dirty="0"/>
          </a:p>
        </p:txBody>
      </p:sp>
      <p:pic>
        <p:nvPicPr>
          <p:cNvPr id="5" name="Afbeelding 4">
            <a:extLst>
              <a:ext uri="{FF2B5EF4-FFF2-40B4-BE49-F238E27FC236}">
                <a16:creationId xmlns:a16="http://schemas.microsoft.com/office/drawing/2014/main" id="{0C5E4D1C-CD7C-BD76-142D-0D61305CFA2D}"/>
              </a:ext>
            </a:extLst>
          </p:cNvPr>
          <p:cNvPicPr>
            <a:picLocks noChangeAspect="1"/>
          </p:cNvPicPr>
          <p:nvPr/>
        </p:nvPicPr>
        <p:blipFill>
          <a:blip r:embed="rId2"/>
          <a:stretch>
            <a:fillRect/>
          </a:stretch>
        </p:blipFill>
        <p:spPr>
          <a:xfrm>
            <a:off x="6021238" y="1242230"/>
            <a:ext cx="5781135" cy="5250645"/>
          </a:xfrm>
          <a:prstGeom prst="rect">
            <a:avLst/>
          </a:prstGeom>
        </p:spPr>
      </p:pic>
      <p:sp>
        <p:nvSpPr>
          <p:cNvPr id="6" name="Tekstvak 5">
            <a:extLst>
              <a:ext uri="{FF2B5EF4-FFF2-40B4-BE49-F238E27FC236}">
                <a16:creationId xmlns:a16="http://schemas.microsoft.com/office/drawing/2014/main" id="{FDB5B1BD-3A45-9A28-C7FD-1F1C253642D6}"/>
              </a:ext>
            </a:extLst>
          </p:cNvPr>
          <p:cNvSpPr txBox="1"/>
          <p:nvPr/>
        </p:nvSpPr>
        <p:spPr>
          <a:xfrm>
            <a:off x="766313" y="2990389"/>
            <a:ext cx="5329687" cy="1754326"/>
          </a:xfrm>
          <a:prstGeom prst="rect">
            <a:avLst/>
          </a:prstGeom>
          <a:noFill/>
        </p:spPr>
        <p:txBody>
          <a:bodyPr wrap="square" rtlCol="0">
            <a:spAutoFit/>
          </a:bodyPr>
          <a:lstStyle/>
          <a:p>
            <a:r>
              <a:rPr lang="en-US" dirty="0"/>
              <a:t>Found the bug: when making the overview </a:t>
            </a:r>
            <a:r>
              <a:rPr lang="en-US" dirty="0" err="1"/>
              <a:t>dataframe</a:t>
            </a:r>
            <a:r>
              <a:rPr lang="en-US" dirty="0"/>
              <a:t> with the GTs for each bacterial population at each timepoint, it saved these values as a character and not as numeric value =&gt; because of that the intersect gave back the wrong index on some occasions</a:t>
            </a:r>
          </a:p>
          <a:p>
            <a:endParaRPr lang="en-US" dirty="0"/>
          </a:p>
        </p:txBody>
      </p:sp>
    </p:spTree>
    <p:extLst>
      <p:ext uri="{BB962C8B-B14F-4D97-AF65-F5344CB8AC3E}">
        <p14:creationId xmlns:p14="http://schemas.microsoft.com/office/powerpoint/2010/main" val="3832955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F58509-48AD-497B-E859-E8B867CB417D}"/>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E8CDC5BD-F3AB-6A0F-C53A-726A4AE36C41}"/>
              </a:ext>
            </a:extLst>
          </p:cNvPr>
          <p:cNvSpPr>
            <a:spLocks noGrp="1"/>
          </p:cNvSpPr>
          <p:nvPr>
            <p:ph idx="1"/>
          </p:nvPr>
        </p:nvSpPr>
        <p:spPr/>
        <p:txBody>
          <a:bodyPr/>
          <a:lstStyle/>
          <a:p>
            <a:r>
              <a:rPr lang="en-US" dirty="0"/>
              <a:t>Successfully ran step 2 for both datasets: NJ1 and NJ2020</a:t>
            </a:r>
          </a:p>
          <a:p>
            <a:pPr lvl="1"/>
            <a:r>
              <a:rPr lang="en-US" dirty="0"/>
              <a:t>Results </a:t>
            </a:r>
            <a:r>
              <a:rPr lang="en-US" dirty="0" err="1"/>
              <a:t>dataframes</a:t>
            </a:r>
            <a:r>
              <a:rPr lang="en-US" dirty="0"/>
              <a:t> are in vp_calc_NJ1 &amp; vp_calc_NJ2020</a:t>
            </a:r>
          </a:p>
        </p:txBody>
      </p:sp>
    </p:spTree>
    <p:extLst>
      <p:ext uri="{BB962C8B-B14F-4D97-AF65-F5344CB8AC3E}">
        <p14:creationId xmlns:p14="http://schemas.microsoft.com/office/powerpoint/2010/main" val="761817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5C30B5-18A9-6424-4A59-963EC94C89B4}"/>
              </a:ext>
            </a:extLst>
          </p:cNvPr>
          <p:cNvSpPr>
            <a:spLocks noGrp="1"/>
          </p:cNvSpPr>
          <p:nvPr>
            <p:ph type="title"/>
          </p:nvPr>
        </p:nvSpPr>
        <p:spPr/>
        <p:txBody>
          <a:bodyPr/>
          <a:lstStyle/>
          <a:p>
            <a:r>
              <a:rPr lang="en-US" dirty="0"/>
              <a:t>2. Visualization</a:t>
            </a:r>
          </a:p>
        </p:txBody>
      </p:sp>
      <p:sp>
        <p:nvSpPr>
          <p:cNvPr id="3" name="Tijdelijke aanduiding voor inhoud 2">
            <a:extLst>
              <a:ext uri="{FF2B5EF4-FFF2-40B4-BE49-F238E27FC236}">
                <a16:creationId xmlns:a16="http://schemas.microsoft.com/office/drawing/2014/main" id="{254A0178-E936-FF84-3637-477A4E498FD7}"/>
              </a:ext>
            </a:extLst>
          </p:cNvPr>
          <p:cNvSpPr>
            <a:spLocks noGrp="1"/>
          </p:cNvSpPr>
          <p:nvPr>
            <p:ph idx="1"/>
          </p:nvPr>
        </p:nvSpPr>
        <p:spPr/>
        <p:txBody>
          <a:bodyPr/>
          <a:lstStyle/>
          <a:p>
            <a:r>
              <a:rPr lang="en-US" dirty="0"/>
              <a:t>Looked at two visualizations that are already there:</a:t>
            </a:r>
          </a:p>
          <a:p>
            <a:pPr marL="914400" lvl="1" indent="-457200">
              <a:buFont typeface="+mj-lt"/>
              <a:buAutoNum type="arabicPeriod"/>
            </a:pPr>
            <a:r>
              <a:rPr lang="en-US" dirty="0"/>
              <a:t>Overview of the input data of step2: FCM counts vs Sampling Timepoints for each population</a:t>
            </a:r>
          </a:p>
          <a:p>
            <a:pPr marL="914400" lvl="1" indent="-457200">
              <a:buFont typeface="+mj-lt"/>
              <a:buAutoNum type="arabicPeriod"/>
            </a:pPr>
            <a:r>
              <a:rPr lang="en-US" dirty="0"/>
              <a:t>Visual of the difference in collision rates between both samples at the different timepoints + showing the bacterial endpoint </a:t>
            </a:r>
          </a:p>
        </p:txBody>
      </p:sp>
    </p:spTree>
    <p:extLst>
      <p:ext uri="{BB962C8B-B14F-4D97-AF65-F5344CB8AC3E}">
        <p14:creationId xmlns:p14="http://schemas.microsoft.com/office/powerpoint/2010/main" val="423602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E3DDA-C7C1-F21C-70FF-7F1A3BC1E8F2}"/>
              </a:ext>
            </a:extLst>
          </p:cNvPr>
          <p:cNvSpPr>
            <a:spLocks noGrp="1"/>
          </p:cNvSpPr>
          <p:nvPr>
            <p:ph type="title"/>
          </p:nvPr>
        </p:nvSpPr>
        <p:spPr/>
        <p:txBody>
          <a:bodyPr/>
          <a:lstStyle/>
          <a:p>
            <a:r>
              <a:rPr lang="en-US" dirty="0"/>
              <a:t>Source File for Step 2</a:t>
            </a:r>
          </a:p>
        </p:txBody>
      </p:sp>
      <p:sp>
        <p:nvSpPr>
          <p:cNvPr id="3" name="Tijdelijke aanduiding voor inhoud 2">
            <a:extLst>
              <a:ext uri="{FF2B5EF4-FFF2-40B4-BE49-F238E27FC236}">
                <a16:creationId xmlns:a16="http://schemas.microsoft.com/office/drawing/2014/main" id="{ECFBB5A1-B34C-233E-1DF8-9C57DF8A108F}"/>
              </a:ext>
            </a:extLst>
          </p:cNvPr>
          <p:cNvSpPr>
            <a:spLocks noGrp="1"/>
          </p:cNvSpPr>
          <p:nvPr>
            <p:ph idx="1"/>
          </p:nvPr>
        </p:nvSpPr>
        <p:spPr/>
        <p:txBody>
          <a:bodyPr/>
          <a:lstStyle/>
          <a:p>
            <a:r>
              <a:rPr lang="en-US" dirty="0"/>
              <a:t>Consist of general setup and all the functions needed to calculate viral production</a:t>
            </a:r>
          </a:p>
          <a:p>
            <a:r>
              <a:rPr lang="en-US" dirty="0" err="1"/>
              <a:t>vp_calc_functions.R</a:t>
            </a:r>
            <a:r>
              <a:rPr lang="en-US" dirty="0"/>
              <a:t> + </a:t>
            </a:r>
            <a:r>
              <a:rPr lang="en-US" dirty="0" err="1"/>
              <a:t>sourcesourcebaby.R</a:t>
            </a:r>
            <a:r>
              <a:rPr lang="en-US" dirty="0"/>
              <a:t> =&gt; </a:t>
            </a:r>
            <a:r>
              <a:rPr lang="en-US" dirty="0">
                <a:solidFill>
                  <a:srgbClr val="FF0000"/>
                </a:solidFill>
              </a:rPr>
              <a:t>viral_production_step2_source.R</a:t>
            </a:r>
          </a:p>
          <a:p>
            <a:r>
              <a:rPr lang="en-US" dirty="0"/>
              <a:t>Beginning of script has some general information about current step and checks if all the necessary packages are installed</a:t>
            </a:r>
          </a:p>
        </p:txBody>
      </p:sp>
    </p:spTree>
    <p:extLst>
      <p:ext uri="{BB962C8B-B14F-4D97-AF65-F5344CB8AC3E}">
        <p14:creationId xmlns:p14="http://schemas.microsoft.com/office/powerpoint/2010/main" val="376977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38B15-1E31-7F2F-5593-B927B2C3B95F}"/>
              </a:ext>
            </a:extLst>
          </p:cNvPr>
          <p:cNvSpPr>
            <a:spLocks noGrp="1"/>
          </p:cNvSpPr>
          <p:nvPr>
            <p:ph type="title"/>
          </p:nvPr>
        </p:nvSpPr>
        <p:spPr/>
        <p:txBody>
          <a:bodyPr/>
          <a:lstStyle/>
          <a:p>
            <a:endParaRPr lang="en-US"/>
          </a:p>
        </p:txBody>
      </p:sp>
      <p:pic>
        <p:nvPicPr>
          <p:cNvPr id="5" name="Tijdelijke aanduiding voor inhoud 4">
            <a:extLst>
              <a:ext uri="{FF2B5EF4-FFF2-40B4-BE49-F238E27FC236}">
                <a16:creationId xmlns:a16="http://schemas.microsoft.com/office/drawing/2014/main" id="{5E98E12F-7E1A-3DFC-1DBC-D7C0E15860C5}"/>
              </a:ext>
            </a:extLst>
          </p:cNvPr>
          <p:cNvPicPr>
            <a:picLocks noGrp="1" noChangeAspect="1"/>
          </p:cNvPicPr>
          <p:nvPr>
            <p:ph idx="1"/>
          </p:nvPr>
        </p:nvPicPr>
        <p:blipFill>
          <a:blip r:embed="rId2"/>
          <a:stretch>
            <a:fillRect/>
          </a:stretch>
        </p:blipFill>
        <p:spPr>
          <a:xfrm>
            <a:off x="615712" y="1493316"/>
            <a:ext cx="10960575" cy="3871367"/>
          </a:xfrm>
        </p:spPr>
      </p:pic>
    </p:spTree>
    <p:extLst>
      <p:ext uri="{BB962C8B-B14F-4D97-AF65-F5344CB8AC3E}">
        <p14:creationId xmlns:p14="http://schemas.microsoft.com/office/powerpoint/2010/main" val="330982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2273A-2CCB-FD47-524F-EC592FCD5973}"/>
              </a:ext>
            </a:extLst>
          </p:cNvPr>
          <p:cNvSpPr>
            <a:spLocks noGrp="1"/>
          </p:cNvSpPr>
          <p:nvPr>
            <p:ph type="title"/>
          </p:nvPr>
        </p:nvSpPr>
        <p:spPr/>
        <p:txBody>
          <a:bodyPr/>
          <a:lstStyle/>
          <a:p>
            <a:r>
              <a:rPr lang="en-US" dirty="0"/>
              <a:t>Main changes in functions</a:t>
            </a:r>
          </a:p>
        </p:txBody>
      </p:sp>
      <p:sp>
        <p:nvSpPr>
          <p:cNvPr id="3" name="Tijdelijke aanduiding voor inhoud 2">
            <a:extLst>
              <a:ext uri="{FF2B5EF4-FFF2-40B4-BE49-F238E27FC236}">
                <a16:creationId xmlns:a16="http://schemas.microsoft.com/office/drawing/2014/main" id="{33B3A4CA-FB3C-8C42-E45A-D321FD5A0B80}"/>
              </a:ext>
            </a:extLst>
          </p:cNvPr>
          <p:cNvSpPr>
            <a:spLocks noGrp="1"/>
          </p:cNvSpPr>
          <p:nvPr>
            <p:ph idx="1"/>
          </p:nvPr>
        </p:nvSpPr>
        <p:spPr/>
        <p:txBody>
          <a:bodyPr/>
          <a:lstStyle/>
          <a:p>
            <a:pPr marL="514350" indent="-514350">
              <a:buFont typeface="+mj-lt"/>
              <a:buAutoNum type="arabicPeriod"/>
            </a:pPr>
            <a:r>
              <a:rPr lang="en-US" dirty="0"/>
              <a:t>Determine timepoints: </a:t>
            </a:r>
            <a:r>
              <a:rPr lang="en-US" dirty="0" err="1">
                <a:solidFill>
                  <a:srgbClr val="FF0000"/>
                </a:solidFill>
              </a:rPr>
              <a:t>tp</a:t>
            </a:r>
            <a:r>
              <a:rPr lang="en-US" dirty="0">
                <a:solidFill>
                  <a:srgbClr val="FF0000"/>
                </a:solidFill>
              </a:rPr>
              <a:t>()</a:t>
            </a:r>
          </a:p>
          <a:p>
            <a:pPr lvl="1"/>
            <a:r>
              <a:rPr lang="en-US" dirty="0"/>
              <a:t>Linking of </a:t>
            </a:r>
            <a:r>
              <a:rPr lang="en-US" dirty="0" err="1"/>
              <a:t>colnames</a:t>
            </a:r>
            <a:r>
              <a:rPr lang="en-US" dirty="0"/>
              <a:t> to </a:t>
            </a:r>
            <a:r>
              <a:rPr lang="en-US" dirty="0" err="1"/>
              <a:t>colvalues</a:t>
            </a:r>
            <a:r>
              <a:rPr lang="en-US" dirty="0"/>
              <a:t> simplified with for loop</a:t>
            </a:r>
          </a:p>
          <a:p>
            <a:pPr lvl="1"/>
            <a:r>
              <a:rPr lang="en-US" dirty="0"/>
              <a:t>Main comment: a lot of functions had rm()-statement in the end of the function to delete variables. But since these are defined in the function and not in the global environment these won’t be returned =&gt; no need to delete them</a:t>
            </a:r>
          </a:p>
          <a:p>
            <a:pPr lvl="1"/>
            <a:endParaRPr lang="en-US" dirty="0"/>
          </a:p>
        </p:txBody>
      </p:sp>
    </p:spTree>
    <p:extLst>
      <p:ext uri="{BB962C8B-B14F-4D97-AF65-F5344CB8AC3E}">
        <p14:creationId xmlns:p14="http://schemas.microsoft.com/office/powerpoint/2010/main" val="270501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1E2158-16DA-6729-0B61-6AD40DA87DB5}"/>
              </a:ext>
            </a:extLst>
          </p:cNvPr>
          <p:cNvSpPr>
            <a:spLocks noGrp="1"/>
          </p:cNvSpPr>
          <p:nvPr>
            <p:ph type="title"/>
          </p:nvPr>
        </p:nvSpPr>
        <p:spPr/>
        <p:txBody>
          <a:bodyPr/>
          <a:lstStyle/>
          <a:p>
            <a:endParaRPr lang="en-US" dirty="0"/>
          </a:p>
        </p:txBody>
      </p:sp>
      <p:pic>
        <p:nvPicPr>
          <p:cNvPr id="5" name="Tijdelijke aanduiding voor inhoud 4">
            <a:extLst>
              <a:ext uri="{FF2B5EF4-FFF2-40B4-BE49-F238E27FC236}">
                <a16:creationId xmlns:a16="http://schemas.microsoft.com/office/drawing/2014/main" id="{993F1B42-735C-477D-C4FC-99E146BC30D7}"/>
              </a:ext>
            </a:extLst>
          </p:cNvPr>
          <p:cNvPicPr>
            <a:picLocks noGrp="1" noChangeAspect="1"/>
          </p:cNvPicPr>
          <p:nvPr>
            <p:ph idx="1"/>
          </p:nvPr>
        </p:nvPicPr>
        <p:blipFill>
          <a:blip r:embed="rId2"/>
          <a:stretch>
            <a:fillRect/>
          </a:stretch>
        </p:blipFill>
        <p:spPr>
          <a:xfrm>
            <a:off x="838200" y="1806002"/>
            <a:ext cx="4623688" cy="4141141"/>
          </a:xfrm>
        </p:spPr>
      </p:pic>
      <p:pic>
        <p:nvPicPr>
          <p:cNvPr id="7" name="Afbeelding 6">
            <a:extLst>
              <a:ext uri="{FF2B5EF4-FFF2-40B4-BE49-F238E27FC236}">
                <a16:creationId xmlns:a16="http://schemas.microsoft.com/office/drawing/2014/main" id="{322C8B15-7CFA-4663-0388-4BFCE4C810D0}"/>
              </a:ext>
            </a:extLst>
          </p:cNvPr>
          <p:cNvPicPr>
            <a:picLocks noChangeAspect="1"/>
          </p:cNvPicPr>
          <p:nvPr/>
        </p:nvPicPr>
        <p:blipFill>
          <a:blip r:embed="rId3"/>
          <a:stretch>
            <a:fillRect/>
          </a:stretch>
        </p:blipFill>
        <p:spPr>
          <a:xfrm>
            <a:off x="6196571" y="2996530"/>
            <a:ext cx="5325235" cy="1932165"/>
          </a:xfrm>
          <a:prstGeom prst="rect">
            <a:avLst/>
          </a:prstGeom>
        </p:spPr>
      </p:pic>
      <p:sp>
        <p:nvSpPr>
          <p:cNvPr id="8" name="Tekstvak 7">
            <a:extLst>
              <a:ext uri="{FF2B5EF4-FFF2-40B4-BE49-F238E27FC236}">
                <a16:creationId xmlns:a16="http://schemas.microsoft.com/office/drawing/2014/main" id="{1854999E-D8B0-39B5-8993-69D85D761E8D}"/>
              </a:ext>
            </a:extLst>
          </p:cNvPr>
          <p:cNvSpPr txBox="1"/>
          <p:nvPr/>
        </p:nvSpPr>
        <p:spPr>
          <a:xfrm>
            <a:off x="6196571" y="1806002"/>
            <a:ext cx="5124091" cy="923330"/>
          </a:xfrm>
          <a:prstGeom prst="rect">
            <a:avLst/>
          </a:prstGeom>
          <a:noFill/>
        </p:spPr>
        <p:txBody>
          <a:bodyPr wrap="square" rtlCol="0">
            <a:spAutoFit/>
          </a:bodyPr>
          <a:lstStyle/>
          <a:p>
            <a:r>
              <a:rPr lang="en-US" dirty="0"/>
              <a:t>More general with for-loop =&gt; also if in the future more timepoints are available then this is automatically taken into </a:t>
            </a:r>
            <a:r>
              <a:rPr lang="en-US" dirty="0" err="1"/>
              <a:t>acccount</a:t>
            </a:r>
            <a:endParaRPr lang="en-US" dirty="0"/>
          </a:p>
        </p:txBody>
      </p:sp>
    </p:spTree>
    <p:extLst>
      <p:ext uri="{BB962C8B-B14F-4D97-AF65-F5344CB8AC3E}">
        <p14:creationId xmlns:p14="http://schemas.microsoft.com/office/powerpoint/2010/main" val="205013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B93F5-72D9-3AFD-8D26-74439974F739}"/>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3FF7DB95-5452-215E-7F9E-F67F450D104D}"/>
              </a:ext>
            </a:extLst>
          </p:cNvPr>
          <p:cNvSpPr>
            <a:spLocks noGrp="1"/>
          </p:cNvSpPr>
          <p:nvPr>
            <p:ph idx="1"/>
          </p:nvPr>
        </p:nvSpPr>
        <p:spPr/>
        <p:txBody>
          <a:bodyPr/>
          <a:lstStyle/>
          <a:p>
            <a:pPr marL="0" indent="0">
              <a:buNone/>
            </a:pPr>
            <a:r>
              <a:rPr lang="en-US" dirty="0"/>
              <a:t>2. Separate and Average </a:t>
            </a:r>
            <a:r>
              <a:rPr lang="en-US" dirty="0" err="1"/>
              <a:t>dataframe</a:t>
            </a:r>
            <a:r>
              <a:rPr lang="en-US" dirty="0"/>
              <a:t> functions: </a:t>
            </a:r>
            <a:r>
              <a:rPr lang="en-US" dirty="0" err="1">
                <a:solidFill>
                  <a:srgbClr val="FF0000"/>
                </a:solidFill>
              </a:rPr>
              <a:t>df_SR</a:t>
            </a:r>
            <a:r>
              <a:rPr lang="en-US" dirty="0">
                <a:solidFill>
                  <a:srgbClr val="FF0000"/>
                </a:solidFill>
              </a:rPr>
              <a:t>() </a:t>
            </a:r>
            <a:r>
              <a:rPr lang="en-US" dirty="0"/>
              <a:t>and </a:t>
            </a:r>
            <a:r>
              <a:rPr lang="en-US" dirty="0" err="1">
                <a:solidFill>
                  <a:srgbClr val="FF0000"/>
                </a:solidFill>
              </a:rPr>
              <a:t>df_AVG</a:t>
            </a:r>
            <a:r>
              <a:rPr lang="en-US" dirty="0">
                <a:solidFill>
                  <a:srgbClr val="FF0000"/>
                </a:solidFill>
              </a:rPr>
              <a:t>()</a:t>
            </a:r>
          </a:p>
          <a:p>
            <a:pPr lvl="1"/>
            <a:r>
              <a:rPr lang="en-US" dirty="0"/>
              <a:t>Made one function that consists an option to add the timepoints (</a:t>
            </a:r>
            <a:r>
              <a:rPr lang="en-US" dirty="0" err="1"/>
              <a:t>add_tp</a:t>
            </a:r>
            <a:r>
              <a:rPr lang="en-US" dirty="0"/>
              <a:t>), for all the methods this was the case so default: </a:t>
            </a:r>
            <a:r>
              <a:rPr lang="en-US" dirty="0" err="1"/>
              <a:t>add_tp</a:t>
            </a:r>
            <a:r>
              <a:rPr lang="en-US" dirty="0"/>
              <a:t> = T =&gt; only for the </a:t>
            </a:r>
            <a:r>
              <a:rPr lang="en-US" dirty="0" err="1"/>
              <a:t>bacterial_endpoint</a:t>
            </a:r>
            <a:r>
              <a:rPr lang="en-US" dirty="0"/>
              <a:t> it was set to false</a:t>
            </a:r>
          </a:p>
          <a:p>
            <a:pPr lvl="1"/>
            <a:r>
              <a:rPr lang="en-US" dirty="0"/>
              <a:t>Tried to change gather to </a:t>
            </a:r>
            <a:r>
              <a:rPr lang="en-US" dirty="0" err="1"/>
              <a:t>pivot_longer</a:t>
            </a:r>
            <a:r>
              <a:rPr lang="en-US" dirty="0"/>
              <a:t> because I read that online that </a:t>
            </a:r>
            <a:r>
              <a:rPr lang="en-US" dirty="0" err="1"/>
              <a:t>pivot_longer</a:t>
            </a:r>
            <a:r>
              <a:rPr lang="en-US" dirty="0"/>
              <a:t> was more recent, but there were problems with the arrange line and the order of the output </a:t>
            </a:r>
            <a:r>
              <a:rPr lang="en-US" dirty="0" err="1"/>
              <a:t>dataframe</a:t>
            </a:r>
            <a:r>
              <a:rPr lang="en-US" dirty="0"/>
              <a:t> so I sticked with gather()</a:t>
            </a:r>
          </a:p>
          <a:p>
            <a:pPr lvl="1"/>
            <a:r>
              <a:rPr lang="en-US" dirty="0"/>
              <a:t>When trying with bigger dataset just find mistake of </a:t>
            </a:r>
            <a:r>
              <a:rPr lang="en-US" dirty="0" err="1"/>
              <a:t>df_list</a:t>
            </a:r>
            <a:r>
              <a:rPr lang="en-US" dirty="0"/>
              <a:t> that was not in my code</a:t>
            </a:r>
          </a:p>
          <a:p>
            <a:pPr lvl="1"/>
            <a:r>
              <a:rPr lang="en-US" dirty="0"/>
              <a:t>Gather() with index instead of names since select in previous step assures us the correct order of columns</a:t>
            </a:r>
          </a:p>
          <a:p>
            <a:pPr lvl="1"/>
            <a:endParaRPr lang="en-US" dirty="0"/>
          </a:p>
        </p:txBody>
      </p:sp>
    </p:spTree>
    <p:extLst>
      <p:ext uri="{BB962C8B-B14F-4D97-AF65-F5344CB8AC3E}">
        <p14:creationId xmlns:p14="http://schemas.microsoft.com/office/powerpoint/2010/main" val="122608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1DB41-AF5C-156C-58C1-99E21898F4B3}"/>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5C8B3434-EA05-CB2E-EB36-763D36A0B938}"/>
              </a:ext>
            </a:extLst>
          </p:cNvPr>
          <p:cNvSpPr>
            <a:spLocks noGrp="1"/>
          </p:cNvSpPr>
          <p:nvPr>
            <p:ph idx="1"/>
          </p:nvPr>
        </p:nvSpPr>
        <p:spPr/>
        <p:txBody>
          <a:bodyPr/>
          <a:lstStyle/>
          <a:p>
            <a:endParaRPr lang="en-US" dirty="0"/>
          </a:p>
        </p:txBody>
      </p:sp>
      <p:pic>
        <p:nvPicPr>
          <p:cNvPr id="7" name="Afbeelding 6">
            <a:extLst>
              <a:ext uri="{FF2B5EF4-FFF2-40B4-BE49-F238E27FC236}">
                <a16:creationId xmlns:a16="http://schemas.microsoft.com/office/drawing/2014/main" id="{1797D121-9446-60E6-A27C-1C7B9AB19E8F}"/>
              </a:ext>
            </a:extLst>
          </p:cNvPr>
          <p:cNvPicPr>
            <a:picLocks noChangeAspect="1"/>
          </p:cNvPicPr>
          <p:nvPr/>
        </p:nvPicPr>
        <p:blipFill>
          <a:blip r:embed="rId2"/>
          <a:stretch>
            <a:fillRect/>
          </a:stretch>
        </p:blipFill>
        <p:spPr>
          <a:xfrm>
            <a:off x="2149492" y="570076"/>
            <a:ext cx="7893016" cy="5717847"/>
          </a:xfrm>
          <a:prstGeom prst="rect">
            <a:avLst/>
          </a:prstGeom>
        </p:spPr>
      </p:pic>
    </p:spTree>
    <p:extLst>
      <p:ext uri="{BB962C8B-B14F-4D97-AF65-F5344CB8AC3E}">
        <p14:creationId xmlns:p14="http://schemas.microsoft.com/office/powerpoint/2010/main" val="53171653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1342</Words>
  <Application>Microsoft Office PowerPoint</Application>
  <PresentationFormat>Breedbeeld</PresentationFormat>
  <Paragraphs>71</Paragraphs>
  <Slides>35</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35</vt:i4>
      </vt:variant>
    </vt:vector>
  </HeadingPairs>
  <TitlesOfParts>
    <vt:vector size="39" baseType="lpstr">
      <vt:lpstr>Arial</vt:lpstr>
      <vt:lpstr>Calibri</vt:lpstr>
      <vt:lpstr>Calibri Light</vt:lpstr>
      <vt:lpstr>Kantoorthema</vt:lpstr>
      <vt:lpstr>Viral Reduction Assay</vt:lpstr>
      <vt:lpstr>Week 1</vt:lpstr>
      <vt:lpstr>Step 2: Viral Production Calculation – Main changes</vt:lpstr>
      <vt:lpstr>Source File for Step 2</vt:lpstr>
      <vt:lpstr>PowerPoint-presentatie</vt:lpstr>
      <vt:lpstr>Main changes in functions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Desired result (code Hisham)</vt:lpstr>
      <vt:lpstr>My output</vt:lpstr>
      <vt:lpstr>Actual File for Step 2 [viral_production_step2.R]</vt:lpstr>
      <vt:lpstr>Week 2</vt:lpstr>
      <vt:lpstr>1. Fixing bacterial endpoint for NJ2020 dataset</vt:lpstr>
      <vt:lpstr>PowerPoint-presentatie</vt:lpstr>
      <vt:lpstr>2.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Viral Reduction Assay</dc:title>
  <dc:creator>Jonas Van den Bremt</dc:creator>
  <cp:lastModifiedBy>Jonas Van den Bremt</cp:lastModifiedBy>
  <cp:revision>18</cp:revision>
  <dcterms:created xsi:type="dcterms:W3CDTF">2023-08-09T07:00:54Z</dcterms:created>
  <dcterms:modified xsi:type="dcterms:W3CDTF">2023-08-10T14:26:02Z</dcterms:modified>
</cp:coreProperties>
</file>