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14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205-82B0-3C93-7B47-1EB16C96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7905-C78E-5B5E-A13A-B39D7C9E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884D-D6B1-EF2D-BABE-1D4E2FAD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1BB-97C5-8C64-57EF-C0252CDB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088-65DD-68F5-0F10-A1E07AD3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2EC3-FF84-C79D-C74E-CB406802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68F7-78BE-CE67-C714-59585ADA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0024-1D96-DF40-CEBF-3AC1A5E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3107-F149-847F-6196-99294EA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90FB-1B7A-151F-8A0C-D2859FD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5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13812-B5A6-FC8C-8006-959F7E1D8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9936C-D3B7-B7CE-26E1-48D16F6D1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8D51-27BE-7805-39AF-4C69F2F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7703-D299-7960-BB3A-73C1F095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8AC4-CBD0-5D17-C679-83ADFEE8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DF51-3E27-C8A3-4689-9B516BC1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A772-B708-1119-158E-263F67C3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7940-78A8-417F-D0FD-01F49FC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F97B-BF5F-1F38-9124-047325B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2EA4-751C-54AE-B15E-46200302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254-63C8-EC5B-41CB-D3DBF801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70A5-3A56-3506-BFB5-BC9D46E9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CE53-9851-069B-8B60-66DF918C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61BB-5ABC-F30C-93AF-1B40553B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B8DB-4618-23AD-EF36-830B77C3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172-843B-ED02-497A-E4DB95D0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4369-82E1-F727-8517-EC2E8274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3576-71E4-1052-1754-9737A067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55CF-97D5-1698-5F65-944B07F5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BEDB-667D-EB48-4CE3-636E5FA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CE72-E18C-092E-2A0C-EBA12E9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85EC-CC37-468E-9252-206177CF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180C-85CB-137A-143C-4B7EF3BC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1A54-9B79-D654-23EB-74AA1C1A9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5B9AB-CF19-389A-B972-2C61B686E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D172F-A282-B3A3-7019-3D5345F0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D9EA2-DCED-D94F-E582-0F12DB73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8EFAA-6437-3304-50F5-15F0250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D5F4-5366-5E7E-9D7F-68409044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1CE-F664-DC6B-FCB2-75594EC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DF740-C121-F2A9-32D1-4A970C72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1D51A-8531-A4C2-E8BD-ED00A5DC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CEC9C-D9E3-7AF9-E72D-34FC5AA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E95CD-5347-B991-2228-41136484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837B-BB9C-431F-952F-8C50E910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F0564-52DF-667A-6C0C-2DF94F0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6AEA-6502-B32A-89BF-38A805F4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6100-961A-EC29-4D8B-89AD57EE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0DEC-B416-CBED-AB0F-E9027D9B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2152-8748-50AB-1211-9FD839A5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D3DD-05A1-F9BF-1BE0-D56443F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A20A3-F010-F42D-B520-8244517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02F1-3BD3-3B0B-B934-8CEACCE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089E7-1E7D-C94F-1F97-162944FC3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922F-4EA0-68E7-3955-1E8C66FB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5540-F509-4409-5A33-38A8A001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F4BF-204B-95FF-CAC3-3BF34085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092C-53AF-907D-E09A-15DB8BE4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38E5F-A85D-619D-5889-84D6BDF3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34D9-14E1-C95D-D38B-FE2645F9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6A07-1998-A955-92A9-649BF8E7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D587-3767-4B03-8CCA-9F2A1A41B312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92DB-E127-D9D4-1EE6-0311112D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0ABD-E4FE-A984-4F4B-0237D911C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50B3E-9A14-A1F2-AE99-5980E5929384}"/>
              </a:ext>
            </a:extLst>
          </p:cNvPr>
          <p:cNvSpPr txBox="1"/>
          <p:nvPr/>
        </p:nvSpPr>
        <p:spPr>
          <a:xfrm>
            <a:off x="277091" y="369455"/>
            <a:ext cx="910705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Outline:</a:t>
            </a:r>
          </a:p>
          <a:p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Viral Production Assay: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Set Up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Assumptions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Data Analyses Methods: LM vs VIPCAL</a:t>
            </a:r>
          </a:p>
          <a:p>
            <a:pPr marL="800100" lvl="1" indent="-342900">
              <a:buFontTx/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Literature survey LM vs VIPCAL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All possible ways to analyze VP assay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12 methods – description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12 methods – comparison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Linear Method selection – LM_AP. Why? (using time range data)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VIPCAL Selection – </a:t>
            </a:r>
            <a:r>
              <a:rPr lang="en-US" b="1" dirty="0" err="1">
                <a:latin typeface="Trebuchet MS" panose="020B0603020202020204" pitchFamily="34" charset="0"/>
              </a:rPr>
              <a:t>VPCL_Diff_No_SE</a:t>
            </a:r>
            <a:r>
              <a:rPr lang="en-US" b="1" dirty="0">
                <a:latin typeface="Trebuchet MS" panose="020B0603020202020204" pitchFamily="34" charset="0"/>
              </a:rPr>
              <a:t> (VIPCAL) and </a:t>
            </a:r>
            <a:r>
              <a:rPr lang="en-US" b="1" dirty="0" err="1">
                <a:latin typeface="Trebuchet MS" panose="020B0603020202020204" pitchFamily="34" charset="0"/>
              </a:rPr>
              <a:t>VPCL_Diff_LMER_SE</a:t>
            </a:r>
            <a:r>
              <a:rPr lang="en-US" b="1" dirty="0">
                <a:latin typeface="Trebuchet MS" panose="020B0603020202020204" pitchFamily="34" charset="0"/>
              </a:rPr>
              <a:t> (</a:t>
            </a:r>
            <a:r>
              <a:rPr lang="en-US" b="1" dirty="0" err="1">
                <a:latin typeface="Trebuchet MS" panose="020B0603020202020204" pitchFamily="34" charset="0"/>
              </a:rPr>
              <a:t>VIPCAL_Modified</a:t>
            </a:r>
            <a:r>
              <a:rPr lang="en-US" b="1" dirty="0">
                <a:latin typeface="Trebuchet MS" panose="020B0603020202020204" pitchFamily="34" charset="0"/>
              </a:rPr>
              <a:t>) (using time range data)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Linear Method – Supervised – Only to be used in later discussion.</a:t>
            </a:r>
          </a:p>
          <a:p>
            <a:pPr marL="342900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Comparison between three selected methods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With time ranges on Jetty data.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Simulation with 1000 dataset for VP, VPC and Diff.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Bacterial Endpoint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Motive.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Comparison with T24 between methods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5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C3D39-7DCF-5576-A0D3-EAFD088D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22" y="191333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392132"/>
            <a:ext cx="2743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ebuchet MS" panose="020B0603020202020204" pitchFamily="34" charset="0"/>
              </a:rPr>
              <a:t>Three types of error: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Averaging replicates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Linear Regression SE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Diff Curve SE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VPC – VP subtraction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6003BA-8350-39D5-C644-019BAEC2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365"/>
            <a:ext cx="3587599" cy="2881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C1C80-71BC-A6F6-7E10-A370D2B0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22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B3F96-0D83-75EC-95A7-59671D73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63" y="0"/>
            <a:ext cx="10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9DD8F-C337-EAC6-D74A-AB0FB034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1" y="0"/>
            <a:ext cx="10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8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F04F1-4C2C-0620-048D-D51603A8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39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DDE7C-5464-809F-A38E-5365390C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33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87E23-DB67-EAD7-D97D-14D6901F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191333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3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7E861-4665-D1A9-5CD6-7196CD3B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0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6365A-CEB3-52EA-DED1-69D138B2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10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1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FDE44-69AC-82A4-9B0A-546EA3ED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3FB8A-C405-C574-2335-E095F895D9BE}"/>
              </a:ext>
            </a:extLst>
          </p:cNvPr>
          <p:cNvSpPr txBox="1"/>
          <p:nvPr/>
        </p:nvSpPr>
        <p:spPr>
          <a:xfrm>
            <a:off x="443345" y="350982"/>
            <a:ext cx="50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Viral Production/Reduction Assay: </a:t>
            </a:r>
            <a:r>
              <a:rPr lang="en-US" b="1" dirty="0">
                <a:latin typeface="Trebuchet MS" panose="020B0603020202020204" pitchFamily="34" charset="0"/>
              </a:rPr>
              <a:t>Set Up </a:t>
            </a:r>
            <a:r>
              <a:rPr lang="en-US" b="1" dirty="0">
                <a:solidFill>
                  <a:srgbClr val="C00000"/>
                </a:solidFill>
                <a:latin typeface="Trebuchet MS" panose="020B0603020202020204" pitchFamily="34" charset="0"/>
              </a:rPr>
              <a:t>&amp; Assumptions</a:t>
            </a:r>
          </a:p>
        </p:txBody>
      </p:sp>
      <p:pic>
        <p:nvPicPr>
          <p:cNvPr id="36" name="Graphic 35" descr="Arrow Right with solid fill">
            <a:extLst>
              <a:ext uri="{FF2B5EF4-FFF2-40B4-BE49-F238E27FC236}">
                <a16:creationId xmlns:a16="http://schemas.microsoft.com/office/drawing/2014/main" id="{C27E36F7-DE69-9B3E-6186-0816CE21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95456" y="3577976"/>
            <a:ext cx="914400" cy="914400"/>
          </a:xfrm>
          <a:prstGeom prst="rect">
            <a:avLst/>
          </a:prstGeom>
        </p:spPr>
      </p:pic>
      <p:pic>
        <p:nvPicPr>
          <p:cNvPr id="38" name="Graphic 37" descr="Arrow Up with solid fill">
            <a:extLst>
              <a:ext uri="{FF2B5EF4-FFF2-40B4-BE49-F238E27FC236}">
                <a16:creationId xmlns:a16="http://schemas.microsoft.com/office/drawing/2014/main" id="{CBA15CE7-DC99-57F7-1BFB-6991D3FC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45456" y="3727976"/>
            <a:ext cx="914400" cy="9144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2305E05-1063-A93B-3C2E-877B9506BC67}"/>
              </a:ext>
            </a:extLst>
          </p:cNvPr>
          <p:cNvGrpSpPr/>
          <p:nvPr/>
        </p:nvGrpSpPr>
        <p:grpSpPr>
          <a:xfrm>
            <a:off x="-191558" y="1232041"/>
            <a:ext cx="3851611" cy="4174851"/>
            <a:chOff x="-191558" y="1232041"/>
            <a:chExt cx="3851611" cy="41748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41B69C-5CFF-8523-A710-3C7F7B038D7E}"/>
                </a:ext>
              </a:extLst>
            </p:cNvPr>
            <p:cNvGrpSpPr/>
            <p:nvPr/>
          </p:nvGrpSpPr>
          <p:grpSpPr>
            <a:xfrm>
              <a:off x="-191558" y="3354092"/>
              <a:ext cx="1486753" cy="2052800"/>
              <a:chOff x="0" y="4205464"/>
              <a:chExt cx="1486753" cy="20528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7A88311-9764-4615-6826-51D54FAB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073" y="4872254"/>
                <a:ext cx="772607" cy="1386010"/>
              </a:xfrm>
              <a:prstGeom prst="rect">
                <a:avLst/>
              </a:prstGeom>
            </p:spPr>
          </p:pic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ACE1BE4C-BCFC-D9FD-CFD8-28A13B198F64}"/>
                  </a:ext>
                </a:extLst>
              </p:cNvPr>
              <p:cNvSpPr txBox="1"/>
              <p:nvPr/>
            </p:nvSpPr>
            <p:spPr>
              <a:xfrm>
                <a:off x="0" y="4205464"/>
                <a:ext cx="1486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Seawater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40339A-49C0-E79E-E9A0-835452218E58}"/>
                </a:ext>
              </a:extLst>
            </p:cNvPr>
            <p:cNvGrpSpPr/>
            <p:nvPr/>
          </p:nvGrpSpPr>
          <p:grpSpPr>
            <a:xfrm>
              <a:off x="1187677" y="1232041"/>
              <a:ext cx="2472376" cy="2036623"/>
              <a:chOff x="1212768" y="1396280"/>
              <a:chExt cx="2472376" cy="20366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C291DA5-6F8B-07A2-7BBF-46F8D38C3243}"/>
                  </a:ext>
                </a:extLst>
              </p:cNvPr>
              <p:cNvGrpSpPr/>
              <p:nvPr/>
            </p:nvGrpSpPr>
            <p:grpSpPr>
              <a:xfrm>
                <a:off x="1610353" y="1396280"/>
                <a:ext cx="1798649" cy="1026720"/>
                <a:chOff x="741996" y="2891406"/>
                <a:chExt cx="2432228" cy="138838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72B042-B746-A55D-9D1A-76CAFD674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1996" y="3074494"/>
                  <a:ext cx="892815" cy="1022209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B1B1914-4745-4073-2A4B-49286153E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868" r="7451"/>
                <a:stretch/>
              </p:blipFill>
              <p:spPr>
                <a:xfrm>
                  <a:off x="1653942" y="2891406"/>
                  <a:ext cx="1520282" cy="1388386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D8BA0911-51D0-C252-AF60-1C14DEC79C80}"/>
                  </a:ext>
                </a:extLst>
              </p:cNvPr>
              <p:cNvSpPr txBox="1"/>
              <p:nvPr/>
            </p:nvSpPr>
            <p:spPr>
              <a:xfrm>
                <a:off x="1212768" y="2848128"/>
                <a:ext cx="24723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Trebuchet MS" panose="020B0603020202020204" pitchFamily="34" charset="0"/>
                  </a:rPr>
                  <a:t>Tangential flow filtration (10 </a:t>
                </a:r>
                <a:r>
                  <a:rPr lang="en-US" sz="1600" dirty="0" err="1">
                    <a:latin typeface="Trebuchet MS" panose="020B0603020202020204" pitchFamily="34" charset="0"/>
                  </a:rPr>
                  <a:t>KDa</a:t>
                </a:r>
                <a:r>
                  <a:rPr lang="en-US" sz="1600" dirty="0">
                    <a:latin typeface="Trebuchet MS" panose="020B0603020202020204" pitchFamily="34" charset="0"/>
                  </a:rPr>
                  <a:t>)</a:t>
                </a:r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395DAA4F-26D8-1261-30AD-B4BDA9CED019}"/>
                  </a:ext>
                </a:extLst>
              </p:cNvPr>
              <p:cNvSpPr txBox="1"/>
              <p:nvPr/>
            </p:nvSpPr>
            <p:spPr>
              <a:xfrm>
                <a:off x="1212768" y="2522866"/>
                <a:ext cx="2472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Virus-free water</a:t>
                </a:r>
              </a:p>
            </p:txBody>
          </p:sp>
        </p:grpSp>
        <p:pic>
          <p:nvPicPr>
            <p:cNvPr id="40" name="Graphic 39" descr="Line arrow: Counter-clockwise curve with solid fill">
              <a:extLst>
                <a:ext uri="{FF2B5EF4-FFF2-40B4-BE49-F238E27FC236}">
                  <a16:creationId xmlns:a16="http://schemas.microsoft.com/office/drawing/2014/main" id="{3F8C4565-59D1-F320-4905-E882E774F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429437" flipH="1">
              <a:off x="397651" y="219410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D208A5-DF59-0764-822F-C4DC7E539E4F}"/>
              </a:ext>
            </a:extLst>
          </p:cNvPr>
          <p:cNvGrpSpPr/>
          <p:nvPr/>
        </p:nvGrpSpPr>
        <p:grpSpPr>
          <a:xfrm>
            <a:off x="1063458" y="3398145"/>
            <a:ext cx="3557607" cy="2971437"/>
            <a:chOff x="1063458" y="3398145"/>
            <a:chExt cx="3557607" cy="29714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96CC16-F36E-23B8-31E8-FF41F2326591}"/>
                </a:ext>
              </a:extLst>
            </p:cNvPr>
            <p:cNvGrpSpPr/>
            <p:nvPr/>
          </p:nvGrpSpPr>
          <p:grpSpPr>
            <a:xfrm>
              <a:off x="2038147" y="4366116"/>
              <a:ext cx="2582918" cy="2003466"/>
              <a:chOff x="2069714" y="4046220"/>
              <a:chExt cx="2582918" cy="200346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10863C-8948-6653-E1AC-57F915691C8C}"/>
                  </a:ext>
                </a:extLst>
              </p:cNvPr>
              <p:cNvGrpSpPr/>
              <p:nvPr/>
            </p:nvGrpSpPr>
            <p:grpSpPr>
              <a:xfrm>
                <a:off x="2069714" y="4046220"/>
                <a:ext cx="2582918" cy="1026720"/>
                <a:chOff x="1931643" y="4046220"/>
                <a:chExt cx="2582918" cy="102672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E49F703C-20B3-5A6C-8F98-0A3AEAE5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643" y="4172751"/>
                  <a:ext cx="660243" cy="773659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21AEB27-28C1-7F0B-C7AB-4F97BB8D1D41}"/>
                    </a:ext>
                  </a:extLst>
                </p:cNvPr>
                <p:cNvGrpSpPr/>
                <p:nvPr/>
              </p:nvGrpSpPr>
              <p:grpSpPr>
                <a:xfrm>
                  <a:off x="2715912" y="4046220"/>
                  <a:ext cx="1798649" cy="1026720"/>
                  <a:chOff x="741996" y="2891406"/>
                  <a:chExt cx="2432228" cy="1388386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38AD312F-F354-1FCF-CEE2-0508A2573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41996" y="3074494"/>
                    <a:ext cx="892815" cy="1022209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146DD5DF-AA46-D837-273A-82C9EF9A9B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868" r="7451"/>
                  <a:stretch/>
                </p:blipFill>
                <p:spPr>
                  <a:xfrm>
                    <a:off x="1653942" y="2891406"/>
                    <a:ext cx="1520282" cy="13883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C4B7FD0-9D89-F914-4E8C-945EC0E26D9B}"/>
                  </a:ext>
                </a:extLst>
              </p:cNvPr>
              <p:cNvGrpSpPr/>
              <p:nvPr/>
            </p:nvGrpSpPr>
            <p:grpSpPr>
              <a:xfrm>
                <a:off x="2153266" y="5139649"/>
                <a:ext cx="2472376" cy="910037"/>
                <a:chOff x="2318327" y="5139649"/>
                <a:chExt cx="2472376" cy="910037"/>
              </a:xfrm>
            </p:grpSpPr>
            <p:sp>
              <p:nvSpPr>
                <p:cNvPr id="26" name="TextBox 7">
                  <a:extLst>
                    <a:ext uri="{FF2B5EF4-FFF2-40B4-BE49-F238E27FC236}">
                      <a16:creationId xmlns:a16="http://schemas.microsoft.com/office/drawing/2014/main" id="{E91FCAB9-007F-E6D5-F4D3-87EFB627D410}"/>
                    </a:ext>
                  </a:extLst>
                </p:cNvPr>
                <p:cNvSpPr txBox="1"/>
                <p:nvPr/>
              </p:nvSpPr>
              <p:spPr>
                <a:xfrm>
                  <a:off x="2318327" y="5464911"/>
                  <a:ext cx="24723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latin typeface="Trebuchet MS" panose="020B0603020202020204" pitchFamily="34" charset="0"/>
                    </a:rPr>
                    <a:t>Tangential flow filtration (0.22 µm)</a:t>
                  </a:r>
                </a:p>
              </p:txBody>
            </p:sp>
            <p:sp>
              <p:nvSpPr>
                <p:cNvPr id="27" name="TextBox 7">
                  <a:extLst>
                    <a:ext uri="{FF2B5EF4-FFF2-40B4-BE49-F238E27FC236}">
                      <a16:creationId xmlns:a16="http://schemas.microsoft.com/office/drawing/2014/main" id="{28429E65-5B96-6077-90C6-0759C653DEC1}"/>
                    </a:ext>
                  </a:extLst>
                </p:cNvPr>
                <p:cNvSpPr txBox="1"/>
                <p:nvPr/>
              </p:nvSpPr>
              <p:spPr>
                <a:xfrm>
                  <a:off x="2318327" y="5139649"/>
                  <a:ext cx="2472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>
                      <a:latin typeface="Trebuchet MS" panose="020B0603020202020204" pitchFamily="34" charset="0"/>
                    </a:rPr>
                    <a:t>Virus-reduction</a:t>
                  </a:r>
                </a:p>
              </p:txBody>
            </p:sp>
          </p:grpSp>
        </p:grpSp>
        <p:pic>
          <p:nvPicPr>
            <p:cNvPr id="34" name="Graphic 33" descr="Line arrow: Slight curve with solid fill">
              <a:extLst>
                <a:ext uri="{FF2B5EF4-FFF2-40B4-BE49-F238E27FC236}">
                  <a16:creationId xmlns:a16="http://schemas.microsoft.com/office/drawing/2014/main" id="{1ABCF921-2F40-2CC1-B133-7BC4B71E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458" y="4368715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Line arrow: Clockwise curve with solid fill">
              <a:extLst>
                <a:ext uri="{FF2B5EF4-FFF2-40B4-BE49-F238E27FC236}">
                  <a16:creationId xmlns:a16="http://schemas.microsoft.com/office/drawing/2014/main" id="{740F823A-8219-CB06-CC46-80C89913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2384078">
              <a:off x="2076120" y="3398145"/>
              <a:ext cx="914400" cy="914400"/>
            </a:xfrm>
            <a:prstGeom prst="rect">
              <a:avLst/>
            </a:prstGeom>
          </p:spPr>
        </p:pic>
      </p:grpSp>
      <p:pic>
        <p:nvPicPr>
          <p:cNvPr id="44" name="Graphic 43" descr="Line arrow: Straight with solid fill">
            <a:extLst>
              <a:ext uri="{FF2B5EF4-FFF2-40B4-BE49-F238E27FC236}">
                <a16:creationId xmlns:a16="http://schemas.microsoft.com/office/drawing/2014/main" id="{CE3E54F4-7BC7-B614-387F-2A3031DC81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2252656" y="5642863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AC36BA-7B38-1AFD-036B-48ECFC65AB2C}"/>
              </a:ext>
            </a:extLst>
          </p:cNvPr>
          <p:cNvSpPr txBox="1"/>
          <p:nvPr/>
        </p:nvSpPr>
        <p:spPr>
          <a:xfrm>
            <a:off x="3883110" y="6092255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rebuchet MS" panose="020B0603020202020204" pitchFamily="34" charset="0"/>
              </a:rPr>
              <a:t>Loss of bacteria is not biased.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E3B29A-249D-E40E-7BE7-218C7EF98DD9}"/>
              </a:ext>
            </a:extLst>
          </p:cNvPr>
          <p:cNvGrpSpPr/>
          <p:nvPr/>
        </p:nvGrpSpPr>
        <p:grpSpPr>
          <a:xfrm>
            <a:off x="3992930" y="993662"/>
            <a:ext cx="5829956" cy="3799295"/>
            <a:chOff x="3992930" y="993662"/>
            <a:chExt cx="5829956" cy="379929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F8AEB62-E434-4EBF-1770-9587277BBAF5}"/>
                </a:ext>
              </a:extLst>
            </p:cNvPr>
            <p:cNvGrpSpPr/>
            <p:nvPr/>
          </p:nvGrpSpPr>
          <p:grpSpPr>
            <a:xfrm>
              <a:off x="3992930" y="1291750"/>
              <a:ext cx="4577268" cy="3501207"/>
              <a:chOff x="2124419" y="1749000"/>
              <a:chExt cx="4577268" cy="3501207"/>
            </a:xfrm>
          </p:grpSpPr>
          <p:sp>
            <p:nvSpPr>
              <p:cNvPr id="46" name="TextBox 2">
                <a:extLst>
                  <a:ext uri="{FF2B5EF4-FFF2-40B4-BE49-F238E27FC236}">
                    <a16:creationId xmlns:a16="http://schemas.microsoft.com/office/drawing/2014/main" id="{E6F0DA98-E277-DFCC-35BD-A182DD1EE4FE}"/>
                  </a:ext>
                </a:extLst>
              </p:cNvPr>
              <p:cNvSpPr txBox="1"/>
              <p:nvPr/>
            </p:nvSpPr>
            <p:spPr>
              <a:xfrm>
                <a:off x="5315872" y="2898408"/>
                <a:ext cx="823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solidFill>
                      <a:srgbClr val="002C80"/>
                    </a:solidFill>
                    <a:latin typeface="Trebuchet MS" panose="020B0603020202020204" pitchFamily="34" charset="0"/>
                  </a:rPr>
                  <a:t>VPC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66E7C7C-9367-B330-726C-26DC86285F0B}"/>
                  </a:ext>
                </a:extLst>
              </p:cNvPr>
              <p:cNvGrpSpPr/>
              <p:nvPr/>
            </p:nvGrpSpPr>
            <p:grpSpPr>
              <a:xfrm>
                <a:off x="2124419" y="1749000"/>
                <a:ext cx="4577268" cy="3501207"/>
                <a:chOff x="2124419" y="1749000"/>
                <a:chExt cx="4577268" cy="350120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7A6C3D0-6F4C-748E-5784-C1108A86CCB3}"/>
                    </a:ext>
                  </a:extLst>
                </p:cNvPr>
                <p:cNvGrpSpPr/>
                <p:nvPr/>
              </p:nvGrpSpPr>
              <p:grpSpPr>
                <a:xfrm>
                  <a:off x="2124419" y="1749000"/>
                  <a:ext cx="4324008" cy="3501207"/>
                  <a:chOff x="2168202" y="3985803"/>
                  <a:chExt cx="2805023" cy="2271265"/>
                </a:xfrm>
              </p:grpSpPr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CA1B3687-0657-804B-B0FA-C48EFF31C0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988866" y="4672251"/>
                    <a:ext cx="1163695" cy="1584817"/>
                  </a:xfrm>
                  <a:prstGeom prst="rect">
                    <a:avLst/>
                  </a:prstGeom>
                </p:spPr>
              </p:pic>
              <p:sp>
                <p:nvSpPr>
                  <p:cNvPr id="52" name="TextBox 8">
                    <a:extLst>
                      <a:ext uri="{FF2B5EF4-FFF2-40B4-BE49-F238E27FC236}">
                        <a16:creationId xmlns:a16="http://schemas.microsoft.com/office/drawing/2014/main" id="{9E84C233-F189-D5B4-3437-87F04BE57A0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8202" y="3985803"/>
                    <a:ext cx="2805023" cy="4592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b="1" dirty="0">
                        <a:latin typeface="Trebuchet MS" panose="020B0603020202020204" pitchFamily="34" charset="0"/>
                      </a:rPr>
                      <a:t>24-h Incubations</a:t>
                    </a:r>
                  </a:p>
                  <a:p>
                    <a:pPr algn="ctr"/>
                    <a:r>
                      <a:rPr lang="en-US" sz="2000" b="1" dirty="0">
                        <a:latin typeface="Trebuchet MS" panose="020B0603020202020204" pitchFamily="34" charset="0"/>
                      </a:rPr>
                      <a:t>in dark</a:t>
                    </a:r>
                  </a:p>
                </p:txBody>
              </p:sp>
            </p:grpSp>
            <p:sp>
              <p:nvSpPr>
                <p:cNvPr id="49" name="TextBox 5">
                  <a:extLst>
                    <a:ext uri="{FF2B5EF4-FFF2-40B4-BE49-F238E27FC236}">
                      <a16:creationId xmlns:a16="http://schemas.microsoft.com/office/drawing/2014/main" id="{EC22CCB3-8BAC-E34A-88F3-4EB16164DB77}"/>
                    </a:ext>
                  </a:extLst>
                </p:cNvPr>
                <p:cNvSpPr txBox="1"/>
                <p:nvPr/>
              </p:nvSpPr>
              <p:spPr>
                <a:xfrm>
                  <a:off x="2845078" y="4028694"/>
                  <a:ext cx="85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 dirty="0">
                      <a:solidFill>
                        <a:srgbClr val="7E6000"/>
                      </a:solidFill>
                      <a:latin typeface="Trebuchet MS" panose="020B0603020202020204" pitchFamily="34" charset="0"/>
                    </a:rPr>
                    <a:t>VP</a:t>
                  </a:r>
                </a:p>
              </p:txBody>
            </p:sp>
            <p:sp>
              <p:nvSpPr>
                <p:cNvPr id="50" name="TextBox 6">
                  <a:extLst>
                    <a:ext uri="{FF2B5EF4-FFF2-40B4-BE49-F238E27FC236}">
                      <a16:creationId xmlns:a16="http://schemas.microsoft.com/office/drawing/2014/main" id="{01F4DD16-6980-150D-1D6D-B9660192D7C7}"/>
                    </a:ext>
                  </a:extLst>
                </p:cNvPr>
                <p:cNvSpPr txBox="1"/>
                <p:nvPr/>
              </p:nvSpPr>
              <p:spPr>
                <a:xfrm>
                  <a:off x="4791948" y="3360372"/>
                  <a:ext cx="190973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1" dirty="0">
                      <a:latin typeface="Trebuchet MS" panose="020B0603020202020204" pitchFamily="34" charset="0"/>
                    </a:rPr>
                    <a:t>With </a:t>
                  </a:r>
                </a:p>
                <a:p>
                  <a:pPr algn="ctr"/>
                  <a:r>
                    <a:rPr lang="en-US" sz="1600" b="1" dirty="0">
                      <a:latin typeface="Trebuchet MS" panose="020B0603020202020204" pitchFamily="34" charset="0"/>
                    </a:rPr>
                    <a:t>Mitomycin - C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B55DBB-B8FC-AF8A-A53A-188294F78BBA}"/>
                </a:ext>
              </a:extLst>
            </p:cNvPr>
            <p:cNvSpPr txBox="1"/>
            <p:nvPr/>
          </p:nvSpPr>
          <p:spPr>
            <a:xfrm>
              <a:off x="7899818" y="993662"/>
              <a:ext cx="19230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Mitomycin – C doesn’t affect lytic viral production directly.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5D5055-4BDE-EF8B-2B7D-25CC8F9C2C48}"/>
              </a:ext>
            </a:extLst>
          </p:cNvPr>
          <p:cNvGrpSpPr/>
          <p:nvPr/>
        </p:nvGrpSpPr>
        <p:grpSpPr>
          <a:xfrm>
            <a:off x="8262197" y="2651307"/>
            <a:ext cx="4035406" cy="2991556"/>
            <a:chOff x="8262197" y="2651307"/>
            <a:chExt cx="4035406" cy="29915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4B8C38A-376B-3B54-40E4-A9C01C3DE242}"/>
                </a:ext>
              </a:extLst>
            </p:cNvPr>
            <p:cNvGrpSpPr/>
            <p:nvPr/>
          </p:nvGrpSpPr>
          <p:grpSpPr>
            <a:xfrm>
              <a:off x="8370839" y="2651307"/>
              <a:ext cx="3203629" cy="1663238"/>
              <a:chOff x="3700678" y="5063774"/>
              <a:chExt cx="3203629" cy="166323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5B4A20D-B097-1C90-0CCF-73E318188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7956" y="5063774"/>
                <a:ext cx="889073" cy="1068683"/>
              </a:xfrm>
              <a:prstGeom prst="rect">
                <a:avLst/>
              </a:prstGeom>
            </p:spPr>
          </p:pic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719936FF-9CAF-B47E-A0A5-74F4183AA54F}"/>
                  </a:ext>
                </a:extLst>
              </p:cNvPr>
              <p:cNvSpPr txBox="1"/>
              <p:nvPr/>
            </p:nvSpPr>
            <p:spPr>
              <a:xfrm>
                <a:off x="3700678" y="6080681"/>
                <a:ext cx="3203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Subsampling:</a:t>
                </a:r>
              </a:p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T0, T3, T6, T9, T12, T24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4B9108-0880-5CF5-A892-198A2409FD4D}"/>
                </a:ext>
              </a:extLst>
            </p:cNvPr>
            <p:cNvSpPr txBox="1"/>
            <p:nvPr/>
          </p:nvSpPr>
          <p:spPr>
            <a:xfrm>
              <a:off x="8262197" y="4719533"/>
              <a:ext cx="4035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There is no reinfection over the assay. Only previously infected bacteria release viruses upon 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4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D953D-AD3A-ECBA-3B22-ADC2E3C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E2F3E-7E6C-6740-0DB6-9E9598C0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CEB35-71F4-F8C7-E523-F92F9AAB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322C5-68D8-CF6A-4E69-E75D60AA4B32}"/>
              </a:ext>
            </a:extLst>
          </p:cNvPr>
          <p:cNvSpPr txBox="1"/>
          <p:nvPr/>
        </p:nvSpPr>
        <p:spPr>
          <a:xfrm>
            <a:off x="221381" y="433137"/>
            <a:ext cx="174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</a:t>
            </a:r>
            <a:r>
              <a:rPr lang="en-US" dirty="0"/>
              <a:t>_ VP Select</a:t>
            </a:r>
          </a:p>
        </p:txBody>
      </p:sp>
    </p:spTree>
    <p:extLst>
      <p:ext uri="{BB962C8B-B14F-4D97-AF65-F5344CB8AC3E}">
        <p14:creationId xmlns:p14="http://schemas.microsoft.com/office/powerpoint/2010/main" val="191718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B0CF0-804F-42E7-7C86-B56420F2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4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43ED2E-0354-FB44-DF32-325626F3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EBD27-4AFC-F0CF-35A1-D1598CC1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5661277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9F53C-40DD-FFA7-72E5-C447501B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14" y="1143000"/>
            <a:ext cx="5661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93108-FE85-B727-C741-12C26B7F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9" y="847040"/>
            <a:ext cx="5661277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E3127-548B-3158-5034-125AEDCC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2661"/>
            <a:ext cx="5661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140E4-6286-A98D-050D-1B54A3C1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" y="263010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58767-C7A3-87DC-E1BB-29DD5298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0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2D1B7-6192-DF63-9AE4-57DB9730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E7BCF-D705-0B6A-2464-77C852440BC5}"/>
              </a:ext>
            </a:extLst>
          </p:cNvPr>
          <p:cNvSpPr txBox="1"/>
          <p:nvPr/>
        </p:nvSpPr>
        <p:spPr>
          <a:xfrm>
            <a:off x="517236" y="397164"/>
            <a:ext cx="5126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 list: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Comparison of 12 methods using only Jetty data.</a:t>
            </a:r>
          </a:p>
          <a:p>
            <a:pPr marL="342900" indent="-342900">
              <a:buAutoNum type="arabicPeriod"/>
            </a:pPr>
            <a:r>
              <a:rPr lang="en-US" b="1" dirty="0"/>
              <a:t>Calculate LM-S with endpoint </a:t>
            </a:r>
            <a:r>
              <a:rPr lang="en-US" b="1" dirty="0">
                <a:latin typeface="Wingdings" panose="05000000000000000000" pitchFamily="2" charset="2"/>
              </a:rPr>
              <a:t>þ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Separate endpoint and T24 plots </a:t>
            </a:r>
          </a:p>
          <a:p>
            <a:pPr marL="342900" indent="-342900">
              <a:buAutoNum type="arabicPeriod"/>
            </a:pPr>
            <a:r>
              <a:rPr lang="en-US" b="1" dirty="0"/>
              <a:t>Collision rate calculation over time in the assay.</a:t>
            </a:r>
          </a:p>
          <a:p>
            <a:pPr marL="342900" indent="-342900">
              <a:buAutoNum type="arabicPeriod"/>
            </a:pPr>
            <a:r>
              <a:rPr lang="en-US" b="1" dirty="0"/>
              <a:t>Plots to make everyone understand the difference between the 12 methods. </a:t>
            </a:r>
            <a:r>
              <a:rPr lang="en-US" b="1" dirty="0">
                <a:latin typeface="Wingdings" panose="05000000000000000000" pitchFamily="2" charset="2"/>
              </a:rPr>
              <a:t>þ</a:t>
            </a:r>
          </a:p>
          <a:p>
            <a:endParaRPr lang="en-US" b="1" dirty="0">
              <a:latin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8165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D62A9-76F8-0B95-B471-C96BF243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0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ED7E1-84D8-8025-35F7-AE162D00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63B4E8D-839A-AA1F-B891-E2C1D7C8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92490"/>
            <a:ext cx="5291666" cy="42730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DE2BCA-2CF3-692D-1167-3C675E25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92490"/>
            <a:ext cx="5291667" cy="42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65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8E41F-B066-4D0D-75F2-82DEB30C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92490"/>
            <a:ext cx="5291666" cy="427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5760D-BEB0-5E40-57FB-83CB555A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92490"/>
            <a:ext cx="5291667" cy="42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46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9DB92-99AD-1246-1F5E-C91BE5E2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35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D605FC-B96A-7F08-670E-79D4EAC0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566" y="1267906"/>
            <a:ext cx="3292431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2AC22A0-49D1-5584-5C42-CB9CBB4D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33" y="1267906"/>
            <a:ext cx="3292431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F50E32-C3D1-4D41-0BE8-802966282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00" y="1267906"/>
            <a:ext cx="329243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6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AE73A7C-B666-8438-A36A-30940249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6396"/>
            <a:ext cx="5291666" cy="5265207"/>
          </a:xfrm>
          <a:prstGeom prst="rect">
            <a:avLst/>
          </a:prstGeom>
        </p:spPr>
      </p:pic>
      <p:pic>
        <p:nvPicPr>
          <p:cNvPr id="5" name="Picture 4" descr="Waterfall chart&#10;&#10;Description automatically generated">
            <a:extLst>
              <a:ext uri="{FF2B5EF4-FFF2-40B4-BE49-F238E27FC236}">
                <a16:creationId xmlns:a16="http://schemas.microsoft.com/office/drawing/2014/main" id="{18B9147D-590C-C8C8-7C7C-4D587532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96396"/>
            <a:ext cx="5291667" cy="52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6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4DCC6-2057-F312-5039-D4AD8536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26DFB-8B51-90EC-187E-1576D87A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6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86648-9CB1-1D1C-A7BF-9878D1F0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26C28-32C3-67A4-7771-22250592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DEA88-72B6-7324-F990-02B201FF1346}"/>
              </a:ext>
            </a:extLst>
          </p:cNvPr>
          <p:cNvSpPr txBox="1"/>
          <p:nvPr/>
        </p:nvSpPr>
        <p:spPr>
          <a:xfrm>
            <a:off x="285750" y="14287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Endpoint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88DB9-3A8D-A476-539B-EBBE8A92BE11}"/>
              </a:ext>
            </a:extLst>
          </p:cNvPr>
          <p:cNvSpPr txBox="1"/>
          <p:nvPr/>
        </p:nvSpPr>
        <p:spPr>
          <a:xfrm>
            <a:off x="285750" y="1798082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T24</a:t>
            </a:r>
          </a:p>
        </p:txBody>
      </p:sp>
    </p:spTree>
    <p:extLst>
      <p:ext uri="{BB962C8B-B14F-4D97-AF65-F5344CB8AC3E}">
        <p14:creationId xmlns:p14="http://schemas.microsoft.com/office/powerpoint/2010/main" val="173475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39D9B-3E3B-55D5-AF01-248F6885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8" y="1323260"/>
            <a:ext cx="3743538" cy="42114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4C8D60-450F-D4FE-B681-D0D92F672294}"/>
              </a:ext>
            </a:extLst>
          </p:cNvPr>
          <p:cNvGrpSpPr/>
          <p:nvPr/>
        </p:nvGrpSpPr>
        <p:grpSpPr>
          <a:xfrm>
            <a:off x="6155660" y="674692"/>
            <a:ext cx="5483216" cy="5508615"/>
            <a:chOff x="5139659" y="823603"/>
            <a:chExt cx="5483216" cy="55086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5EFC9A-FECD-D595-75F0-E582B77B8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4475" y="3589018"/>
              <a:ext cx="2438400" cy="2743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96E5A1-E7E4-7848-F35F-8EC86EC8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9659" y="3589018"/>
              <a:ext cx="2438400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93A8EC-C20A-73BD-B497-E63F3F6A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4476" y="823603"/>
              <a:ext cx="2438399" cy="274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2CD324-AA99-445D-30F5-D2BF311D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9659" y="823603"/>
              <a:ext cx="2438400" cy="27432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F89C5A-C59D-7973-6FAC-9B11BA0AA108}"/>
              </a:ext>
            </a:extLst>
          </p:cNvPr>
          <p:cNvSpPr txBox="1"/>
          <p:nvPr/>
        </p:nvSpPr>
        <p:spPr>
          <a:xfrm>
            <a:off x="6619875" y="3048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43192-6175-D202-63EA-48C803C1EFE7}"/>
              </a:ext>
            </a:extLst>
          </p:cNvPr>
          <p:cNvSpPr txBox="1"/>
          <p:nvPr/>
        </p:nvSpPr>
        <p:spPr>
          <a:xfrm>
            <a:off x="9991725" y="283145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LM_SR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AF330-77CA-15A3-5EC6-2FB7620C232E}"/>
              </a:ext>
            </a:extLst>
          </p:cNvPr>
          <p:cNvSpPr txBox="1"/>
          <p:nvPr/>
        </p:nvSpPr>
        <p:spPr>
          <a:xfrm>
            <a:off x="6731922" y="6183307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548E6-A5F6-04CC-461B-70CCFD9FC3F1}"/>
              </a:ext>
            </a:extLst>
          </p:cNvPr>
          <p:cNvSpPr txBox="1"/>
          <p:nvPr/>
        </p:nvSpPr>
        <p:spPr>
          <a:xfrm>
            <a:off x="9921524" y="6183307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LM_Diff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2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EE4FC-22C3-1670-76A1-0803E2CE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2" y="1685566"/>
            <a:ext cx="3031706" cy="34106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04278EA-A307-EF2E-1849-81ED3F350165}"/>
              </a:ext>
            </a:extLst>
          </p:cNvPr>
          <p:cNvGrpSpPr/>
          <p:nvPr/>
        </p:nvGrpSpPr>
        <p:grpSpPr>
          <a:xfrm>
            <a:off x="3707177" y="200678"/>
            <a:ext cx="7643924" cy="6371932"/>
            <a:chOff x="3707177" y="200678"/>
            <a:chExt cx="7643924" cy="6371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773794-367A-511D-6989-0B2CC7DE50E1}"/>
                </a:ext>
              </a:extLst>
            </p:cNvPr>
            <p:cNvGrpSpPr/>
            <p:nvPr/>
          </p:nvGrpSpPr>
          <p:grpSpPr>
            <a:xfrm>
              <a:off x="4277939" y="2915010"/>
              <a:ext cx="6502400" cy="3657600"/>
              <a:chOff x="4453660" y="2915010"/>
              <a:chExt cx="6502400" cy="36576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6AB2E4D-67DD-A693-52A8-4391FB162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3660" y="2915010"/>
                <a:ext cx="3251200" cy="36576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479DCA4-FDCE-5B6C-FD8A-F2A8B233E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860" y="2915010"/>
                <a:ext cx="3251200" cy="36576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AF3CA7-609C-A0F6-D766-03AD41997CFC}"/>
                </a:ext>
              </a:extLst>
            </p:cNvPr>
            <p:cNvGrpSpPr/>
            <p:nvPr/>
          </p:nvGrpSpPr>
          <p:grpSpPr>
            <a:xfrm>
              <a:off x="3707177" y="200678"/>
              <a:ext cx="7643924" cy="2743200"/>
              <a:chOff x="3707177" y="256096"/>
              <a:chExt cx="7643924" cy="2743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DBD6E4C-481F-4A69-9B8F-A7923BC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77" y="256096"/>
                <a:ext cx="2298192" cy="27432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ABCE1DA-AE07-9B2F-1DC4-007E724AC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9835" y="256096"/>
                <a:ext cx="2438400" cy="27432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DD8F134-B95C-BB78-ACC5-54B4B853C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2701" y="256096"/>
                <a:ext cx="2438400" cy="2743200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022DA4-537B-9E90-F904-FE76AD3E746B}"/>
              </a:ext>
            </a:extLst>
          </p:cNvPr>
          <p:cNvSpPr txBox="1"/>
          <p:nvPr/>
        </p:nvSpPr>
        <p:spPr>
          <a:xfrm>
            <a:off x="2887980" y="29718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VPCL_SR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0989E-522C-AC16-2433-667C431AF1BF}"/>
              </a:ext>
            </a:extLst>
          </p:cNvPr>
          <p:cNvSpPr txBox="1"/>
          <p:nvPr/>
        </p:nvSpPr>
        <p:spPr>
          <a:xfrm>
            <a:off x="6277935" y="20425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VPCL_AR_No_SE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118A5-2E10-2999-7356-126A2D1890E3}"/>
              </a:ext>
            </a:extLst>
          </p:cNvPr>
          <p:cNvSpPr txBox="1"/>
          <p:nvPr/>
        </p:nvSpPr>
        <p:spPr>
          <a:xfrm>
            <a:off x="8950801" y="200678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VPCL_AR_SE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B4FBB-7A4D-D4B4-557E-29C5656DCB4B}"/>
              </a:ext>
            </a:extLst>
          </p:cNvPr>
          <p:cNvSpPr txBox="1"/>
          <p:nvPr/>
        </p:nvSpPr>
        <p:spPr>
          <a:xfrm>
            <a:off x="3759430" y="2943878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VPCL_AR_Diff_No_SE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0DAA23-FA79-9951-CF43-4DDCDFC6424F}"/>
              </a:ext>
            </a:extLst>
          </p:cNvPr>
          <p:cNvSpPr txBox="1"/>
          <p:nvPr/>
        </p:nvSpPr>
        <p:spPr>
          <a:xfrm>
            <a:off x="8047648" y="2960307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VPCL_AR_dIFF_LMER_SE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5358C3-806F-296A-31ED-92CAC058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01750"/>
              </p:ext>
            </p:extLst>
          </p:nvPr>
        </p:nvGraphicFramePr>
        <p:xfrm>
          <a:off x="643467" y="893755"/>
          <a:ext cx="10905071" cy="5070587"/>
        </p:xfrm>
        <a:graphic>
          <a:graphicData uri="http://schemas.openxmlformats.org/drawingml/2006/table">
            <a:tbl>
              <a:tblPr/>
              <a:tblGrid>
                <a:gridCol w="714057">
                  <a:extLst>
                    <a:ext uri="{9D8B030D-6E8A-4147-A177-3AD203B41FA5}">
                      <a16:colId xmlns:a16="http://schemas.microsoft.com/office/drawing/2014/main" val="1585483501"/>
                    </a:ext>
                  </a:extLst>
                </a:gridCol>
                <a:gridCol w="2324910">
                  <a:extLst>
                    <a:ext uri="{9D8B030D-6E8A-4147-A177-3AD203B41FA5}">
                      <a16:colId xmlns:a16="http://schemas.microsoft.com/office/drawing/2014/main" val="3073792346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4159519280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509703931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2789664361"/>
                    </a:ext>
                  </a:extLst>
                </a:gridCol>
                <a:gridCol w="856782">
                  <a:extLst>
                    <a:ext uri="{9D8B030D-6E8A-4147-A177-3AD203B41FA5}">
                      <a16:colId xmlns:a16="http://schemas.microsoft.com/office/drawing/2014/main" val="2925886847"/>
                    </a:ext>
                  </a:extLst>
                </a:gridCol>
                <a:gridCol w="901296">
                  <a:extLst>
                    <a:ext uri="{9D8B030D-6E8A-4147-A177-3AD203B41FA5}">
                      <a16:colId xmlns:a16="http://schemas.microsoft.com/office/drawing/2014/main" val="3151978059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3314128764"/>
                    </a:ext>
                  </a:extLst>
                </a:gridCol>
                <a:gridCol w="700338">
                  <a:extLst>
                    <a:ext uri="{9D8B030D-6E8A-4147-A177-3AD203B41FA5}">
                      <a16:colId xmlns:a16="http://schemas.microsoft.com/office/drawing/2014/main" val="2779402091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2888153539"/>
                    </a:ext>
                  </a:extLst>
                </a:gridCol>
                <a:gridCol w="1068752">
                  <a:extLst>
                    <a:ext uri="{9D8B030D-6E8A-4147-A177-3AD203B41FA5}">
                      <a16:colId xmlns:a16="http://schemas.microsoft.com/office/drawing/2014/main" val="1199397364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6052464"/>
                    </a:ext>
                  </a:extLst>
                </a:gridCol>
              </a:tblGrid>
              <a:tr h="39477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Curve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98982"/>
                  </a:ext>
                </a:extLst>
              </a:tr>
              <a:tr h="39477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VIPCAL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42797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LMER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72670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73992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LM_AP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20536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LM_SR_AVG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98205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74936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LM_AR_Diff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179857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LM_AR_Diff_LMER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81925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VPCL_SR_AVG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19611"/>
                  </a:ext>
                </a:extLst>
              </a:tr>
              <a:tr h="28548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VPCL_AR_No_SE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78393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327512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VPCL_AR_Diff_No_SE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5420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72131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VPCL_AR_Diff_LMER_No_SE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30961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VPCL_AR_Diff_LMER_SE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14329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8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11D3C-A989-535A-A1BB-00D29DAF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9" y="0"/>
            <a:ext cx="86155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74B73-40F7-3B90-F15E-D6315BE3D53F}"/>
              </a:ext>
            </a:extLst>
          </p:cNvPr>
          <p:cNvSpPr txBox="1"/>
          <p:nvPr/>
        </p:nvSpPr>
        <p:spPr>
          <a:xfrm>
            <a:off x="461818" y="540603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A922-3255-E9F9-710C-0EB5C0F04D2E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870BF-431D-7898-66DD-13EFCBFA03DF}"/>
              </a:ext>
            </a:extLst>
          </p:cNvPr>
          <p:cNvSpPr txBox="1"/>
          <p:nvPr/>
        </p:nvSpPr>
        <p:spPr>
          <a:xfrm>
            <a:off x="618836" y="2189018"/>
            <a:ext cx="189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Data:</a:t>
            </a:r>
          </a:p>
          <a:p>
            <a:r>
              <a:rPr lang="en-US" dirty="0">
                <a:latin typeface="Trebuchet MS" panose="020B0603020202020204" pitchFamily="34" charset="0"/>
              </a:rPr>
              <a:t>VP, VPC, Diff</a:t>
            </a:r>
          </a:p>
          <a:p>
            <a:r>
              <a:rPr lang="en-US" dirty="0">
                <a:latin typeface="Trebuchet MS" panose="020B0603020202020204" pitchFamily="34" charset="0"/>
              </a:rPr>
              <a:t>All time ranges</a:t>
            </a:r>
          </a:p>
        </p:txBody>
      </p:sp>
    </p:spTree>
    <p:extLst>
      <p:ext uri="{BB962C8B-B14F-4D97-AF65-F5344CB8AC3E}">
        <p14:creationId xmlns:p14="http://schemas.microsoft.com/office/powerpoint/2010/main" val="176813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74B73-40F7-3B90-F15E-D6315BE3D53F}"/>
              </a:ext>
            </a:extLst>
          </p:cNvPr>
          <p:cNvSpPr txBox="1"/>
          <p:nvPr/>
        </p:nvSpPr>
        <p:spPr>
          <a:xfrm>
            <a:off x="461818" y="540603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A922-3255-E9F9-710C-0EB5C0F04D2E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870BF-431D-7898-66DD-13EFCBFA03DF}"/>
              </a:ext>
            </a:extLst>
          </p:cNvPr>
          <p:cNvSpPr txBox="1"/>
          <p:nvPr/>
        </p:nvSpPr>
        <p:spPr>
          <a:xfrm>
            <a:off x="618836" y="2189018"/>
            <a:ext cx="189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Data:</a:t>
            </a:r>
          </a:p>
          <a:p>
            <a:r>
              <a:rPr lang="en-US" dirty="0">
                <a:latin typeface="Trebuchet MS" panose="020B0603020202020204" pitchFamily="34" charset="0"/>
              </a:rPr>
              <a:t>VP, VPC, Diff</a:t>
            </a:r>
          </a:p>
          <a:p>
            <a:r>
              <a:rPr lang="en-US" dirty="0">
                <a:latin typeface="Trebuchet MS" panose="020B0603020202020204" pitchFamily="34" charset="0"/>
              </a:rPr>
              <a:t>All time ranges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16756-EF93-B96B-8F3D-240D0F76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29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C1C80-71BC-A6F6-7E10-A370D2B0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22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656</Words>
  <Application>Microsoft Office PowerPoint</Application>
  <PresentationFormat>Widescreen</PresentationFormat>
  <Paragraphs>276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Shaikh</dc:creator>
  <cp:lastModifiedBy>Hisham Shaikh</cp:lastModifiedBy>
  <cp:revision>7</cp:revision>
  <dcterms:created xsi:type="dcterms:W3CDTF">2023-04-20T10:28:34Z</dcterms:created>
  <dcterms:modified xsi:type="dcterms:W3CDTF">2023-04-24T14:15:58Z</dcterms:modified>
</cp:coreProperties>
</file>