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78" r:id="rId6"/>
    <p:sldId id="279" r:id="rId7"/>
    <p:sldId id="280" r:id="rId8"/>
    <p:sldId id="281" r:id="rId9"/>
    <p:sldId id="282" r:id="rId10"/>
    <p:sldId id="275" r:id="rId11"/>
    <p:sldId id="266" r:id="rId12"/>
    <p:sldId id="283" r:id="rId13"/>
    <p:sldId id="267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020A-B2AC-10A5-517B-6D426084F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B88D9-F4CF-A8A1-32E0-068EDFDAD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1D628-587D-72A0-5868-2BBD17DD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C20D-77F7-4262-AA50-7F863AE52182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72EE2-7248-D0FE-BF90-ED5801F09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E9B12-3010-95EB-FDBC-68257AB7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ECCE-73CA-443D-9568-2179105F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2B7F-60AF-8E71-2F22-C875595D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E7E1A-C05B-6259-28A7-80F56A982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DCC7D-0373-DEF6-963A-1E2ED4B0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C20D-77F7-4262-AA50-7F863AE52182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5223-F28E-9068-9FE2-1CFE1774E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7899-0018-C8EF-D471-58C7D7E8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ECCE-73CA-443D-9568-2179105F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7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2939B-DA59-88BB-1A83-3564D0016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DD005-5400-174B-C808-5B1E876B0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4D4C-465E-9828-0902-43F01C9A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C20D-77F7-4262-AA50-7F863AE52182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0E3E3-8CA3-30A8-94BD-EFE60B52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84590-0EE4-29C3-5F4C-A5599203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ECCE-73CA-443D-9568-2179105F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4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3F62-C80B-DDAD-B68C-83589F91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AACA9-5667-D2B3-7220-D784E6E3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D8EC2-F933-6DB5-2F4C-7BBABB92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C20D-77F7-4262-AA50-7F863AE52182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A6435-930A-D4C9-E2B2-F576BB15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7C66F-3506-3879-5E57-02CA3BF4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ECCE-73CA-443D-9568-2179105F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3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0FD2-52B2-6E88-19A9-2143BB927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C6795-198A-B146-D372-31DB17D15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979CC-28DC-7034-6E69-8F1C0E81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C20D-77F7-4262-AA50-7F863AE52182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1EC9B-8ED7-BE32-E1AA-B61ED654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94F2B-8C27-4703-6F85-FD9AE846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ECCE-73CA-443D-9568-2179105F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1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69F2-29F1-FD3F-5BFD-474856A1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2D595-EB6B-7A4F-E31C-3FF1B8C32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ADAA6-BFFF-F6F3-A1F3-C7CAA8797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861CE-ECAA-78F8-31FB-C7EABBC22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C20D-77F7-4262-AA50-7F863AE52182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0E8F7-44C8-89F7-E3E6-C7C11BD3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C0EFA-2CEA-3971-AD1B-9EC3BB69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ECCE-73CA-443D-9568-2179105F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6560-C0C6-2D8F-31A4-671CCA7C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B2065-76E3-3613-41B7-BAB565F7E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ADD76-D2FC-541D-4701-DB76F8310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08923-3C32-6033-F6A8-111E37DD3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24B1CA-167D-A36C-0927-F73C521DC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9336A-7361-D42E-E2DA-F12CF0CE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C20D-77F7-4262-AA50-7F863AE52182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6725A-4886-AECD-49DA-B9C48EB5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859A99-255A-4737-B223-0D2D289C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ECCE-73CA-443D-9568-2179105F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C852-FDDC-4720-2B9F-B527DD10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E1AEB-590E-BAC3-828D-E91E9597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C20D-77F7-4262-AA50-7F863AE52182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CADC8-46FD-88B0-E0A4-A465EF34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2BD0E-D9C2-D28E-45A5-539844BC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ECCE-73CA-443D-9568-2179105F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0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9462AE-E95B-CB99-34B3-2717317B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C20D-77F7-4262-AA50-7F863AE52182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1D818-B5DE-F108-4ECF-71810641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DA044-5B57-9573-CAB7-2C582F82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ECCE-73CA-443D-9568-2179105F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7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0498-3512-2F21-FA07-7AE2E995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392F3-7869-0BEA-082D-F8EDF83EB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AAA0A-89FE-0FA7-D72E-695255EA9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60305-94DA-69E3-6CFC-993B3CB3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C20D-77F7-4262-AA50-7F863AE52182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393E3-88AE-0BD0-AF84-D4DE49BE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C5788-986B-DD6D-EDD7-C4D25B1E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ECCE-73CA-443D-9568-2179105F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7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34AD2-3003-F1A9-364F-A4E8E83B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99DB4A-0E92-9A17-CE6F-E7C365AC7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8FDF3-51DF-3658-3366-DBBC71A87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9612C-A6CC-8CE2-6924-043C5F36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C20D-77F7-4262-AA50-7F863AE52182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E1C5C-55D5-8A7D-D9E9-7E1BE510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E63A3-86A1-29B4-BDDD-0BFC11D7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ECCE-73CA-443D-9568-2179105F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7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7A7E1-80DC-DC22-FCD6-AB6A077B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ED3B5-1513-6DDE-92F2-B4B646735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0A99C-2822-233C-F736-D1B59A302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9C20D-77F7-4262-AA50-7F863AE52182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9DBEC-F034-6FAA-FEB9-2A4E683D4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ED2EF-6CB3-4B4A-516B-1B27E9927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FECCE-73CA-443D-9568-2179105F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1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175AB8-E6B8-BEEE-A611-CDA2DE06BD75}"/>
              </a:ext>
            </a:extLst>
          </p:cNvPr>
          <p:cNvSpPr/>
          <p:nvPr/>
        </p:nvSpPr>
        <p:spPr>
          <a:xfrm>
            <a:off x="0" y="0"/>
            <a:ext cx="12192000" cy="49921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58CD5-8E53-519D-D124-FB7D8DF23DA9}"/>
              </a:ext>
            </a:extLst>
          </p:cNvPr>
          <p:cNvSpPr txBox="1"/>
          <p:nvPr/>
        </p:nvSpPr>
        <p:spPr>
          <a:xfrm>
            <a:off x="1491049" y="1271371"/>
            <a:ext cx="9209902" cy="1499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Muhammad Andhika Ramadhan</a:t>
            </a:r>
          </a:p>
          <a:p>
            <a:pPr algn="ctr">
              <a:lnSpc>
                <a:spcPct val="150000"/>
              </a:lnSpc>
            </a:pPr>
            <a:r>
              <a:rPr lang="en-US" sz="3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AlphaZero</a:t>
            </a:r>
            <a:endParaRPr lang="en-US" sz="32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8B763-ED8D-45E8-E9E3-89CD116DC3CB}"/>
              </a:ext>
            </a:extLst>
          </p:cNvPr>
          <p:cNvSpPr txBox="1"/>
          <p:nvPr/>
        </p:nvSpPr>
        <p:spPr>
          <a:xfrm>
            <a:off x="1491049" y="5502267"/>
            <a:ext cx="9209902" cy="5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Ujian</a:t>
            </a:r>
            <a:r>
              <a:rPr lang="en-US" sz="20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Praktik</a:t>
            </a:r>
            <a:r>
              <a:rPr lang="en-US" sz="20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Natural Language Processing – Orbit Future Academy</a:t>
            </a:r>
            <a:endParaRPr lang="en-US" sz="1400" b="1" dirty="0">
              <a:solidFill>
                <a:srgbClr val="00206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B906-B0BD-2FAB-58B0-162B1E3E32EC}"/>
              </a:ext>
            </a:extLst>
          </p:cNvPr>
          <p:cNvSpPr txBox="1"/>
          <p:nvPr/>
        </p:nvSpPr>
        <p:spPr>
          <a:xfrm>
            <a:off x="1491049" y="2997611"/>
            <a:ext cx="9209902" cy="88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Perbandingan</a:t>
            </a:r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Logistic Regression </a:t>
            </a:r>
            <a:r>
              <a:rPr lang="en-US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BERT </a:t>
            </a:r>
            <a:r>
              <a:rPr lang="en-US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Analisis</a:t>
            </a:r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Sentimen</a:t>
            </a:r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Cyberbullying Instagram 	</a:t>
            </a:r>
          </a:p>
        </p:txBody>
      </p:sp>
    </p:spTree>
    <p:extLst>
      <p:ext uri="{BB962C8B-B14F-4D97-AF65-F5344CB8AC3E}">
        <p14:creationId xmlns:p14="http://schemas.microsoft.com/office/powerpoint/2010/main" val="302989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175AB8-E6B8-BEEE-A611-CDA2DE06BD75}"/>
              </a:ext>
            </a:extLst>
          </p:cNvPr>
          <p:cNvSpPr/>
          <p:nvPr/>
        </p:nvSpPr>
        <p:spPr>
          <a:xfrm>
            <a:off x="0" y="-3819"/>
            <a:ext cx="12192000" cy="96764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58CD5-8E53-519D-D124-FB7D8DF23DA9}"/>
              </a:ext>
            </a:extLst>
          </p:cNvPr>
          <p:cNvSpPr txBox="1"/>
          <p:nvPr/>
        </p:nvSpPr>
        <p:spPr>
          <a:xfrm>
            <a:off x="218303" y="74140"/>
            <a:ext cx="9209902" cy="76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Model dan Parameter</a:t>
            </a:r>
            <a:endParaRPr lang="en-US" sz="2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5BB80A1-8FB6-D73D-6B02-FEAD776DB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667105"/>
              </p:ext>
            </p:extLst>
          </p:nvPr>
        </p:nvGraphicFramePr>
        <p:xfrm>
          <a:off x="2706893" y="1791730"/>
          <a:ext cx="6778214" cy="4030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9107">
                  <a:extLst>
                    <a:ext uri="{9D8B030D-6E8A-4147-A177-3AD203B41FA5}">
                      <a16:colId xmlns:a16="http://schemas.microsoft.com/office/drawing/2014/main" val="3179721247"/>
                    </a:ext>
                  </a:extLst>
                </a:gridCol>
                <a:gridCol w="3389107">
                  <a:extLst>
                    <a:ext uri="{9D8B030D-6E8A-4147-A177-3AD203B41FA5}">
                      <a16:colId xmlns:a16="http://schemas.microsoft.com/office/drawing/2014/main" val="509355430"/>
                    </a:ext>
                  </a:extLst>
                </a:gridCol>
              </a:tblGrid>
              <a:tr h="80318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Parameter</a:t>
                      </a:r>
                    </a:p>
                  </a:txBody>
                  <a:tcPr marL="70306" marR="70306" marT="35153" marB="351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Value</a:t>
                      </a:r>
                    </a:p>
                  </a:txBody>
                  <a:tcPr marL="70306" marR="70306" marT="35153" marB="35153" anchor="ctr"/>
                </a:tc>
                <a:extLst>
                  <a:ext uri="{0D108BD9-81ED-4DB2-BD59-A6C34878D82A}">
                    <a16:rowId xmlns:a16="http://schemas.microsoft.com/office/drawing/2014/main" val="1287725140"/>
                  </a:ext>
                </a:extLst>
              </a:tr>
              <a:tr h="80681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Optimizer</a:t>
                      </a:r>
                    </a:p>
                  </a:txBody>
                  <a:tcPr marL="70306" marR="70306" marT="35153" marB="351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Adam</a:t>
                      </a:r>
                    </a:p>
                  </a:txBody>
                  <a:tcPr marL="70306" marR="70306" marT="35153" marB="35153" anchor="ctr"/>
                </a:tc>
                <a:extLst>
                  <a:ext uri="{0D108BD9-81ED-4DB2-BD59-A6C34878D82A}">
                    <a16:rowId xmlns:a16="http://schemas.microsoft.com/office/drawing/2014/main" val="3600695058"/>
                  </a:ext>
                </a:extLst>
              </a:tr>
              <a:tr h="80681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Learning Rate</a:t>
                      </a:r>
                    </a:p>
                  </a:txBody>
                  <a:tcPr marL="70306" marR="70306" marT="35153" marB="351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5e</a:t>
                      </a:r>
                      <a:r>
                        <a:rPr lang="en-US" sz="1800" b="0" baseline="30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-5</a:t>
                      </a:r>
                    </a:p>
                  </a:txBody>
                  <a:tcPr marL="70306" marR="70306" marT="35153" marB="35153" anchor="ctr"/>
                </a:tc>
                <a:extLst>
                  <a:ext uri="{0D108BD9-81ED-4DB2-BD59-A6C34878D82A}">
                    <a16:rowId xmlns:a16="http://schemas.microsoft.com/office/drawing/2014/main" val="4012492848"/>
                  </a:ext>
                </a:extLst>
              </a:tr>
              <a:tr h="80681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Loss</a:t>
                      </a:r>
                    </a:p>
                  </a:txBody>
                  <a:tcPr marL="70306" marR="70306" marT="35153" marB="351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Categorical_crossentropy</a:t>
                      </a:r>
                      <a:endParaRPr lang="en-US" sz="18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0306" marR="70306" marT="35153" marB="35153" anchor="ctr"/>
                </a:tc>
                <a:extLst>
                  <a:ext uri="{0D108BD9-81ED-4DB2-BD59-A6C34878D82A}">
                    <a16:rowId xmlns:a16="http://schemas.microsoft.com/office/drawing/2014/main" val="3068254393"/>
                  </a:ext>
                </a:extLst>
              </a:tr>
              <a:tr h="80681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Metrics</a:t>
                      </a:r>
                    </a:p>
                  </a:txBody>
                  <a:tcPr marL="70306" marR="70306" marT="35153" marB="351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accuracy</a:t>
                      </a:r>
                    </a:p>
                  </a:txBody>
                  <a:tcPr marL="70306" marR="70306" marT="35153" marB="35153" anchor="ctr"/>
                </a:tc>
                <a:extLst>
                  <a:ext uri="{0D108BD9-81ED-4DB2-BD59-A6C34878D82A}">
                    <a16:rowId xmlns:a16="http://schemas.microsoft.com/office/drawing/2014/main" val="2124936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02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175AB8-E6B8-BEEE-A611-CDA2DE06BD75}"/>
              </a:ext>
            </a:extLst>
          </p:cNvPr>
          <p:cNvSpPr/>
          <p:nvPr/>
        </p:nvSpPr>
        <p:spPr>
          <a:xfrm>
            <a:off x="0" y="-3819"/>
            <a:ext cx="12192000" cy="96764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58CD5-8E53-519D-D124-FB7D8DF23DA9}"/>
              </a:ext>
            </a:extLst>
          </p:cNvPr>
          <p:cNvSpPr txBox="1"/>
          <p:nvPr/>
        </p:nvSpPr>
        <p:spPr>
          <a:xfrm>
            <a:off x="218303" y="74140"/>
            <a:ext cx="9209902" cy="76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Performa</a:t>
            </a:r>
            <a:endParaRPr lang="en-US" sz="2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5217B4-1A22-E868-4C50-6C189C6E0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827" y="2226759"/>
            <a:ext cx="6312346" cy="3692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678274-0629-E661-EECD-7449968458D9}"/>
              </a:ext>
            </a:extLst>
          </p:cNvPr>
          <p:cNvSpPr txBox="1"/>
          <p:nvPr/>
        </p:nvSpPr>
        <p:spPr>
          <a:xfrm>
            <a:off x="2469292" y="1117762"/>
            <a:ext cx="7253416" cy="46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Machine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C2F366-E790-569B-0ADE-7A6B9926D451}"/>
              </a:ext>
            </a:extLst>
          </p:cNvPr>
          <p:cNvSpPr txBox="1"/>
          <p:nvPr/>
        </p:nvSpPr>
        <p:spPr>
          <a:xfrm>
            <a:off x="205946" y="5505943"/>
            <a:ext cx="2263346" cy="46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Wall Time: 38.3s</a:t>
            </a:r>
          </a:p>
        </p:txBody>
      </p:sp>
    </p:spTree>
    <p:extLst>
      <p:ext uri="{BB962C8B-B14F-4D97-AF65-F5344CB8AC3E}">
        <p14:creationId xmlns:p14="http://schemas.microsoft.com/office/powerpoint/2010/main" val="208186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175AB8-E6B8-BEEE-A611-CDA2DE06BD75}"/>
              </a:ext>
            </a:extLst>
          </p:cNvPr>
          <p:cNvSpPr/>
          <p:nvPr/>
        </p:nvSpPr>
        <p:spPr>
          <a:xfrm>
            <a:off x="0" y="-3819"/>
            <a:ext cx="12192000" cy="96764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9A62-B88D-DD26-DC5A-A2341925FD29}"/>
              </a:ext>
            </a:extLst>
          </p:cNvPr>
          <p:cNvSpPr txBox="1"/>
          <p:nvPr/>
        </p:nvSpPr>
        <p:spPr>
          <a:xfrm>
            <a:off x="2469292" y="1117762"/>
            <a:ext cx="7253416" cy="46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99952F-1816-75B6-1742-DFC297DBC4EE}"/>
              </a:ext>
            </a:extLst>
          </p:cNvPr>
          <p:cNvSpPr txBox="1"/>
          <p:nvPr/>
        </p:nvSpPr>
        <p:spPr>
          <a:xfrm>
            <a:off x="218303" y="74140"/>
            <a:ext cx="9209902" cy="76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Model dan Parameter</a:t>
            </a:r>
            <a:endParaRPr lang="en-US" sz="2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5446F4-C615-7BB3-F332-9B4AC5462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694" y="1685501"/>
            <a:ext cx="5364611" cy="10467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34EDB4-4033-5946-F56D-CBD751A4B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270" y="2831403"/>
            <a:ext cx="4693459" cy="35117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BBCD35-05F6-419F-CE2F-EF7561F82EAE}"/>
              </a:ext>
            </a:extLst>
          </p:cNvPr>
          <p:cNvSpPr txBox="1"/>
          <p:nvPr/>
        </p:nvSpPr>
        <p:spPr>
          <a:xfrm>
            <a:off x="205945" y="5505943"/>
            <a:ext cx="2586681" cy="46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Wall Time: 1min 10s</a:t>
            </a:r>
          </a:p>
        </p:txBody>
      </p:sp>
    </p:spTree>
    <p:extLst>
      <p:ext uri="{BB962C8B-B14F-4D97-AF65-F5344CB8AC3E}">
        <p14:creationId xmlns:p14="http://schemas.microsoft.com/office/powerpoint/2010/main" val="970007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175AB8-E6B8-BEEE-A611-CDA2DE06BD75}"/>
              </a:ext>
            </a:extLst>
          </p:cNvPr>
          <p:cNvSpPr/>
          <p:nvPr/>
        </p:nvSpPr>
        <p:spPr>
          <a:xfrm>
            <a:off x="0" y="-3819"/>
            <a:ext cx="12192000" cy="96764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58CD5-8E53-519D-D124-FB7D8DF23DA9}"/>
              </a:ext>
            </a:extLst>
          </p:cNvPr>
          <p:cNvSpPr txBox="1"/>
          <p:nvPr/>
        </p:nvSpPr>
        <p:spPr>
          <a:xfrm>
            <a:off x="218303" y="74140"/>
            <a:ext cx="9209902" cy="76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Kesimpulan</a:t>
            </a:r>
            <a:endParaRPr lang="en-US" sz="2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400A1C-49A8-A5E6-7284-7BBA37DF8A52}"/>
              </a:ext>
            </a:extLst>
          </p:cNvPr>
          <p:cNvSpPr txBox="1"/>
          <p:nvPr/>
        </p:nvSpPr>
        <p:spPr>
          <a:xfrm>
            <a:off x="523101" y="1282447"/>
            <a:ext cx="11030467" cy="308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BERT </a:t>
            </a:r>
            <a:r>
              <a:rPr lang="en-US" sz="2000" b="1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US" sz="20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baik</a:t>
            </a:r>
            <a:r>
              <a:rPr lang="en-US" sz="20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20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segi</a:t>
            </a:r>
            <a:r>
              <a:rPr lang="en-US" sz="20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akurasi</a:t>
            </a:r>
            <a:endParaRPr lang="en-US" sz="2000" b="1" dirty="0">
              <a:solidFill>
                <a:srgbClr val="00206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Walaupun</a:t>
            </a:r>
            <a:r>
              <a:rPr lang="en-US" sz="20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begitu</a:t>
            </a:r>
            <a:r>
              <a:rPr lang="en-US" sz="20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2000" b="1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jika</a:t>
            </a:r>
            <a:r>
              <a:rPr lang="en-US" sz="20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mengutamakan</a:t>
            </a:r>
            <a:r>
              <a:rPr lang="en-US" sz="20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kecepatan</a:t>
            </a:r>
            <a:r>
              <a:rPr lang="en-US" sz="20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Machine Learning </a:t>
            </a:r>
            <a:r>
              <a:rPr lang="en-US" sz="2000" b="1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bukan</a:t>
            </a:r>
            <a:r>
              <a:rPr lang="en-US" sz="20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pilihan</a:t>
            </a:r>
            <a:r>
              <a:rPr lang="en-US" sz="20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2000" b="1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buruk</a:t>
            </a:r>
            <a:endParaRPr lang="en-US" sz="2000" b="1" dirty="0">
              <a:solidFill>
                <a:srgbClr val="00206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BERT </a:t>
            </a:r>
            <a:r>
              <a:rPr lang="en-US" sz="2000" b="1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mungkin</a:t>
            </a:r>
            <a:r>
              <a:rPr lang="en-US" sz="20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US" sz="20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unggul</a:t>
            </a:r>
            <a:r>
              <a:rPr lang="en-US" sz="20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20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sisi</a:t>
            </a:r>
            <a:r>
              <a:rPr lang="en-US" sz="20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konsistensi</a:t>
            </a:r>
            <a:r>
              <a:rPr lang="en-US" sz="20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2000" b="1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karena</a:t>
            </a:r>
            <a:r>
              <a:rPr lang="en-US" sz="20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metode</a:t>
            </a:r>
            <a:r>
              <a:rPr lang="en-US" sz="20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2000" b="1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20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juga </a:t>
            </a:r>
            <a:r>
              <a:rPr lang="en-US" sz="2000" b="1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US" sz="20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rumit</a:t>
            </a:r>
            <a:endParaRPr lang="en-US" sz="2000" b="1" dirty="0">
              <a:solidFill>
                <a:srgbClr val="00206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869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175AB8-E6B8-BEEE-A611-CDA2DE06BD75}"/>
              </a:ext>
            </a:extLst>
          </p:cNvPr>
          <p:cNvSpPr/>
          <p:nvPr/>
        </p:nvSpPr>
        <p:spPr>
          <a:xfrm>
            <a:off x="0" y="0"/>
            <a:ext cx="12192000" cy="49921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58CD5-8E53-519D-D124-FB7D8DF23DA9}"/>
              </a:ext>
            </a:extLst>
          </p:cNvPr>
          <p:cNvSpPr txBox="1"/>
          <p:nvPr/>
        </p:nvSpPr>
        <p:spPr>
          <a:xfrm>
            <a:off x="1231558" y="2496065"/>
            <a:ext cx="9209902" cy="76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Terima</a:t>
            </a: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Kasih </a:t>
            </a: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  <a:sym typeface="Wingdings" panose="05000000000000000000" pitchFamily="2" charset="2"/>
              </a:rPr>
              <a:t></a:t>
            </a:r>
            <a:endParaRPr lang="en-US" sz="2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8B763-ED8D-45E8-E9E3-89CD116DC3CB}"/>
              </a:ext>
            </a:extLst>
          </p:cNvPr>
          <p:cNvSpPr txBox="1"/>
          <p:nvPr/>
        </p:nvSpPr>
        <p:spPr>
          <a:xfrm>
            <a:off x="1491049" y="5502267"/>
            <a:ext cx="9209902" cy="76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Ujian</a:t>
            </a:r>
            <a:r>
              <a:rPr lang="en-US" sz="32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Praktik</a:t>
            </a:r>
            <a:r>
              <a:rPr lang="en-US" sz="32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– Orbit Future Academy</a:t>
            </a:r>
            <a:endParaRPr lang="en-US" sz="2000" b="1" dirty="0">
              <a:solidFill>
                <a:srgbClr val="00206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612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175AB8-E6B8-BEEE-A611-CDA2DE06BD75}"/>
              </a:ext>
            </a:extLst>
          </p:cNvPr>
          <p:cNvSpPr/>
          <p:nvPr/>
        </p:nvSpPr>
        <p:spPr>
          <a:xfrm>
            <a:off x="0" y="-3819"/>
            <a:ext cx="12192000" cy="96764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58CD5-8E53-519D-D124-FB7D8DF23DA9}"/>
              </a:ext>
            </a:extLst>
          </p:cNvPr>
          <p:cNvSpPr txBox="1"/>
          <p:nvPr/>
        </p:nvSpPr>
        <p:spPr>
          <a:xfrm>
            <a:off x="218303" y="74140"/>
            <a:ext cx="9209902" cy="76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Latar</a:t>
            </a: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Belakang</a:t>
            </a: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3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Tujuan</a:t>
            </a: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US" sz="3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Urgensi</a:t>
            </a:r>
            <a:endParaRPr lang="en-US" sz="2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44242-F37E-9913-1353-2455F7B92A35}"/>
              </a:ext>
            </a:extLst>
          </p:cNvPr>
          <p:cNvSpPr txBox="1"/>
          <p:nvPr/>
        </p:nvSpPr>
        <p:spPr>
          <a:xfrm>
            <a:off x="621956" y="1403694"/>
            <a:ext cx="10948087" cy="2176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Latar</a:t>
            </a:r>
            <a:r>
              <a:rPr lang="en-US" sz="20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Belakang</a:t>
            </a:r>
            <a:endParaRPr lang="en-US" sz="2000" b="1" dirty="0">
              <a:solidFill>
                <a:srgbClr val="00206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Hampir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setiap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platform media social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memiliki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fitur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chat,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komentar</a:t>
            </a:r>
            <a:endParaRPr lang="en-US" dirty="0">
              <a:solidFill>
                <a:srgbClr val="00206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Pada kali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komentar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terbagi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menjadi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2, positive dan negative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Dimana negative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cenderung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kata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kasar</a:t>
            </a:r>
            <a:endParaRPr lang="en-US" dirty="0">
              <a:solidFill>
                <a:srgbClr val="00206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Dataset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berasal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platform Instagram.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1D3CC-023D-3D13-A24F-CA4127CCDA19}"/>
              </a:ext>
            </a:extLst>
          </p:cNvPr>
          <p:cNvSpPr txBox="1"/>
          <p:nvPr/>
        </p:nvSpPr>
        <p:spPr>
          <a:xfrm>
            <a:off x="774355" y="5230997"/>
            <a:ext cx="10948087" cy="1345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Urgensi</a:t>
            </a:r>
            <a:endParaRPr lang="en-US" sz="2000" b="1" dirty="0">
              <a:solidFill>
                <a:srgbClr val="00206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sebuah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fitur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auto delete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menampilkan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pesan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apabila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terdeteksi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komentar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memang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terpuji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cenderung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berbahasa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kasar</a:t>
            </a:r>
            <a:endParaRPr lang="en-US" dirty="0">
              <a:solidFill>
                <a:srgbClr val="00206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65675A-08D1-E753-923E-606AD22B2832}"/>
              </a:ext>
            </a:extLst>
          </p:cNvPr>
          <p:cNvSpPr txBox="1"/>
          <p:nvPr/>
        </p:nvSpPr>
        <p:spPr>
          <a:xfrm>
            <a:off x="774356" y="3732844"/>
            <a:ext cx="10948087" cy="1345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Tujuan</a:t>
            </a:r>
            <a:endParaRPr lang="en-US" sz="2000" b="1" dirty="0">
              <a:solidFill>
                <a:srgbClr val="00206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membandingkan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dua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buah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arsitektur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mengklasifikasikan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jenis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sentiment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apa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pada dataset dan data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pengujian</a:t>
            </a:r>
            <a:r>
              <a:rPr lang="en-US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nanti</a:t>
            </a:r>
            <a:endParaRPr lang="en-US" dirty="0">
              <a:solidFill>
                <a:srgbClr val="00206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288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175AB8-E6B8-BEEE-A611-CDA2DE06BD75}"/>
              </a:ext>
            </a:extLst>
          </p:cNvPr>
          <p:cNvSpPr/>
          <p:nvPr/>
        </p:nvSpPr>
        <p:spPr>
          <a:xfrm>
            <a:off x="0" y="-3819"/>
            <a:ext cx="12192000" cy="96764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58CD5-8E53-519D-D124-FB7D8DF23DA9}"/>
              </a:ext>
            </a:extLst>
          </p:cNvPr>
          <p:cNvSpPr txBox="1"/>
          <p:nvPr/>
        </p:nvSpPr>
        <p:spPr>
          <a:xfrm>
            <a:off x="218303" y="74140"/>
            <a:ext cx="9209902" cy="76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Data, </a:t>
            </a:r>
            <a:r>
              <a:rPr lang="en-US" sz="3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3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endParaRPr lang="en-US" sz="2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90CB66C9-4223-4EDE-750E-B94224F37F11}"/>
              </a:ext>
            </a:extLst>
          </p:cNvPr>
          <p:cNvSpPr/>
          <p:nvPr/>
        </p:nvSpPr>
        <p:spPr>
          <a:xfrm>
            <a:off x="354227" y="2937528"/>
            <a:ext cx="1997677" cy="1889896"/>
          </a:xfrm>
          <a:prstGeom prst="flowChartMagneticDisk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Komentar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 Instagram Cyberbullying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D85CCF2-CD39-082A-5985-3ECA58B74FA8}"/>
              </a:ext>
            </a:extLst>
          </p:cNvPr>
          <p:cNvCxnSpPr>
            <a:cxnSpLocks/>
          </p:cNvCxnSpPr>
          <p:nvPr/>
        </p:nvCxnSpPr>
        <p:spPr>
          <a:xfrm flipV="1">
            <a:off x="2483708" y="3030083"/>
            <a:ext cx="1507525" cy="961149"/>
          </a:xfrm>
          <a:prstGeom prst="bentConnector3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BD18549-FF70-A43E-1578-53BEFFDFFC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68890" y="4459810"/>
            <a:ext cx="1690922" cy="753764"/>
          </a:xfrm>
          <a:prstGeom prst="bent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B58DE38-2605-1BED-81BD-C2E37926A65C}"/>
              </a:ext>
            </a:extLst>
          </p:cNvPr>
          <p:cNvSpPr txBox="1"/>
          <p:nvPr/>
        </p:nvSpPr>
        <p:spPr>
          <a:xfrm>
            <a:off x="2977977" y="2348277"/>
            <a:ext cx="1013255" cy="59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Fitur</a:t>
            </a:r>
            <a:endParaRPr lang="en-US" sz="2000" b="1" dirty="0">
              <a:solidFill>
                <a:srgbClr val="00206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6C3FC2-E308-A6BE-8251-29A2E2FFABCE}"/>
              </a:ext>
            </a:extLst>
          </p:cNvPr>
          <p:cNvSpPr txBox="1"/>
          <p:nvPr/>
        </p:nvSpPr>
        <p:spPr>
          <a:xfrm>
            <a:off x="2351905" y="5705188"/>
            <a:ext cx="1639328" cy="59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Target</a:t>
            </a:r>
            <a:endParaRPr lang="en-US" sz="2000" b="1" dirty="0">
              <a:solidFill>
                <a:srgbClr val="00206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EE0111-D5F2-DF65-152D-A052DD907C3B}"/>
              </a:ext>
            </a:extLst>
          </p:cNvPr>
          <p:cNvSpPr txBox="1"/>
          <p:nvPr/>
        </p:nvSpPr>
        <p:spPr>
          <a:xfrm>
            <a:off x="0" y="1365831"/>
            <a:ext cx="3283271" cy="88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Train: 80% || Val: 20%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320 || 80</a:t>
            </a:r>
          </a:p>
        </p:txBody>
      </p:sp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E88D2D9F-FE2E-55BF-9771-49D796A15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088267"/>
              </p:ext>
            </p:extLst>
          </p:nvPr>
        </p:nvGraphicFramePr>
        <p:xfrm>
          <a:off x="4123037" y="2386928"/>
          <a:ext cx="7846540" cy="1123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3270">
                  <a:extLst>
                    <a:ext uri="{9D8B030D-6E8A-4147-A177-3AD203B41FA5}">
                      <a16:colId xmlns:a16="http://schemas.microsoft.com/office/drawing/2014/main" val="1994802123"/>
                    </a:ext>
                  </a:extLst>
                </a:gridCol>
                <a:gridCol w="3923270">
                  <a:extLst>
                    <a:ext uri="{9D8B030D-6E8A-4147-A177-3AD203B41FA5}">
                      <a16:colId xmlns:a16="http://schemas.microsoft.com/office/drawing/2014/main" val="3112096847"/>
                    </a:ext>
                  </a:extLst>
                </a:gridCol>
              </a:tblGrid>
              <a:tr h="2519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Penjelasan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744540"/>
                  </a:ext>
                </a:extLst>
              </a:tr>
              <a:tr h="8189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Instagram Comment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Mengenai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komen-komen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Instagram yang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telah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dikumpulkan</a:t>
                      </a:r>
                      <a:endParaRPr 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013155"/>
                  </a:ext>
                </a:extLst>
              </a:tr>
            </a:tbl>
          </a:graphicData>
        </a:graphic>
      </p:graphicFrame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EAC00241-54CB-324F-DA2D-4ACB88B49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3944"/>
              </p:ext>
            </p:extLst>
          </p:nvPr>
        </p:nvGraphicFramePr>
        <p:xfrm>
          <a:off x="4123037" y="5172107"/>
          <a:ext cx="784654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3270">
                  <a:extLst>
                    <a:ext uri="{9D8B030D-6E8A-4147-A177-3AD203B41FA5}">
                      <a16:colId xmlns:a16="http://schemas.microsoft.com/office/drawing/2014/main" val="1994802123"/>
                    </a:ext>
                  </a:extLst>
                </a:gridCol>
                <a:gridCol w="3923270">
                  <a:extLst>
                    <a:ext uri="{9D8B030D-6E8A-4147-A177-3AD203B41FA5}">
                      <a16:colId xmlns:a16="http://schemas.microsoft.com/office/drawing/2014/main" val="3112096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Penjelasan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74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Sentiment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Dibagi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menjadi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2, positive dan negative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013155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6A8C1F0B-437D-7A2D-65C9-C97CA675B14F}"/>
              </a:ext>
            </a:extLst>
          </p:cNvPr>
          <p:cNvGrpSpPr/>
          <p:nvPr/>
        </p:nvGrpSpPr>
        <p:grpSpPr>
          <a:xfrm>
            <a:off x="4123037" y="3751663"/>
            <a:ext cx="7554379" cy="959277"/>
            <a:chOff x="4123037" y="3615739"/>
            <a:chExt cx="7554379" cy="95927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902BE7A-E013-C430-BAD2-9EA04F732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3037" y="3615739"/>
              <a:ext cx="7554379" cy="53347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134EEEC-5B31-AE0C-2646-E9AAE373C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23037" y="4203489"/>
              <a:ext cx="6106377" cy="371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462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175AB8-E6B8-BEEE-A611-CDA2DE06BD75}"/>
              </a:ext>
            </a:extLst>
          </p:cNvPr>
          <p:cNvSpPr/>
          <p:nvPr/>
        </p:nvSpPr>
        <p:spPr>
          <a:xfrm>
            <a:off x="0" y="-3819"/>
            <a:ext cx="12192000" cy="96764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58CD5-8E53-519D-D124-FB7D8DF23DA9}"/>
              </a:ext>
            </a:extLst>
          </p:cNvPr>
          <p:cNvSpPr txBox="1"/>
          <p:nvPr/>
        </p:nvSpPr>
        <p:spPr>
          <a:xfrm>
            <a:off x="218303" y="74140"/>
            <a:ext cx="9209902" cy="76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Preprocessing</a:t>
            </a:r>
            <a:endParaRPr lang="en-US" sz="2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BABEF1-9F70-93FE-75B7-5D6ECD01F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166" y="2130302"/>
            <a:ext cx="6965668" cy="40402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1D9A62-B88D-DD26-DC5A-A2341925FD29}"/>
              </a:ext>
            </a:extLst>
          </p:cNvPr>
          <p:cNvSpPr txBox="1"/>
          <p:nvPr/>
        </p:nvSpPr>
        <p:spPr>
          <a:xfrm>
            <a:off x="2469292" y="1117762"/>
            <a:ext cx="7253416" cy="46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Negative, Positive to 0,1</a:t>
            </a:r>
          </a:p>
        </p:txBody>
      </p:sp>
    </p:spTree>
    <p:extLst>
      <p:ext uri="{BB962C8B-B14F-4D97-AF65-F5344CB8AC3E}">
        <p14:creationId xmlns:p14="http://schemas.microsoft.com/office/powerpoint/2010/main" val="2142398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175AB8-E6B8-BEEE-A611-CDA2DE06BD75}"/>
              </a:ext>
            </a:extLst>
          </p:cNvPr>
          <p:cNvSpPr/>
          <p:nvPr/>
        </p:nvSpPr>
        <p:spPr>
          <a:xfrm>
            <a:off x="0" y="-3819"/>
            <a:ext cx="12192000" cy="96764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58CD5-8E53-519D-D124-FB7D8DF23DA9}"/>
              </a:ext>
            </a:extLst>
          </p:cNvPr>
          <p:cNvSpPr txBox="1"/>
          <p:nvPr/>
        </p:nvSpPr>
        <p:spPr>
          <a:xfrm>
            <a:off x="218303" y="74140"/>
            <a:ext cx="9209902" cy="76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Preprocessing</a:t>
            </a:r>
            <a:endParaRPr lang="en-US" sz="2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9A62-B88D-DD26-DC5A-A2341925FD29}"/>
              </a:ext>
            </a:extLst>
          </p:cNvPr>
          <p:cNvSpPr txBox="1"/>
          <p:nvPr/>
        </p:nvSpPr>
        <p:spPr>
          <a:xfrm>
            <a:off x="2469292" y="1117762"/>
            <a:ext cx="7253416" cy="46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Normalizer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03F8DA-657F-EA6F-DF8C-CAC767BEF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03" y="1740288"/>
            <a:ext cx="10526594" cy="21815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581CC9-3D0E-2211-F851-AFC11808F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730" y="4075753"/>
            <a:ext cx="9602540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3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175AB8-E6B8-BEEE-A611-CDA2DE06BD75}"/>
              </a:ext>
            </a:extLst>
          </p:cNvPr>
          <p:cNvSpPr/>
          <p:nvPr/>
        </p:nvSpPr>
        <p:spPr>
          <a:xfrm>
            <a:off x="0" y="-3819"/>
            <a:ext cx="12192000" cy="96764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58CD5-8E53-519D-D124-FB7D8DF23DA9}"/>
              </a:ext>
            </a:extLst>
          </p:cNvPr>
          <p:cNvSpPr txBox="1"/>
          <p:nvPr/>
        </p:nvSpPr>
        <p:spPr>
          <a:xfrm>
            <a:off x="218303" y="74140"/>
            <a:ext cx="9209902" cy="76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Preprocessing</a:t>
            </a:r>
            <a:endParaRPr lang="en-US" sz="2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9A62-B88D-DD26-DC5A-A2341925FD29}"/>
              </a:ext>
            </a:extLst>
          </p:cNvPr>
          <p:cNvSpPr txBox="1"/>
          <p:nvPr/>
        </p:nvSpPr>
        <p:spPr>
          <a:xfrm>
            <a:off x="2469292" y="1117762"/>
            <a:ext cx="7253416" cy="46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Stop Words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FAC79-BACA-EE4C-4F53-341468083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56" y="2314419"/>
            <a:ext cx="9633287" cy="342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6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175AB8-E6B8-BEEE-A611-CDA2DE06BD75}"/>
              </a:ext>
            </a:extLst>
          </p:cNvPr>
          <p:cNvSpPr/>
          <p:nvPr/>
        </p:nvSpPr>
        <p:spPr>
          <a:xfrm>
            <a:off x="0" y="-3819"/>
            <a:ext cx="12192000" cy="96764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58CD5-8E53-519D-D124-FB7D8DF23DA9}"/>
              </a:ext>
            </a:extLst>
          </p:cNvPr>
          <p:cNvSpPr txBox="1"/>
          <p:nvPr/>
        </p:nvSpPr>
        <p:spPr>
          <a:xfrm>
            <a:off x="218303" y="74140"/>
            <a:ext cx="9209902" cy="76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Feature Extraction</a:t>
            </a:r>
            <a:endParaRPr lang="en-US" sz="2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9A62-B88D-DD26-DC5A-A2341925FD29}"/>
              </a:ext>
            </a:extLst>
          </p:cNvPr>
          <p:cNvSpPr txBox="1"/>
          <p:nvPr/>
        </p:nvSpPr>
        <p:spPr>
          <a:xfrm>
            <a:off x="2469292" y="1117762"/>
            <a:ext cx="7253416" cy="46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Machine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D14359-3DD5-3EA5-888B-1467DAA91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197" y="1740288"/>
            <a:ext cx="9347605" cy="11377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EAACAE-32C1-962E-6270-6FDF780B6568}"/>
              </a:ext>
            </a:extLst>
          </p:cNvPr>
          <p:cNvSpPr txBox="1"/>
          <p:nvPr/>
        </p:nvSpPr>
        <p:spPr>
          <a:xfrm>
            <a:off x="2469292" y="3654451"/>
            <a:ext cx="7253416" cy="46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595A00-BC00-2F83-D7C1-448FFEF97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50" y="4206286"/>
            <a:ext cx="11108100" cy="180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3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175AB8-E6B8-BEEE-A611-CDA2DE06BD75}"/>
              </a:ext>
            </a:extLst>
          </p:cNvPr>
          <p:cNvSpPr/>
          <p:nvPr/>
        </p:nvSpPr>
        <p:spPr>
          <a:xfrm>
            <a:off x="0" y="-3819"/>
            <a:ext cx="12192000" cy="96764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9A62-B88D-DD26-DC5A-A2341925FD29}"/>
              </a:ext>
            </a:extLst>
          </p:cNvPr>
          <p:cNvSpPr txBox="1"/>
          <p:nvPr/>
        </p:nvSpPr>
        <p:spPr>
          <a:xfrm>
            <a:off x="2469292" y="1117762"/>
            <a:ext cx="7253416" cy="46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Machine Learning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99952F-1816-75B6-1742-DFC297DBC4EE}"/>
              </a:ext>
            </a:extLst>
          </p:cNvPr>
          <p:cNvSpPr txBox="1"/>
          <p:nvPr/>
        </p:nvSpPr>
        <p:spPr>
          <a:xfrm>
            <a:off x="218303" y="74140"/>
            <a:ext cx="9209902" cy="76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Model dan Parameter</a:t>
            </a:r>
            <a:endParaRPr lang="en-US" sz="2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44FE1D-7369-C774-F914-874C223D6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14" y="2087178"/>
            <a:ext cx="10937371" cy="365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2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175AB8-E6B8-BEEE-A611-CDA2DE06BD75}"/>
              </a:ext>
            </a:extLst>
          </p:cNvPr>
          <p:cNvSpPr/>
          <p:nvPr/>
        </p:nvSpPr>
        <p:spPr>
          <a:xfrm>
            <a:off x="0" y="-3819"/>
            <a:ext cx="12192000" cy="96764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9A62-B88D-DD26-DC5A-A2341925FD29}"/>
              </a:ext>
            </a:extLst>
          </p:cNvPr>
          <p:cNvSpPr txBox="1"/>
          <p:nvPr/>
        </p:nvSpPr>
        <p:spPr>
          <a:xfrm>
            <a:off x="2469292" y="1117762"/>
            <a:ext cx="7253416" cy="46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99952F-1816-75B6-1742-DFC297DBC4EE}"/>
              </a:ext>
            </a:extLst>
          </p:cNvPr>
          <p:cNvSpPr txBox="1"/>
          <p:nvPr/>
        </p:nvSpPr>
        <p:spPr>
          <a:xfrm>
            <a:off x="218303" y="74140"/>
            <a:ext cx="9209902" cy="76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Model dan Parameter</a:t>
            </a:r>
            <a:endParaRPr lang="en-US" sz="2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7D83BF-B828-9C35-F2E5-15E05BFB2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583" y="2368790"/>
            <a:ext cx="8674849" cy="4241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A96C9B-1FA8-8091-42CC-FF549E3D6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583" y="1740288"/>
            <a:ext cx="3339212" cy="62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74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248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Andhika</dc:creator>
  <cp:lastModifiedBy>Muhammad Andhika</cp:lastModifiedBy>
  <cp:revision>97</cp:revision>
  <dcterms:created xsi:type="dcterms:W3CDTF">2022-08-31T16:18:03Z</dcterms:created>
  <dcterms:modified xsi:type="dcterms:W3CDTF">2022-10-03T13:15:19Z</dcterms:modified>
</cp:coreProperties>
</file>