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5d1c7d2dd_0_1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5d1c7d2dd_0_1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5d1c7d2dd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5d1c7d2dd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5d1c7d2dd_0_1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5d1c7d2dd_0_1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5d1c7d2dd_0_1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5d1c7d2dd_0_1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5d1c7d2dd_0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5d1c7d2dd_0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5d1c7d2dd_0_1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5d1c7d2dd_0_1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5d1c7d2dd_0_1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5d1c7d2dd_0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5d1c7d2dd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5d1c7d2dd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5d1c7d2dd_0_1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5d1c7d2dd_0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5d1c7d2dd_0_1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5d1c7d2dd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5d1c7d2dd_0_1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5d1c7d2dd_0_1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5d1c7d2dd_0_1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5d1c7d2dd_0_1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5d1c7d2dd_0_1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5d1c7d2dd_0_1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5d1c7d2dd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5d1c7d2dd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5d1c7d2dd_0_1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5d1c7d2dd_0_1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vjchoudhary7/datasets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Segmentation for an Online Store using K-Means Clustering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383325" y="3178626"/>
            <a:ext cx="4760700" cy="18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PRESENTED BY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MD LIMON MIA 		</a:t>
            </a:r>
            <a:r>
              <a:rPr lang="en">
                <a:solidFill>
                  <a:schemeClr val="lt1"/>
                </a:solidFill>
              </a:rPr>
              <a:t>ANANNA RANI DASH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Roll:08 				</a:t>
            </a:r>
            <a:r>
              <a:rPr lang="en">
                <a:solidFill>
                  <a:schemeClr val="lt1"/>
                </a:solidFill>
              </a:rPr>
              <a:t>Roll:09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DEPARTMENT OF CSE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DHAKA INTERNATIONAL UNIVERSITY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885375" y="4430475"/>
            <a:ext cx="1988400" cy="39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08/08/25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2"/>
          <p:cNvSpPr txBox="1"/>
          <p:nvPr>
            <p:ph idx="4294967295" type="ctrTitle"/>
          </p:nvPr>
        </p:nvSpPr>
        <p:spPr>
          <a:xfrm>
            <a:off x="464100" y="69212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</a:rPr>
              <a:t>Cluster Interpretation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Income, Low Spending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Income, Low Spending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Income, High Spending </a:t>
            </a:r>
            <a:r>
              <a:rPr i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(Target)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Moderate Income, High Spending </a:t>
            </a:r>
            <a:r>
              <a:rPr i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(Loyal)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Income, High Spending </a:t>
            </a:r>
            <a:r>
              <a:rPr i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(Irregular)</a:t>
            </a:r>
            <a:endParaRPr i="1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3" title="customer_segm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68" y="0"/>
            <a:ext cx="80584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1325"/>
            <a:ext cx="8839200" cy="2318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5"/>
          <p:cNvSpPr txBox="1"/>
          <p:nvPr>
            <p:ph idx="4294967295" type="ctrTitle"/>
          </p:nvPr>
        </p:nvSpPr>
        <p:spPr>
          <a:xfrm>
            <a:off x="464100" y="69212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Tools &amp; Libraries Used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b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</a:t>
            </a: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Clustering, scaling</a:t>
            </a:r>
            <a:b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Visualization</a:t>
            </a:r>
            <a:b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Data handling</a:t>
            </a:r>
            <a:b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Colab</a:t>
            </a:r>
            <a:endParaRPr b="1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25" y="2579350"/>
            <a:ext cx="4963875" cy="14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6"/>
          <p:cNvSpPr txBox="1"/>
          <p:nvPr>
            <p:ph idx="4294967295" type="ctrTitle"/>
          </p:nvPr>
        </p:nvSpPr>
        <p:spPr>
          <a:xfrm>
            <a:off x="464100" y="69212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Conclusion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K-Means helped uncover meaningful customer segments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Business can now tailor marketing efforts more effectively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Achieved the goal of improved customer understanding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7"/>
          <p:cNvSpPr txBox="1"/>
          <p:nvPr>
            <p:ph idx="4294967295" type="ctrTitle"/>
          </p:nvPr>
        </p:nvSpPr>
        <p:spPr>
          <a:xfrm>
            <a:off x="464100" y="69212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References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Jain, A. K. (2010). Data clustering: 50 years beyond K-means. *Pattern Recognition Letters. </a:t>
            </a:r>
            <a:endParaRPr sz="1500">
              <a:solidFill>
                <a:srgbClr val="000000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 Vijay Choudhary, “Customer Segmentation Dataset,” Kaggle. [Online]. Available:https://www.kaggle.com/datasets/vjchoudhary7/customer-segmentation-tutorial-in-python</a:t>
            </a:r>
            <a:endParaRPr sz="1500">
              <a:solidFill>
                <a:srgbClr val="000000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 [3] Kotler, P., and Keller, K.L., “Marketing Management,” 15th ed., Pearson Education, 2016.</a:t>
            </a:r>
            <a:endParaRPr sz="1500">
              <a:solidFill>
                <a:srgbClr val="000000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500">
                <a:solidFill>
                  <a:srgbClr val="000000"/>
                </a:solidFill>
              </a:rPr>
              <a:t>https://www.analyticsvidhya.com/blog/2019/08/comprehensive-guide-k-means-clustering/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8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50"/>
              <a:t>Q&amp;A</a:t>
            </a:r>
            <a:endParaRPr sz="6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	</a:t>
            </a:r>
            <a:br>
              <a:rPr lang="en" sz="2500">
                <a:solidFill>
                  <a:srgbClr val="000000"/>
                </a:solidFill>
              </a:rPr>
            </a:br>
            <a:endParaRPr sz="2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Open for questions</a:t>
            </a:r>
            <a:endParaRPr sz="2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  <a:p>
            <a:pPr indent="457200" lvl="0" marL="5029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Thank You!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4"/>
          <p:cNvSpPr txBox="1"/>
          <p:nvPr>
            <p:ph idx="4294967295" type="ctrTitle"/>
          </p:nvPr>
        </p:nvSpPr>
        <p:spPr>
          <a:xfrm>
            <a:off x="464100" y="69212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Introduction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Growth of e-commerce → more customer data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Importance of understanding customer behavior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Goal: Use ML to segment customers for better marketing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 txBox="1"/>
          <p:nvPr>
            <p:ph idx="4294967295" type="ctrTitle"/>
          </p:nvPr>
        </p:nvSpPr>
        <p:spPr>
          <a:xfrm>
            <a:off x="464100" y="69212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Problem Statement</a:t>
            </a:r>
            <a:r>
              <a:rPr lang="en" sz="2500">
                <a:solidFill>
                  <a:srgbClr val="000000"/>
                </a:solidFill>
              </a:rPr>
              <a:t>: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Businesses struggle to market effectively to a diverse customer base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to group similar customers  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Segmentation</a:t>
            </a:r>
            <a:b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methods are limited   Use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 Clustering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6"/>
          <p:cNvSpPr txBox="1"/>
          <p:nvPr>
            <p:ph idx="4294967295" type="ctrTitle"/>
          </p:nvPr>
        </p:nvSpPr>
        <p:spPr>
          <a:xfrm>
            <a:off x="464100" y="69212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Objectives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Segment customers based on income and spending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Identify patterns to support targeted marketing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Improve business decision-making using data insights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7"/>
          <p:cNvSpPr txBox="1"/>
          <p:nvPr>
            <p:ph idx="4294967295" type="ctrTitle"/>
          </p:nvPr>
        </p:nvSpPr>
        <p:spPr>
          <a:xfrm>
            <a:off x="464100" y="69212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Dataset Overview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50">
                <a:solidFill>
                  <a:srgbClr val="000000"/>
                </a:solidFill>
              </a:rPr>
              <a:t>Source: Kaggle (</a:t>
            </a:r>
            <a:r>
              <a:rPr lang="en" sz="1650" u="sng">
                <a:solidFill>
                  <a:schemeClr val="hlink"/>
                </a:solidFill>
                <a:hlinkClick r:id="rId3"/>
              </a:rPr>
              <a:t>E-Commerce Customer Data</a:t>
            </a:r>
            <a:r>
              <a:rPr lang="en" sz="1650">
                <a:solidFill>
                  <a:srgbClr val="000000"/>
                </a:solidFill>
              </a:rPr>
              <a:t>)</a:t>
            </a:r>
            <a:br>
              <a:rPr lang="en" sz="1650">
                <a:solidFill>
                  <a:srgbClr val="000000"/>
                </a:solidFill>
              </a:rPr>
            </a:br>
            <a:endParaRPr sz="1650">
              <a:solidFill>
                <a:srgbClr val="000000"/>
              </a:solidFill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50">
                <a:solidFill>
                  <a:srgbClr val="000000"/>
                </a:solidFill>
              </a:rPr>
              <a:t>Key Features:</a:t>
            </a:r>
            <a:endParaRPr sz="1650">
              <a:solidFill>
                <a:srgbClr val="000000"/>
              </a:solidFill>
            </a:endParaRPr>
          </a:p>
          <a:p>
            <a:pPr indent="-322897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50">
                <a:solidFill>
                  <a:srgbClr val="000000"/>
                </a:solidFill>
              </a:rPr>
              <a:t>Gender</a:t>
            </a:r>
            <a:endParaRPr sz="1650">
              <a:solidFill>
                <a:srgbClr val="000000"/>
              </a:solidFill>
            </a:endParaRPr>
          </a:p>
          <a:p>
            <a:pPr indent="-322897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50">
                <a:solidFill>
                  <a:srgbClr val="000000"/>
                </a:solidFill>
              </a:rPr>
              <a:t>Age</a:t>
            </a:r>
            <a:endParaRPr sz="1650">
              <a:solidFill>
                <a:srgbClr val="000000"/>
              </a:solidFill>
            </a:endParaRPr>
          </a:p>
          <a:p>
            <a:pPr indent="-322897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50">
                <a:solidFill>
                  <a:srgbClr val="000000"/>
                </a:solidFill>
              </a:rPr>
              <a:t>Annual Income (k$)</a:t>
            </a:r>
            <a:endParaRPr sz="1650">
              <a:solidFill>
                <a:srgbClr val="000000"/>
              </a:solidFill>
            </a:endParaRPr>
          </a:p>
          <a:p>
            <a:pPr indent="-322897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650">
                <a:solidFill>
                  <a:srgbClr val="000000"/>
                </a:solidFill>
              </a:rPr>
              <a:t>Spending Score (1–100)</a:t>
            </a:r>
            <a:endParaRPr sz="165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825" y="2364425"/>
            <a:ext cx="43624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 txBox="1"/>
          <p:nvPr>
            <p:ph idx="4294967295" type="ctrTitle"/>
          </p:nvPr>
        </p:nvSpPr>
        <p:spPr>
          <a:xfrm>
            <a:off x="217350" y="22767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Data Preprocessing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Checked for missing values (none)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Selected features: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 Income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Spending Score</a:t>
            </a:r>
            <a:b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StandardScaler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normalization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475" y="2943213"/>
            <a:ext cx="1943100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725" y="387325"/>
            <a:ext cx="3941775" cy="37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988" y="808038"/>
            <a:ext cx="414337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4294967295" type="ctrTitle"/>
          </p:nvPr>
        </p:nvSpPr>
        <p:spPr>
          <a:xfrm>
            <a:off x="464100" y="69212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K-Means Clustering Algorithm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number of clusters </a:t>
            </a: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b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Randomly initialize </a:t>
            </a: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centroids</a:t>
            </a:r>
            <a:b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 each data point to the </a:t>
            </a: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nearest centroid </a:t>
            </a:r>
            <a:b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Recompute centroids as the </a:t>
            </a:r>
            <a: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of assigned points</a:t>
            </a:r>
            <a:br>
              <a:rPr b="1"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Repeat steps 3–4 until centroids don’t change (converge)</a:t>
            </a:r>
            <a:endParaRPr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850" y="2641663"/>
            <a:ext cx="1608241" cy="3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4294967295" type="ctrTitle"/>
          </p:nvPr>
        </p:nvSpPr>
        <p:spPr>
          <a:xfrm>
            <a:off x="464100" y="69212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Choosing Optimal Clusters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Elbow Method</a:t>
            </a:r>
            <a:b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Plotted Inertia vs. Number of Clusters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5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(based on elbow curve)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0" title="elbo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975" y="1288100"/>
            <a:ext cx="4991551" cy="276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1"/>
          <p:cNvSpPr txBox="1"/>
          <p:nvPr>
            <p:ph idx="4294967295" type="ctrTitle"/>
          </p:nvPr>
        </p:nvSpPr>
        <p:spPr>
          <a:xfrm>
            <a:off x="464100" y="692125"/>
            <a:ext cx="85572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Cluster Visualization</a:t>
            </a:r>
            <a:r>
              <a:rPr lang="en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2D scatter plot using Matplotlib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X-axis: Income (scaled)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Y-axis: Spending Score (scaled)</a:t>
            </a: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5 Color-coded Clusters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