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9fad8f3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a9fad8f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82e35b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82e35b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4a1189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de4a1189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82e35b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de82e35b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82e35be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de82e35be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82e35be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de82e35be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82e35be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de82e35be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e82e35be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de82e35be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e82e35be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de82e35be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Goal: profiling their customers as to show signs of improvement understanding on the customers paying conduct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analyse the patterns of paying behavior of the customers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identify the features or variables of customers on paying electricity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the most suitable data mining model based on identified variables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457200" y="955525"/>
            <a:ext cx="59229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layfair Display"/>
              <a:buNone/>
              <a:defRPr sz="5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57200" y="3450322"/>
            <a:ext cx="4260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25" y="444700"/>
            <a:ext cx="800825" cy="2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654625"/>
            <a:ext cx="53691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15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400"/>
              <a:buFont typeface="Playfair Display"/>
              <a:buNone/>
              <a:defRPr sz="2400">
                <a:solidFill>
                  <a:srgbClr val="273A5B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706575"/>
            <a:ext cx="85206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0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4000500" y="757800"/>
            <a:ext cx="4703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4000500" y="151525"/>
            <a:ext cx="453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400"/>
              <a:buFont typeface="Playfair Display"/>
              <a:buNone/>
              <a:defRPr sz="2400">
                <a:solidFill>
                  <a:srgbClr val="273A5B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800"/>
              <a:buFont typeface="Roboto Slab"/>
              <a:buNone/>
              <a:defRPr>
                <a:solidFill>
                  <a:srgbClr val="273A5B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 1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01" y="4806170"/>
            <a:ext cx="814219" cy="1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311700" y="4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11700" y="804460"/>
            <a:ext cx="85206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/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7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ctrTitle"/>
          </p:nvPr>
        </p:nvSpPr>
        <p:spPr>
          <a:xfrm>
            <a:off x="457200" y="955522"/>
            <a:ext cx="42603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layfair Display"/>
              <a:buNone/>
              <a:defRPr sz="5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22"/>
          <p:cNvSpPr txBox="1"/>
          <p:nvPr>
            <p:ph idx="1" type="subTitle"/>
          </p:nvPr>
        </p:nvSpPr>
        <p:spPr>
          <a:xfrm>
            <a:off x="457200" y="3450325"/>
            <a:ext cx="78882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3"/>
          <p:cNvPicPr preferRelativeResize="0"/>
          <p:nvPr/>
        </p:nvPicPr>
        <p:blipFill rotWithShape="1">
          <a:blip r:embed="rId3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457200" y="1414200"/>
            <a:ext cx="42690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4800"/>
              <a:buFont typeface="Playfair Display"/>
              <a:buNone/>
              <a:defRPr sz="4800">
                <a:solidFill>
                  <a:srgbClr val="273A5B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None/>
              <a:defRPr sz="3600">
                <a:solidFill>
                  <a:srgbClr val="273A5B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4718375" y="863550"/>
            <a:ext cx="41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15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54"/>
              </a:buClr>
              <a:buSzPts val="2400"/>
              <a:buFont typeface="Playfair Display"/>
              <a:buNone/>
              <a:defRPr sz="2400">
                <a:solidFill>
                  <a:srgbClr val="2C375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311700" y="706575"/>
            <a:ext cx="406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4718375" y="706575"/>
            <a:ext cx="41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5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>
            <p:ph type="title"/>
          </p:nvPr>
        </p:nvSpPr>
        <p:spPr>
          <a:xfrm>
            <a:off x="529350" y="392775"/>
            <a:ext cx="80853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0" y="2122150"/>
            <a:ext cx="9144000" cy="3021300"/>
          </a:xfrm>
          <a:prstGeom prst="rect">
            <a:avLst/>
          </a:prstGeom>
          <a:solidFill>
            <a:srgbClr val="2C3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265500" y="1104100"/>
            <a:ext cx="7413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3600"/>
              <a:buFont typeface="Playfair Display"/>
              <a:buNone/>
              <a:defRPr sz="3600">
                <a:solidFill>
                  <a:srgbClr val="273A5B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 Slab"/>
              <a:buNone/>
              <a:defRPr sz="4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265500" y="2422075"/>
            <a:ext cx="6496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caption">
  <p:cSld name="CAPTION_ONLY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400"/>
              <a:buFont typeface="Playfair Display"/>
              <a:buNone/>
              <a:defRPr sz="2400">
                <a:solidFill>
                  <a:srgbClr val="273A5B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2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2144" r="2134" t="0"/>
          <a:stretch/>
        </p:blipFill>
        <p:spPr>
          <a:xfrm>
            <a:off x="102891" y="4826480"/>
            <a:ext cx="270531" cy="91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8"/>
          <p:cNvSpPr txBox="1"/>
          <p:nvPr>
            <p:ph hasCustomPrompt="1" type="title"/>
          </p:nvPr>
        </p:nvSpPr>
        <p:spPr>
          <a:xfrm>
            <a:off x="464100" y="993298"/>
            <a:ext cx="22869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54"/>
              </a:buClr>
              <a:buSzPts val="7200"/>
              <a:buFont typeface="Roboto"/>
              <a:buNone/>
              <a:defRPr b="1" sz="7200">
                <a:solidFill>
                  <a:srgbClr val="2C37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8"/>
          <p:cNvSpPr txBox="1"/>
          <p:nvPr>
            <p:ph hasCustomPrompt="1" idx="2" type="title"/>
          </p:nvPr>
        </p:nvSpPr>
        <p:spPr>
          <a:xfrm>
            <a:off x="3396416" y="993298"/>
            <a:ext cx="22869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54"/>
              </a:buClr>
              <a:buSzPts val="7200"/>
              <a:buFont typeface="Roboto"/>
              <a:buNone/>
              <a:defRPr b="1" sz="7200">
                <a:solidFill>
                  <a:srgbClr val="2C37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8"/>
          <p:cNvSpPr/>
          <p:nvPr/>
        </p:nvSpPr>
        <p:spPr>
          <a:xfrm>
            <a:off x="75" y="0"/>
            <a:ext cx="9144000" cy="869700"/>
          </a:xfrm>
          <a:prstGeom prst="rect">
            <a:avLst/>
          </a:prstGeom>
          <a:solidFill>
            <a:srgbClr val="273A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64100" y="2084554"/>
            <a:ext cx="22869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396413" y="2084554"/>
            <a:ext cx="22869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8"/>
          <p:cNvSpPr txBox="1"/>
          <p:nvPr>
            <p:ph idx="4" type="title"/>
          </p:nvPr>
        </p:nvSpPr>
        <p:spPr>
          <a:xfrm>
            <a:off x="1531275" y="148500"/>
            <a:ext cx="60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hasCustomPrompt="1" idx="5" type="title"/>
          </p:nvPr>
        </p:nvSpPr>
        <p:spPr>
          <a:xfrm>
            <a:off x="6328733" y="993298"/>
            <a:ext cx="22869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754"/>
              </a:buClr>
              <a:buSzPts val="7200"/>
              <a:buFont typeface="Roboto"/>
              <a:buNone/>
              <a:defRPr b="1" sz="7200">
                <a:solidFill>
                  <a:srgbClr val="2C37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oboto"/>
              <a:buNone/>
              <a:defRPr b="1" sz="1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8"/>
          <p:cNvSpPr txBox="1"/>
          <p:nvPr>
            <p:ph idx="6" type="body"/>
          </p:nvPr>
        </p:nvSpPr>
        <p:spPr>
          <a:xfrm>
            <a:off x="6328725" y="2084554"/>
            <a:ext cx="22869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rgbClr val="273A5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65" y="437275"/>
            <a:ext cx="2731276" cy="4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>
            <p:ph type="ctrTitle"/>
          </p:nvPr>
        </p:nvSpPr>
        <p:spPr>
          <a:xfrm>
            <a:off x="432300" y="894481"/>
            <a:ext cx="61761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layfair Display"/>
              <a:buNone/>
              <a:defRPr sz="5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432300" y="3549725"/>
            <a:ext cx="8098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30"/>
          <p:cNvSpPr txBox="1"/>
          <p:nvPr/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7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0" y="1"/>
            <a:ext cx="9144000" cy="384000"/>
          </a:xfrm>
          <a:prstGeom prst="rect">
            <a:avLst/>
          </a:prstGeom>
          <a:solidFill>
            <a:srgbClr val="4C97BE">
              <a:alpha val="90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Playfair Display"/>
              <a:buNone/>
              <a:defRPr b="0" i="0" sz="1200" u="none" cap="none" strike="noStrike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>
  <p:cSld name="Blank - Dark">
    <p:bg>
      <p:bgPr>
        <a:solidFill>
          <a:srgbClr val="273A5B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 1">
  <p:cSld name="Blank - Dark_1">
    <p:bg>
      <p:bgPr>
        <a:solidFill>
          <a:srgbClr val="273A5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3"/>
          <p:cNvSpPr txBox="1"/>
          <p:nvPr/>
        </p:nvSpPr>
        <p:spPr>
          <a:xfrm>
            <a:off x="0" y="4917900"/>
            <a:ext cx="1650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MICRO-D INTERNATIONAL GROUP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91" y="4826462"/>
            <a:ext cx="270525" cy="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-75" y="0"/>
            <a:ext cx="9144000" cy="667500"/>
          </a:xfrm>
          <a:prstGeom prst="rect">
            <a:avLst/>
          </a:prstGeom>
          <a:solidFill>
            <a:srgbClr val="0062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fair Display"/>
              <a:buNone/>
              <a:defRPr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804460"/>
            <a:ext cx="85206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4"/>
          <p:cNvSpPr txBox="1"/>
          <p:nvPr/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7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A5B"/>
              </a:buClr>
              <a:buSzPts val="2400"/>
              <a:buFont typeface="Playfair Display"/>
              <a:buNone/>
              <a:defRPr b="0" i="0" sz="2400" u="none" cap="none" strike="noStrike">
                <a:solidFill>
                  <a:srgbClr val="273A5B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0675" y="4873398"/>
            <a:ext cx="548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uzershakir/tmdb-movies-dataset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ctrTitle"/>
          </p:nvPr>
        </p:nvSpPr>
        <p:spPr>
          <a:xfrm>
            <a:off x="432300" y="894475"/>
            <a:ext cx="69579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Descriptive Analytics Exercise</a:t>
            </a:r>
            <a:endParaRPr/>
          </a:p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432300" y="3549725"/>
            <a:ext cx="8098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June 4,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75" y="1057900"/>
            <a:ext cx="5933176" cy="37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677025" y="428750"/>
            <a:ext cx="6331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229225" y="620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81625" y="10773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Problem:</a:t>
            </a:r>
            <a:r>
              <a:rPr lang="en" sz="16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Expensive movies give no assurance that the movie will always be profitable.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758125" y="4561000"/>
            <a:ext cx="771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Source: </a:t>
            </a:r>
            <a:r>
              <a:rPr lang="en" sz="13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IMDB 10k Movies Dataset </a:t>
            </a:r>
            <a:r>
              <a:rPr lang="en"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| Note: budget and revenue were adjusted according to the inflation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225" y="1630125"/>
            <a:ext cx="3310276" cy="2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320" y="1648700"/>
            <a:ext cx="2171105" cy="28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229225" y="562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381625" y="10773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Problem:</a:t>
            </a:r>
            <a:r>
              <a:rPr lang="en" sz="1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makes a successful expensive movies?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694800" y="1663625"/>
            <a:ext cx="6894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Profitable Movies on the following characteristics: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Popularity Score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Movie Runtimes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Vote Count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Vote Average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Release Year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Release Month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229225" y="620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457825" y="1001150"/>
            <a:ext cx="6098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Flopped Movies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versus</a:t>
            </a:r>
            <a:r>
              <a:rPr b="1" lang="en" sz="16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Successful Movies</a:t>
            </a:r>
            <a:endParaRPr b="1" sz="16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38" y="1485200"/>
            <a:ext cx="3397714" cy="2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50" y="1480529"/>
            <a:ext cx="3397701" cy="285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229225" y="620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457825" y="1001150"/>
            <a:ext cx="6098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Flopped Movies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versus</a:t>
            </a:r>
            <a:r>
              <a:rPr b="1" lang="en" sz="16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Successful Movies</a:t>
            </a:r>
            <a:endParaRPr b="1" sz="16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0" y="1493650"/>
            <a:ext cx="3397701" cy="29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82660"/>
            <a:ext cx="3461049" cy="2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229225" y="620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457825" y="1001150"/>
            <a:ext cx="6098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Flopped Movies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versus</a:t>
            </a:r>
            <a:r>
              <a:rPr b="1" lang="en" sz="16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Successful Movies</a:t>
            </a:r>
            <a:endParaRPr b="1" sz="16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00" y="1504584"/>
            <a:ext cx="3461049" cy="29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300" y="1504575"/>
            <a:ext cx="3461049" cy="290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229225" y="620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457825" y="1001150"/>
            <a:ext cx="6098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Flopped Movies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versus</a:t>
            </a:r>
            <a:r>
              <a:rPr b="1" lang="en" sz="16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Successful Movies</a:t>
            </a:r>
            <a:endParaRPr b="1" sz="16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601" y="1475388"/>
            <a:ext cx="3572174" cy="31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75" y="1475388"/>
            <a:ext cx="3572174" cy="31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65D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/>
          <p:nvPr/>
        </p:nvSpPr>
        <p:spPr>
          <a:xfrm>
            <a:off x="375" y="4678325"/>
            <a:ext cx="2961900" cy="3891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113450" y="4815775"/>
            <a:ext cx="4270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CONFIDENTIAL © 2020 MDI NOVARE, Inc. All rights reserved.</a:t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229225" y="276350"/>
            <a:ext cx="9024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Case:  </a:t>
            </a:r>
            <a:r>
              <a:rPr b="1" lang="en" sz="21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How to not flop an expensive movie?</a:t>
            </a:r>
            <a:endParaRPr b="1" sz="2100">
              <a:solidFill>
                <a:srgbClr val="1B36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229225" y="6201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381625" y="1077350"/>
            <a:ext cx="8382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b="1" lang="en" sz="1900">
                <a:solidFill>
                  <a:srgbClr val="62B5E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9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makes a successful expensive movies?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694800" y="1663625"/>
            <a:ext cx="6894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Successful Movies have the following characteristics: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Popularity Score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popular movies are more profitable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Movie Runtimes, 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runtimes don’t affect profitability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Vote Count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more vote counts implies more profitability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Vote Average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flopped movies have worse votes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Release Year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movies in 1960s to 1980s were more profitable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Release Month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more profitable movies release in June and December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more profitable movies are in comedy-adventure genre while more flopped movies are in thriller-horror genre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Big movie budget don’t assure success/profitable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