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9"/>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 id="2576" r:id="rId17"/>
    <p:sldId id="257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ssion 3: Loops, Repetition, and Advancing the Adventure Game" id="{4C27726D-A703-4887-94F9-5C237048275A}">
          <p14:sldIdLst>
            <p14:sldId id="2561"/>
            <p14:sldId id="2562"/>
          </p14:sldIdLst>
        </p14:section>
        <p14:section name="Recap: Conditionals &amp; Logic in Python" id="{CE4A4E30-40AE-4AEB-8E7D-844E02A2FB50}">
          <p14:sldIdLst>
            <p14:sldId id="2563"/>
            <p14:sldId id="2564"/>
          </p14:sldIdLst>
        </p14:section>
        <p14:section name="Introduction to Loops and Repetition" id="{B7434E18-1220-41B9-BDD3-4A5877BCC45C}">
          <p14:sldIdLst>
            <p14:sldId id="2565"/>
            <p14:sldId id="2566"/>
            <p14:sldId id="2567"/>
          </p14:sldIdLst>
        </p14:section>
        <p14:section name="Applying Loops in Game Development" id="{E14D0A50-445F-43D9-8C9C-BC299965C7B6}">
          <p14:sldIdLst>
            <p14:sldId id="2568"/>
            <p14:sldId id="2569"/>
            <p14:sldId id="2570"/>
          </p14:sldIdLst>
        </p14:section>
        <p14:section name="Capstone Project: Advancing the Adventure Game" id="{D12CF161-8949-46E8-BE23-9B8D43101415}">
          <p14:sldIdLst>
            <p14:sldId id="2571"/>
            <p14:sldId id="2572"/>
            <p14:sldId id="2573"/>
          </p14:sldIdLst>
        </p14:section>
        <p14:section name="Project Workflow and Collaboration" id="{02A9F172-18AA-4B97-B41D-E674429E9C61}">
          <p14:sldIdLst>
            <p14:sldId id="2574"/>
            <p14:sldId id="2575"/>
            <p14:sldId id="2576"/>
          </p14:sldIdLst>
        </p14:section>
        <p14:section name="Conclusion" id="{BE1D3D43-E050-4547-BA8C-4A4C621B5754}">
          <p14:sldIdLst>
            <p14:sldId id="2577"/>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D8925C-F528-41B3-8572-03CB26C823F8}" v="1" dt="2025-07-05T09:54:30.1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62" d="100"/>
          <a:sy n="62" d="100"/>
        </p:scale>
        <p:origin x="825" y="261"/>
      </p:cViewPr>
      <p:guideLst/>
    </p:cSldViewPr>
  </p:slideViewPr>
  <p:notesTextViewPr>
    <p:cViewPr>
      <p:scale>
        <a:sx n="1" d="1"/>
        <a:sy n="1" d="1"/>
      </p:scale>
      <p:origin x="0" y="0"/>
    </p:cViewPr>
  </p:notesTextViewPr>
  <p:sorterViewPr>
    <p:cViewPr>
      <p:scale>
        <a:sx n="100" d="100"/>
        <a:sy n="100" d="100"/>
      </p:scale>
      <p:origin x="0" y="-1395"/>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madou Diallo" userId="a1c35c6f-2eef-4d50-95be-f195f1f10c03" providerId="ADAL" clId="{63D8925C-F528-41B3-8572-03CB26C823F8}"/>
    <pc:docChg chg="custSel modSld">
      <pc:chgData name="Mamadou Diallo" userId="a1c35c6f-2eef-4d50-95be-f195f1f10c03" providerId="ADAL" clId="{63D8925C-F528-41B3-8572-03CB26C823F8}" dt="2025-07-05T09:56:23.249" v="19" actId="20577"/>
      <pc:docMkLst>
        <pc:docMk/>
      </pc:docMkLst>
      <pc:sldChg chg="addSp delSp modSp mod">
        <pc:chgData name="Mamadou Diallo" userId="a1c35c6f-2eef-4d50-95be-f195f1f10c03" providerId="ADAL" clId="{63D8925C-F528-41B3-8572-03CB26C823F8}" dt="2025-07-05T09:54:43.483" v="18" actId="1076"/>
        <pc:sldMkLst>
          <pc:docMk/>
          <pc:sldMk cId="642740127" sldId="2567"/>
        </pc:sldMkLst>
        <pc:spChg chg="mod">
          <ac:chgData name="Mamadou Diallo" userId="a1c35c6f-2eef-4d50-95be-f195f1f10c03" providerId="ADAL" clId="{63D8925C-F528-41B3-8572-03CB26C823F8}" dt="2025-07-05T09:54:04.448" v="15" actId="1076"/>
          <ac:spMkLst>
            <pc:docMk/>
            <pc:sldMk cId="642740127" sldId="2567"/>
            <ac:spMk id="2" creationId="{40726FA2-6941-BA31-01AF-C9D106DDB439}"/>
          </ac:spMkLst>
        </pc:spChg>
        <pc:spChg chg="mod">
          <ac:chgData name="Mamadou Diallo" userId="a1c35c6f-2eef-4d50-95be-f195f1f10c03" providerId="ADAL" clId="{63D8925C-F528-41B3-8572-03CB26C823F8}" dt="2025-07-05T09:54:43.483" v="18" actId="1076"/>
          <ac:spMkLst>
            <pc:docMk/>
            <pc:sldMk cId="642740127" sldId="2567"/>
            <ac:spMk id="4" creationId="{B2DA53A8-3434-D236-198D-B527C734979E}"/>
          </ac:spMkLst>
        </pc:spChg>
        <pc:spChg chg="add del mod">
          <ac:chgData name="Mamadou Diallo" userId="a1c35c6f-2eef-4d50-95be-f195f1f10c03" providerId="ADAL" clId="{63D8925C-F528-41B3-8572-03CB26C823F8}" dt="2025-07-05T09:52:47.281" v="1" actId="21"/>
          <ac:spMkLst>
            <pc:docMk/>
            <pc:sldMk cId="642740127" sldId="2567"/>
            <ac:spMk id="6" creationId="{5EF58003-31B8-ED60-8258-8F2DD421671C}"/>
          </ac:spMkLst>
        </pc:spChg>
        <pc:picChg chg="del">
          <ac:chgData name="Mamadou Diallo" userId="a1c35c6f-2eef-4d50-95be-f195f1f10c03" providerId="ADAL" clId="{63D8925C-F528-41B3-8572-03CB26C823F8}" dt="2025-07-05T09:52:37.769" v="0" actId="21"/>
          <ac:picMkLst>
            <pc:docMk/>
            <pc:sldMk cId="642740127" sldId="2567"/>
            <ac:picMk id="5" creationId="{2926F133-4FA9-4809-98D3-3082EF1708A4}"/>
          </ac:picMkLst>
        </pc:picChg>
      </pc:sldChg>
      <pc:sldChg chg="modNotesTx">
        <pc:chgData name="Mamadou Diallo" userId="a1c35c6f-2eef-4d50-95be-f195f1f10c03" providerId="ADAL" clId="{63D8925C-F528-41B3-8572-03CB26C823F8}" dt="2025-07-05T09:56:23.249" v="19" actId="20577"/>
        <pc:sldMkLst>
          <pc:docMk/>
          <pc:sldMk cId="3849241866" sldId="257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759E76C-7C74-4CBC-A51D-B2FDD25FF960}"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7F363B3A-6582-479E-B568-3B690D3EBAF0}">
      <dgm:prSet/>
      <dgm:spPr/>
      <dgm:t>
        <a:bodyPr/>
        <a:lstStyle/>
        <a:p>
          <a:pPr>
            <a:lnSpc>
              <a:spcPct val="100000"/>
            </a:lnSpc>
            <a:defRPr b="1"/>
          </a:pPr>
          <a:r>
            <a:rPr lang="en-US"/>
            <a:t>Understanding Loops</a:t>
          </a:r>
        </a:p>
      </dgm:t>
    </dgm:pt>
    <dgm:pt modelId="{9913F4C6-D2ED-4F55-AE09-81DEA161B82E}" type="parTrans" cxnId="{6F94051C-7E33-466A-BEFB-3B13C85DDEC0}">
      <dgm:prSet/>
      <dgm:spPr/>
      <dgm:t>
        <a:bodyPr/>
        <a:lstStyle/>
        <a:p>
          <a:endParaRPr lang="en-US"/>
        </a:p>
      </dgm:t>
    </dgm:pt>
    <dgm:pt modelId="{26A51A5C-9686-46B5-B987-271D8F898B6C}" type="sibTrans" cxnId="{6F94051C-7E33-466A-BEFB-3B13C85DDEC0}">
      <dgm:prSet/>
      <dgm:spPr/>
      <dgm:t>
        <a:bodyPr/>
        <a:lstStyle/>
        <a:p>
          <a:pPr>
            <a:lnSpc>
              <a:spcPct val="100000"/>
            </a:lnSpc>
            <a:defRPr b="1"/>
          </a:pPr>
          <a:endParaRPr lang="en-US"/>
        </a:p>
      </dgm:t>
    </dgm:pt>
    <dgm:pt modelId="{96EA1939-B5FF-4BFB-8BE7-91161A13D489}">
      <dgm:prSet/>
      <dgm:spPr/>
      <dgm:t>
        <a:bodyPr/>
        <a:lstStyle/>
        <a:p>
          <a:pPr>
            <a:lnSpc>
              <a:spcPct val="100000"/>
            </a:lnSpc>
          </a:pPr>
          <a:r>
            <a:rPr lang="en-US"/>
            <a:t>We enhanced our knowledge of loops and their role in creating dynamic game functionality.</a:t>
          </a:r>
        </a:p>
      </dgm:t>
    </dgm:pt>
    <dgm:pt modelId="{C6C78D4B-952A-489D-A21F-A26A4EA404B4}" type="parTrans" cxnId="{6D3D39D0-3AA7-4C9D-AC64-80851B0DBCAA}">
      <dgm:prSet/>
      <dgm:spPr/>
      <dgm:t>
        <a:bodyPr/>
        <a:lstStyle/>
        <a:p>
          <a:endParaRPr lang="en-US"/>
        </a:p>
      </dgm:t>
    </dgm:pt>
    <dgm:pt modelId="{810E0FA8-B073-4FC7-AC06-8FFE232743DE}" type="sibTrans" cxnId="{6D3D39D0-3AA7-4C9D-AC64-80851B0DBCAA}">
      <dgm:prSet/>
      <dgm:spPr/>
      <dgm:t>
        <a:bodyPr/>
        <a:lstStyle/>
        <a:p>
          <a:endParaRPr lang="en-US"/>
        </a:p>
      </dgm:t>
    </dgm:pt>
    <dgm:pt modelId="{C3B8CCF6-4FEB-4279-8489-9E6C976147BF}">
      <dgm:prSet/>
      <dgm:spPr/>
      <dgm:t>
        <a:bodyPr/>
        <a:lstStyle/>
        <a:p>
          <a:pPr>
            <a:lnSpc>
              <a:spcPct val="100000"/>
            </a:lnSpc>
            <a:defRPr b="1"/>
          </a:pPr>
          <a:r>
            <a:rPr lang="en-US"/>
            <a:t>Advancing Game Development</a:t>
          </a:r>
        </a:p>
      </dgm:t>
    </dgm:pt>
    <dgm:pt modelId="{54C31213-B155-4636-A4BD-672BB7F0C56D}" type="parTrans" cxnId="{0757369D-45B5-40BE-B69A-690B1A53F4A8}">
      <dgm:prSet/>
      <dgm:spPr/>
      <dgm:t>
        <a:bodyPr/>
        <a:lstStyle/>
        <a:p>
          <a:endParaRPr lang="en-US"/>
        </a:p>
      </dgm:t>
    </dgm:pt>
    <dgm:pt modelId="{2E5465F5-C009-46A6-952B-795A45336C98}" type="sibTrans" cxnId="{0757369D-45B5-40BE-B69A-690B1A53F4A8}">
      <dgm:prSet/>
      <dgm:spPr/>
      <dgm:t>
        <a:bodyPr/>
        <a:lstStyle/>
        <a:p>
          <a:pPr>
            <a:lnSpc>
              <a:spcPct val="100000"/>
            </a:lnSpc>
            <a:defRPr b="1"/>
          </a:pPr>
          <a:endParaRPr lang="en-US"/>
        </a:p>
      </dgm:t>
    </dgm:pt>
    <dgm:pt modelId="{2E7B3B29-A34D-4F12-A456-7757ED34EDEF}">
      <dgm:prSet/>
      <dgm:spPr/>
      <dgm:t>
        <a:bodyPr/>
        <a:lstStyle/>
        <a:p>
          <a:pPr>
            <a:lnSpc>
              <a:spcPct val="100000"/>
            </a:lnSpc>
          </a:pPr>
          <a:r>
            <a:rPr lang="en-US"/>
            <a:t>Developed an adventure game that incorporates interactive and engaging experiences for players.</a:t>
          </a:r>
        </a:p>
      </dgm:t>
    </dgm:pt>
    <dgm:pt modelId="{EB21DF1A-632E-497B-B95C-B430C5419351}" type="parTrans" cxnId="{3D227677-3722-49A1-B650-BD6C5CBBDA4E}">
      <dgm:prSet/>
      <dgm:spPr/>
      <dgm:t>
        <a:bodyPr/>
        <a:lstStyle/>
        <a:p>
          <a:endParaRPr lang="en-US"/>
        </a:p>
      </dgm:t>
    </dgm:pt>
    <dgm:pt modelId="{27FDC483-A1CE-43B3-BAE2-082A639795B7}" type="sibTrans" cxnId="{3D227677-3722-49A1-B650-BD6C5CBBDA4E}">
      <dgm:prSet/>
      <dgm:spPr/>
      <dgm:t>
        <a:bodyPr/>
        <a:lstStyle/>
        <a:p>
          <a:endParaRPr lang="en-US"/>
        </a:p>
      </dgm:t>
    </dgm:pt>
    <dgm:pt modelId="{28BBCF6A-4A8B-4767-9C51-F3C0CC16B3E7}">
      <dgm:prSet/>
      <dgm:spPr/>
      <dgm:t>
        <a:bodyPr/>
        <a:lstStyle/>
        <a:p>
          <a:pPr>
            <a:lnSpc>
              <a:spcPct val="100000"/>
            </a:lnSpc>
            <a:defRPr b="1"/>
          </a:pPr>
          <a:r>
            <a:rPr lang="en-US"/>
            <a:t>Teamwork and Project Skills</a:t>
          </a:r>
        </a:p>
      </dgm:t>
    </dgm:pt>
    <dgm:pt modelId="{1625EE82-7419-422F-834D-497A0EE7B8CE}" type="parTrans" cxnId="{19772A0A-5121-4091-B1FD-C3AD3616F3DE}">
      <dgm:prSet/>
      <dgm:spPr/>
      <dgm:t>
        <a:bodyPr/>
        <a:lstStyle/>
        <a:p>
          <a:endParaRPr lang="en-US"/>
        </a:p>
      </dgm:t>
    </dgm:pt>
    <dgm:pt modelId="{BBCD60FF-9335-44C4-8756-8D3C410634C2}" type="sibTrans" cxnId="{19772A0A-5121-4091-B1FD-C3AD3616F3DE}">
      <dgm:prSet/>
      <dgm:spPr/>
      <dgm:t>
        <a:bodyPr/>
        <a:lstStyle/>
        <a:p>
          <a:endParaRPr lang="en-US"/>
        </a:p>
      </dgm:t>
    </dgm:pt>
    <dgm:pt modelId="{2874F30F-CB54-49F0-ACB5-3D2F2CCADE02}">
      <dgm:prSet/>
      <dgm:spPr/>
      <dgm:t>
        <a:bodyPr/>
        <a:lstStyle/>
        <a:p>
          <a:pPr>
            <a:lnSpc>
              <a:spcPct val="100000"/>
            </a:lnSpc>
          </a:pPr>
          <a:r>
            <a:rPr lang="en-US"/>
            <a:t>Improved collaboration and project management skills essential for successful game creation.</a:t>
          </a:r>
        </a:p>
      </dgm:t>
    </dgm:pt>
    <dgm:pt modelId="{89A22418-C48F-4861-A68D-65859C7B0B0F}" type="parTrans" cxnId="{094A56D8-8F03-42B3-8E21-09C81264BBE4}">
      <dgm:prSet/>
      <dgm:spPr/>
      <dgm:t>
        <a:bodyPr/>
        <a:lstStyle/>
        <a:p>
          <a:endParaRPr lang="en-US"/>
        </a:p>
      </dgm:t>
    </dgm:pt>
    <dgm:pt modelId="{EA34F299-DC27-4D62-A640-4079110BAEDF}" type="sibTrans" cxnId="{094A56D8-8F03-42B3-8E21-09C81264BBE4}">
      <dgm:prSet/>
      <dgm:spPr/>
      <dgm:t>
        <a:bodyPr/>
        <a:lstStyle/>
        <a:p>
          <a:endParaRPr lang="en-US"/>
        </a:p>
      </dgm:t>
    </dgm:pt>
    <dgm:pt modelId="{62EA62D8-7B1B-4CA2-A981-3C568485B6C1}" type="pres">
      <dgm:prSet presAssocID="{8759E76C-7C74-4CBC-A51D-B2FDD25FF960}" presName="Name0" presStyleCnt="0">
        <dgm:presLayoutVars>
          <dgm:dir/>
          <dgm:resizeHandles val="exact"/>
        </dgm:presLayoutVars>
      </dgm:prSet>
      <dgm:spPr/>
    </dgm:pt>
    <dgm:pt modelId="{47AD1B02-1BAB-4FAD-856C-CE0D32471663}" type="pres">
      <dgm:prSet presAssocID="{7F363B3A-6582-479E-B568-3B690D3EBAF0}" presName="compNode" presStyleCnt="0"/>
      <dgm:spPr/>
    </dgm:pt>
    <dgm:pt modelId="{2E409BC2-B68C-4913-81E2-7E28C9DD580A}" type="pres">
      <dgm:prSet presAssocID="{7F363B3A-6582-479E-B568-3B690D3EBAF0}" presName="pictRect" presStyleLbl="revTx" presStyleIdx="0" presStyleCnt="6">
        <dgm:presLayoutVars>
          <dgm:chMax val="0"/>
          <dgm:bulletEnabled/>
        </dgm:presLayoutVars>
      </dgm:prSet>
      <dgm:spPr/>
    </dgm:pt>
    <dgm:pt modelId="{639ECDD3-27AE-4FB5-BEBD-C5F15BC7C630}" type="pres">
      <dgm:prSet presAssocID="{7F363B3A-6582-479E-B568-3B690D3EBAF0}" presName="textRect" presStyleLbl="revTx" presStyleIdx="1" presStyleCnt="6">
        <dgm:presLayoutVars>
          <dgm:bulletEnabled/>
        </dgm:presLayoutVars>
      </dgm:prSet>
      <dgm:spPr/>
    </dgm:pt>
    <dgm:pt modelId="{6A79A016-3166-48D6-871D-9E431AAE471D}" type="pres">
      <dgm:prSet presAssocID="{26A51A5C-9686-46B5-B987-271D8F898B6C}" presName="sibTrans" presStyleLbl="sibTrans2D1" presStyleIdx="0" presStyleCnt="0"/>
      <dgm:spPr/>
    </dgm:pt>
    <dgm:pt modelId="{EB1CDFE3-130B-4862-9094-EE071A5D4FD6}" type="pres">
      <dgm:prSet presAssocID="{C3B8CCF6-4FEB-4279-8489-9E6C976147BF}" presName="compNode" presStyleCnt="0"/>
      <dgm:spPr/>
    </dgm:pt>
    <dgm:pt modelId="{5C392C46-CAA5-4B8F-A7E5-355DD1B22238}" type="pres">
      <dgm:prSet presAssocID="{C3B8CCF6-4FEB-4279-8489-9E6C976147BF}" presName="pictRect" presStyleLbl="revTx" presStyleIdx="2" presStyleCnt="6">
        <dgm:presLayoutVars>
          <dgm:chMax val="0"/>
          <dgm:bulletEnabled/>
        </dgm:presLayoutVars>
      </dgm:prSet>
      <dgm:spPr/>
    </dgm:pt>
    <dgm:pt modelId="{B40CCDF2-0709-40EA-A37A-A1663FA2177F}" type="pres">
      <dgm:prSet presAssocID="{C3B8CCF6-4FEB-4279-8489-9E6C976147BF}" presName="textRect" presStyleLbl="revTx" presStyleIdx="3" presStyleCnt="6">
        <dgm:presLayoutVars>
          <dgm:bulletEnabled/>
        </dgm:presLayoutVars>
      </dgm:prSet>
      <dgm:spPr/>
    </dgm:pt>
    <dgm:pt modelId="{78F2A187-6A07-46B7-BF9A-A737ED00D220}" type="pres">
      <dgm:prSet presAssocID="{2E5465F5-C009-46A6-952B-795A45336C98}" presName="sibTrans" presStyleLbl="sibTrans2D1" presStyleIdx="0" presStyleCnt="0"/>
      <dgm:spPr/>
    </dgm:pt>
    <dgm:pt modelId="{B4A53F5D-0306-4981-AEBF-0C0FB7DEB732}" type="pres">
      <dgm:prSet presAssocID="{28BBCF6A-4A8B-4767-9C51-F3C0CC16B3E7}" presName="compNode" presStyleCnt="0"/>
      <dgm:spPr/>
    </dgm:pt>
    <dgm:pt modelId="{E9E81324-ECCB-48CE-8F0C-488318C40DB0}" type="pres">
      <dgm:prSet presAssocID="{28BBCF6A-4A8B-4767-9C51-F3C0CC16B3E7}" presName="pictRect" presStyleLbl="revTx" presStyleIdx="4" presStyleCnt="6">
        <dgm:presLayoutVars>
          <dgm:chMax val="0"/>
          <dgm:bulletEnabled/>
        </dgm:presLayoutVars>
      </dgm:prSet>
      <dgm:spPr/>
    </dgm:pt>
    <dgm:pt modelId="{9C88CAB0-0D8D-4EA9-877A-617DD8105F0D}" type="pres">
      <dgm:prSet presAssocID="{28BBCF6A-4A8B-4767-9C51-F3C0CC16B3E7}" presName="textRect" presStyleLbl="revTx" presStyleIdx="5" presStyleCnt="6">
        <dgm:presLayoutVars>
          <dgm:bulletEnabled/>
        </dgm:presLayoutVars>
      </dgm:prSet>
      <dgm:spPr/>
    </dgm:pt>
  </dgm:ptLst>
  <dgm:cxnLst>
    <dgm:cxn modelId="{9A254008-AADC-4CD3-A91B-AE9F96BAED9C}" type="presOf" srcId="{2E5465F5-C009-46A6-952B-795A45336C98}" destId="{78F2A187-6A07-46B7-BF9A-A737ED00D220}" srcOrd="0" destOrd="0" presId="urn:microsoft.com/office/officeart/2024/3/layout/hArchList1"/>
    <dgm:cxn modelId="{19772A0A-5121-4091-B1FD-C3AD3616F3DE}" srcId="{8759E76C-7C74-4CBC-A51D-B2FDD25FF960}" destId="{28BBCF6A-4A8B-4767-9C51-F3C0CC16B3E7}" srcOrd="2" destOrd="0" parTransId="{1625EE82-7419-422F-834D-497A0EE7B8CE}" sibTransId="{BBCD60FF-9335-44C4-8756-8D3C410634C2}"/>
    <dgm:cxn modelId="{D4AE301A-348F-4882-B391-04D5F9D35408}" type="presOf" srcId="{28BBCF6A-4A8B-4767-9C51-F3C0CC16B3E7}" destId="{E9E81324-ECCB-48CE-8F0C-488318C40DB0}" srcOrd="0" destOrd="0" presId="urn:microsoft.com/office/officeart/2024/3/layout/hArchList1"/>
    <dgm:cxn modelId="{6F94051C-7E33-466A-BEFB-3B13C85DDEC0}" srcId="{8759E76C-7C74-4CBC-A51D-B2FDD25FF960}" destId="{7F363B3A-6582-479E-B568-3B690D3EBAF0}" srcOrd="0" destOrd="0" parTransId="{9913F4C6-D2ED-4F55-AE09-81DEA161B82E}" sibTransId="{26A51A5C-9686-46B5-B987-271D8F898B6C}"/>
    <dgm:cxn modelId="{F8ACAE3F-A02E-49B2-9690-11D8574155E5}" type="presOf" srcId="{7F363B3A-6582-479E-B568-3B690D3EBAF0}" destId="{2E409BC2-B68C-4913-81E2-7E28C9DD580A}" srcOrd="0" destOrd="0" presId="urn:microsoft.com/office/officeart/2024/3/layout/hArchList1"/>
    <dgm:cxn modelId="{3DAEE547-6AC6-4AD4-9CE1-3C944056D2C3}" type="presOf" srcId="{C3B8CCF6-4FEB-4279-8489-9E6C976147BF}" destId="{5C392C46-CAA5-4B8F-A7E5-355DD1B22238}" srcOrd="0" destOrd="0" presId="urn:microsoft.com/office/officeart/2024/3/layout/hArchList1"/>
    <dgm:cxn modelId="{C52B8D4D-E5F0-4EE6-B821-5CDB4F9ACF91}" type="presOf" srcId="{96EA1939-B5FF-4BFB-8BE7-91161A13D489}" destId="{639ECDD3-27AE-4FB5-BEBD-C5F15BC7C630}" srcOrd="0" destOrd="0" presId="urn:microsoft.com/office/officeart/2024/3/layout/hArchList1"/>
    <dgm:cxn modelId="{908D6E57-B5F8-4A63-98EF-0F47F359C7FF}" type="presOf" srcId="{2874F30F-CB54-49F0-ACB5-3D2F2CCADE02}" destId="{9C88CAB0-0D8D-4EA9-877A-617DD8105F0D}" srcOrd="0" destOrd="0" presId="urn:microsoft.com/office/officeart/2024/3/layout/hArchList1"/>
    <dgm:cxn modelId="{3D227677-3722-49A1-B650-BD6C5CBBDA4E}" srcId="{C3B8CCF6-4FEB-4279-8489-9E6C976147BF}" destId="{2E7B3B29-A34D-4F12-A456-7757ED34EDEF}" srcOrd="0" destOrd="0" parTransId="{EB21DF1A-632E-497B-B95C-B430C5419351}" sibTransId="{27FDC483-A1CE-43B3-BAE2-082A639795B7}"/>
    <dgm:cxn modelId="{AD8B265A-A9CC-48FF-B9BA-5E457FD04E95}" type="presOf" srcId="{8759E76C-7C74-4CBC-A51D-B2FDD25FF960}" destId="{62EA62D8-7B1B-4CA2-A981-3C568485B6C1}" srcOrd="0" destOrd="0" presId="urn:microsoft.com/office/officeart/2024/3/layout/hArchList1"/>
    <dgm:cxn modelId="{0757369D-45B5-40BE-B69A-690B1A53F4A8}" srcId="{8759E76C-7C74-4CBC-A51D-B2FDD25FF960}" destId="{C3B8CCF6-4FEB-4279-8489-9E6C976147BF}" srcOrd="1" destOrd="0" parTransId="{54C31213-B155-4636-A4BD-672BB7F0C56D}" sibTransId="{2E5465F5-C009-46A6-952B-795A45336C98}"/>
    <dgm:cxn modelId="{8F73A3AD-55B4-465E-8576-2DDE698648EF}" type="presOf" srcId="{2E7B3B29-A34D-4F12-A456-7757ED34EDEF}" destId="{B40CCDF2-0709-40EA-A37A-A1663FA2177F}" srcOrd="0" destOrd="0" presId="urn:microsoft.com/office/officeart/2024/3/layout/hArchList1"/>
    <dgm:cxn modelId="{6D3D39D0-3AA7-4C9D-AC64-80851B0DBCAA}" srcId="{7F363B3A-6582-479E-B568-3B690D3EBAF0}" destId="{96EA1939-B5FF-4BFB-8BE7-91161A13D489}" srcOrd="0" destOrd="0" parTransId="{C6C78D4B-952A-489D-A21F-A26A4EA404B4}" sibTransId="{810E0FA8-B073-4FC7-AC06-8FFE232743DE}"/>
    <dgm:cxn modelId="{094A56D8-8F03-42B3-8E21-09C81264BBE4}" srcId="{28BBCF6A-4A8B-4767-9C51-F3C0CC16B3E7}" destId="{2874F30F-CB54-49F0-ACB5-3D2F2CCADE02}" srcOrd="0" destOrd="0" parTransId="{89A22418-C48F-4861-A68D-65859C7B0B0F}" sibTransId="{EA34F299-DC27-4D62-A640-4079110BAEDF}"/>
    <dgm:cxn modelId="{020B51DE-A259-4B00-9630-C1B2DE3CC220}" type="presOf" srcId="{26A51A5C-9686-46B5-B987-271D8F898B6C}" destId="{6A79A016-3166-48D6-871D-9E431AAE471D}" srcOrd="0" destOrd="0" presId="urn:microsoft.com/office/officeart/2024/3/layout/hArchList1"/>
    <dgm:cxn modelId="{B4DDA8A2-422F-4FA7-8398-3E4D515514B9}" type="presParOf" srcId="{62EA62D8-7B1B-4CA2-A981-3C568485B6C1}" destId="{47AD1B02-1BAB-4FAD-856C-CE0D32471663}" srcOrd="0" destOrd="0" presId="urn:microsoft.com/office/officeart/2024/3/layout/hArchList1"/>
    <dgm:cxn modelId="{E3416ED5-E595-438E-B185-E4E90369191F}" type="presParOf" srcId="{47AD1B02-1BAB-4FAD-856C-CE0D32471663}" destId="{2E409BC2-B68C-4913-81E2-7E28C9DD580A}" srcOrd="0" destOrd="0" presId="urn:microsoft.com/office/officeart/2024/3/layout/hArchList1"/>
    <dgm:cxn modelId="{63F428A2-826A-4C4D-BFDB-7689935AADAD}" type="presParOf" srcId="{47AD1B02-1BAB-4FAD-856C-CE0D32471663}" destId="{639ECDD3-27AE-4FB5-BEBD-C5F15BC7C630}" srcOrd="1" destOrd="0" presId="urn:microsoft.com/office/officeart/2024/3/layout/hArchList1"/>
    <dgm:cxn modelId="{57B2ED54-F7AC-4432-B284-308DB55F570C}" type="presParOf" srcId="{62EA62D8-7B1B-4CA2-A981-3C568485B6C1}" destId="{6A79A016-3166-48D6-871D-9E431AAE471D}" srcOrd="1" destOrd="0" presId="urn:microsoft.com/office/officeart/2024/3/layout/hArchList1"/>
    <dgm:cxn modelId="{A141D295-138B-43FB-A4A3-6CB0D9809100}" type="presParOf" srcId="{62EA62D8-7B1B-4CA2-A981-3C568485B6C1}" destId="{EB1CDFE3-130B-4862-9094-EE071A5D4FD6}" srcOrd="2" destOrd="0" presId="urn:microsoft.com/office/officeart/2024/3/layout/hArchList1"/>
    <dgm:cxn modelId="{A2D98707-9C5D-439B-A370-5E8768686950}" type="presParOf" srcId="{EB1CDFE3-130B-4862-9094-EE071A5D4FD6}" destId="{5C392C46-CAA5-4B8F-A7E5-355DD1B22238}" srcOrd="0" destOrd="0" presId="urn:microsoft.com/office/officeart/2024/3/layout/hArchList1"/>
    <dgm:cxn modelId="{8F00AEAD-CE7A-4F30-846D-923D3828DE57}" type="presParOf" srcId="{EB1CDFE3-130B-4862-9094-EE071A5D4FD6}" destId="{B40CCDF2-0709-40EA-A37A-A1663FA2177F}" srcOrd="1" destOrd="0" presId="urn:microsoft.com/office/officeart/2024/3/layout/hArchList1"/>
    <dgm:cxn modelId="{02F0A225-6EE4-49A4-835F-F16E59BB9FA0}" type="presParOf" srcId="{62EA62D8-7B1B-4CA2-A981-3C568485B6C1}" destId="{78F2A187-6A07-46B7-BF9A-A737ED00D220}" srcOrd="3" destOrd="0" presId="urn:microsoft.com/office/officeart/2024/3/layout/hArchList1"/>
    <dgm:cxn modelId="{864A9F05-53B0-4A32-9A66-27F03B9EAD58}" type="presParOf" srcId="{62EA62D8-7B1B-4CA2-A981-3C568485B6C1}" destId="{B4A53F5D-0306-4981-AEBF-0C0FB7DEB732}" srcOrd="4" destOrd="0" presId="urn:microsoft.com/office/officeart/2024/3/layout/hArchList1"/>
    <dgm:cxn modelId="{5830A456-B953-4E8F-85F9-6F97F8F47BF3}" type="presParOf" srcId="{B4A53F5D-0306-4981-AEBF-0C0FB7DEB732}" destId="{E9E81324-ECCB-48CE-8F0C-488318C40DB0}" srcOrd="0" destOrd="0" presId="urn:microsoft.com/office/officeart/2024/3/layout/hArchList1"/>
    <dgm:cxn modelId="{15216FF6-67E0-4954-BA10-51801F85C889}" type="presParOf" srcId="{B4A53F5D-0306-4981-AEBF-0C0FB7DEB732}" destId="{9C88CAB0-0D8D-4EA9-877A-617DD8105F0D}"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409BC2-B68C-4913-81E2-7E28C9DD580A}">
      <dsp:nvSpPr>
        <dsp:cNvPr id="0" name=""/>
        <dsp:cNvSpPr/>
      </dsp:nvSpPr>
      <dsp:spPr>
        <a:xfrm>
          <a:off x="0" y="0"/>
          <a:ext cx="3377565" cy="32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Understanding Loops</a:t>
          </a:r>
        </a:p>
      </dsp:txBody>
      <dsp:txXfrm>
        <a:off x="0" y="0"/>
        <a:ext cx="3377565" cy="320182"/>
      </dsp:txXfrm>
    </dsp:sp>
    <dsp:sp modelId="{639ECDD3-27AE-4FB5-BEBD-C5F15BC7C630}">
      <dsp:nvSpPr>
        <dsp:cNvPr id="0" name=""/>
        <dsp:cNvSpPr/>
      </dsp:nvSpPr>
      <dsp:spPr>
        <a:xfrm>
          <a:off x="0" y="320182"/>
          <a:ext cx="3377565" cy="213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We enhanced our knowledge of loops and their role in creating dynamic game functionality.</a:t>
          </a:r>
        </a:p>
      </dsp:txBody>
      <dsp:txXfrm>
        <a:off x="0" y="320182"/>
        <a:ext cx="3377565" cy="2135895"/>
      </dsp:txXfrm>
    </dsp:sp>
    <dsp:sp modelId="{5C392C46-CAA5-4B8F-A7E5-355DD1B22238}">
      <dsp:nvSpPr>
        <dsp:cNvPr id="0" name=""/>
        <dsp:cNvSpPr/>
      </dsp:nvSpPr>
      <dsp:spPr>
        <a:xfrm>
          <a:off x="3715321" y="0"/>
          <a:ext cx="3377565" cy="32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Advancing Game Development</a:t>
          </a:r>
        </a:p>
      </dsp:txBody>
      <dsp:txXfrm>
        <a:off x="3715321" y="0"/>
        <a:ext cx="3377565" cy="320182"/>
      </dsp:txXfrm>
    </dsp:sp>
    <dsp:sp modelId="{B40CCDF2-0709-40EA-A37A-A1663FA2177F}">
      <dsp:nvSpPr>
        <dsp:cNvPr id="0" name=""/>
        <dsp:cNvSpPr/>
      </dsp:nvSpPr>
      <dsp:spPr>
        <a:xfrm>
          <a:off x="3715321" y="320182"/>
          <a:ext cx="3377565" cy="213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Developed an adventure game that incorporates interactive and engaging experiences for players.</a:t>
          </a:r>
        </a:p>
      </dsp:txBody>
      <dsp:txXfrm>
        <a:off x="3715321" y="320182"/>
        <a:ext cx="3377565" cy="2135895"/>
      </dsp:txXfrm>
    </dsp:sp>
    <dsp:sp modelId="{E9E81324-ECCB-48CE-8F0C-488318C40DB0}">
      <dsp:nvSpPr>
        <dsp:cNvPr id="0" name=""/>
        <dsp:cNvSpPr/>
      </dsp:nvSpPr>
      <dsp:spPr>
        <a:xfrm>
          <a:off x="7430643" y="0"/>
          <a:ext cx="3377565" cy="3201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Teamwork and Project Skills</a:t>
          </a:r>
        </a:p>
      </dsp:txBody>
      <dsp:txXfrm>
        <a:off x="7430643" y="0"/>
        <a:ext cx="3377565" cy="320182"/>
      </dsp:txXfrm>
    </dsp:sp>
    <dsp:sp modelId="{9C88CAB0-0D8D-4EA9-877A-617DD8105F0D}">
      <dsp:nvSpPr>
        <dsp:cNvPr id="0" name=""/>
        <dsp:cNvSpPr/>
      </dsp:nvSpPr>
      <dsp:spPr>
        <a:xfrm>
          <a:off x="7430643" y="320182"/>
          <a:ext cx="3377565" cy="21358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Improved collaboration and project management skills essential for successful game creation.</a:t>
          </a:r>
        </a:p>
      </dsp:txBody>
      <dsp:txXfrm>
        <a:off x="7430643" y="320182"/>
        <a:ext cx="3377565" cy="2135895"/>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1C1043-9200-4637-97A7-485993FA4098}" type="datetimeFigureOut">
              <a:rPr lang="en-US" smtClean="0"/>
              <a:t>7/5/2025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E48EC0-88E4-43B9-B2B2-99B8EC26C837}" type="slidenum">
              <a:rPr lang="en-US" smtClean="0"/>
              <a:t>‹#›</a:t>
            </a:fld>
            <a:endParaRPr lang="en-US"/>
          </a:p>
        </p:txBody>
      </p:sp>
    </p:spTree>
    <p:extLst>
      <p:ext uri="{BB962C8B-B14F-4D97-AF65-F5344CB8AC3E}">
        <p14:creationId xmlns:p14="http://schemas.microsoft.com/office/powerpoint/2010/main" val="3579358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In this session, we will explore the fundamentals of loops and repetition in Python, building on prior knowledge of conditionals and logic. We will also apply these concepts to enhance our adventure game, introducing more complex mechanics and player interactions.
</a:t>
            </a:r>
          </a:p>
        </p:txBody>
      </p:sp>
      <p:sp>
        <p:nvSpPr>
          <p:cNvPr id="4" name="Slide Number Placeholder 3"/>
          <p:cNvSpPr>
            <a:spLocks noGrp="1"/>
          </p:cNvSpPr>
          <p:nvPr>
            <p:ph type="sldNum" sz="quarter" idx="5"/>
          </p:nvPr>
        </p:nvSpPr>
        <p:spPr/>
        <p:txBody>
          <a:bodyPr/>
          <a:lstStyle/>
          <a:p>
            <a:fld id="{FAECD7CC-C359-441A-84C5-D2B8EDB7D3CA}" type="slidenum">
              <a:rPr lang="en-US" smtClean="0"/>
              <a:t>1</a:t>
            </a:fld>
            <a:endParaRPr lang="en-US"/>
          </a:p>
        </p:txBody>
      </p:sp>
    </p:spTree>
    <p:extLst>
      <p:ext uri="{BB962C8B-B14F-4D97-AF65-F5344CB8AC3E}">
        <p14:creationId xmlns:p14="http://schemas.microsoft.com/office/powerpoint/2010/main" val="2999697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https://microsofteur-my.sharepoint.com/personal/mamadiallo_microsoft_com/Documents/Documents/BAM/Slides/Week%201/Session%202.pdf
 Create stories where user decisions influence the narrative flow and outcomes.
</a:t>
            </a:r>
          </a:p>
          <a:p>
            <a:r>
              <a:rPr lang="en-US"/>
              <a:t>
Core Game Mechanics
 • Incorporate variables to track player status and inventory
Image source: Microsoft 365 content library
</a:t>
            </a:r>
          </a:p>
        </p:txBody>
      </p:sp>
      <p:sp>
        <p:nvSpPr>
          <p:cNvPr id="4" name="Slide Number Placeholder 3"/>
          <p:cNvSpPr>
            <a:spLocks noGrp="1"/>
          </p:cNvSpPr>
          <p:nvPr>
            <p:ph type="sldNum" sz="quarter" idx="5"/>
          </p:nvPr>
        </p:nvSpPr>
        <p:spPr/>
        <p:txBody>
          <a:bodyPr/>
          <a:lstStyle/>
          <a:p>
            <a:fld id="{FAECD7CC-C359-441A-84C5-D2B8EDB7D3CA}" type="slidenum">
              <a:rPr lang="en-US" smtClean="0"/>
              <a:t>10</a:t>
            </a:fld>
            <a:endParaRPr lang="en-US"/>
          </a:p>
        </p:txBody>
      </p:sp>
    </p:spTree>
    <p:extLst>
      <p:ext uri="{BB962C8B-B14F-4D97-AF65-F5344CB8AC3E}">
        <p14:creationId xmlns:p14="http://schemas.microsoft.com/office/powerpoint/2010/main" val="3669104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https://microsofteur-my.sharepoint.com/personal/mamadiallo_microsoft_com/Documents/Documents/BAM/Slides/Week%201/Session%202.pdf,https://microsofteur-my.sharepoint.com/personal/mamadiallo_microsoft_com/Documents/Documents/BAM/Slides/Week%201/Session-1.pdf
Completing the Second Problem: Expanding Game Mechanics, Implementing Loops for Player Interaction and Multiple Endings
</a:t>
            </a:r>
          </a:p>
        </p:txBody>
      </p:sp>
      <p:sp>
        <p:nvSpPr>
          <p:cNvPr id="4" name="Slide Number Placeholder 3"/>
          <p:cNvSpPr>
            <a:spLocks noGrp="1"/>
          </p:cNvSpPr>
          <p:nvPr>
            <p:ph type="sldNum" sz="quarter" idx="5"/>
          </p:nvPr>
        </p:nvSpPr>
        <p:spPr/>
        <p:txBody>
          <a:bodyPr/>
          <a:lstStyle/>
          <a:p>
            <a:fld id="{FAECD7CC-C359-441A-84C5-D2B8EDB7D3CA}" type="slidenum">
              <a:rPr lang="en-US" smtClean="0"/>
              <a:t>11</a:t>
            </a:fld>
            <a:endParaRPr lang="en-US"/>
          </a:p>
        </p:txBody>
      </p:sp>
    </p:spTree>
    <p:extLst>
      <p:ext uri="{BB962C8B-B14F-4D97-AF65-F5344CB8AC3E}">
        <p14:creationId xmlns:p14="http://schemas.microsoft.com/office/powerpoint/2010/main" val="541238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https://microsofteur-my.sharepoint.com/personal/mamadiallo_microsoft_com/Documents/Documents/BAM/Slides/Week%201/Session%202.pdf,https://microsofteur-my.sharepoint.com/personal/mamadiallo_microsoft_com/Documents/Documents/BAM/Slides/Week%201/Session-1.pdf
 • Developing a Text-Based Adventure Game
 Implement core game mechanics using Python, including functions and control flow to manage scenarios.
 • Create multiple endings based on player decisions
</a:t>
            </a:r>
          </a:p>
        </p:txBody>
      </p:sp>
      <p:sp>
        <p:nvSpPr>
          <p:cNvPr id="4" name="Slide Number Placeholder 3"/>
          <p:cNvSpPr>
            <a:spLocks noGrp="1"/>
          </p:cNvSpPr>
          <p:nvPr>
            <p:ph type="sldNum" sz="quarter" idx="5"/>
          </p:nvPr>
        </p:nvSpPr>
        <p:spPr/>
        <p:txBody>
          <a:bodyPr/>
          <a:lstStyle/>
          <a:p>
            <a:fld id="{FAECD7CC-C359-441A-84C5-D2B8EDB7D3CA}" type="slidenum">
              <a:rPr lang="en-US" smtClean="0"/>
              <a:t>12</a:t>
            </a:fld>
            <a:endParaRPr lang="en-US"/>
          </a:p>
        </p:txBody>
      </p:sp>
    </p:spTree>
    <p:extLst>
      <p:ext uri="{BB962C8B-B14F-4D97-AF65-F5344CB8AC3E}">
        <p14:creationId xmlns:p14="http://schemas.microsoft.com/office/powerpoint/2010/main" val="429066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https://microsofteur-my.sharepoint.com/personal/mamadiallo_microsoft_com/Documents/Documents/BAM/Slides/Week%201/Session%202.pdf,https://microsofteur-my.sharepoint.com/personal/mamadiallo_microsoft_com/Documents/Documents/BAM/Slides/Week%201/Session-1.pdf
 Create diverse game endings based on player decisions, enhancing replayability and engagement.
</a:t>
            </a:r>
          </a:p>
          <a:p>
            <a:r>
              <a:rPr lang="en-US"/>
              <a:t>
Game Design: Interactive </a:t>
            </a:r>
          </a:p>
          <a:p>
            <a:r>
              <a:rPr lang="en-US"/>
              <a:t>
Story and User Choices
 Craft a short and engaging welcome message to greet players at game start and set the tone.
Image source: Microsoft 365 content library
</a:t>
            </a:r>
          </a:p>
        </p:txBody>
      </p:sp>
      <p:sp>
        <p:nvSpPr>
          <p:cNvPr id="4" name="Slide Number Placeholder 3"/>
          <p:cNvSpPr>
            <a:spLocks noGrp="1"/>
          </p:cNvSpPr>
          <p:nvPr>
            <p:ph type="sldNum" sz="quarter" idx="5"/>
          </p:nvPr>
        </p:nvSpPr>
        <p:spPr/>
        <p:txBody>
          <a:bodyPr/>
          <a:lstStyle/>
          <a:p>
            <a:fld id="{FAECD7CC-C359-441A-84C5-D2B8EDB7D3CA}" type="slidenum">
              <a:rPr lang="en-US" smtClean="0"/>
              <a:t>13</a:t>
            </a:fld>
            <a:endParaRPr lang="en-US"/>
          </a:p>
        </p:txBody>
      </p:sp>
    </p:spTree>
    <p:extLst>
      <p:ext uri="{BB962C8B-B14F-4D97-AF65-F5344CB8AC3E}">
        <p14:creationId xmlns:p14="http://schemas.microsoft.com/office/powerpoint/2010/main" val="36740869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https://microsofteur-my.sharepoint.com/personal/mamadiallo_microsoft_com/Documents/Documents/BAM/Slides/Week%201/Session%202.pdf
Tracking Progress and Pushing Changes to GitHub, Collaborating with Teammates and Reviewing Code
</a:t>
            </a:r>
          </a:p>
        </p:txBody>
      </p:sp>
      <p:sp>
        <p:nvSpPr>
          <p:cNvPr id="4" name="Slide Number Placeholder 3"/>
          <p:cNvSpPr>
            <a:spLocks noGrp="1"/>
          </p:cNvSpPr>
          <p:nvPr>
            <p:ph type="sldNum" sz="quarter" idx="5"/>
          </p:nvPr>
        </p:nvSpPr>
        <p:spPr/>
        <p:txBody>
          <a:bodyPr/>
          <a:lstStyle/>
          <a:p>
            <a:fld id="{FAECD7CC-C359-441A-84C5-D2B8EDB7D3CA}" type="slidenum">
              <a:rPr lang="en-US" smtClean="0"/>
              <a:t>14</a:t>
            </a:fld>
            <a:endParaRPr lang="en-US"/>
          </a:p>
        </p:txBody>
      </p:sp>
    </p:spTree>
    <p:extLst>
      <p:ext uri="{BB962C8B-B14F-4D97-AF65-F5344CB8AC3E}">
        <p14:creationId xmlns:p14="http://schemas.microsoft.com/office/powerpoint/2010/main" val="2956415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https://microsofteur-my.sharepoint.com/personal/mamadiallo_microsoft_com/Documents/Documents/BAM/Slides/Week%201/Session%202.pdf
</a:t>
            </a:r>
          </a:p>
          <a:p>
            <a:r>
              <a:rPr lang="en-US"/>
              <a:t>
Commit Updates
 Save changes locally by committing updates to keep track of progress and maintain history.
</a:t>
            </a:r>
          </a:p>
          <a:p>
            <a:r>
              <a:rPr lang="en-US"/>
              <a:t>
Push to Remote Repository
 Push committed changes to a remote repository like GitHub to share work with collaborators.
</a:t>
            </a:r>
          </a:p>
        </p:txBody>
      </p:sp>
      <p:sp>
        <p:nvSpPr>
          <p:cNvPr id="4" name="Slide Number Placeholder 3"/>
          <p:cNvSpPr>
            <a:spLocks noGrp="1"/>
          </p:cNvSpPr>
          <p:nvPr>
            <p:ph type="sldNum" sz="quarter" idx="5"/>
          </p:nvPr>
        </p:nvSpPr>
        <p:spPr/>
        <p:txBody>
          <a:bodyPr/>
          <a:lstStyle/>
          <a:p>
            <a:fld id="{FAECD7CC-C359-441A-84C5-D2B8EDB7D3CA}" type="slidenum">
              <a:rPr lang="en-US" smtClean="0"/>
              <a:t>15</a:t>
            </a:fld>
            <a:endParaRPr lang="en-US"/>
          </a:p>
        </p:txBody>
      </p:sp>
    </p:spTree>
    <p:extLst>
      <p:ext uri="{BB962C8B-B14F-4D97-AF65-F5344CB8AC3E}">
        <p14:creationId xmlns:p14="http://schemas.microsoft.com/office/powerpoint/2010/main" val="42326504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https://microsofteur-my.sharepoint.com/personal/mamadiallo_microsoft_com/Documents/Documents/BAM/Slides/Week%201/Session%202.pdf
</a:t>
            </a:r>
          </a:p>
          <a:p>
            <a:r>
              <a:rPr lang="en-US"/>
              <a:t>
Create a PR
 Propose your changes to the main branch with a detailed description.
 Add teammate
 Include a teammate as collaborator or reviewer.
 Request review
 Ask your team for feedback to ensure quality.
</a:t>
            </a:r>
          </a:p>
        </p:txBody>
      </p:sp>
      <p:sp>
        <p:nvSpPr>
          <p:cNvPr id="4" name="Slide Number Placeholder 3"/>
          <p:cNvSpPr>
            <a:spLocks noGrp="1"/>
          </p:cNvSpPr>
          <p:nvPr>
            <p:ph type="sldNum" sz="quarter" idx="5"/>
          </p:nvPr>
        </p:nvSpPr>
        <p:spPr/>
        <p:txBody>
          <a:bodyPr/>
          <a:lstStyle/>
          <a:p>
            <a:fld id="{FAECD7CC-C359-441A-84C5-D2B8EDB7D3CA}" type="slidenum">
              <a:rPr lang="en-US" smtClean="0"/>
              <a:t>16</a:t>
            </a:fld>
            <a:endParaRPr lang="en-US"/>
          </a:p>
        </p:txBody>
      </p:sp>
    </p:spTree>
    <p:extLst>
      <p:ext uri="{BB962C8B-B14F-4D97-AF65-F5344CB8AC3E}">
        <p14:creationId xmlns:p14="http://schemas.microsoft.com/office/powerpoint/2010/main" val="40372403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ECD7CC-C359-441A-84C5-D2B8EDB7D3CA}" type="slidenum">
              <a:rPr lang="en-US" smtClean="0"/>
              <a:t>17</a:t>
            </a:fld>
            <a:endParaRPr lang="en-US"/>
          </a:p>
        </p:txBody>
      </p:sp>
    </p:spTree>
    <p:extLst>
      <p:ext uri="{BB962C8B-B14F-4D97-AF65-F5344CB8AC3E}">
        <p14:creationId xmlns:p14="http://schemas.microsoft.com/office/powerpoint/2010/main" val="3012927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We will begin with a recap of conditionals and logic in Python. Next, we'll dive into loops, their necessity, and syntax. Then, we'll see how loops are applied in game development, followed by our capstone project where we advance the adventure game. Finally, we'll cover project workflow and collaboration techniques.
Image source: Microsoft 365 content library
</a:t>
            </a:r>
          </a:p>
        </p:txBody>
      </p:sp>
      <p:sp>
        <p:nvSpPr>
          <p:cNvPr id="4" name="Slide Number Placeholder 3"/>
          <p:cNvSpPr>
            <a:spLocks noGrp="1"/>
          </p:cNvSpPr>
          <p:nvPr>
            <p:ph type="sldNum" sz="quarter" idx="5"/>
          </p:nvPr>
        </p:nvSpPr>
        <p:spPr/>
        <p:txBody>
          <a:bodyPr/>
          <a:lstStyle/>
          <a:p>
            <a:fld id="{FAECD7CC-C359-441A-84C5-D2B8EDB7D3CA}" type="slidenum">
              <a:rPr lang="en-US" smtClean="0"/>
              <a:t>2</a:t>
            </a:fld>
            <a:endParaRPr lang="en-US"/>
          </a:p>
        </p:txBody>
      </p:sp>
    </p:spTree>
    <p:extLst>
      <p:ext uri="{BB962C8B-B14F-4D97-AF65-F5344CB8AC3E}">
        <p14:creationId xmlns:p14="http://schemas.microsoft.com/office/powerpoint/2010/main" val="2440838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https://microsofteur-my.sharepoint.com/personal/mamadiallo_microsoft_com/Documents/Documents/BAM/Slides/Week%201/Session%202.pdf,https://microsofteur-my.sharepoint.com/personal/mamadiallo_microsoft_com/Documents/Documents/BAM/Slides/Week%201/Session-1.pdf
Review of Control Flow and Decision Making
</a:t>
            </a:r>
          </a:p>
        </p:txBody>
      </p:sp>
      <p:sp>
        <p:nvSpPr>
          <p:cNvPr id="4" name="Slide Number Placeholder 3"/>
          <p:cNvSpPr>
            <a:spLocks noGrp="1"/>
          </p:cNvSpPr>
          <p:nvPr>
            <p:ph type="sldNum" sz="quarter" idx="5"/>
          </p:nvPr>
        </p:nvSpPr>
        <p:spPr/>
        <p:txBody>
          <a:bodyPr/>
          <a:lstStyle/>
          <a:p>
            <a:fld id="{FAECD7CC-C359-441A-84C5-D2B8EDB7D3CA}" type="slidenum">
              <a:rPr lang="en-US" smtClean="0"/>
              <a:t>3</a:t>
            </a:fld>
            <a:endParaRPr lang="en-US"/>
          </a:p>
        </p:txBody>
      </p:sp>
    </p:spTree>
    <p:extLst>
      <p:ext uri="{BB962C8B-B14F-4D97-AF65-F5344CB8AC3E}">
        <p14:creationId xmlns:p14="http://schemas.microsoft.com/office/powerpoint/2010/main" val="4135941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https://microsofteur-my.sharepoint.com/personal/mamadiallo_microsoft_com/Documents/Documents/BAM/Slides/Week%201/Session%202.pdf,https://microsofteur-my.sharepoint.com/personal/mamadiallo_microsoft_com/Documents/Documents/BAM/Slides/Week%201/Session-1.pdf
</a:t>
            </a:r>
          </a:p>
          <a:p>
            <a:r>
              <a:rPr lang="en-US"/>
              <a:t>
Functions and Control Flow
 Use functions and control structures to navigate different game scenarios effectively.
 • Use functions and control flow to navigate scenarios
Image source: Microsoft 365 content library
</a:t>
            </a:r>
          </a:p>
        </p:txBody>
      </p:sp>
      <p:sp>
        <p:nvSpPr>
          <p:cNvPr id="4" name="Slide Number Placeholder 3"/>
          <p:cNvSpPr>
            <a:spLocks noGrp="1"/>
          </p:cNvSpPr>
          <p:nvPr>
            <p:ph type="sldNum" sz="quarter" idx="5"/>
          </p:nvPr>
        </p:nvSpPr>
        <p:spPr/>
        <p:txBody>
          <a:bodyPr/>
          <a:lstStyle/>
          <a:p>
            <a:fld id="{FAECD7CC-C359-441A-84C5-D2B8EDB7D3CA}" type="slidenum">
              <a:rPr lang="en-US" smtClean="0"/>
              <a:t>4</a:t>
            </a:fld>
            <a:endParaRPr lang="en-US"/>
          </a:p>
        </p:txBody>
      </p:sp>
    </p:spTree>
    <p:extLst>
      <p:ext uri="{BB962C8B-B14F-4D97-AF65-F5344CB8AC3E}">
        <p14:creationId xmlns:p14="http://schemas.microsoft.com/office/powerpoint/2010/main" val="15161293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https://microsofteur-my.sharepoint.com/personal/mamadiallo_microsoft_com/Documents/Documents/BAM/Slides/Week%201/Session%202.pdf
Understanding the Need for Repetition in Code, Types of Loops in Python and Their Syntax
</a:t>
            </a:r>
          </a:p>
        </p:txBody>
      </p:sp>
      <p:sp>
        <p:nvSpPr>
          <p:cNvPr id="4" name="Slide Number Placeholder 3"/>
          <p:cNvSpPr>
            <a:spLocks noGrp="1"/>
          </p:cNvSpPr>
          <p:nvPr>
            <p:ph type="sldNum" sz="quarter" idx="5"/>
          </p:nvPr>
        </p:nvSpPr>
        <p:spPr/>
        <p:txBody>
          <a:bodyPr/>
          <a:lstStyle/>
          <a:p>
            <a:fld id="{FAECD7CC-C359-441A-84C5-D2B8EDB7D3CA}" type="slidenum">
              <a:rPr lang="en-US" smtClean="0"/>
              <a:t>5</a:t>
            </a:fld>
            <a:endParaRPr lang="en-US"/>
          </a:p>
        </p:txBody>
      </p:sp>
    </p:spTree>
    <p:extLst>
      <p:ext uri="{BB962C8B-B14F-4D97-AF65-F5344CB8AC3E}">
        <p14:creationId xmlns:p14="http://schemas.microsoft.com/office/powerpoint/2010/main" val="4404222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https://microsofteur-my.sharepoint.com/personal/mamadiallo_microsoft_com/Documents/Documents/BAM/Slides/Week%201/Session%202.pdf
</a:t>
            </a:r>
          </a:p>
          <a:p>
            <a:r>
              <a:rPr lang="en-US"/>
              <a:t>
Learning programming concepts through practical coding projects
</a:t>
            </a:r>
          </a:p>
          <a:p>
            <a:r>
              <a:rPr lang="en-US"/>
              <a:t>
• Introduction to Problem Solving and Basic Algorithms
</a:t>
            </a:r>
          </a:p>
          <a:p>
            <a:r>
              <a:rPr lang="en-US"/>
              <a:t>
Python Game Mechanics
Image source: Microsoft 365 content library
</a:t>
            </a:r>
          </a:p>
        </p:txBody>
      </p:sp>
      <p:sp>
        <p:nvSpPr>
          <p:cNvPr id="4" name="Slide Number Placeholder 3"/>
          <p:cNvSpPr>
            <a:spLocks noGrp="1"/>
          </p:cNvSpPr>
          <p:nvPr>
            <p:ph type="sldNum" sz="quarter" idx="5"/>
          </p:nvPr>
        </p:nvSpPr>
        <p:spPr/>
        <p:txBody>
          <a:bodyPr/>
          <a:lstStyle/>
          <a:p>
            <a:fld id="{FAECD7CC-C359-441A-84C5-D2B8EDB7D3CA}" type="slidenum">
              <a:rPr lang="en-US" smtClean="0"/>
              <a:t>6</a:t>
            </a:fld>
            <a:endParaRPr lang="en-US"/>
          </a:p>
        </p:txBody>
      </p:sp>
    </p:spTree>
    <p:extLst>
      <p:ext uri="{BB962C8B-B14F-4D97-AF65-F5344CB8AC3E}">
        <p14:creationId xmlns:p14="http://schemas.microsoft.com/office/powerpoint/2010/main" val="34003511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https://microsofteur-my.sharepoint.com/personal/mamadiallo_microsoft_com/Documents/Documents/BAM/Slides/Week%201/Session%202.pdf
 Implement fundamental game functions using Python programming language.
 Develop a Python program for basic arithmetic operations that prompts for two numbers and an operation, then displays the result.
Image source: Microsoft 365 content library
</a:t>
            </a:r>
          </a:p>
        </p:txBody>
      </p:sp>
      <p:sp>
        <p:nvSpPr>
          <p:cNvPr id="4" name="Slide Number Placeholder 3"/>
          <p:cNvSpPr>
            <a:spLocks noGrp="1"/>
          </p:cNvSpPr>
          <p:nvPr>
            <p:ph type="sldNum" sz="quarter" idx="5"/>
          </p:nvPr>
        </p:nvSpPr>
        <p:spPr/>
        <p:txBody>
          <a:bodyPr/>
          <a:lstStyle/>
          <a:p>
            <a:fld id="{FAECD7CC-C359-441A-84C5-D2B8EDB7D3CA}" type="slidenum">
              <a:rPr lang="en-US" smtClean="0"/>
              <a:t>7</a:t>
            </a:fld>
            <a:endParaRPr lang="en-US"/>
          </a:p>
        </p:txBody>
      </p:sp>
    </p:spTree>
    <p:extLst>
      <p:ext uri="{BB962C8B-B14F-4D97-AF65-F5344CB8AC3E}">
        <p14:creationId xmlns:p14="http://schemas.microsoft.com/office/powerpoint/2010/main" val="14183227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https://microsofteur-my.sharepoint.com/personal/mamadiallo_microsoft_com/Documents/Documents/BAM/Slides/Week%201/Session%202.pdf
Using Loops to Manage Game Scenarios and Player Choices, Examples: Looping Through Game Events and Player Actions
</a:t>
            </a:r>
          </a:p>
        </p:txBody>
      </p:sp>
      <p:sp>
        <p:nvSpPr>
          <p:cNvPr id="4" name="Slide Number Placeholder 3"/>
          <p:cNvSpPr>
            <a:spLocks noGrp="1"/>
          </p:cNvSpPr>
          <p:nvPr>
            <p:ph type="sldNum" sz="quarter" idx="5"/>
          </p:nvPr>
        </p:nvSpPr>
        <p:spPr/>
        <p:txBody>
          <a:bodyPr/>
          <a:lstStyle/>
          <a:p>
            <a:fld id="{FAECD7CC-C359-441A-84C5-D2B8EDB7D3CA}" type="slidenum">
              <a:rPr lang="en-US" smtClean="0"/>
              <a:t>8</a:t>
            </a:fld>
            <a:endParaRPr lang="en-US"/>
          </a:p>
        </p:txBody>
      </p:sp>
    </p:spTree>
    <p:extLst>
      <p:ext uri="{BB962C8B-B14F-4D97-AF65-F5344CB8AC3E}">
        <p14:creationId xmlns:p14="http://schemas.microsoft.com/office/powerpoint/2010/main" val="6795431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
This slide references information from the following file: https://microsofteur-my.sharepoint.com/personal/mamadiallo_microsoft_com/Documents/Documents/BAM/Slides/Week%201/Session%202.pdf
</a:t>
            </a:r>
          </a:p>
          <a:p>
            <a:r>
              <a:rPr lang="en-US"/>
              <a:t>
Player Status Tracking
 Use variables effectively to track player status and inventory throughout the game.
</a:t>
            </a:r>
          </a:p>
          <a:p>
            <a:r>
              <a:rPr lang="en-US"/>
              <a:t>
Variables for Tracking
 Employ variables to monitor player status, inventory, and game progress.
</a:t>
            </a:r>
          </a:p>
        </p:txBody>
      </p:sp>
      <p:sp>
        <p:nvSpPr>
          <p:cNvPr id="4" name="Slide Number Placeholder 3"/>
          <p:cNvSpPr>
            <a:spLocks noGrp="1"/>
          </p:cNvSpPr>
          <p:nvPr>
            <p:ph type="sldNum" sz="quarter" idx="5"/>
          </p:nvPr>
        </p:nvSpPr>
        <p:spPr/>
        <p:txBody>
          <a:bodyPr/>
          <a:lstStyle/>
          <a:p>
            <a:fld id="{FAECD7CC-C359-441A-84C5-D2B8EDB7D3CA}" type="slidenum">
              <a:rPr lang="en-US" smtClean="0"/>
              <a:t>9</a:t>
            </a:fld>
            <a:endParaRPr lang="en-US"/>
          </a:p>
        </p:txBody>
      </p:sp>
    </p:spTree>
    <p:extLst>
      <p:ext uri="{BB962C8B-B14F-4D97-AF65-F5344CB8AC3E}">
        <p14:creationId xmlns:p14="http://schemas.microsoft.com/office/powerpoint/2010/main" val="797001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7/5/2025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635617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7/5/2025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54074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7/5/2025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479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7/5/2025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887341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7/5/2025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9078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7/5/2025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61543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7/5/2025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92932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7/5/2025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47200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7/5/2025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21727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7/5/2025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2224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7/5/2025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993861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7/5/2025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35048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926563-8966-1F5C-E0F8-4ADB50030D63}"/>
              </a:ext>
            </a:extLst>
          </p:cNvPr>
          <p:cNvSpPr>
            <a:spLocks noGrp="1"/>
          </p:cNvSpPr>
          <p:nvPr>
            <p:ph type="ctrTitle"/>
          </p:nvPr>
        </p:nvSpPr>
        <p:spPr>
          <a:xfrm>
            <a:off x="1946564" y="1249217"/>
            <a:ext cx="8298873" cy="2258284"/>
          </a:xfrm>
        </p:spPr>
        <p:txBody>
          <a:bodyPr anchor="b">
            <a:normAutofit/>
          </a:bodyPr>
          <a:lstStyle/>
          <a:p>
            <a:pPr algn="ctr">
              <a:lnSpc>
                <a:spcPct val="90000"/>
              </a:lnSpc>
            </a:pPr>
            <a:r>
              <a:rPr lang="en-US" sz="5100"/>
              <a:t>Session 3: Loops, Repetition, and Advancing the Adventure Game</a:t>
            </a:r>
          </a:p>
        </p:txBody>
      </p:sp>
      <p:sp>
        <p:nvSpPr>
          <p:cNvPr id="3" name="Subtitle 2">
            <a:extLst>
              <a:ext uri="{FF2B5EF4-FFF2-40B4-BE49-F238E27FC236}">
                <a16:creationId xmlns:a16="http://schemas.microsoft.com/office/drawing/2014/main" id="{806AC57A-DDD8-54D1-2A3E-94D6159F8C2B}"/>
              </a:ext>
            </a:extLst>
          </p:cNvPr>
          <p:cNvSpPr>
            <a:spLocks noGrp="1"/>
          </p:cNvSpPr>
          <p:nvPr>
            <p:ph type="subTitle" idx="1"/>
          </p:nvPr>
        </p:nvSpPr>
        <p:spPr>
          <a:xfrm>
            <a:off x="1946564" y="4490100"/>
            <a:ext cx="8298873" cy="1282843"/>
          </a:xfrm>
        </p:spPr>
        <p:txBody>
          <a:bodyPr anchor="t">
            <a:normAutofit/>
          </a:bodyPr>
          <a:lstStyle/>
          <a:p>
            <a:pPr algn="ctr"/>
            <a:r>
              <a:rPr lang="en-US" sz="2400"/>
              <a:t>Understanding Python loops to enhance game mechanics</a:t>
            </a:r>
          </a:p>
        </p:txBody>
      </p:sp>
      <p:cxnSp>
        <p:nvCxnSpPr>
          <p:cNvPr id="10" name="Straight Connector 9">
            <a:extLst>
              <a:ext uri="{FF2B5EF4-FFF2-40B4-BE49-F238E27FC236}">
                <a16:creationId xmlns:a16="http://schemas.microsoft.com/office/drawing/2014/main" id="{5E10C1D6-7EDE-467F-89EA-E0244EB6238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0240" y="4290504"/>
            <a:ext cx="73152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531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E39706-7533-63F4-4E34-DCF635C3F29D}"/>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2300" dirty="0"/>
              <a:t>Examples: Looping Through Game Events and Player Actions</a:t>
            </a:r>
          </a:p>
        </p:txBody>
      </p:sp>
      <p:pic>
        <p:nvPicPr>
          <p:cNvPr id="5" name="Content Placeholder 4" descr="Power bank sharing system">
            <a:extLst>
              <a:ext uri="{FF2B5EF4-FFF2-40B4-BE49-F238E27FC236}">
                <a16:creationId xmlns:a16="http://schemas.microsoft.com/office/drawing/2014/main" id="{2C678984-AC45-45EC-BDCB-F7F2F4D699C5}"/>
              </a:ext>
            </a:extLst>
          </p:cNvPr>
          <p:cNvPicPr>
            <a:picLocks noGrp="1" noChangeAspect="1"/>
          </p:cNvPicPr>
          <p:nvPr>
            <p:ph sz="half" idx="1"/>
          </p:nvPr>
        </p:nvPicPr>
        <p:blipFill>
          <a:blip r:embed="rId3"/>
          <a:srcRect l="10819" r="6177" b="2"/>
          <a:stretch>
            <a:fillRect/>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01A235B5-998E-4393-C953-12D20C21FD16}"/>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None/>
            </a:pPr>
            <a:r>
              <a:rPr lang="en-US" sz="1400" b="1"/>
              <a:t>User-Driven Narrative</a:t>
            </a:r>
          </a:p>
          <a:p>
            <a:pPr marL="0" lvl="1" indent="0">
              <a:buNone/>
            </a:pPr>
            <a:r>
              <a:rPr lang="en-US" sz="1400"/>
              <a:t>User decisions dynamically influence the story's direction and multiple possible outcomes.</a:t>
            </a:r>
          </a:p>
          <a:p>
            <a:pPr marL="0" indent="0">
              <a:spcBef>
                <a:spcPts val="2500"/>
              </a:spcBef>
              <a:buNone/>
            </a:pPr>
            <a:r>
              <a:rPr lang="en-US" sz="1400" b="1"/>
              <a:t>Tracking Player Status</a:t>
            </a:r>
          </a:p>
          <a:p>
            <a:pPr marL="0" lvl="1" indent="0">
              <a:buNone/>
            </a:pPr>
            <a:r>
              <a:rPr lang="en-US" sz="1400"/>
              <a:t>Variables are used to monitor player status, inventory, and progression throughout the game.</a:t>
            </a:r>
          </a:p>
        </p:txBody>
      </p:sp>
    </p:spTree>
    <p:extLst>
      <p:ext uri="{BB962C8B-B14F-4D97-AF65-F5344CB8AC3E}">
        <p14:creationId xmlns:p14="http://schemas.microsoft.com/office/powerpoint/2010/main" val="2344689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F4126ECE-32A4-D34C-F740-095A7EA84207}"/>
              </a:ext>
            </a:extLst>
          </p:cNvPr>
          <p:cNvSpPr>
            <a:spLocks noGrp="1"/>
          </p:cNvSpPr>
          <p:nvPr>
            <p:ph type="ctrTitle"/>
          </p:nvPr>
        </p:nvSpPr>
        <p:spPr>
          <a:xfrm>
            <a:off x="559219" y="1115844"/>
            <a:ext cx="7680960" cy="4631911"/>
          </a:xfrm>
        </p:spPr>
        <p:txBody>
          <a:bodyPr anchor="b">
            <a:normAutofit/>
          </a:bodyPr>
          <a:lstStyle/>
          <a:p>
            <a:r>
              <a:rPr lang="en-US" sz="6500" dirty="0"/>
              <a:t>Capstone Project: Advancing the Adventure Game</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52219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BBD99D-3BD8-0D13-76F7-4316CF679232}"/>
              </a:ext>
            </a:extLst>
          </p:cNvPr>
          <p:cNvSpPr>
            <a:spLocks noGrp="1"/>
          </p:cNvSpPr>
          <p:nvPr>
            <p:ph type="title"/>
          </p:nvPr>
        </p:nvSpPr>
        <p:spPr>
          <a:xfrm>
            <a:off x="7269904" y="914400"/>
            <a:ext cx="4261104" cy="1097280"/>
          </a:xfrm>
        </p:spPr>
        <p:txBody>
          <a:bodyPr vert="horz" lIns="91440" tIns="45720" rIns="91440" bIns="45720" rtlCol="0" anchor="t">
            <a:normAutofit/>
          </a:bodyPr>
          <a:lstStyle/>
          <a:p>
            <a:pPr>
              <a:lnSpc>
                <a:spcPct val="90000"/>
              </a:lnSpc>
            </a:pPr>
            <a:r>
              <a:rPr lang="en-US" sz="2300"/>
              <a:t>Completing the Second Problem: Expanding Game Mechanics</a:t>
            </a:r>
          </a:p>
        </p:txBody>
      </p:sp>
      <p:pic>
        <p:nvPicPr>
          <p:cNvPr id="5" name="Content Placeholder 4">
            <a:extLst>
              <a:ext uri="{FF2B5EF4-FFF2-40B4-BE49-F238E27FC236}">
                <a16:creationId xmlns:a16="http://schemas.microsoft.com/office/drawing/2014/main" id="{C2A223A6-46BC-4687-BC80-367B28585B97}"/>
              </a:ext>
            </a:extLst>
          </p:cNvPr>
          <p:cNvPicPr>
            <a:picLocks noGrp="1" noChangeAspect="1"/>
          </p:cNvPicPr>
          <p:nvPr>
            <p:ph sz="half" idx="1"/>
            <p:extLst>
              <p:ext uri="{E7BDC344-281C-4309-B0C6-D0EE65EED2A8}">
                <p202:designPr xmlns:p202="http://schemas.microsoft.com/office/powerpoint/2020/02/main">
                  <p202:designTagLst>
                    <p202:designTag name="ARCH:1:CLS" val="ConstrainedImage"/>
                    <p202:designTag name="ARCH:1:VSVAR" val="Large"/>
                  </p202:designTagLst>
                </p202:designPr>
              </p:ext>
            </p:extLst>
          </p:nvPr>
        </p:nvPicPr>
        <p:blipFill>
          <a:blip r:embed="rId3"/>
          <a:srcRect r="30050" b="-2"/>
          <a:stretch>
            <a:fillRect/>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DDF5FC54-A320-404C-96D9-4190A243DFE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69905" y="2176036"/>
            <a:ext cx="4261104" cy="4121887"/>
          </a:xfrm>
        </p:spPr>
        <p:txBody>
          <a:bodyPr>
            <a:normAutofit/>
          </a:bodyPr>
          <a:lstStyle/>
          <a:p>
            <a:pPr marL="0" indent="0">
              <a:spcBef>
                <a:spcPts val="2500"/>
              </a:spcBef>
              <a:buNone/>
            </a:pPr>
            <a:r>
              <a:rPr lang="en-US" sz="1400" b="1"/>
              <a:t>Core Game Mechanics</a:t>
            </a:r>
          </a:p>
          <a:p>
            <a:pPr marL="0" lvl="1" indent="0">
              <a:buNone/>
            </a:pPr>
            <a:r>
              <a:rPr lang="en-US" sz="1400"/>
              <a:t>Implement essential game mechanics using Python functions and control flow for scenario management.</a:t>
            </a:r>
          </a:p>
          <a:p>
            <a:pPr marL="0" indent="0">
              <a:spcBef>
                <a:spcPts val="2500"/>
              </a:spcBef>
              <a:buNone/>
            </a:pPr>
            <a:r>
              <a:rPr lang="en-US" sz="1400" b="1"/>
              <a:t>Multiple Endings</a:t>
            </a:r>
          </a:p>
          <a:p>
            <a:pPr marL="0" lvl="1" indent="0">
              <a:buNone/>
            </a:pPr>
            <a:r>
              <a:rPr lang="en-US" sz="1400"/>
              <a:t>Design the game to have multiple endings driven by player choices and decisions.</a:t>
            </a:r>
          </a:p>
        </p:txBody>
      </p:sp>
    </p:spTree>
    <p:extLst>
      <p:ext uri="{BB962C8B-B14F-4D97-AF65-F5344CB8AC3E}">
        <p14:creationId xmlns:p14="http://schemas.microsoft.com/office/powerpoint/2010/main" val="26460825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1631DE-95FD-B006-4B56-66707A51E481}"/>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a:t>Implementing Loops for Player Interaction and Multiple Endings</a:t>
            </a:r>
          </a:p>
        </p:txBody>
      </p:sp>
      <p:sp>
        <p:nvSpPr>
          <p:cNvPr id="4" name="Content Placeholder 3">
            <a:extLst>
              <a:ext uri="{FF2B5EF4-FFF2-40B4-BE49-F238E27FC236}">
                <a16:creationId xmlns:a16="http://schemas.microsoft.com/office/drawing/2014/main" id="{6D56C667-7291-3BD4-616E-9217FA9357E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a:t>Multiple Endings Creation</a:t>
            </a:r>
          </a:p>
          <a:p>
            <a:pPr marL="0" lvl="1" indent="0">
              <a:buNone/>
            </a:pPr>
            <a:r>
              <a:rPr lang="en-US" sz="1400"/>
              <a:t>Design diverse game endings driven by player decisions to boost replayability and engagement.</a:t>
            </a:r>
          </a:p>
          <a:p>
            <a:pPr marL="0" indent="0">
              <a:spcBef>
                <a:spcPts val="2500"/>
              </a:spcBef>
              <a:buNone/>
            </a:pPr>
            <a:r>
              <a:rPr lang="en-US" sz="1400" b="1"/>
              <a:t>Player Interaction Loops</a:t>
            </a:r>
          </a:p>
          <a:p>
            <a:pPr marL="0" lvl="1" indent="0">
              <a:buNone/>
            </a:pPr>
            <a:r>
              <a:rPr lang="en-US" sz="1400"/>
              <a:t>Use loops to create dynamic player interactions that influence game outcomes and narrative flow.</a:t>
            </a:r>
          </a:p>
          <a:p>
            <a:pPr marL="0" indent="0">
              <a:spcBef>
                <a:spcPts val="2500"/>
              </a:spcBef>
              <a:buNone/>
            </a:pPr>
            <a:r>
              <a:rPr lang="en-US" sz="1400" b="1"/>
              <a:t>Welcome Message Design</a:t>
            </a:r>
          </a:p>
          <a:p>
            <a:pPr marL="0" lvl="1" indent="0">
              <a:buNone/>
            </a:pPr>
            <a:r>
              <a:rPr lang="en-US" sz="1400"/>
              <a:t>Craft a short, engaging welcome message to set the tone and greet players at game start.</a:t>
            </a:r>
          </a:p>
        </p:txBody>
      </p:sp>
      <p:pic>
        <p:nvPicPr>
          <p:cNvPr id="5" name="Content Placeholder 4" descr="Businessman walking in virtual reality display">
            <a:extLst>
              <a:ext uri="{FF2B5EF4-FFF2-40B4-BE49-F238E27FC236}">
                <a16:creationId xmlns:a16="http://schemas.microsoft.com/office/drawing/2014/main" id="{6C835D28-C1D7-4EA2-8B9E-87D2E3114D2C}"/>
              </a:ext>
            </a:extLst>
          </p:cNvPr>
          <p:cNvPicPr>
            <a:picLocks noGrp="1" noChangeAspect="1"/>
          </p:cNvPicPr>
          <p:nvPr>
            <p:ph sz="half" idx="1"/>
          </p:nvPr>
        </p:nvPicPr>
        <p:blipFill>
          <a:blip r:embed="rId3"/>
          <a:srcRect l="33916" r="19730" b="-2"/>
          <a:stretch>
            <a:fillRect/>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18694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B3B0006B-0A8E-FA71-96F4-EBC6BDD9388E}"/>
              </a:ext>
            </a:extLst>
          </p:cNvPr>
          <p:cNvSpPr>
            <a:spLocks noGrp="1"/>
          </p:cNvSpPr>
          <p:nvPr>
            <p:ph type="ctrTitle"/>
          </p:nvPr>
        </p:nvSpPr>
        <p:spPr>
          <a:xfrm>
            <a:off x="559219" y="1115844"/>
            <a:ext cx="7680960" cy="4631911"/>
          </a:xfrm>
        </p:spPr>
        <p:txBody>
          <a:bodyPr anchor="b">
            <a:normAutofit/>
          </a:bodyPr>
          <a:lstStyle/>
          <a:p>
            <a:r>
              <a:rPr lang="en-US" sz="6500"/>
              <a:t>Project Workflow and Collaboration</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07795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063F27BC-7079-4FF7-8F7C-ABC82FA3C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6FD76E-BCD0-CE94-C437-F000224F44BE}"/>
              </a:ext>
            </a:extLst>
          </p:cNvPr>
          <p:cNvSpPr>
            <a:spLocks noGrp="1"/>
          </p:cNvSpPr>
          <p:nvPr>
            <p:ph type="title"/>
          </p:nvPr>
        </p:nvSpPr>
        <p:spPr>
          <a:xfrm>
            <a:off x="640080" y="1371601"/>
            <a:ext cx="4297680" cy="1789608"/>
          </a:xfrm>
        </p:spPr>
        <p:txBody>
          <a:bodyPr vert="horz" lIns="91440" tIns="45720" rIns="91440" bIns="45720" rtlCol="0" anchor="t">
            <a:normAutofit/>
          </a:bodyPr>
          <a:lstStyle/>
          <a:p>
            <a:pPr>
              <a:lnSpc>
                <a:spcPct val="90000"/>
              </a:lnSpc>
            </a:pPr>
            <a:r>
              <a:rPr lang="en-US" dirty="0"/>
              <a:t>Tracking Progress and Pushing Changes to GitHub</a:t>
            </a:r>
          </a:p>
        </p:txBody>
      </p:sp>
      <p:cxnSp>
        <p:nvCxnSpPr>
          <p:cNvPr id="14" name="Straight Connector 13">
            <a:extLst>
              <a:ext uri="{FF2B5EF4-FFF2-40B4-BE49-F238E27FC236}">
                <a16:creationId xmlns:a16="http://schemas.microsoft.com/office/drawing/2014/main" id="{40BBF191-9CC8-4313-B1CA-8DF1A53AE4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622E6364-EA03-4293-948B-A4DCE87BF166}"/>
              </a:ext>
            </a:extLst>
          </p:cNvPr>
          <p:cNvPicPr>
            <a:picLocks noGrp="1" noChangeAspect="1"/>
          </p:cNvPicPr>
          <p:nvPr>
            <p:ph sz="half" idx="1"/>
            <p:extLst>
              <p:ext uri="{E7BDC344-281C-4309-B0C6-D0EE65EED2A8}">
                <p202:designPr xmlns:p202="http://schemas.microsoft.com/office/powerpoint/2020/02/main">
                  <p202:designTagLst>
                    <p202:designTag name="ARCH:1:CLS" val="ConstrainedImage"/>
                    <p202:designTag name="ARCH:1:VSVAR" val="Large"/>
                  </p202:designTagLst>
                </p202:designPr>
              </p:ext>
            </p:extLst>
          </p:nvPr>
        </p:nvPicPr>
        <p:blipFill>
          <a:blip r:embed="rId3"/>
          <a:stretch>
            <a:fillRect/>
          </a:stretch>
        </p:blipFill>
        <p:spPr>
          <a:xfrm>
            <a:off x="716280" y="3921626"/>
            <a:ext cx="4224528" cy="2376297"/>
          </a:xfrm>
          <a:prstGeom prst="rect">
            <a:avLst/>
          </a:prstGeom>
        </p:spPr>
      </p:pic>
      <p:sp>
        <p:nvSpPr>
          <p:cNvPr id="4" name="Content Placeholder 3">
            <a:extLst>
              <a:ext uri="{FF2B5EF4-FFF2-40B4-BE49-F238E27FC236}">
                <a16:creationId xmlns:a16="http://schemas.microsoft.com/office/drawing/2014/main" id="{4AAF2E93-7190-1B2D-6E6A-3FD4175FD96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371601"/>
            <a:ext cx="5888736" cy="4926323"/>
          </a:xfrm>
        </p:spPr>
        <p:txBody>
          <a:bodyPr>
            <a:normAutofit/>
          </a:bodyPr>
          <a:lstStyle/>
          <a:p>
            <a:pPr marL="0" indent="0">
              <a:spcBef>
                <a:spcPts val="2500"/>
              </a:spcBef>
              <a:buNone/>
            </a:pPr>
            <a:r>
              <a:rPr lang="en-US" sz="1400" b="1" dirty="0"/>
              <a:t>Commit Updates Locally</a:t>
            </a:r>
          </a:p>
          <a:p>
            <a:pPr marL="0" lvl="1" indent="0">
              <a:buNone/>
            </a:pPr>
            <a:r>
              <a:rPr lang="en-US" sz="1400" dirty="0"/>
              <a:t>Save changes locally by committing updates to track progress and maintain version history.</a:t>
            </a:r>
          </a:p>
          <a:p>
            <a:pPr marL="0" indent="0">
              <a:spcBef>
                <a:spcPts val="2500"/>
              </a:spcBef>
              <a:buNone/>
            </a:pPr>
            <a:r>
              <a:rPr lang="en-US" sz="1400" b="1" dirty="0"/>
              <a:t>Push to Remote Repository</a:t>
            </a:r>
          </a:p>
          <a:p>
            <a:pPr marL="0" lvl="1" indent="0">
              <a:buNone/>
            </a:pPr>
            <a:r>
              <a:rPr lang="en-US" sz="1400" dirty="0"/>
              <a:t>Push committed changes to a remote repository like GitHub to share work with collaborators.</a:t>
            </a:r>
          </a:p>
        </p:txBody>
      </p:sp>
    </p:spTree>
    <p:extLst>
      <p:ext uri="{BB962C8B-B14F-4D97-AF65-F5344CB8AC3E}">
        <p14:creationId xmlns:p14="http://schemas.microsoft.com/office/powerpoint/2010/main" val="25829227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F71272-56FF-0ED9-389C-6BA283ABF850}"/>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a:t>Collaborating with Teammates and Reviewing Code</a:t>
            </a:r>
          </a:p>
        </p:txBody>
      </p:sp>
      <p:pic>
        <p:nvPicPr>
          <p:cNvPr id="5" name="Content Placeholder 4">
            <a:extLst>
              <a:ext uri="{FF2B5EF4-FFF2-40B4-BE49-F238E27FC236}">
                <a16:creationId xmlns:a16="http://schemas.microsoft.com/office/drawing/2014/main" id="{A5DF7192-9254-4164-B555-FE8F57A5A76B}"/>
              </a:ext>
            </a:extLst>
          </p:cNvPr>
          <p:cNvPicPr>
            <a:picLocks noGrp="1" noChangeAspect="1"/>
          </p:cNvPicPr>
          <p:nvPr>
            <p:ph sz="half" idx="1"/>
            <p:extLst>
              <p:ext uri="{E7BDC344-281C-4309-B0C6-D0EE65EED2A8}">
                <p202:designPr xmlns:p202="http://schemas.microsoft.com/office/powerpoint/2020/02/main">
                  <p202:designTagLst>
                    <p202:designTag name="ARCH:1:CLS" val="ConstrainedImage"/>
                    <p202:designTag name="ARCH:1:VSVAR" val="Large"/>
                  </p202:designTagLst>
                </p202:designPr>
              </p:ext>
            </p:extLst>
          </p:nvPr>
        </p:nvPicPr>
        <p:blipFill>
          <a:blip r:embed="rId3"/>
          <a:srcRect l="6868" r="46726" b="-2"/>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4F46F5C-E3CB-EC49-7BB7-A27DA51BACB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spcBef>
                <a:spcPts val="2500"/>
              </a:spcBef>
              <a:buNone/>
            </a:pPr>
            <a:r>
              <a:rPr lang="en-US" sz="1400" b="1" dirty="0"/>
              <a:t>Create a Pull Request</a:t>
            </a:r>
          </a:p>
          <a:p>
            <a:pPr marL="0" lvl="1" indent="0">
              <a:buNone/>
            </a:pPr>
            <a:r>
              <a:rPr lang="en-US" sz="1400" dirty="0"/>
              <a:t>Propose your code changes to the main branch with a clear and detailed description.</a:t>
            </a:r>
          </a:p>
          <a:p>
            <a:pPr marL="0" indent="0">
              <a:spcBef>
                <a:spcPts val="2500"/>
              </a:spcBef>
              <a:buNone/>
            </a:pPr>
            <a:r>
              <a:rPr lang="en-US" sz="1400" b="1" dirty="0"/>
              <a:t>Add Teammate as Reviewer</a:t>
            </a:r>
          </a:p>
          <a:p>
            <a:pPr marL="0" lvl="1" indent="0">
              <a:buNone/>
            </a:pPr>
            <a:r>
              <a:rPr lang="en-US" sz="1400" dirty="0"/>
              <a:t>Include a teammate as a collaborator or reviewer to contribute to the code review process.</a:t>
            </a:r>
          </a:p>
          <a:p>
            <a:pPr marL="0" indent="0">
              <a:spcBef>
                <a:spcPts val="2500"/>
              </a:spcBef>
              <a:buNone/>
            </a:pPr>
            <a:r>
              <a:rPr lang="en-US" sz="1400" b="1" dirty="0"/>
              <a:t>Request Team Review</a:t>
            </a:r>
          </a:p>
          <a:p>
            <a:pPr marL="0" lvl="1" indent="0">
              <a:buNone/>
            </a:pPr>
            <a:r>
              <a:rPr lang="en-US" sz="1400" dirty="0"/>
              <a:t>Ask your team for feedback to ensure code quality and consistency before merging.</a:t>
            </a:r>
          </a:p>
        </p:txBody>
      </p:sp>
    </p:spTree>
    <p:extLst>
      <p:ext uri="{BB962C8B-B14F-4D97-AF65-F5344CB8AC3E}">
        <p14:creationId xmlns:p14="http://schemas.microsoft.com/office/powerpoint/2010/main" val="41799829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7CE2F217-4AA9-4BBE-5454-794C1FACCDD7}"/>
              </a:ext>
            </a:extLst>
          </p:cNvPr>
          <p:cNvSpPr>
            <a:spLocks noGrp="1"/>
          </p:cNvSpPr>
          <p:nvPr>
            <p:ph type="title"/>
          </p:nvPr>
        </p:nvSpPr>
        <p:spPr>
          <a:xfrm>
            <a:off x="640079" y="1572768"/>
            <a:ext cx="8162176" cy="1406993"/>
          </a:xfrm>
        </p:spPr>
        <p:txBody>
          <a:bodyPr anchor="b">
            <a:normAutofit/>
          </a:bodyPr>
          <a:lstStyle/>
          <a:p>
            <a:r>
              <a:rPr lang="en-US" sz="6000"/>
              <a:t>Conclusion</a:t>
            </a:r>
          </a:p>
        </p:txBody>
      </p:sp>
      <p:graphicFrame>
        <p:nvGraphicFramePr>
          <p:cNvPr id="11" name="Content Placeholder 2">
            <a:extLst>
              <a:ext uri="{FF2B5EF4-FFF2-40B4-BE49-F238E27FC236}">
                <a16:creationId xmlns:a16="http://schemas.microsoft.com/office/drawing/2014/main" id="{C20C3128-D4A1-566B-ECAB-95D690332F8B}"/>
              </a:ext>
            </a:extLst>
          </p:cNvPr>
          <p:cNvGraphicFramePr>
            <a:graphicFrameLocks noGrp="1"/>
          </p:cNvGraphicFramePr>
          <p:nvPr>
            <p:ph idx="1"/>
            <p:extLst>
              <p:ext uri="{D42A27DB-BD31-4B8C-83A1-F6EECF244321}">
                <p14:modId xmlns:p14="http://schemas.microsoft.com/office/powerpoint/2010/main" val="828636223"/>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640078" y="3593592"/>
          <a:ext cx="10808208" cy="2514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10" name="Straight Connector 9">
            <a:extLst>
              <a:ext uri="{FF2B5EF4-FFF2-40B4-BE49-F238E27FC236}">
                <a16:creationId xmlns:a16="http://schemas.microsoft.com/office/drawing/2014/main" id="{F21FC8CC-145C-8745-889B-6521F9CCB6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3256965"/>
            <a:ext cx="978862"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924186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AF85D5-6602-36DA-C67C-EA927056C5AF}"/>
              </a:ext>
            </a:extLst>
          </p:cNvPr>
          <p:cNvSpPr>
            <a:spLocks noGrp="1"/>
          </p:cNvSpPr>
          <p:nvPr>
            <p:ph type="title"/>
          </p:nvPr>
        </p:nvSpPr>
        <p:spPr>
          <a:xfrm>
            <a:off x="7269904" y="914400"/>
            <a:ext cx="4261104" cy="1097280"/>
          </a:xfrm>
        </p:spPr>
        <p:txBody>
          <a:bodyPr vert="horz" lIns="91440" tIns="45720" rIns="91440" bIns="45720" rtlCol="0" anchor="t">
            <a:normAutofit/>
          </a:bodyPr>
          <a:lstStyle/>
          <a:p>
            <a:r>
              <a:rPr lang="en-US" sz="3600"/>
              <a:t>Session 3 Agenda</a:t>
            </a:r>
          </a:p>
        </p:txBody>
      </p:sp>
      <p:pic>
        <p:nvPicPr>
          <p:cNvPr id="5" name="Content Placeholder 4" descr="Continent - Geographic Area, 4K Resolution, Abstract, Animation - Moving Image, Binary Code">
            <a:extLst>
              <a:ext uri="{FF2B5EF4-FFF2-40B4-BE49-F238E27FC236}">
                <a16:creationId xmlns:a16="http://schemas.microsoft.com/office/drawing/2014/main" id="{CB46FEC9-1C4E-4A59-AD80-ACE338409129}"/>
              </a:ext>
            </a:extLst>
          </p:cNvPr>
          <p:cNvPicPr>
            <a:picLocks noGrp="1" noChangeAspect="1"/>
          </p:cNvPicPr>
          <p:nvPr>
            <p:ph sz="half" idx="1"/>
          </p:nvPr>
        </p:nvPicPr>
        <p:blipFill>
          <a:blip r:embed="rId3"/>
          <a:srcRect l="4269" r="25781" b="-2"/>
          <a:stretch>
            <a:fillRect/>
          </a:stretch>
        </p:blipFill>
        <p:spPr>
          <a:xfrm>
            <a:off x="-1" y="914399"/>
            <a:ext cx="6657255"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157CCB58-C1AD-D1DD-BC07-ECA101FE4AE7}"/>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7269905" y="2176036"/>
            <a:ext cx="4261104" cy="4121887"/>
          </a:xfrm>
        </p:spPr>
        <p:txBody>
          <a:bodyPr vert="horz" lIns="91440" tIns="45720" rIns="91440" bIns="45720" rtlCol="0">
            <a:normAutofit/>
          </a:bodyPr>
          <a:lstStyle/>
          <a:p>
            <a:pPr>
              <a:lnSpc>
                <a:spcPct val="110000"/>
              </a:lnSpc>
            </a:pPr>
            <a:r>
              <a:rPr lang="en-US" dirty="0"/>
              <a:t>Recap: Conditionals &amp; Logic in Python</a:t>
            </a:r>
          </a:p>
          <a:p>
            <a:pPr>
              <a:lnSpc>
                <a:spcPct val="110000"/>
              </a:lnSpc>
            </a:pPr>
            <a:r>
              <a:rPr lang="en-US" dirty="0"/>
              <a:t>Introduction to Loops and Repetition</a:t>
            </a:r>
          </a:p>
          <a:p>
            <a:pPr>
              <a:lnSpc>
                <a:spcPct val="110000"/>
              </a:lnSpc>
            </a:pPr>
            <a:r>
              <a:rPr lang="en-US" dirty="0"/>
              <a:t>Applying Loops in Game Development</a:t>
            </a:r>
          </a:p>
          <a:p>
            <a:pPr>
              <a:lnSpc>
                <a:spcPct val="110000"/>
              </a:lnSpc>
            </a:pPr>
            <a:r>
              <a:rPr lang="en-US" dirty="0"/>
              <a:t>Capstone Project: Advancing the Adventure Game</a:t>
            </a:r>
          </a:p>
          <a:p>
            <a:pPr>
              <a:lnSpc>
                <a:spcPct val="110000"/>
              </a:lnSpc>
            </a:pPr>
            <a:r>
              <a:rPr lang="en-US" dirty="0"/>
              <a:t>Project Workflow and Collaboration</a:t>
            </a:r>
          </a:p>
        </p:txBody>
      </p:sp>
    </p:spTree>
    <p:extLst>
      <p:ext uri="{BB962C8B-B14F-4D97-AF65-F5344CB8AC3E}">
        <p14:creationId xmlns:p14="http://schemas.microsoft.com/office/powerpoint/2010/main" val="36920226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73ED46CC-E025-2E1A-B00B-C89B8184EBE4}"/>
              </a:ext>
            </a:extLst>
          </p:cNvPr>
          <p:cNvSpPr>
            <a:spLocks noGrp="1"/>
          </p:cNvSpPr>
          <p:nvPr>
            <p:ph type="ctrTitle"/>
          </p:nvPr>
        </p:nvSpPr>
        <p:spPr>
          <a:xfrm>
            <a:off x="559219" y="1115844"/>
            <a:ext cx="7680960" cy="4631911"/>
          </a:xfrm>
        </p:spPr>
        <p:txBody>
          <a:bodyPr anchor="b">
            <a:normAutofit/>
          </a:bodyPr>
          <a:lstStyle/>
          <a:p>
            <a:r>
              <a:rPr lang="en-US" sz="6500"/>
              <a:t>Recap: Conditionals &amp; Logic in Python</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15368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00C883-3C23-53AF-9226-1B7B9ED7BA03}"/>
              </a:ext>
            </a:extLst>
          </p:cNvPr>
          <p:cNvSpPr>
            <a:spLocks noGrp="1"/>
          </p:cNvSpPr>
          <p:nvPr>
            <p:ph type="title"/>
          </p:nvPr>
        </p:nvSpPr>
        <p:spPr>
          <a:xfrm>
            <a:off x="5029200" y="914400"/>
            <a:ext cx="6501810" cy="1097280"/>
          </a:xfrm>
        </p:spPr>
        <p:txBody>
          <a:bodyPr vert="horz" lIns="91440" tIns="45720" rIns="91440" bIns="45720" rtlCol="0" anchor="t">
            <a:normAutofit/>
          </a:bodyPr>
          <a:lstStyle/>
          <a:p>
            <a:pPr>
              <a:lnSpc>
                <a:spcPct val="90000"/>
              </a:lnSpc>
            </a:pPr>
            <a:r>
              <a:rPr lang="en-US" sz="3400" dirty="0"/>
              <a:t>Review of Control Flow and Decision Making</a:t>
            </a:r>
          </a:p>
        </p:txBody>
      </p:sp>
      <p:pic>
        <p:nvPicPr>
          <p:cNvPr id="5" name="Content Placeholder 4" descr="Female drawing flow chart">
            <a:extLst>
              <a:ext uri="{FF2B5EF4-FFF2-40B4-BE49-F238E27FC236}">
                <a16:creationId xmlns:a16="http://schemas.microsoft.com/office/drawing/2014/main" id="{481FC1D6-AAE1-4F4F-ADB6-255504CB9E34}"/>
              </a:ext>
            </a:extLst>
          </p:cNvPr>
          <p:cNvPicPr>
            <a:picLocks noGrp="1" noChangeAspect="1"/>
          </p:cNvPicPr>
          <p:nvPr>
            <p:ph sz="half" idx="1"/>
          </p:nvPr>
        </p:nvPicPr>
        <p:blipFill>
          <a:blip r:embed="rId3"/>
          <a:srcRect l="21301" r="24663" b="-1"/>
          <a:stretch>
            <a:fillRect/>
          </a:stretch>
        </p:blipFill>
        <p:spPr>
          <a:xfrm>
            <a:off x="20" y="914399"/>
            <a:ext cx="4416532" cy="5353523"/>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069CA6D-CAA2-CD70-301E-6353D0A78D6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029200" y="2176036"/>
            <a:ext cx="6501810" cy="4121885"/>
          </a:xfrm>
        </p:spPr>
        <p:txBody>
          <a:bodyPr>
            <a:normAutofit/>
          </a:bodyPr>
          <a:lstStyle/>
          <a:p>
            <a:pPr marL="0" indent="0" algn="l" rtl="0" eaLnBrk="1" latinLnBrk="0" hangingPunct="1">
              <a:lnSpc>
                <a:spcPct val="120000"/>
              </a:lnSpc>
              <a:spcBef>
                <a:spcPts val="500"/>
              </a:spcBef>
              <a:buNone/>
            </a:pPr>
            <a:r>
              <a:rPr lang="en-US" sz="1400" b="1" dirty="0">
                <a:solidFill>
                  <a:srgbClr val="000000"/>
                </a:solidFill>
                <a:effectLst/>
                <a:latin typeface="Grandview Display" panose="020B0502040204020203" pitchFamily="34" charset="0"/>
              </a:rPr>
              <a:t>Control Flow Concepts</a:t>
            </a:r>
            <a:endParaRPr lang="en-US" sz="1400" dirty="0">
              <a:solidFill>
                <a:srgbClr val="000000"/>
              </a:solidFill>
              <a:effectLst/>
              <a:latin typeface="Grandview Display" panose="020B0502040204020203" pitchFamily="34" charset="0"/>
            </a:endParaRPr>
          </a:p>
          <a:p>
            <a:pPr marL="0" indent="0" algn="l" rtl="0" eaLnBrk="1" latinLnBrk="0" hangingPunct="1">
              <a:lnSpc>
                <a:spcPct val="120000"/>
              </a:lnSpc>
              <a:spcBef>
                <a:spcPts val="500"/>
              </a:spcBef>
              <a:buNone/>
            </a:pPr>
            <a:r>
              <a:rPr lang="en-US" sz="1400" dirty="0">
                <a:solidFill>
                  <a:srgbClr val="000000"/>
                </a:solidFill>
                <a:effectLst/>
                <a:latin typeface="Grandview Display" panose="020B0502040204020203" pitchFamily="34" charset="0"/>
              </a:rPr>
              <a:t>Control flow structures guide program execution through decisions and loops based on conditions.</a:t>
            </a:r>
          </a:p>
          <a:p>
            <a:pPr marL="0" indent="0" algn="l" rtl="0" eaLnBrk="1" latinLnBrk="0" hangingPunct="1">
              <a:lnSpc>
                <a:spcPct val="120000"/>
              </a:lnSpc>
              <a:spcBef>
                <a:spcPts val="500"/>
              </a:spcBef>
              <a:buNone/>
            </a:pPr>
            <a:endParaRPr lang="en-US" sz="1400" dirty="0">
              <a:solidFill>
                <a:srgbClr val="000000"/>
              </a:solidFill>
              <a:effectLst/>
              <a:latin typeface="Grandview Display" panose="020B0502040204020203" pitchFamily="34" charset="0"/>
            </a:endParaRPr>
          </a:p>
          <a:p>
            <a:pPr marL="0" indent="0" algn="l" rtl="0" eaLnBrk="1" latinLnBrk="0" hangingPunct="1">
              <a:lnSpc>
                <a:spcPct val="120000"/>
              </a:lnSpc>
              <a:spcBef>
                <a:spcPts val="500"/>
              </a:spcBef>
              <a:buNone/>
            </a:pPr>
            <a:r>
              <a:rPr lang="en-US" sz="1400" b="1" dirty="0">
                <a:solidFill>
                  <a:srgbClr val="000000"/>
                </a:solidFill>
                <a:effectLst/>
                <a:latin typeface="Grandview Display" panose="020B0502040204020203" pitchFamily="34" charset="0"/>
              </a:rPr>
              <a:t>Conditional Statements</a:t>
            </a:r>
            <a:br>
              <a:rPr lang="en-US" sz="1400" dirty="0">
                <a:solidFill>
                  <a:srgbClr val="000000"/>
                </a:solidFill>
                <a:effectLst/>
                <a:latin typeface="Grandview Display" panose="020B0502040204020203" pitchFamily="34" charset="0"/>
              </a:rPr>
            </a:br>
            <a:r>
              <a:rPr lang="en-US" sz="1400" dirty="0">
                <a:solidFill>
                  <a:srgbClr val="000000"/>
                </a:solidFill>
                <a:effectLst/>
                <a:latin typeface="Grandview Display" panose="020B0502040204020203" pitchFamily="34" charset="0"/>
              </a:rPr>
              <a:t>These allow the program to choose different paths based on whether a condition is true or false, enabling dynamic decision-making.</a:t>
            </a:r>
          </a:p>
        </p:txBody>
      </p:sp>
    </p:spTree>
    <p:extLst>
      <p:ext uri="{BB962C8B-B14F-4D97-AF65-F5344CB8AC3E}">
        <p14:creationId xmlns:p14="http://schemas.microsoft.com/office/powerpoint/2010/main" val="4516755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0B4D80CB-705D-5A72-8F66-B608BB3C1DDC}"/>
              </a:ext>
            </a:extLst>
          </p:cNvPr>
          <p:cNvSpPr>
            <a:spLocks noGrp="1"/>
          </p:cNvSpPr>
          <p:nvPr>
            <p:ph type="ctrTitle"/>
          </p:nvPr>
        </p:nvSpPr>
        <p:spPr>
          <a:xfrm>
            <a:off x="559219" y="1115844"/>
            <a:ext cx="7680960" cy="4631911"/>
          </a:xfrm>
        </p:spPr>
        <p:txBody>
          <a:bodyPr anchor="b">
            <a:normAutofit/>
          </a:bodyPr>
          <a:lstStyle/>
          <a:p>
            <a:r>
              <a:rPr lang="en-US" sz="6500"/>
              <a:t>Introduction to Loops and Repetition</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18316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9292990-06B8-BFDC-DD13-5B0744E9660D}"/>
              </a:ext>
            </a:extLst>
          </p:cNvPr>
          <p:cNvSpPr>
            <a:spLocks noGrp="1"/>
          </p:cNvSpPr>
          <p:nvPr>
            <p:ph type="title"/>
          </p:nvPr>
        </p:nvSpPr>
        <p:spPr>
          <a:xfrm>
            <a:off x="640080" y="914400"/>
            <a:ext cx="6291472" cy="1097280"/>
          </a:xfrm>
        </p:spPr>
        <p:txBody>
          <a:bodyPr vert="horz" lIns="91440" tIns="45720" rIns="91440" bIns="45720" rtlCol="0" anchor="t">
            <a:normAutofit/>
          </a:bodyPr>
          <a:lstStyle/>
          <a:p>
            <a:pPr>
              <a:lnSpc>
                <a:spcPct val="90000"/>
              </a:lnSpc>
            </a:pPr>
            <a:r>
              <a:rPr lang="en-US" sz="3400" dirty="0"/>
              <a:t>Understanding the Need for Repetition in Code</a:t>
            </a:r>
          </a:p>
        </p:txBody>
      </p:sp>
      <p:sp>
        <p:nvSpPr>
          <p:cNvPr id="4" name="Content Placeholder 3">
            <a:extLst>
              <a:ext uri="{FF2B5EF4-FFF2-40B4-BE49-F238E27FC236}">
                <a16:creationId xmlns:a16="http://schemas.microsoft.com/office/drawing/2014/main" id="{A6B82693-237F-2B74-C86F-FA61F9B1BA5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80" y="2176036"/>
            <a:ext cx="6291472" cy="4123944"/>
          </a:xfrm>
        </p:spPr>
        <p:txBody>
          <a:bodyPr>
            <a:normAutofit/>
          </a:bodyPr>
          <a:lstStyle/>
          <a:p>
            <a:pPr marL="0" indent="0">
              <a:spcBef>
                <a:spcPts val="2500"/>
              </a:spcBef>
              <a:buNone/>
            </a:pPr>
            <a:r>
              <a:rPr lang="en-US" sz="1400" b="1" dirty="0"/>
              <a:t>Practical Coding Projects</a:t>
            </a:r>
          </a:p>
          <a:p>
            <a:pPr marL="0" lvl="1" indent="0">
              <a:buNone/>
            </a:pPr>
            <a:r>
              <a:rPr lang="en-US" sz="1400" dirty="0"/>
              <a:t>Hands-on projects help reinforce programming concepts effectively through repetition and practice.</a:t>
            </a:r>
          </a:p>
          <a:p>
            <a:pPr marL="0" indent="0">
              <a:spcBef>
                <a:spcPts val="2500"/>
              </a:spcBef>
              <a:buNone/>
            </a:pPr>
            <a:r>
              <a:rPr lang="en-US" sz="1400" b="1" dirty="0"/>
              <a:t>Problem Solving &amp; Algorithms</a:t>
            </a:r>
          </a:p>
          <a:p>
            <a:pPr marL="0" lvl="1" indent="0">
              <a:buNone/>
            </a:pPr>
            <a:r>
              <a:rPr lang="en-US" sz="1400" dirty="0"/>
              <a:t>Basic algorithms introduce problem solving skills essential for repetitive coding tasks.</a:t>
            </a:r>
          </a:p>
          <a:p>
            <a:pPr marL="0" indent="0">
              <a:spcBef>
                <a:spcPts val="2500"/>
              </a:spcBef>
              <a:buNone/>
            </a:pPr>
            <a:r>
              <a:rPr lang="en-US" sz="1400" b="1" dirty="0"/>
              <a:t>Python Game Mechanics</a:t>
            </a:r>
          </a:p>
          <a:p>
            <a:pPr marL="0" lvl="1" indent="0">
              <a:buNone/>
            </a:pPr>
            <a:r>
              <a:rPr lang="en-US" sz="1400" dirty="0"/>
              <a:t>Game mechanics in Python demonstrate real-world application of repetition in loops and control structures.</a:t>
            </a:r>
          </a:p>
        </p:txBody>
      </p:sp>
      <p:pic>
        <p:nvPicPr>
          <p:cNvPr id="5" name="Content Placeholder 4" descr="digital technology concept">
            <a:extLst>
              <a:ext uri="{FF2B5EF4-FFF2-40B4-BE49-F238E27FC236}">
                <a16:creationId xmlns:a16="http://schemas.microsoft.com/office/drawing/2014/main" id="{59693741-4F03-49F5-9509-685D30C5D0D4}"/>
              </a:ext>
            </a:extLst>
          </p:cNvPr>
          <p:cNvPicPr>
            <a:picLocks noGrp="1" noChangeAspect="1"/>
          </p:cNvPicPr>
          <p:nvPr>
            <p:ph sz="half" idx="1"/>
          </p:nvPr>
        </p:nvPicPr>
        <p:blipFill>
          <a:blip r:embed="rId3"/>
          <a:srcRect l="40240" r="13406" b="-2"/>
          <a:stretch>
            <a:fillRect/>
          </a:stretch>
        </p:blipFill>
        <p:spPr>
          <a:xfrm>
            <a:off x="7776429" y="914400"/>
            <a:ext cx="4414591" cy="5357106"/>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774468" y="6271515"/>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137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726FA2-6941-BA31-01AF-C9D106DDB439}"/>
              </a:ext>
            </a:extLst>
          </p:cNvPr>
          <p:cNvSpPr>
            <a:spLocks noGrp="1"/>
          </p:cNvSpPr>
          <p:nvPr>
            <p:ph type="title"/>
          </p:nvPr>
        </p:nvSpPr>
        <p:spPr>
          <a:xfrm>
            <a:off x="1267061" y="1166391"/>
            <a:ext cx="8848165" cy="670093"/>
          </a:xfrm>
        </p:spPr>
        <p:txBody>
          <a:bodyPr vert="horz" lIns="91440" tIns="45720" rIns="91440" bIns="45720" rtlCol="0" anchor="t">
            <a:normAutofit/>
          </a:bodyPr>
          <a:lstStyle/>
          <a:p>
            <a:pPr>
              <a:lnSpc>
                <a:spcPct val="90000"/>
              </a:lnSpc>
            </a:pPr>
            <a:r>
              <a:rPr lang="en-US" sz="3400" dirty="0"/>
              <a:t>Types of Loops in Python and Their Syntax</a:t>
            </a:r>
          </a:p>
        </p:txBody>
      </p:sp>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441655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2DA53A8-3434-D236-198D-B527C734979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635056" y="1836484"/>
            <a:ext cx="8112173" cy="4121885"/>
          </a:xfrm>
        </p:spPr>
        <p:txBody>
          <a:bodyPr>
            <a:normAutofit/>
          </a:bodyPr>
          <a:lstStyle/>
          <a:p>
            <a:pPr marL="0" indent="0">
              <a:spcBef>
                <a:spcPts val="2500"/>
              </a:spcBef>
              <a:buNone/>
            </a:pPr>
            <a:r>
              <a:rPr lang="en-US" sz="1800" b="1" dirty="0"/>
              <a:t>For Loop in Python</a:t>
            </a:r>
          </a:p>
          <a:p>
            <a:pPr marL="0" lvl="1" indent="0">
              <a:buNone/>
            </a:pPr>
            <a:r>
              <a:rPr lang="en-US" dirty="0"/>
              <a:t>For loops iterate over a sequence such as a list or range, executing code for each item.</a:t>
            </a:r>
          </a:p>
          <a:p>
            <a:pPr marL="0" indent="0">
              <a:spcBef>
                <a:spcPts val="2500"/>
              </a:spcBef>
              <a:buNone/>
            </a:pPr>
            <a:r>
              <a:rPr lang="en-US" sz="1800" b="1" dirty="0"/>
              <a:t>While Loop in Python</a:t>
            </a:r>
          </a:p>
          <a:p>
            <a:pPr marL="0" lvl="1" indent="0">
              <a:buNone/>
            </a:pPr>
            <a:r>
              <a:rPr lang="en-US" dirty="0"/>
              <a:t>While loops execute code repeatedly as long as a condition remains true.</a:t>
            </a:r>
          </a:p>
          <a:p>
            <a:pPr marL="0" indent="0">
              <a:spcBef>
                <a:spcPts val="2500"/>
              </a:spcBef>
              <a:buNone/>
            </a:pPr>
            <a:r>
              <a:rPr lang="en-US" sz="1800" b="1" dirty="0"/>
              <a:t>Basic Arithmetic Program</a:t>
            </a:r>
          </a:p>
          <a:p>
            <a:pPr marL="0" lvl="1" indent="0">
              <a:buNone/>
            </a:pPr>
            <a:r>
              <a:rPr lang="en-US" dirty="0"/>
              <a:t>Python program prompts for two numbers and an operation, then calculates and displays the result.</a:t>
            </a:r>
          </a:p>
        </p:txBody>
      </p:sp>
    </p:spTree>
    <p:extLst>
      <p:ext uri="{BB962C8B-B14F-4D97-AF65-F5344CB8AC3E}">
        <p14:creationId xmlns:p14="http://schemas.microsoft.com/office/powerpoint/2010/main" val="64274012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B9231A-B34B-4A29-A6AC-532E1EE81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9E719672-D341-43B2-DABE-1AE6524CFC9A}"/>
              </a:ext>
            </a:extLst>
          </p:cNvPr>
          <p:cNvSpPr>
            <a:spLocks noGrp="1"/>
          </p:cNvSpPr>
          <p:nvPr>
            <p:ph type="ctrTitle"/>
          </p:nvPr>
        </p:nvSpPr>
        <p:spPr>
          <a:xfrm>
            <a:off x="559219" y="1115844"/>
            <a:ext cx="7680960" cy="4631911"/>
          </a:xfrm>
        </p:spPr>
        <p:txBody>
          <a:bodyPr anchor="b">
            <a:normAutofit/>
          </a:bodyPr>
          <a:lstStyle/>
          <a:p>
            <a:r>
              <a:rPr lang="en-US" sz="6500"/>
              <a:t>Applying Loops in Game Development</a:t>
            </a:r>
          </a:p>
        </p:txBody>
      </p:sp>
      <p:cxnSp>
        <p:nvCxnSpPr>
          <p:cNvPr id="11" name="Straight Connector 10">
            <a:extLst>
              <a:ext uri="{FF2B5EF4-FFF2-40B4-BE49-F238E27FC236}">
                <a16:creationId xmlns:a16="http://schemas.microsoft.com/office/drawing/2014/main" id="{53C0BBAA-A5EC-5D5D-32E6-9F7EA60484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131" y="6268313"/>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86655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5D5A46-90A9-3A84-58D3-C87D84629316}"/>
              </a:ext>
            </a:extLst>
          </p:cNvPr>
          <p:cNvSpPr>
            <a:spLocks noGrp="1"/>
          </p:cNvSpPr>
          <p:nvPr>
            <p:ph type="title"/>
          </p:nvPr>
        </p:nvSpPr>
        <p:spPr>
          <a:xfrm>
            <a:off x="640079" y="914400"/>
            <a:ext cx="4261104" cy="1097280"/>
          </a:xfrm>
        </p:spPr>
        <p:txBody>
          <a:bodyPr vert="horz" lIns="91440" tIns="45720" rIns="91440" bIns="45720" rtlCol="0" anchor="t">
            <a:normAutofit/>
          </a:bodyPr>
          <a:lstStyle/>
          <a:p>
            <a:pPr>
              <a:lnSpc>
                <a:spcPct val="90000"/>
              </a:lnSpc>
            </a:pPr>
            <a:r>
              <a:rPr lang="en-US" sz="2300"/>
              <a:t>Using Loops to Manage Game Scenarios and Player Choices</a:t>
            </a:r>
          </a:p>
        </p:txBody>
      </p:sp>
      <p:sp>
        <p:nvSpPr>
          <p:cNvPr id="4" name="Content Placeholder 3">
            <a:extLst>
              <a:ext uri="{FF2B5EF4-FFF2-40B4-BE49-F238E27FC236}">
                <a16:creationId xmlns:a16="http://schemas.microsoft.com/office/drawing/2014/main" id="{487234BE-B5D3-95F4-ED97-62C67AAE8EEB}"/>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40079" y="2176036"/>
            <a:ext cx="4261104" cy="4121887"/>
          </a:xfrm>
        </p:spPr>
        <p:txBody>
          <a:bodyPr>
            <a:normAutofit/>
          </a:bodyPr>
          <a:lstStyle/>
          <a:p>
            <a:pPr marL="0" indent="0">
              <a:spcBef>
                <a:spcPts val="2500"/>
              </a:spcBef>
              <a:buNone/>
            </a:pPr>
            <a:r>
              <a:rPr lang="en-US" sz="1400" b="1"/>
              <a:t>Player Status Tracking</a:t>
            </a:r>
          </a:p>
          <a:p>
            <a:pPr marL="0" lvl="1" indent="0">
              <a:buNone/>
            </a:pPr>
            <a:r>
              <a:rPr lang="en-US" sz="1400"/>
              <a:t>Use variables to keep track of player health, inventory, and status throughout the game.</a:t>
            </a:r>
          </a:p>
          <a:p>
            <a:pPr marL="0" indent="0">
              <a:spcBef>
                <a:spcPts val="2500"/>
              </a:spcBef>
              <a:buNone/>
            </a:pPr>
            <a:r>
              <a:rPr lang="en-US" sz="1400" b="1"/>
              <a:t>Game Progress Monitoring</a:t>
            </a:r>
          </a:p>
          <a:p>
            <a:pPr marL="0" lvl="1" indent="0">
              <a:buNone/>
            </a:pPr>
            <a:r>
              <a:rPr lang="en-US" sz="1400"/>
              <a:t>Employ variables to monitor game progress and manage player decisions using loops.</a:t>
            </a:r>
          </a:p>
        </p:txBody>
      </p:sp>
      <p:pic>
        <p:nvPicPr>
          <p:cNvPr id="5" name="Content Placeholder 4">
            <a:extLst>
              <a:ext uri="{FF2B5EF4-FFF2-40B4-BE49-F238E27FC236}">
                <a16:creationId xmlns:a16="http://schemas.microsoft.com/office/drawing/2014/main" id="{A4E0C263-C77C-42E5-9752-C3B1232CB933}"/>
              </a:ext>
            </a:extLst>
          </p:cNvPr>
          <p:cNvPicPr>
            <a:picLocks noGrp="1" noChangeAspect="1"/>
          </p:cNvPicPr>
          <p:nvPr>
            <p:ph sz="half" idx="1"/>
            <p:extLst>
              <p:ext uri="{E7BDC344-281C-4309-B0C6-D0EE65EED2A8}">
                <p202:designPr xmlns:p202="http://schemas.microsoft.com/office/powerpoint/2020/02/main">
                  <p202:designTagLst>
                    <p202:designTag name="ARCH:1:CLS" val="ConstrainedImage"/>
                    <p202:designTag name="ARCH:1:VSVAR" val="Large"/>
                  </p202:designTagLst>
                </p202:designPr>
              </p:ext>
            </p:extLst>
          </p:nvPr>
        </p:nvPicPr>
        <p:blipFill>
          <a:blip r:embed="rId3"/>
          <a:srcRect r="31483" b="-2"/>
          <a:stretch>
            <a:fillRect/>
          </a:stretch>
        </p:blipFill>
        <p:spPr>
          <a:xfrm>
            <a:off x="5671128" y="914399"/>
            <a:ext cx="6520872" cy="5353521"/>
          </a:xfrm>
          <a:prstGeom prst="rect">
            <a:avLst/>
          </a:prstGeom>
        </p:spPr>
      </p:pic>
      <p:cxnSp>
        <p:nvCxnSpPr>
          <p:cNvPr id="14" name="Straight Connector 13">
            <a:extLst>
              <a:ext uri="{FF2B5EF4-FFF2-40B4-BE49-F238E27FC236}">
                <a16:creationId xmlns:a16="http://schemas.microsoft.com/office/drawing/2014/main" id="{92025DBA-8780-9CA0-2826-FF6E3BD1A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5672328" y="6267921"/>
            <a:ext cx="6519672" cy="2"/>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937753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8</TotalTime>
  <Words>2032</Words>
  <Application>Microsoft Office PowerPoint</Application>
  <PresentationFormat>Widescreen</PresentationFormat>
  <Paragraphs>118</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Grandview Display</vt:lpstr>
      <vt:lpstr>DashVTI</vt:lpstr>
      <vt:lpstr>Session 3: Loops, Repetition, and Advancing the Adventure Game</vt:lpstr>
      <vt:lpstr>Session 3 Agenda</vt:lpstr>
      <vt:lpstr>Recap: Conditionals &amp; Logic in Python</vt:lpstr>
      <vt:lpstr>Review of Control Flow and Decision Making</vt:lpstr>
      <vt:lpstr>Introduction to Loops and Repetition</vt:lpstr>
      <vt:lpstr>Understanding the Need for Repetition in Code</vt:lpstr>
      <vt:lpstr>Types of Loops in Python and Their Syntax</vt:lpstr>
      <vt:lpstr>Applying Loops in Game Development</vt:lpstr>
      <vt:lpstr>Using Loops to Manage Game Scenarios and Player Choices</vt:lpstr>
      <vt:lpstr>Examples: Looping Through Game Events and Player Actions</vt:lpstr>
      <vt:lpstr>Capstone Project: Advancing the Adventure Game</vt:lpstr>
      <vt:lpstr>Completing the Second Problem: Expanding Game Mechanics</vt:lpstr>
      <vt:lpstr>Implementing Loops for Player Interaction and Multiple Endings</vt:lpstr>
      <vt:lpstr>Project Workflow and Collaboration</vt:lpstr>
      <vt:lpstr>Tracking Progress and Pushing Changes to GitHub</vt:lpstr>
      <vt:lpstr>Collaborating with Teammates and Reviewing Code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Mamadou Diallo</dc:creator>
  <cp:lastModifiedBy>Mamadou Diallo</cp:lastModifiedBy>
  <cp:revision>1</cp:revision>
  <dcterms:created xsi:type="dcterms:W3CDTF">2025-07-05T09:47:58Z</dcterms:created>
  <dcterms:modified xsi:type="dcterms:W3CDTF">2025-07-05T09:56:24Z</dcterms:modified>
</cp:coreProperties>
</file>