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28" r:id="rId1"/>
  </p:sldMasterIdLst>
  <p:notesMasterIdLst>
    <p:notesMasterId r:id="rId12"/>
  </p:notesMasterIdLst>
  <p:sldIdLst>
    <p:sldId id="256" r:id="rId2"/>
    <p:sldId id="257" r:id="rId3"/>
    <p:sldId id="258" r:id="rId4"/>
    <p:sldId id="259" r:id="rId5"/>
    <p:sldId id="264" r:id="rId6"/>
    <p:sldId id="261" r:id="rId7"/>
    <p:sldId id="265" r:id="rId8"/>
    <p:sldId id="266" r:id="rId9"/>
    <p:sldId id="262" r:id="rId10"/>
    <p:sldId id="267" r:id="rId11"/>
  </p:sldIdLst>
  <p:sldSz cx="9144000" cy="6858000" type="screen4x3"/>
  <p:notesSz cx="6858000" cy="9144000"/>
  <p:embeddedFontLst>
    <p:embeddedFont>
      <p:font typeface="Open Sans Light" panose="020B0604020202020204" charset="0"/>
      <p:regular r:id="rId13"/>
      <p:italic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86881" autoAdjust="0"/>
  </p:normalViewPr>
  <p:slideViewPr>
    <p:cSldViewPr>
      <p:cViewPr varScale="1">
        <p:scale>
          <a:sx n="101" d="100"/>
          <a:sy n="101" d="100"/>
        </p:scale>
        <p:origin x="191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7FFE7-BE64-49FE-BC64-28CBF8F55605}" type="datetimeFigureOut">
              <a:rPr lang="en-US" smtClean="0"/>
              <a:t>12/16/2014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3C317-9BDA-4D06-A08C-4B392E091396}" type="slidenum">
              <a:rPr lang="en-US" smtClean="0"/>
              <a:t>‹#›</a:t>
            </a:fld>
            <a:endParaRPr lang="en-US"/>
          </a:p>
        </p:txBody>
      </p:sp>
    </p:spTree>
    <p:extLst>
      <p:ext uri="{BB962C8B-B14F-4D97-AF65-F5344CB8AC3E}">
        <p14:creationId xmlns:p14="http://schemas.microsoft.com/office/powerpoint/2010/main" val="353422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Aperio</a:t>
            </a:r>
            <a:r>
              <a:rPr lang="en-US" dirty="0" smtClean="0"/>
              <a:t> is a water quality sensor that measures Turbidity, Salinity, and contaminants.</a:t>
            </a:r>
            <a:r>
              <a:rPr lang="en-US" baseline="0" dirty="0" smtClean="0"/>
              <a:t> </a:t>
            </a:r>
            <a:r>
              <a:rPr lang="en-US" baseline="0" dirty="0" err="1" smtClean="0"/>
              <a:t>Aperio</a:t>
            </a:r>
            <a:r>
              <a:rPr lang="en-US" baseline="0" dirty="0" smtClean="0"/>
              <a:t> collects data and passes through a algorithm to generate a purity score on the read-out, a grade on how clean your water is. This purity score is also </a:t>
            </a:r>
          </a:p>
          <a:p>
            <a:r>
              <a:rPr lang="en-US" baseline="0" dirty="0" smtClean="0"/>
              <a:t>Accessible online on the website and our smartphone application. Finally, </a:t>
            </a:r>
            <a:r>
              <a:rPr lang="en-US" baseline="0" dirty="0" err="1" smtClean="0"/>
              <a:t>Aperio</a:t>
            </a:r>
            <a:r>
              <a:rPr lang="en-US" baseline="0" dirty="0" smtClean="0"/>
              <a:t> alerts you if your purity score falls below a threshold, through your choice of a readout, SMS, app, and/or email</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2</a:t>
            </a:fld>
            <a:endParaRPr lang="en-US"/>
          </a:p>
        </p:txBody>
      </p:sp>
    </p:spTree>
    <p:extLst>
      <p:ext uri="{BB962C8B-B14F-4D97-AF65-F5344CB8AC3E}">
        <p14:creationId xmlns:p14="http://schemas.microsoft.com/office/powerpoint/2010/main" val="4006720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Goals</a:t>
            </a:r>
            <a:r>
              <a:rPr lang="en-US" baseline="0" dirty="0" smtClean="0"/>
              <a:t> include cost effective production, consu</a:t>
            </a:r>
            <a:r>
              <a:rPr lang="en-US" u="sng" baseline="0" dirty="0" smtClean="0"/>
              <a:t>mer marketability, and device connectivity</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3</a:t>
            </a:fld>
            <a:endParaRPr lang="en-US"/>
          </a:p>
        </p:txBody>
      </p:sp>
    </p:spTree>
    <p:extLst>
      <p:ext uri="{BB962C8B-B14F-4D97-AF65-F5344CB8AC3E}">
        <p14:creationId xmlns:p14="http://schemas.microsoft.com/office/powerpoint/2010/main" val="325464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Target Audience</a:t>
            </a:r>
            <a:r>
              <a:rPr lang="en-US" baseline="0" dirty="0" smtClean="0"/>
              <a:t> include Young Adults and Parents. We are targeting Young Adults due to the fact that we are of the age of a young adults, they are all of our peers meaning they make up most of our network. Younger People usually</a:t>
            </a:r>
          </a:p>
          <a:p>
            <a:r>
              <a:rPr lang="en-US" baseline="0" dirty="0" smtClean="0"/>
              <a:t>Care more about environmental awareness and </a:t>
            </a:r>
            <a:r>
              <a:rPr lang="en-US" baseline="0" dirty="0" err="1" smtClean="0"/>
              <a:t>cimate</a:t>
            </a:r>
            <a:r>
              <a:rPr lang="en-US" baseline="0" dirty="0" smtClean="0"/>
              <a:t> change meaning </a:t>
            </a:r>
            <a:r>
              <a:rPr lang="en-US" baseline="0" dirty="0" err="1" smtClean="0"/>
              <a:t>Aperio’s</a:t>
            </a:r>
            <a:r>
              <a:rPr lang="en-US" baseline="0" dirty="0" smtClean="0"/>
              <a:t> effect of increasing water quality due to notifying terrible water quality will resonate with them. Kickstarter is [</a:t>
            </a:r>
            <a:r>
              <a:rPr lang="en-US" baseline="0" dirty="0" err="1" smtClean="0"/>
              <a:t>rimaarily</a:t>
            </a:r>
            <a:r>
              <a:rPr lang="en-US" baseline="0" dirty="0" smtClean="0"/>
              <a:t> composed of Young Adults, so for funding</a:t>
            </a:r>
          </a:p>
          <a:p>
            <a:r>
              <a:rPr lang="en-US" baseline="0" dirty="0" smtClean="0"/>
              <a:t>We will need to </a:t>
            </a:r>
            <a:r>
              <a:rPr lang="en-US" baseline="0" dirty="0" err="1" smtClean="0"/>
              <a:t>obain</a:t>
            </a:r>
            <a:r>
              <a:rPr lang="en-US" baseline="0" dirty="0" smtClean="0"/>
              <a:t> money from young adults. Finally, young adults are more prevalent on the internet, making it easier to connect with them. We are targeting parents as parents have health concerns for their young children, meaning that a water quality sensor will protect their children. Also, due to the kids, parents have a mindset that causes them to worry a lot more, making the sensor great for them. Also </a:t>
            </a:r>
            <a:r>
              <a:rPr lang="en-US" baseline="0" dirty="0" err="1" smtClean="0"/>
              <a:t>Aperio</a:t>
            </a:r>
            <a:r>
              <a:rPr lang="en-US" baseline="0" dirty="0" smtClean="0"/>
              <a:t> will be included in the home appliances retail section, and mostly parents shop there</a:t>
            </a:r>
          </a:p>
        </p:txBody>
      </p:sp>
      <p:sp>
        <p:nvSpPr>
          <p:cNvPr id="4" name="Slide Number Placeholder 3"/>
          <p:cNvSpPr>
            <a:spLocks noGrp="1"/>
          </p:cNvSpPr>
          <p:nvPr>
            <p:ph type="sldNum" sz="quarter" idx="10"/>
          </p:nvPr>
        </p:nvSpPr>
        <p:spPr/>
        <p:txBody>
          <a:bodyPr/>
          <a:lstStyle/>
          <a:p>
            <a:fld id="{0983C317-9BDA-4D06-A08C-4B392E091396}" type="slidenum">
              <a:rPr lang="en-US" smtClean="0"/>
              <a:t>5</a:t>
            </a:fld>
            <a:endParaRPr lang="en-US"/>
          </a:p>
        </p:txBody>
      </p:sp>
    </p:spTree>
    <p:extLst>
      <p:ext uri="{BB962C8B-B14F-4D97-AF65-F5344CB8AC3E}">
        <p14:creationId xmlns:p14="http://schemas.microsoft.com/office/powerpoint/2010/main" val="424698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acquire data we started up social networking</a:t>
            </a:r>
            <a:r>
              <a:rPr lang="en-US" baseline="0" dirty="0" smtClean="0"/>
              <a:t> pages, such as </a:t>
            </a:r>
            <a:r>
              <a:rPr lang="en-US" baseline="0" dirty="0" err="1" smtClean="0"/>
              <a:t>facebook</a:t>
            </a:r>
            <a:r>
              <a:rPr lang="en-US" baseline="0" dirty="0" smtClean="0"/>
              <a:t> and google plus, and used these pages to attract friends and attempt to get them to disseminate it to their friends. We linked our website to all of our social networking posts to obtain an email list for our questionnaire. This questionnaire was used to gauge interest in our product</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6</a:t>
            </a:fld>
            <a:endParaRPr lang="en-US"/>
          </a:p>
        </p:txBody>
      </p:sp>
    </p:spTree>
    <p:extLst>
      <p:ext uri="{BB962C8B-B14F-4D97-AF65-F5344CB8AC3E}">
        <p14:creationId xmlns:p14="http://schemas.microsoft.com/office/powerpoint/2010/main" val="90634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Responses detail how</a:t>
            </a:r>
            <a:r>
              <a:rPr lang="en-US" baseline="0" dirty="0" smtClean="0"/>
              <a:t> worried people are on each contaminant. As you can see, these contaminants each have different levels of concern. </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7</a:t>
            </a:fld>
            <a:endParaRPr lang="en-US"/>
          </a:p>
        </p:txBody>
      </p:sp>
    </p:spTree>
    <p:extLst>
      <p:ext uri="{BB962C8B-B14F-4D97-AF65-F5344CB8AC3E}">
        <p14:creationId xmlns:p14="http://schemas.microsoft.com/office/powerpoint/2010/main" val="37385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responses desired that we were to only sell an add-on rather than a full faucet, as it seems many are content with their existing faucets. Also, many expressed distaste with the product as they wondered why buy </a:t>
            </a:r>
            <a:r>
              <a:rPr lang="en-US" baseline="0" dirty="0" err="1" smtClean="0"/>
              <a:t>Aperio</a:t>
            </a:r>
            <a:r>
              <a:rPr lang="en-US" baseline="0" dirty="0" smtClean="0"/>
              <a:t> if you can</a:t>
            </a:r>
          </a:p>
          <a:p>
            <a:r>
              <a:rPr lang="en-US" baseline="0" dirty="0" smtClean="0"/>
              <a:t>Just buy a filter. ‘A filter does not give information, and information can be used to take preventative steps. One response that seems to be irreversible is that many people have confidence in their water utilities, requiring no need for </a:t>
            </a:r>
            <a:r>
              <a:rPr lang="en-US" baseline="0" dirty="0" err="1" smtClean="0"/>
              <a:t>Aperio</a:t>
            </a:r>
            <a:r>
              <a:rPr lang="en-US" baseline="0" dirty="0" smtClean="0"/>
              <a:t>. Lastly, if the product is relatively cheap it would be bought by many, as without a track record, the product is not one that is enviable. </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8</a:t>
            </a:fld>
            <a:endParaRPr lang="en-US"/>
          </a:p>
        </p:txBody>
      </p:sp>
    </p:spTree>
    <p:extLst>
      <p:ext uri="{BB962C8B-B14F-4D97-AF65-F5344CB8AC3E}">
        <p14:creationId xmlns:p14="http://schemas.microsoft.com/office/powerpoint/2010/main" val="40238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the data given, we have decided to make these changes to our design and marketing plan. As the add-on appears to be more popular than the faucet, the </a:t>
            </a:r>
            <a:r>
              <a:rPr lang="en-US" baseline="0" dirty="0" err="1" smtClean="0"/>
              <a:t>Aperio</a:t>
            </a:r>
            <a:r>
              <a:rPr lang="en-US" baseline="0" dirty="0" smtClean="0"/>
              <a:t> micro might end up being our flagship product. Also, </a:t>
            </a:r>
            <a:r>
              <a:rPr lang="en-US" baseline="0" dirty="0" err="1" smtClean="0"/>
              <a:t>adter</a:t>
            </a:r>
            <a:r>
              <a:rPr lang="en-US" baseline="0" dirty="0" smtClean="0"/>
              <a:t> evaluating the responses on how worried you are for the contaminant, we can simply prioritize which sensors to include in the product based upon which contaminant people were most worried for. As most people have confidence in their water utilities, to get these people to buy our product, we will need to focus on having </a:t>
            </a:r>
            <a:r>
              <a:rPr lang="en-US" baseline="0" dirty="0" err="1" smtClean="0"/>
              <a:t>Aperio</a:t>
            </a:r>
            <a:r>
              <a:rPr lang="en-US" baseline="0" dirty="0" smtClean="0"/>
              <a:t> outperform these water utilities. Also, the product must be cost-efficient to be as cheap as possible when it goes live. Finally, as people have truly indicated that they are worried about their water through the survey, this project is one that we wish to continue!</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9</a:t>
            </a:fld>
            <a:endParaRPr lang="en-US"/>
          </a:p>
        </p:txBody>
      </p:sp>
    </p:spTree>
    <p:extLst>
      <p:ext uri="{BB962C8B-B14F-4D97-AF65-F5344CB8AC3E}">
        <p14:creationId xmlns:p14="http://schemas.microsoft.com/office/powerpoint/2010/main" val="67502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2774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1601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93750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04919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78306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93831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8CB8F-47B5-4EC8-B389-92C1EDE4E594}"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06609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8CB8F-47B5-4EC8-B389-92C1EDE4E594}"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12825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8CB8F-47B5-4EC8-B389-92C1EDE4E594}"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278863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49525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10367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8CB8F-47B5-4EC8-B389-92C1EDE4E594}"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DA936-2126-420E-B44A-56D7CD265A6F}" type="slidenum">
              <a:rPr lang="en-US" smtClean="0"/>
              <a:t>‹#›</a:t>
            </a:fld>
            <a:endParaRPr lang="en-US"/>
          </a:p>
        </p:txBody>
      </p:sp>
    </p:spTree>
    <p:extLst>
      <p:ext uri="{BB962C8B-B14F-4D97-AF65-F5344CB8AC3E}">
        <p14:creationId xmlns:p14="http://schemas.microsoft.com/office/powerpoint/2010/main" val="208394969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Oval 1"/>
          <p:cNvSpPr/>
          <p:nvPr/>
        </p:nvSpPr>
        <p:spPr>
          <a:xfrm>
            <a:off x="8839200" y="22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515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noAutofit/>
          </a:bodyPr>
          <a:lstStyle/>
          <a:p>
            <a:r>
              <a:rPr lang="en-US" sz="4000" dirty="0" smtClean="0">
                <a:latin typeface="+mn-lt"/>
              </a:rPr>
              <a:t>Visit us at</a:t>
            </a:r>
            <a:r>
              <a:rPr lang="en-US" sz="6000" dirty="0" smtClean="0">
                <a:latin typeface="+mn-lt"/>
              </a:rPr>
              <a:t/>
            </a:r>
            <a:br>
              <a:rPr lang="en-US" sz="6000" dirty="0" smtClean="0">
                <a:latin typeface="+mn-lt"/>
              </a:rPr>
            </a:br>
            <a:r>
              <a:rPr lang="en-US" sz="8000" dirty="0" smtClean="0">
                <a:latin typeface="+mn-lt"/>
              </a:rPr>
              <a:t>aperiofaucet.net</a:t>
            </a:r>
            <a:r>
              <a:rPr lang="en-US" sz="10000" dirty="0" smtClean="0">
                <a:latin typeface="+mn-lt"/>
              </a:rPr>
              <a:t/>
            </a:r>
            <a:br>
              <a:rPr lang="en-US" sz="10000" dirty="0" smtClean="0">
                <a:latin typeface="+mn-lt"/>
              </a:rPr>
            </a:br>
            <a:r>
              <a:rPr lang="en-US" sz="2000" dirty="0" smtClean="0">
                <a:latin typeface="+mn-lt"/>
              </a:rPr>
              <a:t>github.com/mdiamond14/</a:t>
            </a:r>
            <a:r>
              <a:rPr lang="en-US" sz="2000" dirty="0" err="1" smtClean="0">
                <a:latin typeface="+mn-lt"/>
              </a:rPr>
              <a:t>Aperio</a:t>
            </a:r>
            <a:r>
              <a:rPr lang="en-US" sz="2000" dirty="0" smtClean="0">
                <a:latin typeface="+mn-lt"/>
              </a:rPr>
              <a:t>/</a:t>
            </a:r>
            <a:br>
              <a:rPr lang="en-US" sz="2000" dirty="0" smtClean="0">
                <a:latin typeface="+mn-lt"/>
              </a:rPr>
            </a:br>
            <a:r>
              <a:rPr lang="en-US" sz="2000" dirty="0" smtClean="0">
                <a:latin typeface="+mn-lt"/>
              </a:rPr>
              <a:t>kickstarter.com/projects/545246334/844326656?token=9b80a16d</a:t>
            </a:r>
            <a:r>
              <a:rPr lang="en-US" sz="3200" dirty="0" smtClean="0">
                <a:latin typeface="+mn-lt"/>
              </a:rPr>
              <a:t/>
            </a:r>
            <a:br>
              <a:rPr lang="en-US" sz="3200" dirty="0" smtClean="0">
                <a:latin typeface="+mn-lt"/>
              </a:rPr>
            </a:br>
            <a:endParaRPr lang="en-US" sz="3200" dirty="0">
              <a:latin typeface="+mn-lt"/>
            </a:endParaRPr>
          </a:p>
        </p:txBody>
      </p:sp>
      <p:sp>
        <p:nvSpPr>
          <p:cNvPr id="3" name="Oval 2"/>
          <p:cNvSpPr/>
          <p:nvPr/>
        </p:nvSpPr>
        <p:spPr>
          <a:xfrm>
            <a:off x="8763000" y="53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976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mn-lt"/>
              </a:rPr>
              <a:t>What Is </a:t>
            </a:r>
            <a:r>
              <a:rPr lang="en-US" sz="6000" dirty="0" err="1" smtClean="0">
                <a:latin typeface="+mn-lt"/>
              </a:rPr>
              <a:t>Aperio</a:t>
            </a:r>
            <a:r>
              <a:rPr lang="en-US" sz="6000" dirty="0" smtClean="0">
                <a:latin typeface="+mn-lt"/>
              </a:rPr>
              <a:t>?</a:t>
            </a:r>
            <a:endParaRPr lang="en-US" sz="6000" dirty="0">
              <a:latin typeface="+mn-lt"/>
            </a:endParaRPr>
          </a:p>
        </p:txBody>
      </p:sp>
      <p:sp>
        <p:nvSpPr>
          <p:cNvPr id="3" name="Content Placeholder 2"/>
          <p:cNvSpPr>
            <a:spLocks noGrp="1"/>
          </p:cNvSpPr>
          <p:nvPr>
            <p:ph idx="1"/>
          </p:nvPr>
        </p:nvSpPr>
        <p:spPr/>
        <p:txBody>
          <a:bodyPr/>
          <a:lstStyle/>
          <a:p>
            <a:r>
              <a:rPr lang="en-US" sz="4000" dirty="0" smtClean="0"/>
              <a:t>Water Quality Sensor</a:t>
            </a:r>
          </a:p>
          <a:p>
            <a:r>
              <a:rPr lang="en-US" sz="4000" dirty="0"/>
              <a:t>T</a:t>
            </a:r>
            <a:r>
              <a:rPr lang="en-US" sz="4000" dirty="0" smtClean="0"/>
              <a:t>urbidity, salinity, contaminants, etc.</a:t>
            </a:r>
          </a:p>
          <a:p>
            <a:r>
              <a:rPr lang="en-US" sz="4000" dirty="0" smtClean="0"/>
              <a:t>Purity Score</a:t>
            </a:r>
            <a:endParaRPr lang="en-US" sz="3600" dirty="0" smtClean="0"/>
          </a:p>
          <a:p>
            <a:r>
              <a:rPr lang="en-US" sz="4000" dirty="0" smtClean="0"/>
              <a:t>Alerts </a:t>
            </a:r>
            <a:endParaRPr lang="en-US" sz="4000" dirty="0" smtClean="0"/>
          </a:p>
          <a:p>
            <a:endParaRPr lang="en-US" dirty="0" smtClean="0"/>
          </a:p>
          <a:p>
            <a:endParaRPr lang="en-US" dirty="0"/>
          </a:p>
        </p:txBody>
      </p:sp>
      <p:sp>
        <p:nvSpPr>
          <p:cNvPr id="4" name="Rectangle 3"/>
          <p:cNvSpPr/>
          <p:nvPr/>
        </p:nvSpPr>
        <p:spPr>
          <a:xfrm>
            <a:off x="8915400" y="92076"/>
            <a:ext cx="152400" cy="1825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48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mn-lt"/>
              </a:rPr>
              <a:t>Design Goals</a:t>
            </a:r>
            <a:endParaRPr lang="en-US" sz="6000" dirty="0">
              <a:latin typeface="+mn-lt"/>
            </a:endParaRPr>
          </a:p>
        </p:txBody>
      </p:sp>
      <p:sp>
        <p:nvSpPr>
          <p:cNvPr id="3" name="Content Placeholder 2"/>
          <p:cNvSpPr>
            <a:spLocks noGrp="1"/>
          </p:cNvSpPr>
          <p:nvPr>
            <p:ph idx="1"/>
          </p:nvPr>
        </p:nvSpPr>
        <p:spPr/>
        <p:txBody>
          <a:bodyPr>
            <a:normAutofit/>
          </a:bodyPr>
          <a:lstStyle/>
          <a:p>
            <a:r>
              <a:rPr lang="en-US" sz="5400" dirty="0" smtClean="0"/>
              <a:t>Cost Effective Production</a:t>
            </a:r>
          </a:p>
          <a:p>
            <a:r>
              <a:rPr lang="en-US" sz="5400" dirty="0" smtClean="0"/>
              <a:t>Consumer Marketability</a:t>
            </a:r>
          </a:p>
          <a:p>
            <a:r>
              <a:rPr lang="en-US" sz="5400" dirty="0" smtClean="0"/>
              <a:t>Device Connectivity</a:t>
            </a:r>
          </a:p>
          <a:p>
            <a:endParaRPr lang="en-US" sz="5400" dirty="0" smtClean="0"/>
          </a:p>
          <a:p>
            <a:endParaRPr lang="en-US" sz="5400" dirty="0"/>
          </a:p>
        </p:txBody>
      </p:sp>
      <p:sp>
        <p:nvSpPr>
          <p:cNvPr id="4" name="Rectangle 3"/>
          <p:cNvSpPr/>
          <p:nvPr/>
        </p:nvSpPr>
        <p:spPr>
          <a:xfrm>
            <a:off x="8686800" y="246063"/>
            <a:ext cx="228600" cy="211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41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Current Prototype</a:t>
            </a:r>
            <a:endParaRPr lang="en-US" sz="6000" dirty="0">
              <a:latin typeface="+mn-lt"/>
            </a:endParaRPr>
          </a:p>
        </p:txBody>
      </p:sp>
      <p:pic>
        <p:nvPicPr>
          <p:cNvPr id="5" name="Shape 71"/>
          <p:cNvPicPr preferRelativeResize="0">
            <a:picLocks noGrp="1"/>
          </p:cNvPicPr>
          <p:nvPr>
            <p:ph idx="1"/>
          </p:nvPr>
        </p:nvPicPr>
        <p:blipFill>
          <a:blip r:embed="rId2">
            <a:alphaModFix/>
          </a:blip>
          <a:stretch>
            <a:fillRect/>
          </a:stretch>
        </p:blipFill>
        <p:spPr>
          <a:xfrm>
            <a:off x="1554691" y="1600200"/>
            <a:ext cx="6034617" cy="4525963"/>
          </a:xfrm>
          <a:prstGeom prst="rect">
            <a:avLst/>
          </a:prstGeom>
          <a:noFill/>
          <a:ln>
            <a:noFill/>
          </a:ln>
        </p:spPr>
      </p:pic>
      <p:sp>
        <p:nvSpPr>
          <p:cNvPr id="4" name="Oval 3"/>
          <p:cNvSpPr/>
          <p:nvPr/>
        </p:nvSpPr>
        <p:spPr>
          <a:xfrm>
            <a:off x="8763000" y="146844"/>
            <a:ext cx="228600" cy="234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862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Target Audience</a:t>
            </a:r>
            <a:endParaRPr lang="en-US" sz="6000" dirty="0">
              <a:latin typeface="+mn-lt"/>
            </a:endParaRPr>
          </a:p>
        </p:txBody>
      </p:sp>
      <p:sp>
        <p:nvSpPr>
          <p:cNvPr id="3" name="Text Placeholder 2"/>
          <p:cNvSpPr>
            <a:spLocks noGrp="1"/>
          </p:cNvSpPr>
          <p:nvPr>
            <p:ph type="body" idx="1"/>
          </p:nvPr>
        </p:nvSpPr>
        <p:spPr/>
        <p:txBody>
          <a:bodyPr>
            <a:noAutofit/>
          </a:bodyPr>
          <a:lstStyle/>
          <a:p>
            <a:pPr algn="ctr"/>
            <a:r>
              <a:rPr lang="en-US" sz="4800" b="0" dirty="0" smtClean="0"/>
              <a:t>Young Adults</a:t>
            </a:r>
            <a:endParaRPr lang="en-US" sz="4800" b="0" dirty="0"/>
          </a:p>
        </p:txBody>
      </p:sp>
      <p:sp>
        <p:nvSpPr>
          <p:cNvPr id="4" name="Content Placeholder 3"/>
          <p:cNvSpPr>
            <a:spLocks noGrp="1"/>
          </p:cNvSpPr>
          <p:nvPr>
            <p:ph sz="half" idx="2"/>
          </p:nvPr>
        </p:nvSpPr>
        <p:spPr/>
        <p:txBody>
          <a:bodyPr>
            <a:normAutofit/>
          </a:bodyPr>
          <a:lstStyle/>
          <a:p>
            <a:r>
              <a:rPr lang="en-US" sz="2800" dirty="0" smtClean="0"/>
              <a:t>Environmental </a:t>
            </a:r>
            <a:r>
              <a:rPr lang="en-US" sz="2800" dirty="0" smtClean="0"/>
              <a:t>awareness</a:t>
            </a:r>
          </a:p>
          <a:p>
            <a:r>
              <a:rPr lang="en-US" sz="2800" dirty="0" smtClean="0"/>
              <a:t>Kickstarter</a:t>
            </a:r>
            <a:endParaRPr lang="en-US" sz="2800" dirty="0" smtClean="0"/>
          </a:p>
          <a:p>
            <a:r>
              <a:rPr lang="en-US" sz="2800" dirty="0" smtClean="0"/>
              <a:t>Technology</a:t>
            </a:r>
          </a:p>
          <a:p>
            <a:pPr marL="0" indent="0">
              <a:buNone/>
            </a:pPr>
            <a:r>
              <a:rPr lang="en-US" sz="2800" dirty="0"/>
              <a:t>	</a:t>
            </a:r>
            <a:r>
              <a:rPr lang="en-US" sz="2800" dirty="0" smtClean="0"/>
              <a:t>-Social Networks</a:t>
            </a:r>
            <a:endParaRPr lang="en-US" sz="2800" dirty="0"/>
          </a:p>
        </p:txBody>
      </p:sp>
      <p:sp>
        <p:nvSpPr>
          <p:cNvPr id="5" name="Text Placeholder 4"/>
          <p:cNvSpPr>
            <a:spLocks noGrp="1"/>
          </p:cNvSpPr>
          <p:nvPr>
            <p:ph type="body" sz="quarter" idx="3"/>
          </p:nvPr>
        </p:nvSpPr>
        <p:spPr/>
        <p:txBody>
          <a:bodyPr>
            <a:noAutofit/>
          </a:bodyPr>
          <a:lstStyle/>
          <a:p>
            <a:pPr algn="ctr"/>
            <a:r>
              <a:rPr lang="en-US" sz="4800" b="0" dirty="0" smtClean="0"/>
              <a:t>Parents</a:t>
            </a:r>
            <a:endParaRPr lang="en-US" sz="4800" b="0" dirty="0"/>
          </a:p>
        </p:txBody>
      </p:sp>
      <p:sp>
        <p:nvSpPr>
          <p:cNvPr id="6" name="Content Placeholder 5"/>
          <p:cNvSpPr>
            <a:spLocks noGrp="1"/>
          </p:cNvSpPr>
          <p:nvPr>
            <p:ph sz="quarter" idx="4"/>
          </p:nvPr>
        </p:nvSpPr>
        <p:spPr/>
        <p:txBody>
          <a:bodyPr/>
          <a:lstStyle/>
          <a:p>
            <a:r>
              <a:rPr lang="en-US" sz="2800" dirty="0" smtClean="0"/>
              <a:t>Health Concerns</a:t>
            </a:r>
            <a:endParaRPr lang="en-US" sz="2800" dirty="0" smtClean="0"/>
          </a:p>
          <a:p>
            <a:r>
              <a:rPr lang="en-US" sz="2800" dirty="0" smtClean="0"/>
              <a:t>Home appliances</a:t>
            </a:r>
          </a:p>
          <a:p>
            <a:pPr marL="0" indent="0">
              <a:buNone/>
            </a:pPr>
            <a:endParaRPr lang="en-US" sz="2800" dirty="0" smtClean="0"/>
          </a:p>
          <a:p>
            <a:pPr marL="0" indent="0">
              <a:buNone/>
            </a:pPr>
            <a:endParaRPr lang="en-US" dirty="0"/>
          </a:p>
        </p:txBody>
      </p:sp>
      <p:sp>
        <p:nvSpPr>
          <p:cNvPr id="7" name="Oval 6"/>
          <p:cNvSpPr/>
          <p:nvPr/>
        </p:nvSpPr>
        <p:spPr>
          <a:xfrm>
            <a:off x="76200" y="104776"/>
            <a:ext cx="228600" cy="2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5399" y="104776"/>
            <a:ext cx="180975" cy="169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4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Acquiring Data </a:t>
            </a:r>
            <a:endParaRPr lang="en-US" sz="6000" dirty="0">
              <a:latin typeface="+mn-lt"/>
            </a:endParaRPr>
          </a:p>
        </p:txBody>
      </p:sp>
      <p:sp>
        <p:nvSpPr>
          <p:cNvPr id="3" name="Content Placeholder 2"/>
          <p:cNvSpPr>
            <a:spLocks noGrp="1"/>
          </p:cNvSpPr>
          <p:nvPr>
            <p:ph idx="1"/>
          </p:nvPr>
        </p:nvSpPr>
        <p:spPr/>
        <p:txBody>
          <a:bodyPr/>
          <a:lstStyle/>
          <a:p>
            <a:r>
              <a:rPr lang="en-US" sz="4400" dirty="0" smtClean="0"/>
              <a:t>Website</a:t>
            </a:r>
            <a:endParaRPr lang="en-US" sz="4400" dirty="0" smtClean="0"/>
          </a:p>
          <a:p>
            <a:r>
              <a:rPr lang="en-US" sz="4400" dirty="0" smtClean="0"/>
              <a:t>Social networks</a:t>
            </a:r>
          </a:p>
          <a:p>
            <a:r>
              <a:rPr lang="en-US" sz="4400" dirty="0" smtClean="0"/>
              <a:t>Questionnaire</a:t>
            </a:r>
            <a:endParaRPr lang="en-US" sz="4400" dirty="0" smtClean="0"/>
          </a:p>
          <a:p>
            <a:pPr lvl="1"/>
            <a:r>
              <a:rPr lang="en-US" sz="3600" dirty="0" smtClean="0"/>
              <a:t>Gauging interest</a:t>
            </a:r>
          </a:p>
          <a:p>
            <a:pPr marL="0" indent="0">
              <a:buNone/>
            </a:pPr>
            <a:endParaRPr lang="en-US" dirty="0" smtClean="0"/>
          </a:p>
          <a:p>
            <a:endParaRPr lang="en-US" dirty="0" smtClean="0"/>
          </a:p>
          <a:p>
            <a:endParaRPr lang="en-US" dirty="0" smtClean="0"/>
          </a:p>
          <a:p>
            <a:endParaRPr lang="en-US" dirty="0"/>
          </a:p>
        </p:txBody>
      </p:sp>
      <p:sp>
        <p:nvSpPr>
          <p:cNvPr id="5" name="Rectangle 4"/>
          <p:cNvSpPr/>
          <p:nvPr/>
        </p:nvSpPr>
        <p:spPr>
          <a:xfrm>
            <a:off x="8686800" y="246063"/>
            <a:ext cx="228600" cy="2873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29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Responses</a:t>
            </a:r>
            <a:endParaRPr lang="en-US"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600200"/>
            <a:ext cx="7848600" cy="456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8610600" y="274638"/>
            <a:ext cx="228600" cy="25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66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Beta Analysis</a:t>
            </a:r>
            <a:endParaRPr lang="en-US" dirty="0">
              <a:latin typeface="+mn-lt"/>
            </a:endParaRPr>
          </a:p>
        </p:txBody>
      </p:sp>
      <p:sp>
        <p:nvSpPr>
          <p:cNvPr id="3" name="Content Placeholder 2"/>
          <p:cNvSpPr>
            <a:spLocks noGrp="1"/>
          </p:cNvSpPr>
          <p:nvPr>
            <p:ph idx="1"/>
          </p:nvPr>
        </p:nvSpPr>
        <p:spPr/>
        <p:txBody>
          <a:bodyPr/>
          <a:lstStyle/>
          <a:p>
            <a:r>
              <a:rPr lang="en-US" sz="4800" dirty="0" smtClean="0"/>
              <a:t>Add-on solution instead of full </a:t>
            </a:r>
            <a:r>
              <a:rPr lang="en-US" sz="4800" dirty="0" smtClean="0"/>
              <a:t>faucet</a:t>
            </a:r>
            <a:endParaRPr lang="en-US" sz="4800" dirty="0" smtClean="0"/>
          </a:p>
          <a:p>
            <a:r>
              <a:rPr lang="en-US" sz="4800" dirty="0" smtClean="0"/>
              <a:t>Confidence in city </a:t>
            </a:r>
            <a:r>
              <a:rPr lang="en-US" sz="4800" dirty="0" smtClean="0"/>
              <a:t>water</a:t>
            </a:r>
          </a:p>
          <a:p>
            <a:r>
              <a:rPr lang="en-US" sz="4800" dirty="0" smtClean="0"/>
              <a:t>Cheap</a:t>
            </a:r>
            <a:endParaRPr lang="en-US" sz="4800" dirty="0" smtClean="0"/>
          </a:p>
          <a:p>
            <a:endParaRPr lang="en-US" dirty="0" smtClean="0"/>
          </a:p>
          <a:p>
            <a:endParaRPr lang="en-US" dirty="0"/>
          </a:p>
        </p:txBody>
      </p:sp>
      <p:sp>
        <p:nvSpPr>
          <p:cNvPr id="4" name="Oval 3"/>
          <p:cNvSpPr/>
          <p:nvPr/>
        </p:nvSpPr>
        <p:spPr>
          <a:xfrm>
            <a:off x="8686800" y="274638"/>
            <a:ext cx="228600" cy="25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181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Application of </a:t>
            </a:r>
            <a:r>
              <a:rPr lang="en-US" sz="6000" dirty="0" smtClean="0">
                <a:latin typeface="+mn-lt"/>
              </a:rPr>
              <a:t>Analysis</a:t>
            </a:r>
            <a:endParaRPr lang="en-US" sz="6000" dirty="0">
              <a:latin typeface="+mn-lt"/>
            </a:endParaRPr>
          </a:p>
        </p:txBody>
      </p:sp>
      <p:sp>
        <p:nvSpPr>
          <p:cNvPr id="3" name="Content Placeholder 2"/>
          <p:cNvSpPr>
            <a:spLocks noGrp="1"/>
          </p:cNvSpPr>
          <p:nvPr>
            <p:ph idx="1"/>
          </p:nvPr>
        </p:nvSpPr>
        <p:spPr/>
        <p:txBody>
          <a:bodyPr/>
          <a:lstStyle/>
          <a:p>
            <a:r>
              <a:rPr lang="en-US" dirty="0" err="1" smtClean="0"/>
              <a:t>Aperio</a:t>
            </a:r>
            <a:r>
              <a:rPr lang="en-US" dirty="0" smtClean="0"/>
              <a:t> Micro add-on</a:t>
            </a:r>
            <a:endParaRPr lang="en-US" dirty="0" smtClean="0"/>
          </a:p>
          <a:p>
            <a:r>
              <a:rPr lang="en-US" dirty="0" smtClean="0"/>
              <a:t>Sensor </a:t>
            </a:r>
            <a:r>
              <a:rPr lang="en-US" dirty="0" smtClean="0"/>
              <a:t>Priority </a:t>
            </a:r>
            <a:r>
              <a:rPr lang="en-US" dirty="0" smtClean="0"/>
              <a:t>List</a:t>
            </a:r>
          </a:p>
          <a:p>
            <a:r>
              <a:rPr lang="en-US" dirty="0" smtClean="0"/>
              <a:t>Top Water Utilities</a:t>
            </a:r>
          </a:p>
          <a:p>
            <a:r>
              <a:rPr lang="en-US" dirty="0" smtClean="0"/>
              <a:t>Cost-efficient</a:t>
            </a:r>
          </a:p>
          <a:p>
            <a:r>
              <a:rPr lang="en-US" dirty="0" smtClean="0"/>
              <a:t>Continue the project</a:t>
            </a:r>
            <a:endParaRPr lang="en-US" dirty="0" smtClean="0"/>
          </a:p>
          <a:p>
            <a:endParaRPr lang="en-US" dirty="0" smtClean="0"/>
          </a:p>
          <a:p>
            <a:endParaRPr lang="en-US" dirty="0"/>
          </a:p>
        </p:txBody>
      </p:sp>
      <p:sp>
        <p:nvSpPr>
          <p:cNvPr id="4" name="Rectangle 3"/>
          <p:cNvSpPr/>
          <p:nvPr/>
        </p:nvSpPr>
        <p:spPr>
          <a:xfrm>
            <a:off x="8763000" y="274638"/>
            <a:ext cx="228600" cy="258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488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ebas Neue"/>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TotalTime>
  <Words>741</Words>
  <Application>Microsoft Office PowerPoint</Application>
  <PresentationFormat>On-screen Show (4:3)</PresentationFormat>
  <Paragraphs>56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Open Sans Light</vt:lpstr>
      <vt:lpstr>Calibri</vt:lpstr>
      <vt:lpstr>Arial</vt:lpstr>
      <vt:lpstr>Bebas Neue</vt:lpstr>
      <vt:lpstr>Office Theme</vt:lpstr>
      <vt:lpstr>PowerPoint Presentation</vt:lpstr>
      <vt:lpstr>What Is Aperio?</vt:lpstr>
      <vt:lpstr>Design Goals</vt:lpstr>
      <vt:lpstr>Current Prototype</vt:lpstr>
      <vt:lpstr>Target Audience</vt:lpstr>
      <vt:lpstr>Acquiring Data </vt:lpstr>
      <vt:lpstr>Responses</vt:lpstr>
      <vt:lpstr>Beta Analysis</vt:lpstr>
      <vt:lpstr>Application of Analysis</vt:lpstr>
      <vt:lpstr>Visit us at aperiofaucet.net github.com/mdiamond14/Aperio/ kickstarter.com/projects/545246334/844326656?token=9b80a16d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Yash Sharma</cp:lastModifiedBy>
  <cp:revision>34</cp:revision>
  <dcterms:created xsi:type="dcterms:W3CDTF">2014-12-16T05:53:12Z</dcterms:created>
  <dcterms:modified xsi:type="dcterms:W3CDTF">2014-12-16T14:14:14Z</dcterms:modified>
</cp:coreProperties>
</file>