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9" name="Shape 39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40" name="Shape 40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/>
              <a:t>APERIO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Max Diamond, Yash Sharma, Kevin Sheng, and Armaan Thapar</a:t>
            </a:r>
          </a:p>
        </p:txBody>
      </p:sp>
      <p:sp>
        <p:nvSpPr>
          <p:cNvPr id="50" name="Shape 50"/>
          <p:cNvSpPr/>
          <p:nvPr/>
        </p:nvSpPr>
        <p:spPr>
          <a:xfrm>
            <a:off y="144175" x="8811150"/>
            <a:ext cy="186599" cx="165900"/>
          </a:xfrm>
          <a:prstGeom prst="ellipse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1200167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-Efficient Design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-Cost Effectiveness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-Implementing Sensors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Goals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6525" x="5148054"/>
            <a:ext cy="2970425" cx="3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y="144175" x="8811150"/>
            <a:ext cy="186599" cx="165900"/>
          </a:xfrm>
          <a:prstGeom prst="ellipse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Current Design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-Measure Flow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-Measure Turbidity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-Finished Design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-Aesthetics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65" name="Shape 65"/>
          <p:cNvSpPr/>
          <p:nvPr/>
        </p:nvSpPr>
        <p:spPr>
          <a:xfrm>
            <a:off y="144175" x="8811150"/>
            <a:ext cy="186599" cx="165900"/>
          </a:xfrm>
          <a:prstGeom prst="ellipse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7900" x="208375"/>
            <a:ext cy="3307700" cx="44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17893" x="4618650"/>
            <a:ext cy="3307707" cx="44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-Income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-Age group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-Mindset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-Location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sp>
        <p:nvSpPr>
          <p:cNvPr id="78" name="Shape 78"/>
          <p:cNvSpPr/>
          <p:nvPr/>
        </p:nvSpPr>
        <p:spPr>
          <a:xfrm>
            <a:off y="101600" x="8841600"/>
            <a:ext cy="185100" cx="188100"/>
          </a:xfrm>
          <a:prstGeom prst="flowChartConnector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Created Prototype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Created Online Content</a:t>
            </a:r>
          </a:p>
          <a:p>
            <a:pPr rtl="0" lvl="1" indent="-3556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Facebook</a:t>
            </a:r>
          </a:p>
          <a:p>
            <a:pPr rtl="0" lvl="1" indent="-3556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Google+</a:t>
            </a:r>
          </a:p>
          <a:p>
            <a:pPr rtl="0" lvl="1" indent="-3556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Website</a:t>
            </a:r>
          </a:p>
          <a:p>
            <a:pPr rtl="0"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Obtained Email List for continued communication</a:t>
            </a:r>
          </a:p>
          <a:p>
            <a:pPr lvl="0" indent="-4318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Survey 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Beta</a:t>
            </a:r>
          </a:p>
        </p:txBody>
      </p:sp>
      <p:sp>
        <p:nvSpPr>
          <p:cNvPr id="85" name="Shape 85"/>
          <p:cNvSpPr/>
          <p:nvPr/>
        </p:nvSpPr>
        <p:spPr>
          <a:xfrm>
            <a:off y="144175" x="8811150"/>
            <a:ext cy="186599" cx="165900"/>
          </a:xfrm>
          <a:prstGeom prst="ellipse">
            <a:avLst/>
          </a:prstGeom>
          <a:solidFill>
            <a:srgbClr val="BF9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 a genuine interest in Aperio</a:t>
            </a:r>
          </a:p>
          <a:p>
            <a:pPr rtl="0" lvl="1" indent="-4064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Predicated on communication abilities </a:t>
            </a:r>
          </a:p>
          <a:p>
            <a:pPr rtl="0" lvl="0" indent="-4318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Most popular with millennials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Affected by method of information distribution however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205975" x="1056350"/>
            <a:ext cy="994200" cx="7630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92" name="Shape 92"/>
          <p:cNvSpPr/>
          <p:nvPr/>
        </p:nvSpPr>
        <p:spPr>
          <a:xfrm>
            <a:off y="144175" x="8811150"/>
            <a:ext cy="186599" cx="165900"/>
          </a:xfrm>
          <a:prstGeom prst="ellipse">
            <a:avLst/>
          </a:prstGeom>
          <a:solidFill>
            <a:srgbClr val="741B4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y="144175" x="8582550"/>
            <a:ext cy="186599" cx="165900"/>
          </a:xfrm>
          <a:prstGeom prst="ellipse">
            <a:avLst/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-Reaching out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-Raise money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-Second Prototype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-Mass Production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4250" x="4390575"/>
            <a:ext cy="2501499" cx="4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y="209550" x="8815575"/>
            <a:ext cy="103200" cx="117299"/>
          </a:xfrm>
          <a:prstGeom prst="flowChartConnector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