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76" r:id="rId8"/>
    <p:sldId id="258" r:id="rId9"/>
    <p:sldId id="259" r:id="rId10"/>
    <p:sldId id="280" r:id="rId11"/>
    <p:sldId id="260" r:id="rId12"/>
    <p:sldId id="261" r:id="rId13"/>
    <p:sldId id="282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470025"/>
          </a:xfrm>
          <a:custGeom>
            <a:avLst/>
            <a:gdLst/>
            <a:ahLst/>
            <a:cxnLst/>
            <a:rect l="l" t="t" r="r" b="b"/>
            <a:pathLst>
              <a:path w="9144000" h="1470025">
                <a:moveTo>
                  <a:pt x="9144000" y="0"/>
                </a:moveTo>
                <a:lnTo>
                  <a:pt x="0" y="0"/>
                </a:lnTo>
                <a:lnTo>
                  <a:pt x="0" y="1470025"/>
                </a:lnTo>
                <a:lnTo>
                  <a:pt x="9144000" y="1470025"/>
                </a:lnTo>
                <a:lnTo>
                  <a:pt x="9144000" y="0"/>
                </a:lnTo>
                <a:close/>
              </a:path>
            </a:pathLst>
          </a:custGeom>
          <a:solidFill>
            <a:srgbClr val="B9C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470025"/>
          </a:xfrm>
          <a:custGeom>
            <a:avLst/>
            <a:gdLst/>
            <a:ahLst/>
            <a:cxnLst/>
            <a:rect l="l" t="t" r="r" b="b"/>
            <a:pathLst>
              <a:path w="9144000" h="1470025">
                <a:moveTo>
                  <a:pt x="0" y="0"/>
                </a:moveTo>
                <a:lnTo>
                  <a:pt x="9144000" y="0"/>
                </a:lnTo>
                <a:lnTo>
                  <a:pt x="9144000" y="1470025"/>
                </a:lnTo>
                <a:lnTo>
                  <a:pt x="0" y="1470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5B3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2837" y="348995"/>
            <a:ext cx="437832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703" y="1695195"/>
            <a:ext cx="8102592" cy="3018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536" y="381000"/>
            <a:ext cx="6657340" cy="1681871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622935" marR="5080" indent="-610870" algn="ctr">
              <a:lnSpc>
                <a:spcPts val="4300"/>
              </a:lnSpc>
              <a:spcBef>
                <a:spcPts val="215"/>
              </a:spcBef>
            </a:pPr>
            <a:r>
              <a:rPr lang="es-ES" sz="360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Análisis y diseño de algoritmos:</a:t>
            </a:r>
            <a:br>
              <a:rPr lang="es-ES" sz="3600" spc="-5" dirty="0">
                <a:solidFill>
                  <a:srgbClr val="000000"/>
                </a:solidFill>
                <a:latin typeface="Microsoft Sans Serif"/>
                <a:cs typeface="Microsoft Sans Serif"/>
              </a:rPr>
            </a:br>
            <a:r>
              <a:rPr lang="es-ES" sz="360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Complejidad algorítmica Notación asintótica</a:t>
            </a:r>
            <a:endParaRPr sz="36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2691" y="4313428"/>
            <a:ext cx="6463030" cy="775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4310" marR="1459230" algn="ctr">
              <a:lnSpc>
                <a:spcPct val="113599"/>
              </a:lnSpc>
              <a:spcBef>
                <a:spcPts val="100"/>
              </a:spcBef>
            </a:pPr>
            <a:r>
              <a:rPr lang="en-US" sz="2200" spc="5" dirty="0">
                <a:solidFill>
                  <a:srgbClr val="888888"/>
                </a:solidFill>
                <a:latin typeface="Calibri"/>
                <a:cs typeface="Calibri"/>
              </a:rPr>
              <a:t>Juan Camilo David D</a:t>
            </a:r>
            <a:r>
              <a:rPr lang="es-ES" sz="2200" spc="5" dirty="0" err="1">
                <a:solidFill>
                  <a:srgbClr val="888888"/>
                </a:solidFill>
                <a:latin typeface="Calibri"/>
                <a:cs typeface="Calibri"/>
              </a:rPr>
              <a:t>íaz</a:t>
            </a:r>
            <a:endParaRPr lang="en-US" sz="2200" spc="5" dirty="0">
              <a:solidFill>
                <a:srgbClr val="888888"/>
              </a:solidFill>
              <a:latin typeface="Calibri"/>
              <a:cs typeface="Calibri"/>
            </a:endParaRPr>
          </a:p>
          <a:p>
            <a:pPr marL="1464310" marR="1459230" algn="ctr">
              <a:lnSpc>
                <a:spcPct val="113599"/>
              </a:lnSpc>
              <a:spcBef>
                <a:spcPts val="100"/>
              </a:spcBef>
            </a:pPr>
            <a:r>
              <a:rPr sz="2200" spc="10" dirty="0">
                <a:solidFill>
                  <a:srgbClr val="888888"/>
                </a:solidFill>
                <a:latin typeface="Calibri"/>
                <a:cs typeface="Calibri"/>
              </a:rPr>
              <a:t>202</a:t>
            </a:r>
            <a:r>
              <a:rPr lang="en-US" sz="2200" spc="1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3296" y="2207455"/>
            <a:ext cx="2017406" cy="16665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6924" y="457200"/>
            <a:ext cx="501015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Diferencia entre ellas</a:t>
            </a:r>
            <a:br>
              <a:rPr lang="es-ES" spc="-5" dirty="0"/>
            </a:br>
            <a:endParaRPr spc="-5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D13D0F-4A85-3419-49F8-BD22A03C0C36}"/>
              </a:ext>
            </a:extLst>
          </p:cNvPr>
          <p:cNvSpPr txBox="1"/>
          <p:nvPr/>
        </p:nvSpPr>
        <p:spPr>
          <a:xfrm>
            <a:off x="457200" y="1981200"/>
            <a:ext cx="843548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/>
              <a:t>Límite superior en un algoritmo es la mayor cantidad de tiempo requerido (el peor caso de rendimiento &lt;=).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/>
              <a:t>Límite inferior en un algoritmo es la menor cantidad de tiempo requerida (el mejor de los casos &gt;=).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/>
              <a:t>Límite más estricto es el mejor de todos los peores tiempos que puede tomar el algoritmo (==).</a:t>
            </a:r>
            <a:endParaRPr lang="en-U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96230F-4658-3F74-1B55-DF8BC5994DBF}"/>
              </a:ext>
            </a:extLst>
          </p:cNvPr>
          <p:cNvSpPr txBox="1"/>
          <p:nvPr/>
        </p:nvSpPr>
        <p:spPr>
          <a:xfrm>
            <a:off x="5562600" y="6400800"/>
            <a:ext cx="4586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https://www.geeksforgeeks.org/</a:t>
            </a:r>
          </a:p>
        </p:txBody>
      </p:sp>
    </p:spTree>
    <p:extLst>
      <p:ext uri="{BB962C8B-B14F-4D97-AF65-F5344CB8AC3E}">
        <p14:creationId xmlns:p14="http://schemas.microsoft.com/office/powerpoint/2010/main" val="145714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3137" y="457200"/>
            <a:ext cx="14777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dirty="0"/>
              <a:t>BIG O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59A44CCB-E8BA-1F9C-D981-4C77A1065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611549"/>
            <a:ext cx="6781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en-US" sz="3200" dirty="0"/>
              <a:t>La complejidad está dada en el tamaño de la entrada.</a:t>
            </a:r>
            <a:endParaRPr lang="en-US" altLang="en-US" sz="3200" dirty="0"/>
          </a:p>
        </p:txBody>
      </p:sp>
      <p:pic>
        <p:nvPicPr>
          <p:cNvPr id="1030" name="Picture 6" descr="Big O Notation: Time Complexity | Level Up Coding">
            <a:extLst>
              <a:ext uri="{FF2B5EF4-FFF2-40B4-BE49-F238E27FC236}">
                <a16:creationId xmlns:a16="http://schemas.microsoft.com/office/drawing/2014/main" id="{51DE209A-AAF4-1BAC-C8E8-FE7BD9D79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573" y="2590800"/>
            <a:ext cx="4702851" cy="406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05371"/>
            <a:ext cx="3886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s-E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Big O</a:t>
            </a:r>
            <a:endParaRPr spc="-5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C6AB529-FB9C-125A-165E-7EC0817B127B}"/>
              </a:ext>
            </a:extLst>
          </p:cNvPr>
          <p:cNvSpPr txBox="1"/>
          <p:nvPr/>
        </p:nvSpPr>
        <p:spPr>
          <a:xfrm>
            <a:off x="1524000" y="2438400"/>
            <a:ext cx="65163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https://colab.research.google.com/drive/1scmsJRPYUAjDz8WkodObq98xqxudJFgq?usp=sharing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6FED35-6E57-737A-D746-BBF7B07E65E4}"/>
              </a:ext>
            </a:extLst>
          </p:cNvPr>
          <p:cNvSpPr txBox="1"/>
          <p:nvPr/>
        </p:nvSpPr>
        <p:spPr>
          <a:xfrm>
            <a:off x="2362200" y="4953000"/>
            <a:ext cx="4586590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altLang="en-US" sz="1800" dirty="0">
                <a:cs typeface="Calibri" panose="020F0502020204030204" pitchFamily="34" charset="0"/>
              </a:rPr>
              <a:t>T. H. </a:t>
            </a:r>
            <a:r>
              <a:rPr lang="en-US" altLang="en-US" sz="1800" dirty="0" err="1">
                <a:cs typeface="Calibri" panose="020F0502020204030204" pitchFamily="34" charset="0"/>
              </a:rPr>
              <a:t>Cormen</a:t>
            </a:r>
            <a:r>
              <a:rPr lang="en-US" altLang="en-US" sz="1800" dirty="0">
                <a:cs typeface="Calibri" panose="020F0502020204030204" pitchFamily="34" charset="0"/>
              </a:rPr>
              <a:t>, C. E. </a:t>
            </a:r>
            <a:r>
              <a:rPr lang="en-US" altLang="en-US" sz="1800" dirty="0" err="1">
                <a:cs typeface="Calibri" panose="020F0502020204030204" pitchFamily="34" charset="0"/>
              </a:rPr>
              <a:t>Leiserson</a:t>
            </a:r>
            <a:r>
              <a:rPr lang="en-US" altLang="en-US" sz="1800" dirty="0">
                <a:cs typeface="Calibri" panose="020F0502020204030204" pitchFamily="34" charset="0"/>
              </a:rPr>
              <a:t>, R. L. Rivest, and C. Stein, Introduction to Algorithms, Third Edition, 3rd ed. The MIT Press, 2009.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100" y="3124200"/>
            <a:ext cx="60198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s-E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Conclusiones</a:t>
            </a:r>
            <a:endParaRPr sz="8000" spc="-5" dirty="0"/>
          </a:p>
        </p:txBody>
      </p:sp>
    </p:spTree>
    <p:extLst>
      <p:ext uri="{BB962C8B-B14F-4D97-AF65-F5344CB8AC3E}">
        <p14:creationId xmlns:p14="http://schemas.microsoft.com/office/powerpoint/2010/main" val="35057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7078" y="457200"/>
            <a:ext cx="180974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5" dirty="0"/>
              <a:t>Agenda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08104" y="2558890"/>
            <a:ext cx="5727697" cy="3486852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ES" sz="3200" spc="-5" dirty="0">
                <a:solidFill>
                  <a:srgbClr val="888888"/>
                </a:solidFill>
                <a:latin typeface="Calibri"/>
                <a:cs typeface="Calibri"/>
              </a:rPr>
              <a:t>Conceptos.</a:t>
            </a:r>
          </a:p>
          <a:p>
            <a:pPr marL="469900" indent="-457200" algn="just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ES" sz="3200" spc="-5" dirty="0">
                <a:solidFill>
                  <a:srgbClr val="888888"/>
                </a:solidFill>
                <a:latin typeface="Calibri"/>
                <a:cs typeface="Calibri"/>
              </a:rPr>
              <a:t>Ejemplos</a:t>
            </a:r>
          </a:p>
          <a:p>
            <a:pPr marL="469900" indent="-457200" algn="just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ES" sz="3200" spc="-5" dirty="0">
                <a:solidFill>
                  <a:srgbClr val="888888"/>
                </a:solidFill>
                <a:latin typeface="Calibri"/>
                <a:cs typeface="Calibri"/>
              </a:rPr>
              <a:t>Métodos.</a:t>
            </a:r>
          </a:p>
          <a:p>
            <a:pPr marL="469900" indent="-457200" algn="just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ES" sz="3200" spc="-5" dirty="0">
                <a:solidFill>
                  <a:srgbClr val="888888"/>
                </a:solidFill>
                <a:latin typeface="Calibri"/>
                <a:cs typeface="Calibri"/>
              </a:rPr>
              <a:t>Big O.</a:t>
            </a:r>
          </a:p>
          <a:p>
            <a:pPr marL="469900" indent="-457200" algn="just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ES" sz="3200" spc="-5" dirty="0">
                <a:solidFill>
                  <a:srgbClr val="888888"/>
                </a:solidFill>
                <a:latin typeface="Calibri"/>
                <a:cs typeface="Calibri"/>
              </a:rPr>
              <a:t>Ejemplos.</a:t>
            </a:r>
          </a:p>
          <a:p>
            <a:pPr marL="469900" indent="-457200" algn="just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ES" sz="3200" spc="-5" dirty="0">
                <a:solidFill>
                  <a:srgbClr val="888888"/>
                </a:solidFill>
                <a:latin typeface="Calibri"/>
                <a:cs typeface="Calibri"/>
              </a:rPr>
              <a:t>Conclusiones.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57200"/>
            <a:ext cx="57911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Resultado de aprendizaje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3097" y="1981200"/>
            <a:ext cx="7837805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s-ES" sz="3600" b="0" i="0" dirty="0">
                <a:solidFill>
                  <a:srgbClr val="374151"/>
                </a:solidFill>
                <a:effectLst/>
                <a:latin typeface="Söhne"/>
              </a:rPr>
              <a:t>Identifico los componentes estructurales y dinámicos del dominio del problema, considerando la infraestructura tecnológica requerida y las restricciones asociadas, como insumo para el diseño de una solución.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999" y="228600"/>
            <a:ext cx="533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Algoritmos recursivos</a:t>
            </a:r>
            <a:endParaRPr spc="-5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D13D0F-4A85-3419-49F8-BD22A03C0C36}"/>
              </a:ext>
            </a:extLst>
          </p:cNvPr>
          <p:cNvSpPr txBox="1"/>
          <p:nvPr/>
        </p:nvSpPr>
        <p:spPr>
          <a:xfrm>
            <a:off x="708513" y="2590800"/>
            <a:ext cx="772697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sz="3200" dirty="0"/>
              <a:t>La recursividad intuitiva.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3200" dirty="0"/>
              <a:t>Mentalidad matemática.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3200" dirty="0"/>
              <a:t>Curva de aprendizaje.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3200" dirty="0"/>
              <a:t>Desbordamiento.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1233" y="381000"/>
            <a:ext cx="14015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Stack</a:t>
            </a:r>
            <a:endParaRPr lang="es-ES" dirty="0"/>
          </a:p>
        </p:txBody>
      </p:sp>
      <p:pic>
        <p:nvPicPr>
          <p:cNvPr id="5" name="Picture 4" descr="Estructura de datos de pila en C ++ con ilustración - Otro">
            <a:extLst>
              <a:ext uri="{FF2B5EF4-FFF2-40B4-BE49-F238E27FC236}">
                <a16:creationId xmlns:a16="http://schemas.microsoft.com/office/drawing/2014/main" id="{7DB5A07D-D543-6A8D-ACD6-4CB1C2D35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43" y="2438400"/>
            <a:ext cx="4467304" cy="290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E8262AF-B460-35D0-C81E-46F641B90DCB}"/>
              </a:ext>
            </a:extLst>
          </p:cNvPr>
          <p:cNvSpPr txBox="1"/>
          <p:nvPr/>
        </p:nvSpPr>
        <p:spPr>
          <a:xfrm>
            <a:off x="1295400" y="6096000"/>
            <a:ext cx="1035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https://encrypted-tbn0.gstatic.com/images?q=tbn:ANd9GcQhYxtck3qElaNzGKyDIF89wHSMMQNWUO_uqQ&amp;usqp=CAU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49149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s-ES" spc="-5" dirty="0"/>
              <a:t>Ejemplo de recursividad</a:t>
            </a:r>
            <a:endParaRPr spc="-5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AE12D6-370B-3C95-1B26-89DA4398B2FC}"/>
              </a:ext>
            </a:extLst>
          </p:cNvPr>
          <p:cNvSpPr txBox="1"/>
          <p:nvPr/>
        </p:nvSpPr>
        <p:spPr>
          <a:xfrm>
            <a:off x="2114550" y="3581400"/>
            <a:ext cx="4914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https://pythontutor.com/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8898" y="381000"/>
            <a:ext cx="262620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dirty="0"/>
              <a:t>Conclusión</a:t>
            </a:r>
            <a:endParaRPr spc="-5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F76AC9-9EC8-EBDE-755E-8F5DAF54F843}"/>
              </a:ext>
            </a:extLst>
          </p:cNvPr>
          <p:cNvSpPr txBox="1"/>
          <p:nvPr/>
        </p:nvSpPr>
        <p:spPr>
          <a:xfrm>
            <a:off x="228600" y="1981200"/>
            <a:ext cx="8458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3600" dirty="0">
                <a:solidFill>
                  <a:srgbClr val="374151"/>
                </a:solidFill>
                <a:latin typeface="Söhne"/>
              </a:rPr>
              <a:t>Los dos algoritmos tienen como resultado el mismo, pero la </a:t>
            </a:r>
            <a:r>
              <a:rPr lang="es-ES" sz="3600" b="1" dirty="0">
                <a:solidFill>
                  <a:srgbClr val="374151"/>
                </a:solidFill>
                <a:latin typeface="Söhne"/>
              </a:rPr>
              <a:t>forma recursiva emplea mayor cantidad de memoria </a:t>
            </a:r>
            <a:r>
              <a:rPr lang="es-ES" sz="3600" dirty="0">
                <a:solidFill>
                  <a:srgbClr val="374151"/>
                </a:solidFill>
                <a:latin typeface="Söhne"/>
              </a:rPr>
              <a:t>(el paso del parámetro es por valor) y además existe el coste añadido de las sucesivas llamadas, las cuales conllevan un determinado tiempo de procesador.</a:t>
            </a:r>
            <a:endParaRPr lang="en-US" sz="36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6856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0335" y="457200"/>
            <a:ext cx="324332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¿Qué es NA?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3095" y="2209800"/>
            <a:ext cx="7837805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sz="3600" b="0" i="0" dirty="0">
                <a:solidFill>
                  <a:srgbClr val="374151"/>
                </a:solidFill>
                <a:effectLst/>
                <a:latin typeface="Söhne"/>
              </a:rPr>
              <a:t>Rendimiento y optimización (cuidado con el tiempo - recursos).</a:t>
            </a:r>
          </a:p>
          <a:p>
            <a:pPr marL="584200" marR="5080" indent="-57150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3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584200" marR="5080" indent="-57150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sz="3600" b="0" i="0" dirty="0">
                <a:solidFill>
                  <a:srgbClr val="374151"/>
                </a:solidFill>
                <a:effectLst/>
                <a:latin typeface="Söhne"/>
              </a:rPr>
              <a:t>Definir una nomenclatura que permita establecer la complejidad de un algoritmo.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900" y="533400"/>
            <a:ext cx="22479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Métodos</a:t>
            </a:r>
            <a:br>
              <a:rPr lang="es-ES" spc="-5" dirty="0"/>
            </a:br>
            <a:endParaRPr spc="-5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D13D0F-4A85-3419-49F8-BD22A03C0C36}"/>
              </a:ext>
            </a:extLst>
          </p:cNvPr>
          <p:cNvSpPr txBox="1"/>
          <p:nvPr/>
        </p:nvSpPr>
        <p:spPr>
          <a:xfrm>
            <a:off x="708513" y="2590800"/>
            <a:ext cx="77269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/>
              <a:t>Big 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/>
              <a:t>Big Omega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/>
              <a:t>Big Theta</a:t>
            </a:r>
            <a:endParaRPr lang="en-US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36D1C3-F765-DE8F-5F72-BD2309E53A8C}"/>
              </a:ext>
            </a:extLst>
          </p:cNvPr>
          <p:cNvSpPr txBox="1"/>
          <p:nvPr/>
        </p:nvSpPr>
        <p:spPr>
          <a:xfrm>
            <a:off x="838200" y="6001434"/>
            <a:ext cx="4586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https://www.programiz.com/dsa/asymptotic-notations</a:t>
            </a:r>
          </a:p>
        </p:txBody>
      </p:sp>
      <p:pic>
        <p:nvPicPr>
          <p:cNvPr id="6" name="Picture 2" descr="Tik Tok, Tiktok, Flechas">
            <a:extLst>
              <a:ext uri="{FF2B5EF4-FFF2-40B4-BE49-F238E27FC236}">
                <a16:creationId xmlns:a16="http://schemas.microsoft.com/office/drawing/2014/main" id="{B5B5EC12-A752-EFE3-6028-4115802C9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495" y="1524000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344</Words>
  <Application>Microsoft Office PowerPoint</Application>
  <PresentationFormat>Presentación en pantalla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MT</vt:lpstr>
      <vt:lpstr>Calibri</vt:lpstr>
      <vt:lpstr>Microsoft Sans Serif</vt:lpstr>
      <vt:lpstr>Söhne</vt:lpstr>
      <vt:lpstr>Office Theme</vt:lpstr>
      <vt:lpstr>Análisis y diseño de algoritmos: Complejidad algorítmica Notación asintótica</vt:lpstr>
      <vt:lpstr>Agenda</vt:lpstr>
      <vt:lpstr>Resultado de aprendizaje</vt:lpstr>
      <vt:lpstr>Algoritmos recursivos</vt:lpstr>
      <vt:lpstr>Stack</vt:lpstr>
      <vt:lpstr>Ejemplo de recursividad</vt:lpstr>
      <vt:lpstr>Conclusión</vt:lpstr>
      <vt:lpstr>¿Qué es NA?</vt:lpstr>
      <vt:lpstr>Métodos </vt:lpstr>
      <vt:lpstr>Diferencia entre ellas </vt:lpstr>
      <vt:lpstr>BIG O</vt:lpstr>
      <vt:lpstr>Big 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diseño de algoritmos</dc:title>
  <cp:lastModifiedBy>JUAN CAMILO DAVID DIAZ</cp:lastModifiedBy>
  <cp:revision>36</cp:revision>
  <dcterms:created xsi:type="dcterms:W3CDTF">2023-02-10T19:02:00Z</dcterms:created>
  <dcterms:modified xsi:type="dcterms:W3CDTF">2024-02-16T18:17:14Z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2022-05-05T00:00:00Z</vt:filetime>
  </property>
  <property fmtid="{D5CDD505-2E9C-101B-9397-08002B2CF9AE}" pid="3" name="LastSaved">
    <vt:filetime>2023-02-10T00:00:00Z</vt:filetime>
  </property>
</Properties>
</file>