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3" r:id="rId4"/>
    <p:sldId id="262" r:id="rId5"/>
    <p:sldId id="264" r:id="rId6"/>
    <p:sldId id="257" r:id="rId7"/>
    <p:sldId id="261" r:id="rId8"/>
    <p:sldId id="259" r:id="rId9"/>
    <p:sldId id="266" r:id="rId10"/>
    <p:sldId id="267" r:id="rId11"/>
    <p:sldId id="271" r:id="rId12"/>
    <p:sldId id="270" r:id="rId13"/>
    <p:sldId id="272" r:id="rId14"/>
    <p:sldId id="268" r:id="rId15"/>
    <p:sldId id="265" r:id="rId16"/>
    <p:sldId id="273" r:id="rId17"/>
    <p:sldId id="269"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556" autoAdjust="0"/>
  </p:normalViewPr>
  <p:slideViewPr>
    <p:cSldViewPr snapToGrid="0">
      <p:cViewPr varScale="1">
        <p:scale>
          <a:sx n="66" d="100"/>
          <a:sy n="66" d="100"/>
        </p:scale>
        <p:origin x="12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59743-CE58-4FAE-A271-6922F56D65C2}" type="datetimeFigureOut">
              <a:rPr lang="es-PE" smtClean="0"/>
              <a:t>22/08/2019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A9BE8-47F8-439D-8E3B-AFA56A487B78}" type="slidenum">
              <a:rPr lang="es-PE" smtClean="0"/>
              <a:t>‹Nº›</a:t>
            </a:fld>
            <a:endParaRPr lang="es-PE"/>
          </a:p>
        </p:txBody>
      </p:sp>
    </p:spTree>
    <p:extLst>
      <p:ext uri="{BB962C8B-B14F-4D97-AF65-F5344CB8AC3E}">
        <p14:creationId xmlns:p14="http://schemas.microsoft.com/office/powerpoint/2010/main" val="92027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neteris.com/stepforward/servicios-en-la-nube-diferencias-entre-iaas-saas-y-paa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dirty="0">
                <a:hlinkClick r:id="rId3"/>
              </a:rPr>
              <a:t>https://blog.neteris.com/stepforward/servicios-en-la-nube-diferencias-entre-iaas-saas-y-paas</a:t>
            </a:r>
            <a:endParaRPr lang="es-PE" dirty="0"/>
          </a:p>
          <a:p>
            <a:endParaRPr lang="es-PE" dirty="0"/>
          </a:p>
        </p:txBody>
      </p:sp>
      <p:sp>
        <p:nvSpPr>
          <p:cNvPr id="4" name="Marcador de número de diapositiva 3"/>
          <p:cNvSpPr>
            <a:spLocks noGrp="1"/>
          </p:cNvSpPr>
          <p:nvPr>
            <p:ph type="sldNum" sz="quarter" idx="5"/>
          </p:nvPr>
        </p:nvSpPr>
        <p:spPr/>
        <p:txBody>
          <a:bodyPr/>
          <a:lstStyle/>
          <a:p>
            <a:fld id="{1C6A9BE8-47F8-439D-8E3B-AFA56A487B78}" type="slidenum">
              <a:rPr lang="es-PE" smtClean="0"/>
              <a:t>3</a:t>
            </a:fld>
            <a:endParaRPr lang="es-PE"/>
          </a:p>
        </p:txBody>
      </p:sp>
    </p:spTree>
    <p:extLst>
      <p:ext uri="{BB962C8B-B14F-4D97-AF65-F5344CB8AC3E}">
        <p14:creationId xmlns:p14="http://schemas.microsoft.com/office/powerpoint/2010/main" val="353743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09AA1-D088-4A2D-B991-685F035AE4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AAF94EF6-2AFF-4FDE-80DC-E2B072826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1266F27-7E0A-409B-A2C5-D2F806B7AC2C}"/>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BCFB7C62-DC34-4A1D-B474-F17B3019F0F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876FFE3-ED25-4604-926F-2F192581FF0D}"/>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337342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01838-E3F4-45B4-B993-946FAF4CACF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ADBDEEC-A4A3-405D-B61E-C610CD3ABE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F6BFFB-39AE-4EB4-B4A5-8C67B916E6B0}"/>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E464365D-E761-4513-9BB3-CC17F028B3E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DA3CB87-5E43-49D9-94B5-A13F42C8325C}"/>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306972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0ACDE3-435D-4630-99EC-93428BE666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5DA27E1-51E6-4C9B-82AC-BBBA867C21D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C3ED003-3A48-4ED6-9A8A-29B2316A1E9A}"/>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9BA95266-9F5D-4DA9-9D35-FCAB771A8C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5584BE2-30AA-434B-97F5-AC835B050797}"/>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126233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57626-35F7-4870-9AF7-8A655460047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0F31F02-E83F-4BA1-87D3-AAF5061B04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1BFE869-921C-4800-ACCE-15113D953BC9}"/>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C0CA217D-12BB-445D-9A1D-0B69A01E448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F3DF47A-BEE7-4ABA-BC72-FA21D432212F}"/>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12790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C044-D85D-42E7-BAD1-77D6631233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66B3A4A-A651-41B5-A67B-575B764F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B7EB475-4CB5-4E49-B036-986F824CC03D}"/>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59FCBCD9-76D1-42F1-842F-20D92832F6F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68A515A-611E-4B95-8D45-1A3C4A2E1768}"/>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395478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045A9-2270-4199-80C2-1889B4DF0B9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EA7221-E996-4DAE-AFB9-C1664B5743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5CD5C07E-88C5-4BC6-8F78-22E451E4BCC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4E8077A-FF61-4DC6-98EE-2682D0300297}"/>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6" name="Marcador de pie de página 5">
            <a:extLst>
              <a:ext uri="{FF2B5EF4-FFF2-40B4-BE49-F238E27FC236}">
                <a16:creationId xmlns:a16="http://schemas.microsoft.com/office/drawing/2014/main" id="{E84C192D-D6B5-464E-9BCE-82151AA4530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9A08A5-2745-4203-AEA6-D5E0B7CB0383}"/>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58268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B622C-66D4-4007-8748-1F6D3EF9248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188971D-DF7E-486F-B820-3C5765AF1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35BF72-99A1-4DC9-9CAF-43F6DB40DE0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19DCA75-5073-498E-A7D7-3B746B391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76FA52-2F33-4606-A186-07B61AA3F0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BC32FED-3EFD-4F8D-8A2C-8B699CB19DCE}"/>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8" name="Marcador de pie de página 7">
            <a:extLst>
              <a:ext uri="{FF2B5EF4-FFF2-40B4-BE49-F238E27FC236}">
                <a16:creationId xmlns:a16="http://schemas.microsoft.com/office/drawing/2014/main" id="{4F24B3B8-1FE9-495A-A49B-3800C05D784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760144A-EC45-448F-93BC-3EDB131A6532}"/>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295403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0DF2F-A92B-4FC6-B89B-48C5AB957A0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C618AD9F-7075-4826-86C4-DB5519C748CC}"/>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4" name="Marcador de pie de página 3">
            <a:extLst>
              <a:ext uri="{FF2B5EF4-FFF2-40B4-BE49-F238E27FC236}">
                <a16:creationId xmlns:a16="http://schemas.microsoft.com/office/drawing/2014/main" id="{AFB57B91-70DC-4E08-A7D9-F721E7009A06}"/>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071077A-224D-43CC-A407-687BF9EB022A}"/>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99148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78C181-3633-45BC-AD23-44655A7BEB29}"/>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3" name="Marcador de pie de página 2">
            <a:extLst>
              <a:ext uri="{FF2B5EF4-FFF2-40B4-BE49-F238E27FC236}">
                <a16:creationId xmlns:a16="http://schemas.microsoft.com/office/drawing/2014/main" id="{AFDE50FF-ECEF-4AD6-B7AB-6B3E99281B6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445779B2-038A-4449-8CB7-85A2E5B870EE}"/>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63476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2B668-C1A0-45FF-AF66-41D0C24174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2C8AF1D-A6B6-4FE5-847E-DB5ED282B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817D4610-9AB8-420F-92D0-8D07B4C05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D380CA-5405-42F4-91C5-BBC5CEF21D35}"/>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6" name="Marcador de pie de página 5">
            <a:extLst>
              <a:ext uri="{FF2B5EF4-FFF2-40B4-BE49-F238E27FC236}">
                <a16:creationId xmlns:a16="http://schemas.microsoft.com/office/drawing/2014/main" id="{814B4776-CFBF-43DA-922F-55DD819E74F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C0A557C-EBCD-4645-8DAE-6A9C51D83F03}"/>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7318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45D14-5A4D-42C4-B4ED-87BCE6CD31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28BC6231-8E5B-493E-8D97-4AD04961A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E26F2808-D1BE-46F8-BD7F-D6F13B18C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171762-6A58-443D-839F-AA35EF0ABF1A}"/>
              </a:ext>
            </a:extLst>
          </p:cNvPr>
          <p:cNvSpPr>
            <a:spLocks noGrp="1"/>
          </p:cNvSpPr>
          <p:nvPr>
            <p:ph type="dt" sz="half" idx="10"/>
          </p:nvPr>
        </p:nvSpPr>
        <p:spPr/>
        <p:txBody>
          <a:bodyPr/>
          <a:lstStyle/>
          <a:p>
            <a:fld id="{3E8A2274-36FF-4B6F-86F2-79BFB70075D0}" type="datetimeFigureOut">
              <a:rPr lang="es-PE" smtClean="0"/>
              <a:t>22/08/2019</a:t>
            </a:fld>
            <a:endParaRPr lang="es-PE"/>
          </a:p>
        </p:txBody>
      </p:sp>
      <p:sp>
        <p:nvSpPr>
          <p:cNvPr id="6" name="Marcador de pie de página 5">
            <a:extLst>
              <a:ext uri="{FF2B5EF4-FFF2-40B4-BE49-F238E27FC236}">
                <a16:creationId xmlns:a16="http://schemas.microsoft.com/office/drawing/2014/main" id="{3EDC14CF-5BEA-4B5D-95AA-4815284395C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13ECA97-78D7-4B5A-AADA-FD04EE580CF7}"/>
              </a:ext>
            </a:extLst>
          </p:cNvPr>
          <p:cNvSpPr>
            <a:spLocks noGrp="1"/>
          </p:cNvSpPr>
          <p:nvPr>
            <p:ph type="sldNum" sz="quarter" idx="12"/>
          </p:nvPr>
        </p:nvSpPr>
        <p:spPr/>
        <p:txBody>
          <a:bodyPr/>
          <a:lstStyle/>
          <a:p>
            <a:fld id="{1F6B9833-7F80-42CB-A2A6-EB2E1AD8A74E}" type="slidenum">
              <a:rPr lang="es-PE" smtClean="0"/>
              <a:t>‹Nº›</a:t>
            </a:fld>
            <a:endParaRPr lang="es-PE"/>
          </a:p>
        </p:txBody>
      </p:sp>
    </p:spTree>
    <p:extLst>
      <p:ext uri="{BB962C8B-B14F-4D97-AF65-F5344CB8AC3E}">
        <p14:creationId xmlns:p14="http://schemas.microsoft.com/office/powerpoint/2010/main" val="36760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9391CA8-0180-4681-A36D-179670B33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C6AEFBE-BF6E-4E27-B115-0A1FBA02A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DF80746-B34C-4B2E-A51C-FE17C5D5C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A2274-36FF-4B6F-86F2-79BFB70075D0}" type="datetimeFigureOut">
              <a:rPr lang="es-PE" smtClean="0"/>
              <a:t>22/08/2019</a:t>
            </a:fld>
            <a:endParaRPr lang="es-PE"/>
          </a:p>
        </p:txBody>
      </p:sp>
      <p:sp>
        <p:nvSpPr>
          <p:cNvPr id="5" name="Marcador de pie de página 4">
            <a:extLst>
              <a:ext uri="{FF2B5EF4-FFF2-40B4-BE49-F238E27FC236}">
                <a16:creationId xmlns:a16="http://schemas.microsoft.com/office/drawing/2014/main" id="{66066A9F-D07A-40BB-A1AF-84370A2BA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206412E-1086-4F67-9D10-43871B737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B9833-7F80-42CB-A2A6-EB2E1AD8A74E}" type="slidenum">
              <a:rPr lang="es-PE" smtClean="0"/>
              <a:t>‹Nº›</a:t>
            </a:fld>
            <a:endParaRPr lang="es-PE"/>
          </a:p>
        </p:txBody>
      </p:sp>
    </p:spTree>
    <p:extLst>
      <p:ext uri="{BB962C8B-B14F-4D97-AF65-F5344CB8AC3E}">
        <p14:creationId xmlns:p14="http://schemas.microsoft.com/office/powerpoint/2010/main" val="313566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3browser.com/download.aspx"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7F520-7D42-4196-AD77-BD0EBE3D1AE6}"/>
              </a:ext>
            </a:extLst>
          </p:cNvPr>
          <p:cNvSpPr>
            <a:spLocks noGrp="1"/>
          </p:cNvSpPr>
          <p:nvPr>
            <p:ph type="ctrTitle"/>
          </p:nvPr>
        </p:nvSpPr>
        <p:spPr/>
        <p:txBody>
          <a:bodyPr/>
          <a:lstStyle/>
          <a:p>
            <a:r>
              <a:rPr lang="es-ES" dirty="0"/>
              <a:t>Cloud Computing</a:t>
            </a:r>
            <a:endParaRPr lang="es-PE" dirty="0"/>
          </a:p>
        </p:txBody>
      </p:sp>
    </p:spTree>
    <p:extLst>
      <p:ext uri="{BB962C8B-B14F-4D97-AF65-F5344CB8AC3E}">
        <p14:creationId xmlns:p14="http://schemas.microsoft.com/office/powerpoint/2010/main" val="232520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F35DE8B-C59C-4B41-84F2-B0730B6C6552}"/>
              </a:ext>
            </a:extLst>
          </p:cNvPr>
          <p:cNvSpPr/>
          <p:nvPr/>
        </p:nvSpPr>
        <p:spPr>
          <a:xfrm>
            <a:off x="1473841" y="1467783"/>
            <a:ext cx="9556831" cy="4154984"/>
          </a:xfrm>
          <a:prstGeom prst="rect">
            <a:avLst/>
          </a:prstGeom>
        </p:spPr>
        <p:txBody>
          <a:bodyPr wrap="square">
            <a:spAutoFit/>
          </a:bodyPr>
          <a:lstStyle/>
          <a:p>
            <a:r>
              <a:rPr lang="es-ES" sz="2400" dirty="0">
                <a:solidFill>
                  <a:srgbClr val="444444"/>
                </a:solidFill>
                <a:latin typeface="Amazon Ember"/>
              </a:rPr>
              <a:t>Es un servicio de almacenamiento para Internet. Está diseñado para facilitar a los desarrolladores recursos de computación escalables basados en Web.</a:t>
            </a:r>
          </a:p>
          <a:p>
            <a:endParaRPr lang="es-ES" sz="2400" dirty="0">
              <a:solidFill>
                <a:srgbClr val="444444"/>
              </a:solidFill>
              <a:latin typeface="Amazon Ember"/>
            </a:endParaRPr>
          </a:p>
          <a:p>
            <a:r>
              <a:rPr lang="es-ES" sz="2400" dirty="0">
                <a:solidFill>
                  <a:srgbClr val="444444"/>
                </a:solidFill>
                <a:latin typeface="Amazon Ember"/>
              </a:rPr>
              <a:t>Amazon S3 tiene una interfaz de servicios web simple que puede utilizar para almacenar y recuperar cualquier cantidad de datos, en cualquier momento, desde cualquier parte de la web. Ofrece a cualquier desarrollador acceso a la misma infraestructura de almacenamiento de datos económica, altamente escalable, fiable, segura y rápida que utiliza Amazon para mantener su propia red global de sitios web. Este servicio tiene como fin maximizar los beneficios del escalado y trasladarlos a los desarrolladores.</a:t>
            </a:r>
            <a:endParaRPr lang="es-ES" sz="2400" b="0" i="0" dirty="0">
              <a:solidFill>
                <a:srgbClr val="444444"/>
              </a:solidFill>
              <a:effectLst/>
              <a:latin typeface="Amazon Ember"/>
            </a:endParaRPr>
          </a:p>
        </p:txBody>
      </p:sp>
      <p:pic>
        <p:nvPicPr>
          <p:cNvPr id="5" name="Picture 2" descr="Resultado de imagen para Amazon S3">
            <a:extLst>
              <a:ext uri="{FF2B5EF4-FFF2-40B4-BE49-F238E27FC236}">
                <a16:creationId xmlns:a16="http://schemas.microsoft.com/office/drawing/2014/main" id="{8ED06541-3E75-4203-B852-47034282B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601" y="0"/>
            <a:ext cx="3660399" cy="126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1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0986F07-ACD8-4F2E-89F1-5684B0F5205E}"/>
              </a:ext>
            </a:extLst>
          </p:cNvPr>
          <p:cNvPicPr>
            <a:picLocks noChangeAspect="1"/>
          </p:cNvPicPr>
          <p:nvPr/>
        </p:nvPicPr>
        <p:blipFill>
          <a:blip r:embed="rId2"/>
          <a:stretch>
            <a:fillRect/>
          </a:stretch>
        </p:blipFill>
        <p:spPr>
          <a:xfrm>
            <a:off x="1192192" y="4904883"/>
            <a:ext cx="10210952" cy="1480633"/>
          </a:xfrm>
          <a:prstGeom prst="rect">
            <a:avLst/>
          </a:prstGeom>
        </p:spPr>
      </p:pic>
      <p:sp>
        <p:nvSpPr>
          <p:cNvPr id="5" name="Rectángulo 4">
            <a:extLst>
              <a:ext uri="{FF2B5EF4-FFF2-40B4-BE49-F238E27FC236}">
                <a16:creationId xmlns:a16="http://schemas.microsoft.com/office/drawing/2014/main" id="{26939909-F77F-40AB-959D-E08A05282A2E}"/>
              </a:ext>
            </a:extLst>
          </p:cNvPr>
          <p:cNvSpPr/>
          <p:nvPr/>
        </p:nvSpPr>
        <p:spPr>
          <a:xfrm>
            <a:off x="1055073" y="1724628"/>
            <a:ext cx="6512107" cy="2910592"/>
          </a:xfrm>
          <a:prstGeom prst="rect">
            <a:avLst/>
          </a:prstGeom>
        </p:spPr>
        <p:txBody>
          <a:bodyPr wrap="square">
            <a:spAutoFit/>
          </a:bodyPr>
          <a:lstStyle/>
          <a:p>
            <a:r>
              <a:rPr lang="es-ES" dirty="0">
                <a:solidFill>
                  <a:srgbClr val="444444"/>
                </a:solidFill>
                <a:latin typeface="Amazon Ember"/>
              </a:rPr>
              <a:t>Los buckets son contenedores de objetos. Puede tener uno o más buckets. Para cada bucket, podrá controlar el acceso (quién puede crear, eliminar y enumerar objetos del bucket).</a:t>
            </a:r>
          </a:p>
          <a:p>
            <a:endParaRPr lang="es-ES" dirty="0"/>
          </a:p>
          <a:p>
            <a:r>
              <a:rPr lang="es-ES" dirty="0"/>
              <a:t>Son algo parecido a un directorio o carpeta de nuestro sistema operativo, donde colocaremos nuestros archivos. Los nombres de los buckets están compartidos entre toda la red de Amazon S3, por lo que si creamos un bucket, nadie más podrá usar ese nombre para un nuevo bucket.</a:t>
            </a:r>
          </a:p>
          <a:p>
            <a:endParaRPr lang="es-PE" dirty="0"/>
          </a:p>
        </p:txBody>
      </p:sp>
      <p:sp>
        <p:nvSpPr>
          <p:cNvPr id="6" name="Rectángulo 5">
            <a:extLst>
              <a:ext uri="{FF2B5EF4-FFF2-40B4-BE49-F238E27FC236}">
                <a16:creationId xmlns:a16="http://schemas.microsoft.com/office/drawing/2014/main" id="{7921FE0E-DB60-48B5-BE80-544AB9F2D52B}"/>
              </a:ext>
            </a:extLst>
          </p:cNvPr>
          <p:cNvSpPr/>
          <p:nvPr/>
        </p:nvSpPr>
        <p:spPr>
          <a:xfrm>
            <a:off x="1055074" y="650800"/>
            <a:ext cx="1929118" cy="769441"/>
          </a:xfrm>
          <a:prstGeom prst="rect">
            <a:avLst/>
          </a:prstGeom>
        </p:spPr>
        <p:txBody>
          <a:bodyPr wrap="none">
            <a:spAutoFit/>
          </a:bodyPr>
          <a:lstStyle/>
          <a:p>
            <a:r>
              <a:rPr lang="es-ES" sz="4400" dirty="0">
                <a:latin typeface="+mj-lt"/>
                <a:ea typeface="+mj-ea"/>
                <a:cs typeface="+mj-cs"/>
              </a:rPr>
              <a:t>Buckets</a:t>
            </a:r>
            <a:endParaRPr lang="es-PE" sz="4400" dirty="0">
              <a:latin typeface="+mj-lt"/>
              <a:ea typeface="+mj-ea"/>
              <a:cs typeface="+mj-cs"/>
            </a:endParaRPr>
          </a:p>
        </p:txBody>
      </p:sp>
      <p:pic>
        <p:nvPicPr>
          <p:cNvPr id="7170" name="Picture 2" descr="Resultado de imagen para BUCKETS AMAZON">
            <a:extLst>
              <a:ext uri="{FF2B5EF4-FFF2-40B4-BE49-F238E27FC236}">
                <a16:creationId xmlns:a16="http://schemas.microsoft.com/office/drawing/2014/main" id="{5C92BFC6-DB3E-4121-92B6-B90838A1B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279" y="3319169"/>
            <a:ext cx="3587767" cy="211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555D7A-51B0-4E34-9590-6C41897BD319}"/>
              </a:ext>
            </a:extLst>
          </p:cNvPr>
          <p:cNvPicPr>
            <a:picLocks noChangeAspect="1"/>
          </p:cNvPicPr>
          <p:nvPr/>
        </p:nvPicPr>
        <p:blipFill>
          <a:blip r:embed="rId2"/>
          <a:stretch>
            <a:fillRect/>
          </a:stretch>
        </p:blipFill>
        <p:spPr>
          <a:xfrm>
            <a:off x="2527711" y="995318"/>
            <a:ext cx="7136577" cy="5723786"/>
          </a:xfrm>
          <a:prstGeom prst="rect">
            <a:avLst/>
          </a:prstGeom>
        </p:spPr>
      </p:pic>
      <p:sp>
        <p:nvSpPr>
          <p:cNvPr id="5" name="Rectángulo 4">
            <a:extLst>
              <a:ext uri="{FF2B5EF4-FFF2-40B4-BE49-F238E27FC236}">
                <a16:creationId xmlns:a16="http://schemas.microsoft.com/office/drawing/2014/main" id="{1C2B5159-5052-4F6D-B5C5-72C5090E5E98}"/>
              </a:ext>
            </a:extLst>
          </p:cNvPr>
          <p:cNvSpPr/>
          <p:nvPr/>
        </p:nvSpPr>
        <p:spPr>
          <a:xfrm>
            <a:off x="2527711" y="454835"/>
            <a:ext cx="3815275" cy="369332"/>
          </a:xfrm>
          <a:prstGeom prst="rect">
            <a:avLst/>
          </a:prstGeom>
        </p:spPr>
        <p:txBody>
          <a:bodyPr wrap="none">
            <a:spAutoFit/>
          </a:bodyPr>
          <a:lstStyle/>
          <a:p>
            <a:r>
              <a:rPr lang="es-PE" dirty="0">
                <a:hlinkClick r:id="rId3"/>
              </a:rPr>
              <a:t>https://s3browser.com/download.aspx</a:t>
            </a:r>
            <a:endParaRPr lang="es-PE" dirty="0"/>
          </a:p>
        </p:txBody>
      </p:sp>
    </p:spTree>
    <p:extLst>
      <p:ext uri="{BB962C8B-B14F-4D97-AF65-F5344CB8AC3E}">
        <p14:creationId xmlns:p14="http://schemas.microsoft.com/office/powerpoint/2010/main" val="181525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38A8D40-122B-4367-9B06-8E2957D3CCD0}"/>
              </a:ext>
            </a:extLst>
          </p:cNvPr>
          <p:cNvSpPr/>
          <p:nvPr/>
        </p:nvSpPr>
        <p:spPr>
          <a:xfrm>
            <a:off x="837235" y="952944"/>
            <a:ext cx="7484961" cy="4278094"/>
          </a:xfrm>
          <a:prstGeom prst="rect">
            <a:avLst/>
          </a:prstGeom>
        </p:spPr>
        <p:txBody>
          <a:bodyPr wrap="square">
            <a:spAutoFit/>
          </a:bodyPr>
          <a:lstStyle/>
          <a:p>
            <a:endParaRPr lang="es-ES" sz="2400" b="1" dirty="0"/>
          </a:p>
          <a:p>
            <a:r>
              <a:rPr lang="es-ES" sz="2400" b="1" dirty="0"/>
              <a:t>objetos:</a:t>
            </a:r>
            <a:r>
              <a:rPr lang="es-ES" sz="2400" dirty="0"/>
              <a:t> son las entidades de datos en sí, es decir, nuestros archivos. Un </a:t>
            </a:r>
            <a:r>
              <a:rPr lang="es-ES" sz="2400" dirty="0" err="1"/>
              <a:t>object</a:t>
            </a:r>
            <a:r>
              <a:rPr lang="es-ES" sz="2400" dirty="0"/>
              <a:t> almacena tanto los datos como los metadatos necesarios para S3, y pueden ocupar entre 1 byte y 5 Gigabytes.</a:t>
            </a:r>
          </a:p>
          <a:p>
            <a:r>
              <a:rPr lang="es-ES" sz="2400" b="1" dirty="0" err="1"/>
              <a:t>keys</a:t>
            </a:r>
            <a:r>
              <a:rPr lang="es-ES" sz="2400" b="1" dirty="0"/>
              <a:t>:</a:t>
            </a:r>
            <a:r>
              <a:rPr lang="es-ES" sz="2400" dirty="0"/>
              <a:t> son una clave única dentro de un bucket que identifica a los </a:t>
            </a:r>
            <a:r>
              <a:rPr lang="es-ES" sz="2400" dirty="0" err="1"/>
              <a:t>objects</a:t>
            </a:r>
            <a:r>
              <a:rPr lang="es-ES" sz="2400" dirty="0"/>
              <a:t> de cada bucket. Un </a:t>
            </a:r>
            <a:r>
              <a:rPr lang="es-ES" sz="2400" dirty="0" err="1"/>
              <a:t>object</a:t>
            </a:r>
            <a:r>
              <a:rPr lang="es-ES" sz="2400" dirty="0"/>
              <a:t> se identifica de manera unívoca dentro de todo S3 mediante su </a:t>
            </a:r>
            <a:r>
              <a:rPr lang="es-ES" sz="2400" dirty="0" err="1"/>
              <a:t>bucket+key</a:t>
            </a:r>
            <a:r>
              <a:rPr lang="es-ES" sz="2400" dirty="0"/>
              <a:t>.</a:t>
            </a:r>
          </a:p>
          <a:p>
            <a:endParaRPr lang="es-ES" sz="3200" dirty="0">
              <a:solidFill>
                <a:srgbClr val="515151"/>
              </a:solidFill>
              <a:latin typeface="crimson text"/>
            </a:endParaRPr>
          </a:p>
          <a:p>
            <a:endParaRPr lang="es-PE" sz="2400" dirty="0"/>
          </a:p>
        </p:txBody>
      </p:sp>
      <p:sp>
        <p:nvSpPr>
          <p:cNvPr id="5" name="Bocadillo: ovalado 4">
            <a:extLst>
              <a:ext uri="{FF2B5EF4-FFF2-40B4-BE49-F238E27FC236}">
                <a16:creationId xmlns:a16="http://schemas.microsoft.com/office/drawing/2014/main" id="{023B9A1F-A9D6-454B-8C44-1392E5E45FB6}"/>
              </a:ext>
            </a:extLst>
          </p:cNvPr>
          <p:cNvSpPr/>
          <p:nvPr/>
        </p:nvSpPr>
        <p:spPr>
          <a:xfrm>
            <a:off x="7674015" y="717632"/>
            <a:ext cx="3975421" cy="2312594"/>
          </a:xfrm>
          <a:prstGeom prst="wedgeEllipseCallout">
            <a:avLst>
              <a:gd name="adj1" fmla="val -55699"/>
              <a:gd name="adj2" fmla="val 47931"/>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s-ES" dirty="0">
                <a:solidFill>
                  <a:schemeClr val="tx1"/>
                </a:solidFill>
                <a:latin typeface="crimson text"/>
              </a:rPr>
              <a:t>Capacidad virtualmente ilimitada. Cuanto más almacenemos, más pagaremos.</a:t>
            </a:r>
          </a:p>
          <a:p>
            <a:r>
              <a:rPr lang="es-ES" dirty="0">
                <a:solidFill>
                  <a:schemeClr val="tx1"/>
                </a:solidFill>
                <a:latin typeface="crimson text"/>
              </a:rPr>
              <a:t>Permite la escalabilidad</a:t>
            </a:r>
          </a:p>
          <a:p>
            <a:pPr algn="ctr"/>
            <a:endParaRPr lang="es-PE" dirty="0"/>
          </a:p>
        </p:txBody>
      </p:sp>
    </p:spTree>
    <p:extLst>
      <p:ext uri="{BB962C8B-B14F-4D97-AF65-F5344CB8AC3E}">
        <p14:creationId xmlns:p14="http://schemas.microsoft.com/office/powerpoint/2010/main" val="118160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C6B57EC-8332-4251-A4DE-DBE9E493EAB7}"/>
              </a:ext>
            </a:extLst>
          </p:cNvPr>
          <p:cNvSpPr/>
          <p:nvPr/>
        </p:nvSpPr>
        <p:spPr>
          <a:xfrm>
            <a:off x="1161327" y="930190"/>
            <a:ext cx="6315919" cy="2677656"/>
          </a:xfrm>
          <a:prstGeom prst="rect">
            <a:avLst/>
          </a:prstGeom>
        </p:spPr>
        <p:txBody>
          <a:bodyPr wrap="square">
            <a:spAutoFit/>
          </a:bodyPr>
          <a:lstStyle/>
          <a:p>
            <a:r>
              <a:rPr lang="es-ES" sz="2400" dirty="0">
                <a:solidFill>
                  <a:srgbClr val="444444"/>
                </a:solidFill>
                <a:latin typeface="Amazon Ember"/>
              </a:rPr>
              <a:t>Elija cualquier región de AWS que esté geográficamente cerca de usted para optimizar la latencia, minimizar los costos o satisfacer los requisitos reglamentarios.</a:t>
            </a:r>
          </a:p>
          <a:p>
            <a:endParaRPr lang="es-ES" sz="2400" dirty="0">
              <a:solidFill>
                <a:srgbClr val="444444"/>
              </a:solidFill>
              <a:latin typeface="Amazon Ember"/>
            </a:endParaRPr>
          </a:p>
          <a:p>
            <a:r>
              <a:rPr lang="es-ES" sz="2400" dirty="0">
                <a:solidFill>
                  <a:srgbClr val="444444"/>
                </a:solidFill>
                <a:latin typeface="Amazon Ember"/>
              </a:rPr>
              <a:t>De forma predeterminada, puede crear hasta 100 buckets en cada una de sus cuentas de AWS</a:t>
            </a:r>
            <a:endParaRPr lang="es-PE" sz="2400" dirty="0">
              <a:solidFill>
                <a:srgbClr val="444444"/>
              </a:solidFill>
              <a:latin typeface="Amazon Ember"/>
            </a:endParaRPr>
          </a:p>
        </p:txBody>
      </p:sp>
    </p:spTree>
    <p:extLst>
      <p:ext uri="{BB962C8B-B14F-4D97-AF65-F5344CB8AC3E}">
        <p14:creationId xmlns:p14="http://schemas.microsoft.com/office/powerpoint/2010/main" val="45686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n relacionada">
            <a:extLst>
              <a:ext uri="{FF2B5EF4-FFF2-40B4-BE49-F238E27FC236}">
                <a16:creationId xmlns:a16="http://schemas.microsoft.com/office/drawing/2014/main" id="{06CAA993-6C33-4C7B-B1B5-8BC5533F5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065" y="3648076"/>
            <a:ext cx="8801870" cy="16994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Amazon S3">
            <a:extLst>
              <a:ext uri="{FF2B5EF4-FFF2-40B4-BE49-F238E27FC236}">
                <a16:creationId xmlns:a16="http://schemas.microsoft.com/office/drawing/2014/main" id="{27EA30F6-3A77-4043-8B0F-D67C652A2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992" y="1218154"/>
            <a:ext cx="8716943" cy="170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9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sultado de imagen para amazon athena logo">
            <a:extLst>
              <a:ext uri="{FF2B5EF4-FFF2-40B4-BE49-F238E27FC236}">
                <a16:creationId xmlns:a16="http://schemas.microsoft.com/office/drawing/2014/main" id="{E76E1B24-313A-4654-83CB-9350DFC04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713" y="1468057"/>
            <a:ext cx="4317357" cy="303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27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AD527-9D2F-4138-B7A0-2442F4704FF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B9412803-D583-4C1E-8A79-9764F51056A8}"/>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50690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58EA6-9B7F-468B-A9D3-2CCAAB46C438}"/>
              </a:ext>
            </a:extLst>
          </p:cNvPr>
          <p:cNvSpPr>
            <a:spLocks noGrp="1"/>
          </p:cNvSpPr>
          <p:nvPr>
            <p:ph type="title"/>
          </p:nvPr>
        </p:nvSpPr>
        <p:spPr/>
        <p:txBody>
          <a:bodyPr/>
          <a:lstStyle/>
          <a:p>
            <a:r>
              <a:rPr lang="es-PE" dirty="0"/>
              <a:t>Servicios ofrecidos</a:t>
            </a:r>
          </a:p>
        </p:txBody>
      </p:sp>
      <p:sp>
        <p:nvSpPr>
          <p:cNvPr id="4" name="Rectángulo 3">
            <a:extLst>
              <a:ext uri="{FF2B5EF4-FFF2-40B4-BE49-F238E27FC236}">
                <a16:creationId xmlns:a16="http://schemas.microsoft.com/office/drawing/2014/main" id="{5453EF86-C61D-4EFA-B469-991A8D1F2376}"/>
              </a:ext>
            </a:extLst>
          </p:cNvPr>
          <p:cNvSpPr/>
          <p:nvPr/>
        </p:nvSpPr>
        <p:spPr>
          <a:xfrm>
            <a:off x="972851" y="2065774"/>
            <a:ext cx="2775119" cy="369332"/>
          </a:xfrm>
          <a:prstGeom prst="rect">
            <a:avLst/>
          </a:prstGeom>
        </p:spPr>
        <p:txBody>
          <a:bodyPr wrap="none">
            <a:spAutoFit/>
          </a:bodyPr>
          <a:lstStyle/>
          <a:p>
            <a:r>
              <a:rPr lang="es-PE" b="1" i="0" dirty="0">
                <a:solidFill>
                  <a:srgbClr val="000000"/>
                </a:solidFill>
                <a:effectLst/>
                <a:latin typeface="Arial" panose="020B0604020202020204" pitchFamily="34" charset="0"/>
              </a:rPr>
              <a:t>Software como servicio</a:t>
            </a:r>
          </a:p>
        </p:txBody>
      </p:sp>
      <p:sp>
        <p:nvSpPr>
          <p:cNvPr id="5" name="Rectángulo 4">
            <a:extLst>
              <a:ext uri="{FF2B5EF4-FFF2-40B4-BE49-F238E27FC236}">
                <a16:creationId xmlns:a16="http://schemas.microsoft.com/office/drawing/2014/main" id="{944A8F39-CCA7-4D76-AD7B-C108B10E77CC}"/>
              </a:ext>
            </a:extLst>
          </p:cNvPr>
          <p:cNvSpPr/>
          <p:nvPr/>
        </p:nvSpPr>
        <p:spPr>
          <a:xfrm>
            <a:off x="1093144" y="2468057"/>
            <a:ext cx="2254143" cy="292388"/>
          </a:xfrm>
          <a:prstGeom prst="rect">
            <a:avLst/>
          </a:prstGeom>
        </p:spPr>
        <p:txBody>
          <a:bodyPr wrap="none">
            <a:spAutoFit/>
          </a:bodyPr>
          <a:lstStyle/>
          <a:p>
            <a:pPr algn="ctr"/>
            <a:r>
              <a:rPr lang="en-US" sz="1300" b="0" i="1" dirty="0">
                <a:solidFill>
                  <a:srgbClr val="222222"/>
                </a:solidFill>
                <a:effectLst/>
                <a:latin typeface="Arial" panose="020B0604020202020204" pitchFamily="34" charset="0"/>
              </a:rPr>
              <a:t>software as a service</a:t>
            </a:r>
            <a:r>
              <a:rPr lang="en-US" sz="1300" b="0" i="0" dirty="0">
                <a:solidFill>
                  <a:srgbClr val="222222"/>
                </a:solidFill>
                <a:effectLst/>
                <a:latin typeface="Arial" panose="020B0604020202020204" pitchFamily="34" charset="0"/>
              </a:rPr>
              <a:t>, SaaS</a:t>
            </a:r>
            <a:endParaRPr lang="es-PE" sz="1300" dirty="0"/>
          </a:p>
        </p:txBody>
      </p:sp>
      <p:sp>
        <p:nvSpPr>
          <p:cNvPr id="6" name="Rectángulo 5">
            <a:extLst>
              <a:ext uri="{FF2B5EF4-FFF2-40B4-BE49-F238E27FC236}">
                <a16:creationId xmlns:a16="http://schemas.microsoft.com/office/drawing/2014/main" id="{D03A22F1-E828-4A54-9473-BDE194BB549A}"/>
              </a:ext>
            </a:extLst>
          </p:cNvPr>
          <p:cNvSpPr/>
          <p:nvPr/>
        </p:nvSpPr>
        <p:spPr>
          <a:xfrm>
            <a:off x="972851" y="3116511"/>
            <a:ext cx="2644109" cy="1077218"/>
          </a:xfrm>
          <a:prstGeom prst="rect">
            <a:avLst/>
          </a:prstGeom>
        </p:spPr>
        <p:txBody>
          <a:bodyPr wrap="square">
            <a:spAutoFit/>
          </a:bodyPr>
          <a:lstStyle/>
          <a:p>
            <a:r>
              <a:rPr lang="es-ES" sz="1600" b="0" i="0" dirty="0">
                <a:solidFill>
                  <a:srgbClr val="222222"/>
                </a:solidFill>
                <a:effectLst/>
                <a:latin typeface="Arial" panose="020B0604020202020204" pitchFamily="34" charset="0"/>
              </a:rPr>
              <a:t>Capa más alta y caracteriza una aplicación completa ofrecida como un servicio</a:t>
            </a:r>
            <a:endParaRPr lang="es-PE" sz="1600" dirty="0"/>
          </a:p>
        </p:txBody>
      </p:sp>
      <p:sp>
        <p:nvSpPr>
          <p:cNvPr id="7" name="Rectángulo 6">
            <a:extLst>
              <a:ext uri="{FF2B5EF4-FFF2-40B4-BE49-F238E27FC236}">
                <a16:creationId xmlns:a16="http://schemas.microsoft.com/office/drawing/2014/main" id="{6EE9228D-5A2B-40EB-8F80-B4D2FBCB4660}"/>
              </a:ext>
            </a:extLst>
          </p:cNvPr>
          <p:cNvSpPr/>
          <p:nvPr/>
        </p:nvSpPr>
        <p:spPr>
          <a:xfrm>
            <a:off x="4971861" y="2065774"/>
            <a:ext cx="3018775" cy="369332"/>
          </a:xfrm>
          <a:prstGeom prst="rect">
            <a:avLst/>
          </a:prstGeom>
        </p:spPr>
        <p:txBody>
          <a:bodyPr wrap="none">
            <a:spAutoFit/>
          </a:bodyPr>
          <a:lstStyle/>
          <a:p>
            <a:r>
              <a:rPr lang="es-PE" b="1" dirty="0">
                <a:solidFill>
                  <a:srgbClr val="000000"/>
                </a:solidFill>
                <a:latin typeface="Arial" panose="020B0604020202020204" pitchFamily="34" charset="0"/>
              </a:rPr>
              <a:t>Plataforma como Servicio</a:t>
            </a:r>
          </a:p>
        </p:txBody>
      </p:sp>
      <p:sp>
        <p:nvSpPr>
          <p:cNvPr id="8" name="Rectángulo 7">
            <a:extLst>
              <a:ext uri="{FF2B5EF4-FFF2-40B4-BE49-F238E27FC236}">
                <a16:creationId xmlns:a16="http://schemas.microsoft.com/office/drawing/2014/main" id="{7749E653-4AF9-4DB4-90FB-FC3565A5B0E9}"/>
              </a:ext>
            </a:extLst>
          </p:cNvPr>
          <p:cNvSpPr/>
          <p:nvPr/>
        </p:nvSpPr>
        <p:spPr>
          <a:xfrm>
            <a:off x="5201138" y="2496344"/>
            <a:ext cx="2226892" cy="292388"/>
          </a:xfrm>
          <a:prstGeom prst="rect">
            <a:avLst/>
          </a:prstGeom>
        </p:spPr>
        <p:txBody>
          <a:bodyPr wrap="none">
            <a:spAutoFit/>
          </a:bodyPr>
          <a:lstStyle/>
          <a:p>
            <a:pPr algn="ctr"/>
            <a:r>
              <a:rPr lang="es-PE" sz="1300" b="0" i="1" dirty="0" err="1">
                <a:solidFill>
                  <a:srgbClr val="222222"/>
                </a:solidFill>
                <a:effectLst/>
                <a:latin typeface="Arial" panose="020B0604020202020204" pitchFamily="34" charset="0"/>
              </a:rPr>
              <a:t>platform</a:t>
            </a:r>
            <a:r>
              <a:rPr lang="es-PE" sz="1300" b="0" i="1" dirty="0">
                <a:solidFill>
                  <a:srgbClr val="222222"/>
                </a:solidFill>
                <a:effectLst/>
                <a:latin typeface="Arial" panose="020B0604020202020204" pitchFamily="34" charset="0"/>
              </a:rPr>
              <a:t> as a </a:t>
            </a:r>
            <a:r>
              <a:rPr lang="es-PE" sz="1300" b="0" i="1" dirty="0" err="1">
                <a:solidFill>
                  <a:srgbClr val="222222"/>
                </a:solidFill>
                <a:effectLst/>
                <a:latin typeface="Arial" panose="020B0604020202020204" pitchFamily="34" charset="0"/>
              </a:rPr>
              <a:t>service</a:t>
            </a:r>
            <a:r>
              <a:rPr lang="es-PE" sz="1300" b="0" i="0" dirty="0">
                <a:solidFill>
                  <a:srgbClr val="222222"/>
                </a:solidFill>
                <a:effectLst/>
                <a:latin typeface="Arial" panose="020B0604020202020204" pitchFamily="34" charset="0"/>
              </a:rPr>
              <a:t>, PaaS</a:t>
            </a:r>
            <a:endParaRPr lang="es-PE" sz="1300" dirty="0"/>
          </a:p>
        </p:txBody>
      </p:sp>
      <p:sp>
        <p:nvSpPr>
          <p:cNvPr id="9" name="Rectángulo 8">
            <a:extLst>
              <a:ext uri="{FF2B5EF4-FFF2-40B4-BE49-F238E27FC236}">
                <a16:creationId xmlns:a16="http://schemas.microsoft.com/office/drawing/2014/main" id="{993B3CA1-3ECC-4E56-9A11-059DF51F38EA}"/>
              </a:ext>
            </a:extLst>
          </p:cNvPr>
          <p:cNvSpPr/>
          <p:nvPr/>
        </p:nvSpPr>
        <p:spPr>
          <a:xfrm>
            <a:off x="8869752" y="2065774"/>
            <a:ext cx="2996141" cy="369332"/>
          </a:xfrm>
          <a:prstGeom prst="rect">
            <a:avLst/>
          </a:prstGeom>
        </p:spPr>
        <p:txBody>
          <a:bodyPr wrap="none">
            <a:spAutoFit/>
          </a:bodyPr>
          <a:lstStyle/>
          <a:p>
            <a:r>
              <a:rPr lang="es-PE" b="1" i="0" dirty="0">
                <a:solidFill>
                  <a:srgbClr val="222222"/>
                </a:solidFill>
                <a:effectLst/>
                <a:latin typeface="SalesforceSansRegular"/>
              </a:rPr>
              <a:t>Infraestructura como Servicio</a:t>
            </a:r>
            <a:endParaRPr lang="es-PE" b="1" dirty="0"/>
          </a:p>
        </p:txBody>
      </p:sp>
      <p:sp>
        <p:nvSpPr>
          <p:cNvPr id="10" name="Rectángulo 9">
            <a:extLst>
              <a:ext uri="{FF2B5EF4-FFF2-40B4-BE49-F238E27FC236}">
                <a16:creationId xmlns:a16="http://schemas.microsoft.com/office/drawing/2014/main" id="{962F0F9F-E488-4B71-9F9F-F7D0C2F9B6A4}"/>
              </a:ext>
            </a:extLst>
          </p:cNvPr>
          <p:cNvSpPr/>
          <p:nvPr/>
        </p:nvSpPr>
        <p:spPr>
          <a:xfrm>
            <a:off x="9214527" y="2435106"/>
            <a:ext cx="2329484" cy="292388"/>
          </a:xfrm>
          <a:prstGeom prst="rect">
            <a:avLst/>
          </a:prstGeom>
        </p:spPr>
        <p:txBody>
          <a:bodyPr wrap="none">
            <a:spAutoFit/>
          </a:bodyPr>
          <a:lstStyle/>
          <a:p>
            <a:pPr algn="ctr"/>
            <a:r>
              <a:rPr lang="en-US" sz="1300" b="0" i="1" dirty="0">
                <a:solidFill>
                  <a:srgbClr val="222222"/>
                </a:solidFill>
                <a:effectLst/>
                <a:latin typeface="Arial" panose="020B0604020202020204" pitchFamily="34" charset="0"/>
              </a:rPr>
              <a:t>hardware as a service</a:t>
            </a:r>
            <a:r>
              <a:rPr lang="en-US" sz="1300" b="0" i="0" dirty="0">
                <a:solidFill>
                  <a:srgbClr val="222222"/>
                </a:solidFill>
                <a:effectLst/>
                <a:latin typeface="Arial" panose="020B0604020202020204" pitchFamily="34" charset="0"/>
              </a:rPr>
              <a:t>, </a:t>
            </a:r>
            <a:r>
              <a:rPr lang="en-US" sz="1300" b="0" i="0" dirty="0" err="1">
                <a:solidFill>
                  <a:srgbClr val="222222"/>
                </a:solidFill>
                <a:effectLst/>
                <a:latin typeface="Arial" panose="020B0604020202020204" pitchFamily="34" charset="0"/>
              </a:rPr>
              <a:t>HaaS</a:t>
            </a:r>
            <a:endParaRPr lang="es-PE" sz="1300" dirty="0"/>
          </a:p>
        </p:txBody>
      </p:sp>
      <p:sp>
        <p:nvSpPr>
          <p:cNvPr id="11" name="Rectángulo 10">
            <a:extLst>
              <a:ext uri="{FF2B5EF4-FFF2-40B4-BE49-F238E27FC236}">
                <a16:creationId xmlns:a16="http://schemas.microsoft.com/office/drawing/2014/main" id="{5F0B8798-47B7-47B0-9B81-C4BAEEC48356}"/>
              </a:ext>
            </a:extLst>
          </p:cNvPr>
          <p:cNvSpPr/>
          <p:nvPr/>
        </p:nvSpPr>
        <p:spPr>
          <a:xfrm>
            <a:off x="9047862" y="2658244"/>
            <a:ext cx="2534668" cy="292388"/>
          </a:xfrm>
          <a:prstGeom prst="rect">
            <a:avLst/>
          </a:prstGeom>
        </p:spPr>
        <p:txBody>
          <a:bodyPr wrap="none">
            <a:spAutoFit/>
          </a:bodyPr>
          <a:lstStyle/>
          <a:p>
            <a:pPr algn="ctr"/>
            <a:r>
              <a:rPr lang="es-PE" sz="1300" b="0" i="1" dirty="0" err="1">
                <a:solidFill>
                  <a:srgbClr val="222222"/>
                </a:solidFill>
                <a:effectLst/>
                <a:latin typeface="Arial" panose="020B0604020202020204" pitchFamily="34" charset="0"/>
              </a:rPr>
              <a:t>infrastructure</a:t>
            </a:r>
            <a:r>
              <a:rPr lang="es-PE" sz="1300" b="0" i="1" dirty="0">
                <a:solidFill>
                  <a:srgbClr val="222222"/>
                </a:solidFill>
                <a:effectLst/>
                <a:latin typeface="Arial" panose="020B0604020202020204" pitchFamily="34" charset="0"/>
              </a:rPr>
              <a:t> as a </a:t>
            </a:r>
            <a:r>
              <a:rPr lang="es-PE" sz="1300" b="0" i="1" dirty="0" err="1">
                <a:solidFill>
                  <a:srgbClr val="222222"/>
                </a:solidFill>
                <a:effectLst/>
                <a:latin typeface="Arial" panose="020B0604020202020204" pitchFamily="34" charset="0"/>
              </a:rPr>
              <a:t>service</a:t>
            </a:r>
            <a:r>
              <a:rPr lang="es-PE" sz="1300" b="0" i="0" dirty="0">
                <a:solidFill>
                  <a:srgbClr val="222222"/>
                </a:solidFill>
                <a:effectLst/>
                <a:latin typeface="Arial" panose="020B0604020202020204" pitchFamily="34" charset="0"/>
              </a:rPr>
              <a:t>, IaaS</a:t>
            </a:r>
            <a:endParaRPr lang="es-PE" sz="1300" dirty="0"/>
          </a:p>
        </p:txBody>
      </p:sp>
      <p:sp>
        <p:nvSpPr>
          <p:cNvPr id="12" name="Rectángulo 11">
            <a:extLst>
              <a:ext uri="{FF2B5EF4-FFF2-40B4-BE49-F238E27FC236}">
                <a16:creationId xmlns:a16="http://schemas.microsoft.com/office/drawing/2014/main" id="{CD72CC78-D628-4A47-A68D-1B2586AB634F}"/>
              </a:ext>
            </a:extLst>
          </p:cNvPr>
          <p:cNvSpPr/>
          <p:nvPr/>
        </p:nvSpPr>
        <p:spPr>
          <a:xfrm>
            <a:off x="9024315" y="3239623"/>
            <a:ext cx="2329485" cy="584775"/>
          </a:xfrm>
          <a:prstGeom prst="rect">
            <a:avLst/>
          </a:prstGeom>
        </p:spPr>
        <p:txBody>
          <a:bodyPr wrap="square">
            <a:spAutoFit/>
          </a:bodyPr>
          <a:lstStyle/>
          <a:p>
            <a:r>
              <a:rPr lang="es-ES" sz="1600" dirty="0">
                <a:solidFill>
                  <a:srgbClr val="222222"/>
                </a:solidFill>
                <a:latin typeface="Arial" panose="020B0604020202020204" pitchFamily="34" charset="0"/>
              </a:rPr>
              <a:t>Nivel más inferior del </a:t>
            </a:r>
            <a:r>
              <a:rPr lang="es-ES" sz="1600" dirty="0" err="1">
                <a:solidFill>
                  <a:srgbClr val="222222"/>
                </a:solidFill>
                <a:latin typeface="Arial" panose="020B0604020202020204" pitchFamily="34" charset="0"/>
              </a:rPr>
              <a:t>cloud</a:t>
            </a:r>
            <a:r>
              <a:rPr lang="es-ES" sz="1600" dirty="0">
                <a:solidFill>
                  <a:srgbClr val="222222"/>
                </a:solidFill>
                <a:latin typeface="Arial" panose="020B0604020202020204" pitchFamily="34" charset="0"/>
              </a:rPr>
              <a:t> </a:t>
            </a:r>
            <a:r>
              <a:rPr lang="es-ES" sz="1600" dirty="0" err="1">
                <a:solidFill>
                  <a:srgbClr val="222222"/>
                </a:solidFill>
                <a:latin typeface="Arial" panose="020B0604020202020204" pitchFamily="34" charset="0"/>
              </a:rPr>
              <a:t>computing</a:t>
            </a:r>
            <a:endParaRPr lang="es-PE" sz="1600" dirty="0">
              <a:solidFill>
                <a:srgbClr val="222222"/>
              </a:solidFill>
              <a:latin typeface="Arial" panose="020B0604020202020204" pitchFamily="34" charset="0"/>
            </a:endParaRPr>
          </a:p>
        </p:txBody>
      </p:sp>
      <p:sp>
        <p:nvSpPr>
          <p:cNvPr id="13" name="Rectángulo 12">
            <a:extLst>
              <a:ext uri="{FF2B5EF4-FFF2-40B4-BE49-F238E27FC236}">
                <a16:creationId xmlns:a16="http://schemas.microsoft.com/office/drawing/2014/main" id="{3CBBA3E0-7893-408B-AC50-9BEE52303898}"/>
              </a:ext>
            </a:extLst>
          </p:cNvPr>
          <p:cNvSpPr/>
          <p:nvPr/>
        </p:nvSpPr>
        <p:spPr>
          <a:xfrm>
            <a:off x="9047862" y="4036815"/>
            <a:ext cx="2662814" cy="1569660"/>
          </a:xfrm>
          <a:prstGeom prst="rect">
            <a:avLst/>
          </a:prstGeom>
        </p:spPr>
        <p:txBody>
          <a:bodyPr wrap="square">
            <a:spAutoFit/>
          </a:bodyPr>
          <a:lstStyle/>
          <a:p>
            <a:r>
              <a:rPr lang="es-ES" sz="1600" dirty="0">
                <a:solidFill>
                  <a:srgbClr val="222222"/>
                </a:solidFill>
                <a:latin typeface="Arial" panose="020B0604020202020204" pitchFamily="34" charset="0"/>
              </a:rPr>
              <a:t>Servidores, sistemas de almacenamiento, conexiones, enrutadores, y otros sistemas específicos para manejar cargas de trabajo</a:t>
            </a:r>
            <a:endParaRPr lang="es-PE" sz="1600" dirty="0">
              <a:solidFill>
                <a:srgbClr val="222222"/>
              </a:solidFill>
              <a:latin typeface="Arial" panose="020B0604020202020204" pitchFamily="34" charset="0"/>
            </a:endParaRPr>
          </a:p>
        </p:txBody>
      </p:sp>
      <p:pic>
        <p:nvPicPr>
          <p:cNvPr id="14" name="Picture 2" descr="Resultado de imagen para iaas paas saas">
            <a:extLst>
              <a:ext uri="{FF2B5EF4-FFF2-40B4-BE49-F238E27FC236}">
                <a16:creationId xmlns:a16="http://schemas.microsoft.com/office/drawing/2014/main" id="{B6F3BA92-4003-4588-9383-AFB2D38DCC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257"/>
          <a:stretch/>
        </p:blipFill>
        <p:spPr bwMode="auto">
          <a:xfrm>
            <a:off x="9094188" y="375309"/>
            <a:ext cx="3097812" cy="120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6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DA7E069A-A32E-4A99-AC77-5DC3939A441E}"/>
              </a:ext>
            </a:extLst>
          </p:cNvPr>
          <p:cNvGrpSpPr/>
          <p:nvPr/>
        </p:nvGrpSpPr>
        <p:grpSpPr>
          <a:xfrm>
            <a:off x="598700" y="326622"/>
            <a:ext cx="11022281" cy="6236224"/>
            <a:chOff x="730556" y="453944"/>
            <a:chExt cx="10730887" cy="6041986"/>
          </a:xfrm>
        </p:grpSpPr>
        <p:pic>
          <p:nvPicPr>
            <p:cNvPr id="4" name="Imagen 3">
              <a:extLst>
                <a:ext uri="{FF2B5EF4-FFF2-40B4-BE49-F238E27FC236}">
                  <a16:creationId xmlns:a16="http://schemas.microsoft.com/office/drawing/2014/main" id="{2CF2BA10-175C-4835-A964-CE031C912645}"/>
                </a:ext>
              </a:extLst>
            </p:cNvPr>
            <p:cNvPicPr>
              <a:picLocks noChangeAspect="1"/>
            </p:cNvPicPr>
            <p:nvPr/>
          </p:nvPicPr>
          <p:blipFill>
            <a:blip r:embed="rId3"/>
            <a:stretch>
              <a:fillRect/>
            </a:stretch>
          </p:blipFill>
          <p:spPr>
            <a:xfrm>
              <a:off x="730556" y="453944"/>
              <a:ext cx="10730887" cy="6041986"/>
            </a:xfrm>
            <a:prstGeom prst="rect">
              <a:avLst/>
            </a:prstGeom>
          </p:spPr>
        </p:pic>
        <p:pic>
          <p:nvPicPr>
            <p:cNvPr id="7" name="Imagen 6">
              <a:extLst>
                <a:ext uri="{FF2B5EF4-FFF2-40B4-BE49-F238E27FC236}">
                  <a16:creationId xmlns:a16="http://schemas.microsoft.com/office/drawing/2014/main" id="{010FFD63-39AF-41D6-A0EC-C6FA41F6C8FC}"/>
                </a:ext>
              </a:extLst>
            </p:cNvPr>
            <p:cNvPicPr>
              <a:picLocks noChangeAspect="1"/>
            </p:cNvPicPr>
            <p:nvPr/>
          </p:nvPicPr>
          <p:blipFill>
            <a:blip r:embed="rId4"/>
            <a:stretch>
              <a:fillRect/>
            </a:stretch>
          </p:blipFill>
          <p:spPr>
            <a:xfrm>
              <a:off x="936886" y="508924"/>
              <a:ext cx="1563246" cy="400050"/>
            </a:xfrm>
            <a:prstGeom prst="rect">
              <a:avLst/>
            </a:prstGeom>
          </p:spPr>
        </p:pic>
      </p:grpSp>
    </p:spTree>
    <p:extLst>
      <p:ext uri="{BB962C8B-B14F-4D97-AF65-F5344CB8AC3E}">
        <p14:creationId xmlns:p14="http://schemas.microsoft.com/office/powerpoint/2010/main" val="166901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oud capas">
            <a:extLst>
              <a:ext uri="{FF2B5EF4-FFF2-40B4-BE49-F238E27FC236}">
                <a16:creationId xmlns:a16="http://schemas.microsoft.com/office/drawing/2014/main" id="{7350F453-3CAB-4AF9-9B3C-450BF27D12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21397" y="501599"/>
            <a:ext cx="7822043" cy="605426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27D880B8-F468-4961-98B6-8A9AA3926B1F}"/>
              </a:ext>
            </a:extLst>
          </p:cNvPr>
          <p:cNvSpPr/>
          <p:nvPr/>
        </p:nvSpPr>
        <p:spPr>
          <a:xfrm>
            <a:off x="9743440" y="1618734"/>
            <a:ext cx="938077" cy="461665"/>
          </a:xfrm>
          <a:prstGeom prst="rect">
            <a:avLst/>
          </a:prstGeom>
        </p:spPr>
        <p:txBody>
          <a:bodyPr wrap="none">
            <a:spAutoFit/>
          </a:bodyPr>
          <a:lstStyle/>
          <a:p>
            <a:r>
              <a:rPr lang="es-PE" sz="2400" b="1" i="0" dirty="0">
                <a:solidFill>
                  <a:srgbClr val="666666"/>
                </a:solidFill>
                <a:effectLst/>
                <a:latin typeface="Arial" panose="020B0604020202020204" pitchFamily="34" charset="0"/>
              </a:rPr>
              <a:t>SaaS</a:t>
            </a:r>
            <a:endParaRPr lang="es-PE" sz="2400" dirty="0"/>
          </a:p>
        </p:txBody>
      </p:sp>
      <p:sp>
        <p:nvSpPr>
          <p:cNvPr id="6" name="Rectángulo 5">
            <a:extLst>
              <a:ext uri="{FF2B5EF4-FFF2-40B4-BE49-F238E27FC236}">
                <a16:creationId xmlns:a16="http://schemas.microsoft.com/office/drawing/2014/main" id="{4DC9E3AD-724B-46E5-9DBE-20C0EAA251F0}"/>
              </a:ext>
            </a:extLst>
          </p:cNvPr>
          <p:cNvSpPr/>
          <p:nvPr/>
        </p:nvSpPr>
        <p:spPr>
          <a:xfrm>
            <a:off x="601194" y="501599"/>
            <a:ext cx="764251" cy="461665"/>
          </a:xfrm>
          <a:prstGeom prst="rect">
            <a:avLst/>
          </a:prstGeom>
        </p:spPr>
        <p:txBody>
          <a:bodyPr wrap="square">
            <a:spAutoFit/>
          </a:bodyPr>
          <a:lstStyle/>
          <a:p>
            <a:r>
              <a:rPr lang="es-PE" sz="2400" b="1" i="0" dirty="0">
                <a:solidFill>
                  <a:srgbClr val="666666"/>
                </a:solidFill>
                <a:effectLst/>
                <a:latin typeface="Arial" panose="020B0604020202020204" pitchFamily="34" charset="0"/>
              </a:rPr>
              <a:t>SPI</a:t>
            </a:r>
            <a:endParaRPr lang="es-PE" sz="2400" dirty="0"/>
          </a:p>
        </p:txBody>
      </p:sp>
      <p:sp>
        <p:nvSpPr>
          <p:cNvPr id="5" name="Rectángulo 4">
            <a:extLst>
              <a:ext uri="{FF2B5EF4-FFF2-40B4-BE49-F238E27FC236}">
                <a16:creationId xmlns:a16="http://schemas.microsoft.com/office/drawing/2014/main" id="{AB9E21FD-D4F0-44DE-80CE-FFF95743CCD8}"/>
              </a:ext>
            </a:extLst>
          </p:cNvPr>
          <p:cNvSpPr/>
          <p:nvPr/>
        </p:nvSpPr>
        <p:spPr>
          <a:xfrm>
            <a:off x="9838438" y="5239266"/>
            <a:ext cx="817853" cy="461665"/>
          </a:xfrm>
          <a:prstGeom prst="rect">
            <a:avLst/>
          </a:prstGeom>
        </p:spPr>
        <p:txBody>
          <a:bodyPr wrap="none">
            <a:spAutoFit/>
          </a:bodyPr>
          <a:lstStyle/>
          <a:p>
            <a:r>
              <a:rPr lang="es-PE" sz="2400" b="1" dirty="0">
                <a:solidFill>
                  <a:srgbClr val="666666"/>
                </a:solidFill>
                <a:latin typeface="Arial" panose="020B0604020202020204" pitchFamily="34" charset="0"/>
              </a:rPr>
              <a:t>I</a:t>
            </a:r>
            <a:r>
              <a:rPr lang="es-PE" sz="2400" b="1" i="0" dirty="0">
                <a:solidFill>
                  <a:srgbClr val="666666"/>
                </a:solidFill>
                <a:effectLst/>
                <a:latin typeface="Arial" panose="020B0604020202020204" pitchFamily="34" charset="0"/>
              </a:rPr>
              <a:t>aaS</a:t>
            </a:r>
            <a:endParaRPr lang="es-PE" sz="2400" dirty="0"/>
          </a:p>
        </p:txBody>
      </p:sp>
      <p:sp>
        <p:nvSpPr>
          <p:cNvPr id="7" name="Rectángulo 6">
            <a:extLst>
              <a:ext uri="{FF2B5EF4-FFF2-40B4-BE49-F238E27FC236}">
                <a16:creationId xmlns:a16="http://schemas.microsoft.com/office/drawing/2014/main" id="{2361696C-C044-456F-ADC9-71EBFAB20161}"/>
              </a:ext>
            </a:extLst>
          </p:cNvPr>
          <p:cNvSpPr/>
          <p:nvPr/>
        </p:nvSpPr>
        <p:spPr>
          <a:xfrm>
            <a:off x="9803551" y="3297897"/>
            <a:ext cx="938077" cy="461665"/>
          </a:xfrm>
          <a:prstGeom prst="rect">
            <a:avLst/>
          </a:prstGeom>
        </p:spPr>
        <p:txBody>
          <a:bodyPr wrap="none">
            <a:spAutoFit/>
          </a:bodyPr>
          <a:lstStyle/>
          <a:p>
            <a:r>
              <a:rPr lang="es-PE" sz="2400" b="1" i="0" dirty="0">
                <a:solidFill>
                  <a:srgbClr val="666666"/>
                </a:solidFill>
                <a:effectLst/>
                <a:latin typeface="Arial" panose="020B0604020202020204" pitchFamily="34" charset="0"/>
              </a:rPr>
              <a:t>PaaS</a:t>
            </a:r>
            <a:endParaRPr lang="es-PE" sz="2400" dirty="0"/>
          </a:p>
        </p:txBody>
      </p:sp>
    </p:spTree>
    <p:extLst>
      <p:ext uri="{BB962C8B-B14F-4D97-AF65-F5344CB8AC3E}">
        <p14:creationId xmlns:p14="http://schemas.microsoft.com/office/powerpoint/2010/main" val="387335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Resultado de imagen para spi cloud services">
            <a:extLst>
              <a:ext uri="{FF2B5EF4-FFF2-40B4-BE49-F238E27FC236}">
                <a16:creationId xmlns:a16="http://schemas.microsoft.com/office/drawing/2014/main" id="{FD458142-00FA-43C9-B3FC-A24DF006BF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1" r="3926"/>
          <a:stretch/>
        </p:blipFill>
        <p:spPr bwMode="auto">
          <a:xfrm>
            <a:off x="3600542" y="2122835"/>
            <a:ext cx="5632620" cy="4605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spi cloud services">
            <a:extLst>
              <a:ext uri="{FF2B5EF4-FFF2-40B4-BE49-F238E27FC236}">
                <a16:creationId xmlns:a16="http://schemas.microsoft.com/office/drawing/2014/main" id="{FC45981D-F72B-43AD-8D4A-5D5A18316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028" y="339336"/>
            <a:ext cx="7267318" cy="209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9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A4E051D-87C6-42DF-ADB0-D11F0427DB38}"/>
              </a:ext>
            </a:extLst>
          </p:cNvPr>
          <p:cNvPicPr>
            <a:picLocks noChangeAspect="1"/>
          </p:cNvPicPr>
          <p:nvPr/>
        </p:nvPicPr>
        <p:blipFill>
          <a:blip r:embed="rId2"/>
          <a:stretch>
            <a:fillRect/>
          </a:stretch>
        </p:blipFill>
        <p:spPr>
          <a:xfrm>
            <a:off x="838200" y="1540515"/>
            <a:ext cx="9590727" cy="3569008"/>
          </a:xfrm>
          <a:prstGeom prst="rect">
            <a:avLst/>
          </a:prstGeom>
        </p:spPr>
      </p:pic>
      <p:sp>
        <p:nvSpPr>
          <p:cNvPr id="5" name="Título 1">
            <a:extLst>
              <a:ext uri="{FF2B5EF4-FFF2-40B4-BE49-F238E27FC236}">
                <a16:creationId xmlns:a16="http://schemas.microsoft.com/office/drawing/2014/main" id="{29BE07CB-13D7-4DCF-A94A-D47DE420F578}"/>
              </a:ext>
            </a:extLst>
          </p:cNvPr>
          <p:cNvSpPr>
            <a:spLocks noGrp="1"/>
          </p:cNvSpPr>
          <p:nvPr>
            <p:ph type="title"/>
          </p:nvPr>
        </p:nvSpPr>
        <p:spPr>
          <a:xfrm>
            <a:off x="838200" y="161925"/>
            <a:ext cx="10515600" cy="1325563"/>
          </a:xfrm>
        </p:spPr>
        <p:txBody>
          <a:bodyPr/>
          <a:lstStyle/>
          <a:p>
            <a:r>
              <a:rPr lang="es-PE" dirty="0"/>
              <a:t>Tipos PaaS</a:t>
            </a:r>
          </a:p>
        </p:txBody>
      </p:sp>
      <p:pic>
        <p:nvPicPr>
          <p:cNvPr id="2050" name="Picture 2" descr="Resultado de imagen para tipos de computacion en la nube">
            <a:extLst>
              <a:ext uri="{FF2B5EF4-FFF2-40B4-BE49-F238E27FC236}">
                <a16:creationId xmlns:a16="http://schemas.microsoft.com/office/drawing/2014/main" id="{98210BD7-0646-406D-8C5D-8CD0B851C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947" b="13932"/>
          <a:stretch/>
        </p:blipFill>
        <p:spPr bwMode="auto">
          <a:xfrm>
            <a:off x="3069912" y="5608955"/>
            <a:ext cx="5591175" cy="108712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76B47242-E21D-4FAD-BFA4-FBEA6825CF77}"/>
              </a:ext>
            </a:extLst>
          </p:cNvPr>
          <p:cNvSpPr/>
          <p:nvPr/>
        </p:nvSpPr>
        <p:spPr>
          <a:xfrm>
            <a:off x="8925247" y="1210549"/>
            <a:ext cx="1503680" cy="830997"/>
          </a:xfrm>
          <a:prstGeom prst="rect">
            <a:avLst/>
          </a:prstGeom>
        </p:spPr>
        <p:txBody>
          <a:bodyPr wrap="square">
            <a:spAutoFit/>
          </a:bodyPr>
          <a:lstStyle/>
          <a:p>
            <a:r>
              <a:rPr lang="es-ES" sz="1200" dirty="0">
                <a:solidFill>
                  <a:schemeClr val="tx2"/>
                </a:solidFill>
                <a:latin typeface="Arial" panose="020B0604020202020204" pitchFamily="34" charset="0"/>
              </a:rPr>
              <a:t>G</a:t>
            </a:r>
            <a:r>
              <a:rPr lang="es-ES" sz="1200" b="0" i="0" dirty="0">
                <a:solidFill>
                  <a:schemeClr val="tx2"/>
                </a:solidFill>
                <a:effectLst/>
                <a:latin typeface="Arial" panose="020B0604020202020204" pitchFamily="34" charset="0"/>
              </a:rPr>
              <a:t>estionada por terceras personas no vinculadas con la organización</a:t>
            </a:r>
            <a:endParaRPr lang="es-PE" sz="1200" dirty="0">
              <a:solidFill>
                <a:schemeClr val="tx2"/>
              </a:solidFill>
            </a:endParaRPr>
          </a:p>
        </p:txBody>
      </p:sp>
      <p:sp>
        <p:nvSpPr>
          <p:cNvPr id="7" name="Rectángulo 6">
            <a:extLst>
              <a:ext uri="{FF2B5EF4-FFF2-40B4-BE49-F238E27FC236}">
                <a16:creationId xmlns:a16="http://schemas.microsoft.com/office/drawing/2014/main" id="{F40609DE-8B9A-4794-8FE2-04195DC9AC65}"/>
              </a:ext>
            </a:extLst>
          </p:cNvPr>
          <p:cNvSpPr/>
          <p:nvPr/>
        </p:nvSpPr>
        <p:spPr>
          <a:xfrm>
            <a:off x="4097773" y="1395215"/>
            <a:ext cx="1535790" cy="646331"/>
          </a:xfrm>
          <a:prstGeom prst="rect">
            <a:avLst/>
          </a:prstGeom>
        </p:spPr>
        <p:txBody>
          <a:bodyPr wrap="square">
            <a:spAutoFit/>
          </a:bodyPr>
          <a:lstStyle/>
          <a:p>
            <a:r>
              <a:rPr lang="es-ES" sz="1200" b="0" i="0" dirty="0">
                <a:solidFill>
                  <a:schemeClr val="tx2"/>
                </a:solidFill>
                <a:effectLst/>
                <a:latin typeface="Arial" panose="020B0604020202020204" pitchFamily="34" charset="0"/>
              </a:rPr>
              <a:t>compañías que necesitan alta protección de datos</a:t>
            </a:r>
            <a:endParaRPr lang="es-PE" sz="1200" dirty="0">
              <a:solidFill>
                <a:schemeClr val="tx2"/>
              </a:solidFill>
            </a:endParaRPr>
          </a:p>
        </p:txBody>
      </p:sp>
    </p:spTree>
    <p:extLst>
      <p:ext uri="{BB962C8B-B14F-4D97-AF65-F5344CB8AC3E}">
        <p14:creationId xmlns:p14="http://schemas.microsoft.com/office/powerpoint/2010/main" val="119949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101D1DE-68CB-4F92-8C43-EC7A5E94C58A}"/>
              </a:ext>
            </a:extLst>
          </p:cNvPr>
          <p:cNvPicPr>
            <a:picLocks noChangeAspect="1"/>
          </p:cNvPicPr>
          <p:nvPr/>
        </p:nvPicPr>
        <p:blipFill>
          <a:blip r:embed="rId2"/>
          <a:stretch>
            <a:fillRect/>
          </a:stretch>
        </p:blipFill>
        <p:spPr>
          <a:xfrm>
            <a:off x="5231380" y="319947"/>
            <a:ext cx="5833884" cy="6218105"/>
          </a:xfrm>
          <a:prstGeom prst="rect">
            <a:avLst/>
          </a:prstGeom>
        </p:spPr>
      </p:pic>
      <p:sp>
        <p:nvSpPr>
          <p:cNvPr id="4" name="CuadroTexto 3">
            <a:extLst>
              <a:ext uri="{FF2B5EF4-FFF2-40B4-BE49-F238E27FC236}">
                <a16:creationId xmlns:a16="http://schemas.microsoft.com/office/drawing/2014/main" id="{9C358193-660B-4406-9AB4-6A2B6EF60017}"/>
              </a:ext>
            </a:extLst>
          </p:cNvPr>
          <p:cNvSpPr txBox="1"/>
          <p:nvPr/>
        </p:nvSpPr>
        <p:spPr>
          <a:xfrm>
            <a:off x="1290770" y="2745553"/>
            <a:ext cx="2768150" cy="1366892"/>
          </a:xfrm>
          <a:prstGeom prst="rect">
            <a:avLst/>
          </a:prstGeom>
          <a:noFill/>
        </p:spPr>
        <p:txBody>
          <a:bodyPr wrap="square" rtlCol="0">
            <a:spAutoFit/>
          </a:bodyPr>
          <a:lstStyle/>
          <a:p>
            <a:r>
              <a:rPr lang="es-ES" sz="2000" dirty="0"/>
              <a:t>Magic Quadrant </a:t>
            </a:r>
            <a:r>
              <a:rPr lang="es-ES" sz="2000" b="1" dirty="0"/>
              <a:t>Gartner’s</a:t>
            </a:r>
            <a:r>
              <a:rPr lang="es-ES" sz="2000" dirty="0"/>
              <a:t> for Cloud Infraestructura as a Service</a:t>
            </a:r>
            <a:endParaRPr lang="es-PE" sz="2000" dirty="0"/>
          </a:p>
        </p:txBody>
      </p:sp>
    </p:spTree>
    <p:extLst>
      <p:ext uri="{BB962C8B-B14F-4D97-AF65-F5344CB8AC3E}">
        <p14:creationId xmlns:p14="http://schemas.microsoft.com/office/powerpoint/2010/main" val="208173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gartner 2019 cloud computing">
            <a:extLst>
              <a:ext uri="{FF2B5EF4-FFF2-40B4-BE49-F238E27FC236}">
                <a16:creationId xmlns:a16="http://schemas.microsoft.com/office/drawing/2014/main" id="{43A2BF23-CE47-4133-B455-2AB78757DDA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57813" y="612583"/>
            <a:ext cx="10676373" cy="54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n para Amazon S3">
            <a:extLst>
              <a:ext uri="{FF2B5EF4-FFF2-40B4-BE49-F238E27FC236}">
                <a16:creationId xmlns:a16="http://schemas.microsoft.com/office/drawing/2014/main" id="{94648E10-F186-4D96-92A0-8D2B7F630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992" y="1770443"/>
            <a:ext cx="6681151" cy="2303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D5AF8CB2-3AFC-4553-BBCF-6572B6E03EFF}"/>
              </a:ext>
            </a:extLst>
          </p:cNvPr>
          <p:cNvSpPr/>
          <p:nvPr/>
        </p:nvSpPr>
        <p:spPr>
          <a:xfrm>
            <a:off x="3756050" y="4074288"/>
            <a:ext cx="4933723" cy="523220"/>
          </a:xfrm>
          <a:prstGeom prst="rect">
            <a:avLst/>
          </a:prstGeom>
        </p:spPr>
        <p:txBody>
          <a:bodyPr wrap="none">
            <a:spAutoFit/>
          </a:bodyPr>
          <a:lstStyle/>
          <a:p>
            <a:r>
              <a:rPr lang="es-ES" sz="2800" b="1" dirty="0">
                <a:solidFill>
                  <a:srgbClr val="444444"/>
                </a:solidFill>
                <a:latin typeface="Amazon Ember"/>
              </a:rPr>
              <a:t>Amazon Simple Storage Service </a:t>
            </a:r>
            <a:endParaRPr lang="es-PE" sz="2800" b="1" dirty="0"/>
          </a:p>
        </p:txBody>
      </p:sp>
    </p:spTree>
    <p:extLst>
      <p:ext uri="{BB962C8B-B14F-4D97-AF65-F5344CB8AC3E}">
        <p14:creationId xmlns:p14="http://schemas.microsoft.com/office/powerpoint/2010/main" val="31671948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5837</TotalTime>
  <Words>382</Words>
  <Application>Microsoft Office PowerPoint</Application>
  <PresentationFormat>Panorámica</PresentationFormat>
  <Paragraphs>39</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Amazon Ember</vt:lpstr>
      <vt:lpstr>Arial</vt:lpstr>
      <vt:lpstr>Calibri</vt:lpstr>
      <vt:lpstr>Calibri Light</vt:lpstr>
      <vt:lpstr>crimson text</vt:lpstr>
      <vt:lpstr>SalesforceSansRegular</vt:lpstr>
      <vt:lpstr>Tema de Office</vt:lpstr>
      <vt:lpstr>Cloud Computing</vt:lpstr>
      <vt:lpstr>Servicios ofrecidos</vt:lpstr>
      <vt:lpstr>Presentación de PowerPoint</vt:lpstr>
      <vt:lpstr>Presentación de PowerPoint</vt:lpstr>
      <vt:lpstr>Presentación de PowerPoint</vt:lpstr>
      <vt:lpstr>Tipos PaaS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Diaz Arias Merly Mabel</dc:creator>
  <cp:lastModifiedBy>Diaz Arias Merly Mabel</cp:lastModifiedBy>
  <cp:revision>21</cp:revision>
  <dcterms:created xsi:type="dcterms:W3CDTF">2019-08-16T14:03:51Z</dcterms:created>
  <dcterms:modified xsi:type="dcterms:W3CDTF">2019-08-23T23:17:42Z</dcterms:modified>
</cp:coreProperties>
</file>