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5"/>
  </p:notesMasterIdLst>
  <p:sldIdLst>
    <p:sldId id="309" r:id="rId2"/>
    <p:sldId id="326" r:id="rId3"/>
    <p:sldId id="327" r:id="rId4"/>
  </p:sldIdLst>
  <p:sldSz cx="9144000" cy="5143500" type="screen16x9"/>
  <p:notesSz cx="6858000" cy="9144000"/>
  <p:embeddedFontLst>
    <p:embeddedFont>
      <p:font typeface="Catamaran" pitchFamily="2" charset="77"/>
      <p:regular r:id="rId6"/>
      <p:bold r:id="rId7"/>
    </p:embeddedFont>
    <p:embeddedFont>
      <p:font typeface="Fugaz One" pitchFamily="2" charset="0"/>
      <p:regular r:id="rId8"/>
    </p:embeddedFont>
    <p:embeddedFont>
      <p:font typeface="Lucida Sans Unicode" panose="020B0602030504020204" pitchFamily="34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100"/>
    <a:srgbClr val="00A88D"/>
    <a:srgbClr val="251AC1"/>
    <a:srgbClr val="7AA215"/>
    <a:srgbClr val="08BE58"/>
    <a:srgbClr val="2060AE"/>
    <a:srgbClr val="2160AE"/>
    <a:srgbClr val="C2BE2E"/>
    <a:srgbClr val="3CC683"/>
    <a:srgbClr val="0000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10E10-62A3-4782-B88E-889FF59870B2}">
  <a:tblStyle styleId="{42F10E10-62A3-4782-B88E-889FF59870B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/>
    <p:restoredTop sz="78564"/>
  </p:normalViewPr>
  <p:slideViewPr>
    <p:cSldViewPr snapToGrid="0">
      <p:cViewPr varScale="1">
        <p:scale>
          <a:sx n="159" d="100"/>
          <a:sy n="159" d="100"/>
        </p:scale>
        <p:origin x="16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18A213F2-D317-E020-426E-9FF4A2C87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A235AF30-911C-EAE3-5DC8-5C512E4CF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B446EEE4-D139-C8AE-1326-0BF8C7FB76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529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CC00398C-DF54-0FCD-EE0E-594634632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4C4706C3-03FE-3ED4-5374-57FF1C92E2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1BBDF11B-B08A-3EAA-4535-5487B910B6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358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954E0162-1DFD-59D1-260B-0BE20B3B4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99f2f57a71_0_217:notes">
            <a:extLst>
              <a:ext uri="{FF2B5EF4-FFF2-40B4-BE49-F238E27FC236}">
                <a16:creationId xmlns:a16="http://schemas.microsoft.com/office/drawing/2014/main" id="{D552B703-02AB-D11E-9477-920F494F80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99f2f57a71_0_217:notes">
            <a:extLst>
              <a:ext uri="{FF2B5EF4-FFF2-40B4-BE49-F238E27FC236}">
                <a16:creationId xmlns:a16="http://schemas.microsoft.com/office/drawing/2014/main" id="{118564DA-815C-6DD0-54F0-E926285641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Multiple ribosome </a:t>
            </a:r>
            <a:r>
              <a:rPr lang="en-US" dirty="0" err="1"/>
              <a:t>bount</a:t>
            </a:r>
            <a:r>
              <a:rPr lang="en-US" dirty="0"/>
              <a:t>, actively being translated into proteins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 is shown to </a:t>
            </a:r>
            <a:r>
              <a:rPr lang="en-US" dirty="0" err="1"/>
              <a:t>icrease</a:t>
            </a:r>
            <a:r>
              <a:rPr lang="en-US" dirty="0"/>
              <a:t> </a:t>
            </a:r>
            <a:r>
              <a:rPr lang="en-US" dirty="0" err="1"/>
              <a:t>logenivty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Are these longevity-related changes caused by making more or less of certain genes? Or is it more about </a:t>
            </a:r>
            <a:r>
              <a:rPr lang="en-US" i="1" dirty="0"/>
              <a:t>how</a:t>
            </a:r>
            <a:r>
              <a:rPr lang="en-US" dirty="0"/>
              <a:t> those genes are used to make proteins — even if the genes themselves don’t change much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3341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title" idx="2"/>
          </p:nvPr>
        </p:nvSpPr>
        <p:spPr>
          <a:xfrm>
            <a:off x="18262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ubTitle" idx="1"/>
          </p:nvPr>
        </p:nvSpPr>
        <p:spPr>
          <a:xfrm>
            <a:off x="18262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title" idx="3"/>
          </p:nvPr>
        </p:nvSpPr>
        <p:spPr>
          <a:xfrm>
            <a:off x="5940175" y="1669200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subTitle" idx="4"/>
          </p:nvPr>
        </p:nvSpPr>
        <p:spPr>
          <a:xfrm>
            <a:off x="5940175" y="2179525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title" idx="5"/>
          </p:nvPr>
        </p:nvSpPr>
        <p:spPr>
          <a:xfrm>
            <a:off x="1826275" y="3336104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ubTitle" idx="6"/>
          </p:nvPr>
        </p:nvSpPr>
        <p:spPr>
          <a:xfrm>
            <a:off x="18262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title" idx="7"/>
          </p:nvPr>
        </p:nvSpPr>
        <p:spPr>
          <a:xfrm>
            <a:off x="5940175" y="3336103"/>
            <a:ext cx="2463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subTitle" idx="8"/>
          </p:nvPr>
        </p:nvSpPr>
        <p:spPr>
          <a:xfrm>
            <a:off x="5940175" y="3846426"/>
            <a:ext cx="2214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title" idx="9" hasCustomPrompt="1"/>
          </p:nvPr>
        </p:nvSpPr>
        <p:spPr>
          <a:xfrm>
            <a:off x="81937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3"/>
          <p:cNvSpPr txBox="1">
            <a:spLocks noGrp="1"/>
          </p:cNvSpPr>
          <p:nvPr>
            <p:ph type="title" idx="13" hasCustomPrompt="1"/>
          </p:nvPr>
        </p:nvSpPr>
        <p:spPr>
          <a:xfrm>
            <a:off x="819375" y="3568802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14" hasCustomPrompt="1"/>
          </p:nvPr>
        </p:nvSpPr>
        <p:spPr>
          <a:xfrm>
            <a:off x="4970225" y="1902900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15" hasCustomPrompt="1"/>
          </p:nvPr>
        </p:nvSpPr>
        <p:spPr>
          <a:xfrm>
            <a:off x="4970225" y="3569825"/>
            <a:ext cx="805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70" r:id="rId3"/>
    <p:sldLayoutId id="2147483671" r:id="rId4"/>
    <p:sldLayoutId id="2147483672" r:id="rId5"/>
    <p:sldLayoutId id="214748367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9E6D615-E3E5-A106-2AF9-E277FA903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33">
            <a:extLst>
              <a:ext uri="{FF2B5EF4-FFF2-40B4-BE49-F238E27FC236}">
                <a16:creationId xmlns:a16="http://schemas.microsoft.com/office/drawing/2014/main" id="{79CE6514-1420-4D3F-B52D-20949ACACC8C}"/>
              </a:ext>
            </a:extLst>
          </p:cNvPr>
          <p:cNvSpPr/>
          <p:nvPr/>
        </p:nvSpPr>
        <p:spPr>
          <a:xfrm>
            <a:off x="2621708" y="-249381"/>
            <a:ext cx="7206494" cy="6298489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9;p33">
            <a:extLst>
              <a:ext uri="{FF2B5EF4-FFF2-40B4-BE49-F238E27FC236}">
                <a16:creationId xmlns:a16="http://schemas.microsoft.com/office/drawing/2014/main" id="{DF7CB2E3-741E-F2EF-7E65-1116952D9AE4}"/>
              </a:ext>
            </a:extLst>
          </p:cNvPr>
          <p:cNvSpPr/>
          <p:nvPr/>
        </p:nvSpPr>
        <p:spPr>
          <a:xfrm>
            <a:off x="89522" y="1493606"/>
            <a:ext cx="4128499" cy="2724146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D1E7D60D-AD4F-7398-AED0-BB455BD91A77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9BD085A5-79A1-7D45-079A-2967BEF11AA9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2884CDFB-514B-811F-FDAA-BB685800169F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95D6B3DD-ECEC-D52F-259A-0D010DBE788D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EAE5DB21-D43C-EB52-5084-2469B526FA94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3B1B6CC1-99A1-9F4C-97A0-046A6FB38EA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80EABA76-285C-15E8-FEA0-82DB0B9FFAAC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5DA9CC20-EA18-5643-31C4-EBCD1878C7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Experiment Overview</a:t>
            </a:r>
            <a:endParaRPr dirty="0">
              <a:solidFill>
                <a:schemeClr val="dk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DBF31-E6B9-E22F-0883-7E9B2F3E4CB2}"/>
              </a:ext>
            </a:extLst>
          </p:cNvPr>
          <p:cNvSpPr txBox="1"/>
          <p:nvPr/>
        </p:nvSpPr>
        <p:spPr>
          <a:xfrm>
            <a:off x="963718" y="1991922"/>
            <a:ext cx="302855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Rollins JA, Shaffer D, Snow SS, </a:t>
            </a:r>
            <a:r>
              <a:rPr lang="en-US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Kapahi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P, Rogers AN. Dietary restriction induces posttranscriptional regulation of longevity genes. Life Sci Alliance 2019 Aug;2(4). </a:t>
            </a:r>
            <a:r>
              <a:rPr lang="en-US" dirty="0" err="1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doi</a:t>
            </a:r>
            <a:r>
              <a:rPr lang="en-US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: 10.26508/lsa.201800281. PMID: 31253655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A0AEB8-F5F3-F160-EBE0-255232AD0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935" y="1372256"/>
            <a:ext cx="4202217" cy="31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14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DEF68005-AC41-C28D-2570-750BF6A5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79;p33">
            <a:extLst>
              <a:ext uri="{FF2B5EF4-FFF2-40B4-BE49-F238E27FC236}">
                <a16:creationId xmlns:a16="http://schemas.microsoft.com/office/drawing/2014/main" id="{D43D9357-E038-01E3-9A09-70C7B73D3BEC}"/>
              </a:ext>
            </a:extLst>
          </p:cNvPr>
          <p:cNvSpPr/>
          <p:nvPr/>
        </p:nvSpPr>
        <p:spPr>
          <a:xfrm>
            <a:off x="2579789" y="183432"/>
            <a:ext cx="3984422" cy="4180893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30394E2D-16F3-E24E-5AAD-CCAE27CFF8CF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032AE272-129D-B0D0-13E2-D40C8B6225E5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AEACBACB-005D-47C9-3892-8FC66584823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82AC5DA5-3ACE-79E8-2CA4-332033FE2F91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FFDFAC3A-A2AA-03CD-1E8C-EFD15B0B8D51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8DAB785E-03FD-D5AD-BF40-0914F0E4A3C3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2A29005F-FBC7-97BC-2B00-C6089DE905AC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1F2E96CF-4222-F3DD-73C5-C9C2448E4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7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Samples</a:t>
            </a:r>
            <a:endParaRPr dirty="0">
              <a:solidFill>
                <a:schemeClr val="dk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73A516-4D0A-00D4-7EBF-75A01F239149}"/>
              </a:ext>
            </a:extLst>
          </p:cNvPr>
          <p:cNvSpPr txBox="1"/>
          <p:nvPr/>
        </p:nvSpPr>
        <p:spPr>
          <a:xfrm>
            <a:off x="3068515" y="1244565"/>
            <a:ext cx="3006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AL-total_rep3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A0492F-5B42-25CF-7DE5-76CFBB1B2FBD}"/>
              </a:ext>
            </a:extLst>
          </p:cNvPr>
          <p:cNvSpPr txBox="1"/>
          <p:nvPr/>
        </p:nvSpPr>
        <p:spPr>
          <a:xfrm>
            <a:off x="3068515" y="151704"/>
            <a:ext cx="300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C. elegans</a:t>
            </a:r>
          </a:p>
        </p:txBody>
      </p:sp>
    </p:spTree>
    <p:extLst>
      <p:ext uri="{BB962C8B-B14F-4D97-AF65-F5344CB8AC3E}">
        <p14:creationId xmlns:p14="http://schemas.microsoft.com/office/powerpoint/2010/main" val="4120142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8B4BC6BA-F1DF-7837-7992-EDD4FB8C5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9;p33">
            <a:extLst>
              <a:ext uri="{FF2B5EF4-FFF2-40B4-BE49-F238E27FC236}">
                <a16:creationId xmlns:a16="http://schemas.microsoft.com/office/drawing/2014/main" id="{13000503-CABE-1815-2634-D5FC8613B796}"/>
              </a:ext>
            </a:extLst>
          </p:cNvPr>
          <p:cNvSpPr/>
          <p:nvPr/>
        </p:nvSpPr>
        <p:spPr>
          <a:xfrm>
            <a:off x="4394528" y="3135242"/>
            <a:ext cx="4828093" cy="2724146"/>
          </a:xfrm>
          <a:prstGeom prst="ellipse">
            <a:avLst/>
          </a:prstGeom>
          <a:gradFill>
            <a:gsLst>
              <a:gs pos="0">
                <a:schemeClr val="bg2">
                  <a:lumMod val="24546"/>
                </a:schemeClr>
              </a:gs>
              <a:gs pos="51000">
                <a:srgbClr val="FFFFFF">
                  <a:alpha val="0"/>
                </a:srgbClr>
              </a:gs>
              <a:gs pos="100000">
                <a:srgbClr val="FFFFFF">
                  <a:lumMod val="92172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5" name="Google Shape;179;p33">
            <a:extLst>
              <a:ext uri="{FF2B5EF4-FFF2-40B4-BE49-F238E27FC236}">
                <a16:creationId xmlns:a16="http://schemas.microsoft.com/office/drawing/2014/main" id="{B79D8840-35FC-5B23-1FBC-EBED87DF8316}"/>
              </a:ext>
            </a:extLst>
          </p:cNvPr>
          <p:cNvSpPr/>
          <p:nvPr/>
        </p:nvSpPr>
        <p:spPr>
          <a:xfrm>
            <a:off x="2579789" y="183432"/>
            <a:ext cx="3984422" cy="4180893"/>
          </a:xfrm>
          <a:prstGeom prst="ellipse">
            <a:avLst/>
          </a:prstGeom>
          <a:gradFill>
            <a:gsLst>
              <a:gs pos="0">
                <a:srgbClr val="170F8D">
                  <a:lumMod val="69627"/>
                  <a:lumOff val="30373"/>
                </a:srgbClr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79;p33">
            <a:extLst>
              <a:ext uri="{FF2B5EF4-FFF2-40B4-BE49-F238E27FC236}">
                <a16:creationId xmlns:a16="http://schemas.microsoft.com/office/drawing/2014/main" id="{E91FACF4-CA9F-6EF7-D0FA-97BEFFA90973}"/>
              </a:ext>
            </a:extLst>
          </p:cNvPr>
          <p:cNvSpPr/>
          <p:nvPr/>
        </p:nvSpPr>
        <p:spPr>
          <a:xfrm>
            <a:off x="-275426" y="3135242"/>
            <a:ext cx="4828093" cy="2724146"/>
          </a:xfrm>
          <a:prstGeom prst="ellipse">
            <a:avLst/>
          </a:prstGeom>
          <a:gradFill>
            <a:gsLst>
              <a:gs pos="0">
                <a:schemeClr val="bg2">
                  <a:lumMod val="24546"/>
                </a:schemeClr>
              </a:gs>
              <a:gs pos="51000">
                <a:srgbClr val="FFFFFF">
                  <a:alpha val="0"/>
                </a:srgbClr>
              </a:gs>
              <a:gs pos="100000">
                <a:srgbClr val="FFFFFF">
                  <a:lumMod val="92172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sp>
        <p:nvSpPr>
          <p:cNvPr id="184" name="Google Shape;184;p33">
            <a:extLst>
              <a:ext uri="{FF2B5EF4-FFF2-40B4-BE49-F238E27FC236}">
                <a16:creationId xmlns:a16="http://schemas.microsoft.com/office/drawing/2014/main" id="{1C6E1ED0-894E-4364-BEB8-DB0C1EFFC833}"/>
              </a:ext>
            </a:extLst>
          </p:cNvPr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7" name="Google Shape;197;p33">
            <a:extLst>
              <a:ext uri="{FF2B5EF4-FFF2-40B4-BE49-F238E27FC236}">
                <a16:creationId xmlns:a16="http://schemas.microsoft.com/office/drawing/2014/main" id="{D20D33C9-006D-63CE-A4AA-BBF38C9D38C3}"/>
              </a:ext>
            </a:extLst>
          </p:cNvPr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198" name="Google Shape;198;p33">
              <a:extLst>
                <a:ext uri="{FF2B5EF4-FFF2-40B4-BE49-F238E27FC236}">
                  <a16:creationId xmlns:a16="http://schemas.microsoft.com/office/drawing/2014/main" id="{4EC2A861-2FB9-4CA4-0E55-E2D6EC254016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9" name="Google Shape;199;p33">
              <a:extLst>
                <a:ext uri="{FF2B5EF4-FFF2-40B4-BE49-F238E27FC236}">
                  <a16:creationId xmlns:a16="http://schemas.microsoft.com/office/drawing/2014/main" id="{50952B6E-FBED-F6CD-4265-81481026FF5C}"/>
                </a:ext>
              </a:extLst>
            </p:cNvPr>
            <p:cNvCxnSpPr>
              <a:stCxn id="198" idx="2"/>
              <a:endCxn id="184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0" name="Google Shape;200;p33">
            <a:extLst>
              <a:ext uri="{FF2B5EF4-FFF2-40B4-BE49-F238E27FC236}">
                <a16:creationId xmlns:a16="http://schemas.microsoft.com/office/drawing/2014/main" id="{E85C7B56-67B5-EFDF-131F-F77D759BF55A}"/>
              </a:ext>
            </a:extLst>
          </p:cNvPr>
          <p:cNvGrpSpPr/>
          <p:nvPr/>
        </p:nvGrpSpPr>
        <p:grpSpPr>
          <a:xfrm flipH="1">
            <a:off x="8567798" y="860175"/>
            <a:ext cx="171000" cy="3574050"/>
            <a:chOff x="5816800" y="2392275"/>
            <a:chExt cx="171000" cy="3574050"/>
          </a:xfrm>
        </p:grpSpPr>
        <p:sp>
          <p:nvSpPr>
            <p:cNvPr id="201" name="Google Shape;201;p33">
              <a:extLst>
                <a:ext uri="{FF2B5EF4-FFF2-40B4-BE49-F238E27FC236}">
                  <a16:creationId xmlns:a16="http://schemas.microsoft.com/office/drawing/2014/main" id="{6D7A0DFD-1A2D-4F96-6B9D-95FD8F2FA7FE}"/>
                </a:ext>
              </a:extLst>
            </p:cNvPr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2" name="Google Shape;202;p33">
              <a:extLst>
                <a:ext uri="{FF2B5EF4-FFF2-40B4-BE49-F238E27FC236}">
                  <a16:creationId xmlns:a16="http://schemas.microsoft.com/office/drawing/2014/main" id="{B0D61FCA-2977-8AD7-BA6B-DBCC3743B81E}"/>
                </a:ext>
              </a:extLst>
            </p:cNvPr>
            <p:cNvCxnSpPr>
              <a:stCxn id="201" idx="2"/>
              <a:endCxn id="184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5" name="Google Shape;215;p33">
            <a:extLst>
              <a:ext uri="{FF2B5EF4-FFF2-40B4-BE49-F238E27FC236}">
                <a16:creationId xmlns:a16="http://schemas.microsoft.com/office/drawing/2014/main" id="{62242E13-6DB4-7C25-E537-E181A30E3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73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Samples</a:t>
            </a:r>
            <a:endParaRPr dirty="0">
              <a:solidFill>
                <a:schemeClr val="dk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5ADC52-9CD6-0619-3B3A-D80076E4F0C4}"/>
              </a:ext>
            </a:extLst>
          </p:cNvPr>
          <p:cNvSpPr txBox="1"/>
          <p:nvPr/>
        </p:nvSpPr>
        <p:spPr>
          <a:xfrm>
            <a:off x="3068515" y="1244565"/>
            <a:ext cx="30069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AL-total_rep3</a:t>
            </a:r>
          </a:p>
          <a:p>
            <a:pPr algn="ctr"/>
            <a:endParaRPr lang="en-US" sz="2000" b="1" dirty="0">
              <a:solidFill>
                <a:schemeClr val="bg1"/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DR-total_rep1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DR-total_rep2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DR-total_rep3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E44FD-3C93-DF0B-1096-0FD75E749934}"/>
              </a:ext>
            </a:extLst>
          </p:cNvPr>
          <p:cNvSpPr txBox="1"/>
          <p:nvPr/>
        </p:nvSpPr>
        <p:spPr>
          <a:xfrm>
            <a:off x="749444" y="4032321"/>
            <a:ext cx="744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AL = ad libitum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DR = dietary restriction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7A07FF-55D1-5B9A-01C1-F27AF1F442D7}"/>
              </a:ext>
            </a:extLst>
          </p:cNvPr>
          <p:cNvSpPr txBox="1"/>
          <p:nvPr/>
        </p:nvSpPr>
        <p:spPr>
          <a:xfrm>
            <a:off x="4844367" y="3988443"/>
            <a:ext cx="7446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total = Total RNA</a:t>
            </a:r>
          </a:p>
          <a:p>
            <a:r>
              <a:rPr lang="en-US" sz="2000" b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ploy = polysome bound RNA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61FC98-3E96-D5CE-C39B-F75D398F0EE7}"/>
              </a:ext>
            </a:extLst>
          </p:cNvPr>
          <p:cNvSpPr txBox="1"/>
          <p:nvPr/>
        </p:nvSpPr>
        <p:spPr>
          <a:xfrm>
            <a:off x="3068515" y="151704"/>
            <a:ext cx="3006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solidFill>
                  <a:schemeClr val="bg1"/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C. elegans</a:t>
            </a:r>
          </a:p>
        </p:txBody>
      </p:sp>
    </p:spTree>
    <p:extLst>
      <p:ext uri="{BB962C8B-B14F-4D97-AF65-F5344CB8AC3E}">
        <p14:creationId xmlns:p14="http://schemas.microsoft.com/office/powerpoint/2010/main" val="2109223082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16194</TotalTime>
  <Words>157</Words>
  <Application>Microsoft Macintosh PowerPoint</Application>
  <PresentationFormat>On-screen Show (16:9)</PresentationFormat>
  <Paragraphs>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Lucida Sans Unicode</vt:lpstr>
      <vt:lpstr>Catamaran</vt:lpstr>
      <vt:lpstr>Fugaz One</vt:lpstr>
      <vt:lpstr>Cloud Engineer CV by Slidesgo</vt:lpstr>
      <vt:lpstr>Experiment Overview</vt:lpstr>
      <vt:lpstr>Samples</vt:lpstr>
      <vt:lpstr>Samples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Ryan Seaman</cp:lastModifiedBy>
  <cp:revision>15</cp:revision>
  <dcterms:modified xsi:type="dcterms:W3CDTF">2025-05-02T16:02:32Z</dcterms:modified>
</cp:coreProperties>
</file>