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2.jpeg" ContentType="image/jpe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386800" cy="302799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069200" y="7085160"/>
            <a:ext cx="19247760" cy="837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069200" y="16258320"/>
            <a:ext cx="19247760" cy="837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069200" y="7085160"/>
            <a:ext cx="9392760" cy="837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0932120" y="7085160"/>
            <a:ext cx="9392760" cy="837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069200" y="16258320"/>
            <a:ext cx="9392760" cy="837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0932120" y="16258320"/>
            <a:ext cx="9392760" cy="837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069200" y="7085160"/>
            <a:ext cx="6197400" cy="837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7576920" y="7085160"/>
            <a:ext cx="6197400" cy="837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4084640" y="7085160"/>
            <a:ext cx="6197400" cy="837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069200" y="16258320"/>
            <a:ext cx="6197400" cy="837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7576920" y="16258320"/>
            <a:ext cx="6197400" cy="837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4084640" y="16258320"/>
            <a:ext cx="6197400" cy="837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069200" y="7085160"/>
            <a:ext cx="19247760" cy="17561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069200" y="7085160"/>
            <a:ext cx="19247760" cy="17561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069200" y="7085160"/>
            <a:ext cx="9392760" cy="17561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0932120" y="7085160"/>
            <a:ext cx="9392760" cy="17561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069200" y="1208160"/>
            <a:ext cx="19247760" cy="23438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069200" y="7085160"/>
            <a:ext cx="9392760" cy="837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0932120" y="7085160"/>
            <a:ext cx="9392760" cy="17561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069200" y="16258320"/>
            <a:ext cx="9392760" cy="837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069200" y="7085160"/>
            <a:ext cx="9392760" cy="17561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0932120" y="7085160"/>
            <a:ext cx="9392760" cy="837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0932120" y="16258320"/>
            <a:ext cx="9392760" cy="837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69200" y="1208160"/>
            <a:ext cx="19247760" cy="50562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069200" y="7085160"/>
            <a:ext cx="9392760" cy="837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0932120" y="7085160"/>
            <a:ext cx="9392760" cy="837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069200" y="16258320"/>
            <a:ext cx="19247760" cy="837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069200" y="1208160"/>
            <a:ext cx="19247760" cy="505620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1069200" y="7085160"/>
            <a:ext cx="19247760" cy="17561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822960" y="25420320"/>
            <a:ext cx="20367000" cy="402336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572400" y="4114800"/>
            <a:ext cx="9942840" cy="365652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0" name="CustomShape 3"/>
          <p:cNvSpPr/>
          <p:nvPr/>
        </p:nvSpPr>
        <p:spPr>
          <a:xfrm>
            <a:off x="1805040" y="2011680"/>
            <a:ext cx="17853480" cy="9122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400" spc="-1" strike="noStrike">
                <a:solidFill>
                  <a:srgbClr val="000000"/>
                </a:solidFill>
                <a:latin typeface="Calibri"/>
                <a:ea typeface="DejaVu Sans"/>
              </a:rPr>
              <a:t> </a:t>
            </a:r>
            <a:r>
              <a:rPr b="1" lang="en-US" sz="5400" spc="-1" strike="noStrike">
                <a:solidFill>
                  <a:srgbClr val="000000"/>
                </a:solidFill>
                <a:latin typeface="Calibri"/>
                <a:ea typeface="DejaVu Sans"/>
              </a:rPr>
              <a:t>DynamoDB vs     Spanner</a:t>
            </a:r>
            <a:endParaRPr b="0" lang="en-US" sz="5400" spc="-1" strike="noStrike">
              <a:latin typeface="Arial"/>
            </a:endParaRPr>
          </a:p>
        </p:txBody>
      </p:sp>
      <p:sp>
        <p:nvSpPr>
          <p:cNvPr id="41" name="CustomShape 4"/>
          <p:cNvSpPr/>
          <p:nvPr/>
        </p:nvSpPr>
        <p:spPr>
          <a:xfrm>
            <a:off x="2541960" y="14586480"/>
            <a:ext cx="8385480" cy="759600"/>
          </a:xfrm>
          <a:prstGeom prst="rect">
            <a:avLst/>
          </a:prstGeom>
          <a:noFill/>
          <a:ln>
            <a:noFill/>
          </a:ln>
        </p:spPr>
        <p:style>
          <a:lnRef idx="0"/>
          <a:fillRef idx="0"/>
          <a:effectRef idx="0"/>
          <a:fontRef idx="minor"/>
        </p:style>
      </p:sp>
      <p:sp>
        <p:nvSpPr>
          <p:cNvPr id="42" name="CustomShape 5"/>
          <p:cNvSpPr/>
          <p:nvPr/>
        </p:nvSpPr>
        <p:spPr>
          <a:xfrm>
            <a:off x="1760760" y="6676560"/>
            <a:ext cx="8570880" cy="1094760"/>
          </a:xfrm>
          <a:prstGeom prst="rect">
            <a:avLst/>
          </a:prstGeom>
          <a:noFill/>
          <a:ln>
            <a:noFill/>
          </a:ln>
        </p:spPr>
        <p:style>
          <a:lnRef idx="0"/>
          <a:fillRef idx="0"/>
          <a:effectRef idx="0"/>
          <a:fontRef idx="minor"/>
        </p:style>
      </p:sp>
      <p:sp>
        <p:nvSpPr>
          <p:cNvPr id="43" name="CustomShape 6"/>
          <p:cNvSpPr/>
          <p:nvPr/>
        </p:nvSpPr>
        <p:spPr>
          <a:xfrm>
            <a:off x="1996560" y="13413600"/>
            <a:ext cx="17863200" cy="1094760"/>
          </a:xfrm>
          <a:prstGeom prst="rect">
            <a:avLst/>
          </a:prstGeom>
          <a:noFill/>
          <a:ln>
            <a:noFill/>
          </a:ln>
        </p:spPr>
        <p:style>
          <a:lnRef idx="0"/>
          <a:fillRef idx="0"/>
          <a:effectRef idx="0"/>
          <a:fontRef idx="minor"/>
        </p:style>
      </p:sp>
      <p:sp>
        <p:nvSpPr>
          <p:cNvPr id="44" name="CustomShape 7"/>
          <p:cNvSpPr/>
          <p:nvPr/>
        </p:nvSpPr>
        <p:spPr>
          <a:xfrm>
            <a:off x="11989440" y="14635800"/>
            <a:ext cx="7703280" cy="759600"/>
          </a:xfrm>
          <a:prstGeom prst="rect">
            <a:avLst/>
          </a:prstGeom>
          <a:noFill/>
          <a:ln>
            <a:noFill/>
          </a:ln>
        </p:spPr>
        <p:style>
          <a:lnRef idx="0"/>
          <a:fillRef idx="0"/>
          <a:effectRef idx="0"/>
          <a:fontRef idx="minor"/>
        </p:style>
      </p:sp>
      <p:sp>
        <p:nvSpPr>
          <p:cNvPr id="45" name="CustomShape 8"/>
          <p:cNvSpPr/>
          <p:nvPr/>
        </p:nvSpPr>
        <p:spPr>
          <a:xfrm>
            <a:off x="594720" y="457200"/>
            <a:ext cx="6353640" cy="73044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808080"/>
                </a:solidFill>
                <a:latin typeface="Arial"/>
                <a:ea typeface="ＭＳ Ｐゴシック"/>
              </a:rPr>
              <a:t>Enterprise Computing WS18/19</a:t>
            </a:r>
            <a:endParaRPr b="0" lang="en-US" sz="3200" spc="-1" strike="noStrike">
              <a:latin typeface="Arial"/>
            </a:endParaRPr>
          </a:p>
        </p:txBody>
      </p:sp>
      <p:pic>
        <p:nvPicPr>
          <p:cNvPr id="46" name="Picture 14" descr=""/>
          <p:cNvPicPr/>
          <p:nvPr/>
        </p:nvPicPr>
        <p:blipFill>
          <a:blip r:embed="rId1"/>
          <a:srcRect l="14714" t="16600" r="14241" b="6174"/>
          <a:stretch/>
        </p:blipFill>
        <p:spPr>
          <a:xfrm>
            <a:off x="9052560" y="365760"/>
            <a:ext cx="3949560" cy="786960"/>
          </a:xfrm>
          <a:prstGeom prst="rect">
            <a:avLst/>
          </a:prstGeom>
          <a:ln>
            <a:noFill/>
          </a:ln>
        </p:spPr>
      </p:pic>
      <p:pic>
        <p:nvPicPr>
          <p:cNvPr id="47" name="Picture 7" descr=""/>
          <p:cNvPicPr/>
          <p:nvPr/>
        </p:nvPicPr>
        <p:blipFill>
          <a:blip r:embed="rId2"/>
          <a:stretch/>
        </p:blipFill>
        <p:spPr>
          <a:xfrm>
            <a:off x="17922240" y="182880"/>
            <a:ext cx="2985840" cy="1662120"/>
          </a:xfrm>
          <a:prstGeom prst="rect">
            <a:avLst/>
          </a:prstGeom>
          <a:ln>
            <a:noFill/>
          </a:ln>
        </p:spPr>
      </p:pic>
      <p:pic>
        <p:nvPicPr>
          <p:cNvPr id="48" name="" descr=""/>
          <p:cNvPicPr/>
          <p:nvPr/>
        </p:nvPicPr>
        <p:blipFill>
          <a:blip r:embed="rId3"/>
          <a:stretch/>
        </p:blipFill>
        <p:spPr>
          <a:xfrm>
            <a:off x="457200" y="10194480"/>
            <a:ext cx="9988920" cy="5716080"/>
          </a:xfrm>
          <a:prstGeom prst="rect">
            <a:avLst/>
          </a:prstGeom>
          <a:ln>
            <a:noFill/>
          </a:ln>
          <a:effectLst>
            <a:outerShdw dir="2700000" dist="101823">
              <a:srgbClr val="808080"/>
            </a:outerShdw>
          </a:effectLst>
        </p:spPr>
      </p:pic>
      <p:pic>
        <p:nvPicPr>
          <p:cNvPr id="49" name="" descr=""/>
          <p:cNvPicPr/>
          <p:nvPr/>
        </p:nvPicPr>
        <p:blipFill>
          <a:blip r:embed="rId4"/>
          <a:stretch/>
        </p:blipFill>
        <p:spPr>
          <a:xfrm>
            <a:off x="10777320" y="10333080"/>
            <a:ext cx="10070640" cy="5577480"/>
          </a:xfrm>
          <a:prstGeom prst="rect">
            <a:avLst/>
          </a:prstGeom>
          <a:ln>
            <a:noFill/>
          </a:ln>
          <a:effectLst>
            <a:outerShdw dir="2700000" dist="101823">
              <a:srgbClr val="808080"/>
            </a:outerShdw>
          </a:effectLst>
        </p:spPr>
      </p:pic>
      <p:pic>
        <p:nvPicPr>
          <p:cNvPr id="50" name="" descr=""/>
          <p:cNvPicPr/>
          <p:nvPr/>
        </p:nvPicPr>
        <p:blipFill>
          <a:blip r:embed="rId5"/>
          <a:stretch/>
        </p:blipFill>
        <p:spPr>
          <a:xfrm>
            <a:off x="4846680" y="2011680"/>
            <a:ext cx="912960" cy="912960"/>
          </a:xfrm>
          <a:prstGeom prst="rect">
            <a:avLst/>
          </a:prstGeom>
          <a:ln>
            <a:noFill/>
          </a:ln>
        </p:spPr>
      </p:pic>
      <p:pic>
        <p:nvPicPr>
          <p:cNvPr id="51" name="" descr=""/>
          <p:cNvPicPr/>
          <p:nvPr/>
        </p:nvPicPr>
        <p:blipFill>
          <a:blip r:embed="rId6"/>
          <a:stretch/>
        </p:blipFill>
        <p:spPr>
          <a:xfrm>
            <a:off x="11521440" y="2011680"/>
            <a:ext cx="912960" cy="912960"/>
          </a:xfrm>
          <a:prstGeom prst="rect">
            <a:avLst/>
          </a:prstGeom>
          <a:ln>
            <a:noFill/>
          </a:ln>
        </p:spPr>
      </p:pic>
      <p:sp>
        <p:nvSpPr>
          <p:cNvPr id="52" name="CustomShape 9"/>
          <p:cNvSpPr/>
          <p:nvPr/>
        </p:nvSpPr>
        <p:spPr>
          <a:xfrm>
            <a:off x="2011680" y="3110040"/>
            <a:ext cx="17250480" cy="63792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3600" spc="-1" strike="noStrike">
                <a:solidFill>
                  <a:srgbClr val="000000"/>
                </a:solidFill>
                <a:latin typeface="Calibri"/>
                <a:ea typeface="DejaVu Sans"/>
              </a:rPr>
              <a:t>Cloud Service Benchmarking</a:t>
            </a:r>
            <a:endParaRPr b="0" lang="en-US" sz="3600" spc="-1" strike="noStrike">
              <a:latin typeface="Arial"/>
            </a:endParaRPr>
          </a:p>
        </p:txBody>
      </p:sp>
      <p:sp>
        <p:nvSpPr>
          <p:cNvPr id="53" name="CustomShape 10"/>
          <p:cNvSpPr/>
          <p:nvPr/>
        </p:nvSpPr>
        <p:spPr>
          <a:xfrm>
            <a:off x="846360" y="4297680"/>
            <a:ext cx="820584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u="sng">
                <a:solidFill>
                  <a:srgbClr val="000000"/>
                </a:solidFill>
                <a:uFillTx/>
                <a:latin typeface="Calibri"/>
                <a:ea typeface="DejaVu Sans"/>
              </a:rPr>
              <a:t>Research Question(s):</a:t>
            </a:r>
            <a:endParaRPr b="0" lang="en-US" sz="4000" spc="-1" strike="noStrike">
              <a:latin typeface="Arial"/>
            </a:endParaRPr>
          </a:p>
        </p:txBody>
      </p:sp>
      <p:sp>
        <p:nvSpPr>
          <p:cNvPr id="54" name="CustomShape 11"/>
          <p:cNvSpPr/>
          <p:nvPr/>
        </p:nvSpPr>
        <p:spPr>
          <a:xfrm>
            <a:off x="822960" y="26243280"/>
            <a:ext cx="20116800" cy="338328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1c1c1c"/>
                </a:solidFill>
                <a:latin typeface="Calibri"/>
                <a:ea typeface="DejaVu Sans"/>
              </a:rPr>
              <a:t>- On average, both DynamoDB and Google Spanner respond within a reasonable amount of time (i.e. 50ms to 60ms) on small write requests.</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1c1c1c"/>
                </a:solidFill>
                <a:latin typeface="Calibri"/>
                <a:ea typeface="DejaVu Sans"/>
              </a:rPr>
              <a:t>- However, DynamoDB has an extremely slow performance when forced to deal with larger records which exceed the minimum provisioned capacity. An interesting observation was that the DynamoDB Autoscaler doesn’t kick in to increase the read/write capacity in any predictable pattern</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1c1c1c"/>
                </a:solidFill>
                <a:latin typeface="Calibri"/>
                <a:ea typeface="DejaVu Sans"/>
              </a:rPr>
              <a:t>- While Google Spanner has a very stable performance regardless of the size of the individual records, DynamoDB delivers unpredictable results when the item size increases. </a:t>
            </a:r>
            <a:endParaRPr b="0" lang="en-US" sz="2200" spc="-1" strike="noStrike">
              <a:latin typeface="Arial"/>
            </a:endParaRPr>
          </a:p>
          <a:p>
            <a:pPr>
              <a:lnSpc>
                <a:spcPct val="100000"/>
              </a:lnSpc>
            </a:pPr>
            <a:endParaRPr b="0" lang="en-US" sz="2200" spc="-1" strike="noStrike">
              <a:latin typeface="Arial"/>
            </a:endParaRPr>
          </a:p>
          <a:p>
            <a:pPr>
              <a:lnSpc>
                <a:spcPct val="100000"/>
              </a:lnSpc>
            </a:pPr>
            <a:endParaRPr b="0" lang="en-US" sz="2200" spc="-1" strike="noStrike">
              <a:latin typeface="Arial"/>
            </a:endParaRPr>
          </a:p>
        </p:txBody>
      </p:sp>
      <p:sp>
        <p:nvSpPr>
          <p:cNvPr id="55" name="CustomShape 12"/>
          <p:cNvSpPr/>
          <p:nvPr/>
        </p:nvSpPr>
        <p:spPr>
          <a:xfrm>
            <a:off x="822960" y="6493680"/>
            <a:ext cx="6102360" cy="1186920"/>
          </a:xfrm>
          <a:prstGeom prst="rect">
            <a:avLst/>
          </a:prstGeom>
          <a:noFill/>
          <a:ln>
            <a:noFill/>
          </a:ln>
        </p:spPr>
        <p:style>
          <a:lnRef idx="0"/>
          <a:fillRef idx="0"/>
          <a:effectRef idx="0"/>
          <a:fontRef idx="minor"/>
        </p:style>
      </p:sp>
      <p:sp>
        <p:nvSpPr>
          <p:cNvPr id="56" name="CustomShape 13"/>
          <p:cNvSpPr/>
          <p:nvPr/>
        </p:nvSpPr>
        <p:spPr>
          <a:xfrm>
            <a:off x="11155680" y="4480560"/>
            <a:ext cx="8960760" cy="20113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666666"/>
                </a:solidFill>
                <a:latin typeface="Calibri"/>
                <a:ea typeface="DejaVu Sans"/>
              </a:rPr>
              <a:t> </a:t>
            </a:r>
            <a:endParaRPr b="0" lang="en-US" sz="2400" spc="-1" strike="noStrike">
              <a:latin typeface="Arial"/>
            </a:endParaRPr>
          </a:p>
        </p:txBody>
      </p:sp>
      <p:sp>
        <p:nvSpPr>
          <p:cNvPr id="57" name="CustomShape 14"/>
          <p:cNvSpPr/>
          <p:nvPr/>
        </p:nvSpPr>
        <p:spPr>
          <a:xfrm>
            <a:off x="822960" y="6493680"/>
            <a:ext cx="6102360" cy="1186920"/>
          </a:xfrm>
          <a:prstGeom prst="rect">
            <a:avLst/>
          </a:prstGeom>
          <a:noFill/>
          <a:ln>
            <a:noFill/>
          </a:ln>
        </p:spPr>
        <p:style>
          <a:lnRef idx="0"/>
          <a:fillRef idx="0"/>
          <a:effectRef idx="0"/>
          <a:fontRef idx="minor"/>
        </p:style>
      </p:sp>
      <p:sp>
        <p:nvSpPr>
          <p:cNvPr id="58" name="CustomShape 15"/>
          <p:cNvSpPr/>
          <p:nvPr/>
        </p:nvSpPr>
        <p:spPr>
          <a:xfrm>
            <a:off x="5747400" y="8046720"/>
            <a:ext cx="9891720" cy="759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000000"/>
                </a:solidFill>
                <a:latin typeface="Calibri"/>
                <a:ea typeface="DejaVu Sans"/>
              </a:rPr>
              <a:t>*** </a:t>
            </a:r>
            <a:r>
              <a:rPr b="1" lang="en-US" sz="4000" spc="-1" strike="noStrike">
                <a:solidFill>
                  <a:srgbClr val="000000"/>
                </a:solidFill>
                <a:latin typeface="Calibri"/>
                <a:ea typeface="DejaVu Sans"/>
              </a:rPr>
              <a:t>Experiments </a:t>
            </a:r>
            <a:r>
              <a:rPr b="1" lang="en-US" sz="4000" spc="-1" strike="noStrike">
                <a:solidFill>
                  <a:srgbClr val="000000"/>
                </a:solidFill>
                <a:latin typeface="Calibri"/>
                <a:ea typeface="DejaVu Sans"/>
              </a:rPr>
              <a:t>***</a:t>
            </a:r>
            <a:endParaRPr b="0" lang="en-US" sz="4000" spc="-1" strike="noStrike">
              <a:latin typeface="Arial"/>
            </a:endParaRPr>
          </a:p>
        </p:txBody>
      </p:sp>
      <p:sp>
        <p:nvSpPr>
          <p:cNvPr id="59" name="CustomShape 16"/>
          <p:cNvSpPr/>
          <p:nvPr/>
        </p:nvSpPr>
        <p:spPr>
          <a:xfrm>
            <a:off x="1189080" y="16146720"/>
            <a:ext cx="8137800" cy="76968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2400" spc="-1" strike="noStrike">
                <a:latin typeface="Arial"/>
              </a:rPr>
              <a:t>Write latency (ms) line chart</a:t>
            </a:r>
            <a:br/>
            <a:r>
              <a:rPr b="0" i="1" lang="en-US" sz="2400" spc="-1" strike="noStrike">
                <a:latin typeface="Arial"/>
              </a:rPr>
              <a:t>(field size 100 bytes)</a:t>
            </a:r>
            <a:endParaRPr b="0" lang="en-US" sz="2400" spc="-1" strike="noStrike">
              <a:latin typeface="Arial"/>
            </a:endParaRPr>
          </a:p>
        </p:txBody>
      </p:sp>
      <p:sp>
        <p:nvSpPr>
          <p:cNvPr id="60" name="CustomShape 17"/>
          <p:cNvSpPr/>
          <p:nvPr/>
        </p:nvSpPr>
        <p:spPr>
          <a:xfrm>
            <a:off x="11887200" y="16146720"/>
            <a:ext cx="8137800" cy="76968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2400" spc="-1" strike="noStrike">
                <a:latin typeface="Arial"/>
              </a:rPr>
              <a:t>Write latency (ms) box plot</a:t>
            </a:r>
            <a:br/>
            <a:r>
              <a:rPr b="0" i="1" lang="en-US" sz="2400" spc="-1" strike="noStrike">
                <a:latin typeface="Arial"/>
              </a:rPr>
              <a:t>(field size 100 bytes)</a:t>
            </a:r>
            <a:endParaRPr b="0" lang="en-US" sz="2400" spc="-1" strike="noStrike">
              <a:latin typeface="Arial"/>
            </a:endParaRPr>
          </a:p>
        </p:txBody>
      </p:sp>
      <p:pic>
        <p:nvPicPr>
          <p:cNvPr id="61" name="" descr=""/>
          <p:cNvPicPr/>
          <p:nvPr/>
        </p:nvPicPr>
        <p:blipFill>
          <a:blip r:embed="rId7"/>
          <a:stretch/>
        </p:blipFill>
        <p:spPr>
          <a:xfrm>
            <a:off x="365760" y="18379800"/>
            <a:ext cx="10058400" cy="5577480"/>
          </a:xfrm>
          <a:prstGeom prst="rect">
            <a:avLst/>
          </a:prstGeom>
          <a:ln>
            <a:noFill/>
          </a:ln>
          <a:effectLst>
            <a:outerShdw dist="101823" dir="2700000">
              <a:srgbClr val="808080"/>
            </a:outerShdw>
          </a:effectLst>
        </p:spPr>
      </p:pic>
      <p:pic>
        <p:nvPicPr>
          <p:cNvPr id="62" name="" descr=""/>
          <p:cNvPicPr/>
          <p:nvPr/>
        </p:nvPicPr>
        <p:blipFill>
          <a:blip r:embed="rId8"/>
          <a:stretch/>
        </p:blipFill>
        <p:spPr>
          <a:xfrm>
            <a:off x="10789920" y="18470880"/>
            <a:ext cx="10149840" cy="5486400"/>
          </a:xfrm>
          <a:prstGeom prst="rect">
            <a:avLst/>
          </a:prstGeom>
          <a:ln>
            <a:noFill/>
          </a:ln>
          <a:effectLst>
            <a:outerShdw dist="101823" dir="2700000">
              <a:srgbClr val="808080"/>
            </a:outerShdw>
          </a:effectLst>
        </p:spPr>
      </p:pic>
      <p:pic>
        <p:nvPicPr>
          <p:cNvPr id="63" name="" descr=""/>
          <p:cNvPicPr/>
          <p:nvPr/>
        </p:nvPicPr>
        <p:blipFill>
          <a:blip r:embed="rId9"/>
          <a:stretch/>
        </p:blipFill>
        <p:spPr>
          <a:xfrm>
            <a:off x="14081760" y="3896640"/>
            <a:ext cx="6766560" cy="5064480"/>
          </a:xfrm>
          <a:prstGeom prst="rect">
            <a:avLst/>
          </a:prstGeom>
          <a:ln>
            <a:noFill/>
          </a:ln>
        </p:spPr>
      </p:pic>
      <p:sp>
        <p:nvSpPr>
          <p:cNvPr id="64" name="CustomShape 18"/>
          <p:cNvSpPr/>
          <p:nvPr/>
        </p:nvSpPr>
        <p:spPr>
          <a:xfrm>
            <a:off x="6621840" y="8961120"/>
            <a:ext cx="8143200" cy="106524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3200" spc="-1" strike="noStrike" u="sng">
                <a:solidFill>
                  <a:srgbClr val="000000"/>
                </a:solidFill>
                <a:uFillTx/>
                <a:latin typeface="Calibri"/>
              </a:rPr>
              <a:t>CASE 1:</a:t>
            </a:r>
            <a:br/>
            <a:r>
              <a:rPr b="0" i="1" lang="en-US" sz="3200" spc="-1" strike="noStrike" u="sng">
                <a:solidFill>
                  <a:srgbClr val="000000"/>
                </a:solidFill>
                <a:uFillTx/>
                <a:latin typeface="Calibri"/>
              </a:rPr>
              <a:t>(Records with field size 100 bytes):</a:t>
            </a:r>
            <a:endParaRPr b="0" i="1" lang="en-US" sz="3200" spc="-1" strike="noStrike">
              <a:latin typeface="Arial"/>
            </a:endParaRPr>
          </a:p>
        </p:txBody>
      </p:sp>
      <p:sp>
        <p:nvSpPr>
          <p:cNvPr id="65" name="CustomShape 19"/>
          <p:cNvSpPr/>
          <p:nvPr/>
        </p:nvSpPr>
        <p:spPr>
          <a:xfrm>
            <a:off x="6621840" y="17131320"/>
            <a:ext cx="8143200" cy="106524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3200" spc="-1" strike="noStrike" u="sng">
                <a:solidFill>
                  <a:srgbClr val="000000"/>
                </a:solidFill>
                <a:uFillTx/>
                <a:latin typeface="Calibri"/>
              </a:rPr>
              <a:t>CASE 2:</a:t>
            </a:r>
            <a:br/>
            <a:r>
              <a:rPr b="0" i="1" lang="en-US" sz="3200" spc="-1" strike="noStrike" u="sng">
                <a:solidFill>
                  <a:srgbClr val="000000"/>
                </a:solidFill>
                <a:uFillTx/>
                <a:latin typeface="Calibri"/>
              </a:rPr>
              <a:t>(Records with field size 1000 bytes):</a:t>
            </a:r>
            <a:endParaRPr b="0" i="1" lang="en-US" sz="3200" spc="-1" strike="noStrike">
              <a:latin typeface="Arial"/>
            </a:endParaRPr>
          </a:p>
        </p:txBody>
      </p:sp>
      <p:sp>
        <p:nvSpPr>
          <p:cNvPr id="66" name="CustomShape 20"/>
          <p:cNvSpPr/>
          <p:nvPr/>
        </p:nvSpPr>
        <p:spPr>
          <a:xfrm>
            <a:off x="9013680" y="25361280"/>
            <a:ext cx="335952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u="sng">
                <a:solidFill>
                  <a:srgbClr val="000000"/>
                </a:solidFill>
                <a:uFillTx/>
                <a:latin typeface="Calibri"/>
                <a:ea typeface="DejaVu Sans"/>
              </a:rPr>
              <a:t>Conclusion:</a:t>
            </a:r>
            <a:endParaRPr b="0" lang="en-US" sz="4000" spc="-1" strike="noStrike">
              <a:latin typeface="Arial"/>
            </a:endParaRPr>
          </a:p>
        </p:txBody>
      </p:sp>
      <p:sp>
        <p:nvSpPr>
          <p:cNvPr id="67" name="CustomShape 21"/>
          <p:cNvSpPr/>
          <p:nvPr/>
        </p:nvSpPr>
        <p:spPr>
          <a:xfrm>
            <a:off x="1189080" y="24231600"/>
            <a:ext cx="8137800" cy="76968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2400" spc="-1" strike="noStrike">
                <a:latin typeface="Arial"/>
              </a:rPr>
              <a:t>Write latency (ms) line chart</a:t>
            </a:r>
            <a:br/>
            <a:r>
              <a:rPr b="0" i="1" lang="en-US" sz="2400" spc="-1" strike="noStrike">
                <a:latin typeface="Arial"/>
              </a:rPr>
              <a:t>(field size 1000 bytes)</a:t>
            </a:r>
            <a:endParaRPr b="0" lang="en-US" sz="2400" spc="-1" strike="noStrike">
              <a:latin typeface="Arial"/>
            </a:endParaRPr>
          </a:p>
        </p:txBody>
      </p:sp>
      <p:sp>
        <p:nvSpPr>
          <p:cNvPr id="68" name="CustomShape 22"/>
          <p:cNvSpPr/>
          <p:nvPr/>
        </p:nvSpPr>
        <p:spPr>
          <a:xfrm>
            <a:off x="11887560" y="24193440"/>
            <a:ext cx="8137800" cy="76968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2400" spc="-1" strike="noStrike">
                <a:latin typeface="Arial"/>
              </a:rPr>
              <a:t>Write latency (ms) box plot</a:t>
            </a:r>
            <a:br/>
            <a:r>
              <a:rPr b="0" i="1" lang="en-US" sz="2400" spc="-1" strike="noStrike">
                <a:latin typeface="Arial"/>
              </a:rPr>
              <a:t>(field size 1000 bytes)</a:t>
            </a:r>
            <a:endParaRPr b="0" lang="en-US" sz="2400" spc="-1" strike="noStrike">
              <a:latin typeface="Arial"/>
            </a:endParaRPr>
          </a:p>
        </p:txBody>
      </p:sp>
      <p:sp>
        <p:nvSpPr>
          <p:cNvPr id="69" name="CustomShape 23"/>
          <p:cNvSpPr/>
          <p:nvPr/>
        </p:nvSpPr>
        <p:spPr>
          <a:xfrm>
            <a:off x="914400" y="5112360"/>
            <a:ext cx="8960760" cy="20113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1c1c1c"/>
                </a:solidFill>
                <a:latin typeface="Calibri"/>
                <a:ea typeface="DejaVu Sans"/>
              </a:rPr>
              <a:t>- What is AWS DynamoDB and Google Spanner’s </a:t>
            </a:r>
            <a:r>
              <a:rPr b="0" lang="en-US" sz="2400" spc="-1" strike="noStrike">
                <a:solidFill>
                  <a:srgbClr val="1c1c1c"/>
                </a:solidFill>
                <a:latin typeface="Calibri"/>
                <a:ea typeface="DejaVu Sans"/>
              </a:rPr>
              <a:t>write performance in terms of latency when both </a:t>
            </a:r>
            <a:r>
              <a:rPr b="0" lang="en-US" sz="2400" spc="-1" strike="noStrike">
                <a:solidFill>
                  <a:srgbClr val="1c1c1c"/>
                </a:solidFill>
                <a:latin typeface="Calibri"/>
                <a:ea typeface="DejaVu Sans"/>
              </a:rPr>
              <a:t>stores are introduced with update heavy </a:t>
            </a:r>
            <a:r>
              <a:rPr b="0" lang="en-US" sz="2400" spc="-1" strike="noStrike">
                <a:solidFill>
                  <a:srgbClr val="1c1c1c"/>
                </a:solidFill>
                <a:latin typeface="Calibri"/>
                <a:ea typeface="DejaVu Sans"/>
              </a:rPr>
              <a:t>workloads?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1c1c1c"/>
                </a:solidFill>
                <a:latin typeface="Calibri"/>
                <a:ea typeface="DejaVu Sans"/>
              </a:rPr>
              <a:t>- How does the database record size affect the </a:t>
            </a:r>
            <a:r>
              <a:rPr b="0" lang="en-US" sz="2400" spc="-1" strike="noStrike">
                <a:solidFill>
                  <a:srgbClr val="1c1c1c"/>
                </a:solidFill>
                <a:latin typeface="Calibri"/>
                <a:ea typeface="DejaVu Sans"/>
              </a:rPr>
              <a:t>write latency of the two stores?  </a:t>
            </a:r>
            <a:endParaRPr b="0" lang="en-US" sz="2400" spc="-1" strike="noStrike">
              <a:latin typeface="Arial"/>
            </a:endParaRPr>
          </a:p>
        </p:txBody>
      </p:sp>
      <p:sp>
        <p:nvSpPr>
          <p:cNvPr id="70" name="Line 24"/>
          <p:cNvSpPr/>
          <p:nvPr/>
        </p:nvSpPr>
        <p:spPr>
          <a:xfrm>
            <a:off x="1828800" y="29443680"/>
            <a:ext cx="17722440" cy="360"/>
          </a:xfrm>
          <a:prstGeom prst="line">
            <a:avLst/>
          </a:prstGeom>
          <a:ln>
            <a:round/>
          </a:ln>
        </p:spPr>
        <p:style>
          <a:lnRef idx="1">
            <a:schemeClr val="dk1"/>
          </a:lnRef>
          <a:fillRef idx="0">
            <a:schemeClr val="dk1"/>
          </a:fillRef>
          <a:effectRef idx="0">
            <a:schemeClr val="dk1"/>
          </a:effectRef>
          <a:fontRef idx="minor"/>
        </p:style>
      </p:sp>
      <p:sp>
        <p:nvSpPr>
          <p:cNvPr id="71" name="TextShape 25"/>
          <p:cNvSpPr txBox="1"/>
          <p:nvPr/>
        </p:nvSpPr>
        <p:spPr>
          <a:xfrm>
            <a:off x="4564440" y="29460960"/>
            <a:ext cx="12258000" cy="1154520"/>
          </a:xfrm>
          <a:prstGeom prst="rect">
            <a:avLst/>
          </a:prstGeom>
          <a:noFill/>
          <a:ln>
            <a:noFill/>
          </a:ln>
        </p:spPr>
        <p:txBody>
          <a:bodyPr lIns="90000" rIns="90000" tIns="45000" bIns="45000"/>
          <a:p>
            <a:pPr algn="ctr"/>
            <a:r>
              <a:rPr b="0" i="1" lang="en-US" sz="3200" spc="-1" strike="noStrike">
                <a:solidFill>
                  <a:srgbClr val="333333"/>
                </a:solidFill>
                <a:latin typeface="Calibri"/>
                <a:ea typeface="DejaVu Sans"/>
              </a:rPr>
              <a:t>Authors: Denis Rangelov, Martin </a:t>
            </a:r>
            <a:r>
              <a:rPr b="0" i="1" lang="en-US" sz="3200" spc="-1" strike="noStrike">
                <a:solidFill>
                  <a:srgbClr val="333333"/>
                </a:solidFill>
                <a:latin typeface="Calibri"/>
                <a:ea typeface="DejaVu Sans"/>
              </a:rPr>
              <a:t>Dichev (Group H)</a:t>
            </a:r>
            <a:endParaRPr b="0" i="1" lang="en-US" sz="3200" spc="-1" strike="noStrike">
              <a:solidFill>
                <a:srgbClr val="333333"/>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LibreOffice/6.0.7.3$Linux_X86_64 LibreOffice_project/00m0$Build-3</Application>
  <Words>51</Words>
  <Paragraphs>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2014-07-24T09:20:50Z</dcterms:created>
  <dc:creator/>
  <dc:description/>
  <dc:language>en-US</dc:language>
  <cp:lastModifiedBy/>
  <dcterms:modified xsi:type="dcterms:W3CDTF">2019-01-28T18:37:04Z</dcterms:modified>
  <cp:revision>74</cp:revision>
  <dc:subject/>
  <dc:title>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